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Lst>
  <p:notesMasterIdLst>
    <p:notesMasterId r:id="rId27"/>
  </p:notesMasterIdLst>
  <p:handoutMasterIdLst>
    <p:handoutMasterId r:id="rId28"/>
  </p:handoutMasterIdLst>
  <p:sldIdLst>
    <p:sldId id="315" r:id="rId4"/>
    <p:sldId id="316" r:id="rId5"/>
    <p:sldId id="265" r:id="rId6"/>
    <p:sldId id="273" r:id="rId7"/>
    <p:sldId id="280" r:id="rId8"/>
    <p:sldId id="295" r:id="rId9"/>
    <p:sldId id="293" r:id="rId10"/>
    <p:sldId id="296" r:id="rId11"/>
    <p:sldId id="297" r:id="rId12"/>
    <p:sldId id="299" r:id="rId13"/>
    <p:sldId id="300" r:id="rId14"/>
    <p:sldId id="301" r:id="rId15"/>
    <p:sldId id="303" r:id="rId16"/>
    <p:sldId id="271" r:id="rId17"/>
    <p:sldId id="279" r:id="rId18"/>
    <p:sldId id="286" r:id="rId19"/>
    <p:sldId id="282" r:id="rId20"/>
    <p:sldId id="306" r:id="rId21"/>
    <p:sldId id="304" r:id="rId22"/>
    <p:sldId id="305" r:id="rId23"/>
    <p:sldId id="309" r:id="rId24"/>
    <p:sldId id="269" r:id="rId25"/>
    <p:sldId id="31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2" autoAdjust="0"/>
  </p:normalViewPr>
  <p:slideViewPr>
    <p:cSldViewPr>
      <p:cViewPr>
        <p:scale>
          <a:sx n="77" d="100"/>
          <a:sy n="77" d="100"/>
        </p:scale>
        <p:origin x="-11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F318E6-7425-4483-B4BF-457FC3E3EE7D}" type="datetimeFigureOut">
              <a:rPr lang="en-US" smtClean="0"/>
              <a:t>11/7/2023</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8AC050-318C-4AF0-9E4A-18FFBD47A6AF}" type="slidenum">
              <a:rPr lang="en-US" smtClean="0"/>
              <a:t>‹N°›</a:t>
            </a:fld>
            <a:endParaRPr lang="en-US"/>
          </a:p>
        </p:txBody>
      </p:sp>
    </p:spTree>
    <p:extLst>
      <p:ext uri="{BB962C8B-B14F-4D97-AF65-F5344CB8AC3E}">
        <p14:creationId xmlns:p14="http://schemas.microsoft.com/office/powerpoint/2010/main" val="362251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1F391-15ED-4FC7-B665-43D64E016AA4}" type="datetimeFigureOut">
              <a:rPr lang="en-US" smtClean="0"/>
              <a:t>11/7/2023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31940-A47F-4C41-AFDA-143A57D7F801}" type="slidenum">
              <a:rPr lang="en-US" smtClean="0"/>
              <a:t>‹N°›</a:t>
            </a:fld>
            <a:endParaRPr lang="en-US"/>
          </a:p>
        </p:txBody>
      </p:sp>
    </p:spTree>
    <p:extLst>
      <p:ext uri="{BB962C8B-B14F-4D97-AF65-F5344CB8AC3E}">
        <p14:creationId xmlns:p14="http://schemas.microsoft.com/office/powerpoint/2010/main" val="110673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2E31940-A47F-4C41-AFDA-143A57D7F801}" type="slidenum">
              <a:rPr lang="en-US" smtClean="0"/>
              <a:t>22</a:t>
            </a:fld>
            <a:endParaRPr lang="en-US"/>
          </a:p>
        </p:txBody>
      </p:sp>
    </p:spTree>
    <p:extLst>
      <p:ext uri="{BB962C8B-B14F-4D97-AF65-F5344CB8AC3E}">
        <p14:creationId xmlns:p14="http://schemas.microsoft.com/office/powerpoint/2010/main" val="46882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Modifiez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6" name="Espace réservé de la date 15"/>
          <p:cNvSpPr>
            <a:spLocks noGrp="1"/>
          </p:cNvSpPr>
          <p:nvPr>
            <p:ph type="dt" sz="half" idx="10"/>
          </p:nvPr>
        </p:nvSpPr>
        <p:spPr/>
        <p:txBody>
          <a:bodyPr/>
          <a:lstStyle/>
          <a:p>
            <a:fld id="{B404B52B-608B-4D0C-BD55-0908D7F52B4A}" type="datetimeFigureOut">
              <a:rPr lang="en-US" smtClean="0"/>
              <a:t>11/7/2023</a:t>
            </a:fld>
            <a:endParaRPr lang="en-US"/>
          </a:p>
        </p:txBody>
      </p:sp>
      <p:sp>
        <p:nvSpPr>
          <p:cNvPr id="2" name="Espace réservé du pied de page 1"/>
          <p:cNvSpPr>
            <a:spLocks noGrp="1"/>
          </p:cNvSpPr>
          <p:nvPr>
            <p:ph type="ftr" sz="quarter" idx="11"/>
          </p:nvPr>
        </p:nvSpPr>
        <p:spPr/>
        <p:txBody>
          <a:bodyPr/>
          <a:lstStyle/>
          <a:p>
            <a:endParaRPr lang="en-US"/>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B67AF710-5E7A-447F-8897-3DF26AA82F73}"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04B52B-608B-4D0C-BD55-0908D7F52B4A}"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04B52B-608B-4D0C-BD55-0908D7F52B4A}"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73282B95-F5AD-4385-BC6A-DE90E13811CE}"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95712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66582312-DE68-424E-8F91-AEE1546C3BF7}"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1035893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3A89EDEB-ED1E-44E8-A96C-0C8326299C8E}"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780616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2391FD2D-89B5-4D06-9350-ACFC891FE2AD}"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28297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683C0253-B265-44FA-BF7E-AB987CE6E650}"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8844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E86642A1-8215-497D-A237-6841337C29C2}"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44917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ED386769-204F-4FF4-920F-6545307D3701}"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86340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87903816-49A0-4A1D-810A-34B44791301F}"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85404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B404B52B-608B-4D0C-BD55-0908D7F52B4A}" type="datetimeFigureOut">
              <a:rPr lang="en-US" smtClean="0"/>
              <a:t>11/7/2023</a:t>
            </a:fld>
            <a:endParaRPr lang="en-US"/>
          </a:p>
        </p:txBody>
      </p:sp>
      <p:sp>
        <p:nvSpPr>
          <p:cNvPr id="19" name="Espace réservé du pied de page 18"/>
          <p:cNvSpPr>
            <a:spLocks noGrp="1"/>
          </p:cNvSpPr>
          <p:nvPr>
            <p:ph type="ftr" sz="quarter" idx="11"/>
          </p:nvPr>
        </p:nvSpPr>
        <p:spPr>
          <a:xfrm>
            <a:off x="3581400" y="76200"/>
            <a:ext cx="2895600" cy="288925"/>
          </a:xfrm>
        </p:spPr>
        <p:txBody>
          <a:bodyPr/>
          <a:lstStyle/>
          <a:p>
            <a:endParaRPr lang="en-US"/>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B67AF710-5E7A-447F-8897-3DF26AA82F73}" type="slidenum">
              <a:rPr lang="en-US" smtClean="0"/>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65C7865A-CB9A-46A6-A624-339AF19F916C}"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1717385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BE1A8C70-9F30-47EE-A799-AD7576FB20D4}"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574296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AE6DA34F-79BD-4348-94FD-4A01D8FF30FF}"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14377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73282B95-F5AD-4385-BC6A-DE90E13811CE}"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537348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66582312-DE68-424E-8F91-AEE1546C3BF7}"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400239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3A89EDEB-ED1E-44E8-A96C-0C8326299C8E}"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580251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2391FD2D-89B5-4D06-9350-ACFC891FE2AD}"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50620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683C0253-B265-44FA-BF7E-AB987CE6E650}"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726312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E86642A1-8215-497D-A237-6841337C29C2}"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242732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ED386769-204F-4FF4-920F-6545307D3701}"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50743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9" name="Espace réservé de la date 18"/>
          <p:cNvSpPr>
            <a:spLocks noGrp="1"/>
          </p:cNvSpPr>
          <p:nvPr>
            <p:ph type="dt" sz="half" idx="10"/>
          </p:nvPr>
        </p:nvSpPr>
        <p:spPr/>
        <p:txBody>
          <a:bodyPr/>
          <a:lstStyle/>
          <a:p>
            <a:fld id="{B404B52B-608B-4D0C-BD55-0908D7F52B4A}" type="datetimeFigureOut">
              <a:rPr lang="en-US" smtClean="0"/>
              <a:t>11/7/2023</a:t>
            </a:fld>
            <a:endParaRPr lang="en-US"/>
          </a:p>
        </p:txBody>
      </p:sp>
      <p:sp>
        <p:nvSpPr>
          <p:cNvPr id="11" name="Espace réservé du pied de page 10"/>
          <p:cNvSpPr>
            <a:spLocks noGrp="1"/>
          </p:cNvSpPr>
          <p:nvPr>
            <p:ph type="ftr" sz="quarter" idx="11"/>
          </p:nvPr>
        </p:nvSpPr>
        <p:spPr/>
        <p:txBody>
          <a:bodyPr/>
          <a:lstStyle/>
          <a:p>
            <a:endParaRPr lang="en-US"/>
          </a:p>
        </p:txBody>
      </p:sp>
      <p:sp>
        <p:nvSpPr>
          <p:cNvPr id="16" name="Espace réservé du numéro de diapositive 15"/>
          <p:cNvSpPr>
            <a:spLocks noGrp="1"/>
          </p:cNvSpPr>
          <p:nvPr>
            <p:ph type="sldNum" sz="quarter" idx="12"/>
          </p:nvPr>
        </p:nvSpPr>
        <p:spPr/>
        <p:txBody>
          <a:bodyPr/>
          <a:lstStyle/>
          <a:p>
            <a:fld id="{B67AF710-5E7A-447F-8897-3DF26AA82F73}" type="slidenum">
              <a:rPr lang="en-US" smtClean="0"/>
              <a:t>‹N°›</a:t>
            </a:fld>
            <a:endParaRPr lang="en-US"/>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87903816-49A0-4A1D-810A-34B44791301F}"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113319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65C7865A-CB9A-46A6-A624-339AF19F916C}"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89932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BE1A8C70-9F30-47EE-A799-AD7576FB20D4}"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3698541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AE6DA34F-79BD-4348-94FD-4A01D8FF30FF}" type="slidenum">
              <a:rPr lang="en-US" altLang="en-US">
                <a:solidFill>
                  <a:srgbClr val="FFFFFF"/>
                </a:solidFill>
              </a:rPr>
              <a:pPr/>
              <a:t>‹N°›</a:t>
            </a:fld>
            <a:endParaRPr lang="en-US" altLang="en-US">
              <a:solidFill>
                <a:srgbClr val="FFFFFF"/>
              </a:solidFill>
            </a:endParaRPr>
          </a:p>
        </p:txBody>
      </p:sp>
    </p:spTree>
    <p:extLst>
      <p:ext uri="{BB962C8B-B14F-4D97-AF65-F5344CB8AC3E}">
        <p14:creationId xmlns:p14="http://schemas.microsoft.com/office/powerpoint/2010/main" val="412593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B404B52B-608B-4D0C-BD55-0908D7F52B4A}" type="datetimeFigureOut">
              <a:rPr lang="en-US" smtClean="0"/>
              <a:t>11/7/2023</a:t>
            </a:fld>
            <a:endParaRPr lang="en-US"/>
          </a:p>
        </p:txBody>
      </p:sp>
      <p:sp>
        <p:nvSpPr>
          <p:cNvPr id="10" name="Espace réservé du pied de page 9"/>
          <p:cNvSpPr>
            <a:spLocks noGrp="1"/>
          </p:cNvSpPr>
          <p:nvPr>
            <p:ph type="ftr" sz="quarter" idx="11"/>
          </p:nvPr>
        </p:nvSpPr>
        <p:spPr/>
        <p:txBody>
          <a:bodyPr/>
          <a:lstStyle/>
          <a:p>
            <a:endParaRPr lang="en-US"/>
          </a:p>
        </p:txBody>
      </p:sp>
      <p:sp>
        <p:nvSpPr>
          <p:cNvPr id="31" name="Espace réservé du numéro de diapositive 30"/>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B404B52B-608B-4D0C-BD55-0908D7F52B4A}" type="datetimeFigureOut">
              <a:rPr lang="en-US" smtClean="0"/>
              <a:t>11/7/2023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8229600" y="6477000"/>
            <a:ext cx="762000" cy="246888"/>
          </a:xfrm>
        </p:spPr>
        <p:txBody>
          <a:bodyPr/>
          <a:lstStyle/>
          <a:p>
            <a:fld id="{B67AF710-5E7A-447F-8897-3DF26AA82F73}" type="slidenum">
              <a:rPr lang="en-US" smtClean="0"/>
              <a:t>‹N°›</a:t>
            </a:fld>
            <a:endParaRPr lang="en-US"/>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B404B52B-608B-4D0C-BD55-0908D7F52B4A}" type="datetimeFigureOut">
              <a:rPr lang="en-US" smtClean="0"/>
              <a:t>11/7/2023</a:t>
            </a:fld>
            <a:endParaRPr lang="en-US"/>
          </a:p>
        </p:txBody>
      </p:sp>
      <p:sp>
        <p:nvSpPr>
          <p:cNvPr id="21" name="Espace réservé du pied de page 20"/>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404B52B-608B-4D0C-BD55-0908D7F52B4A}" type="datetimeFigureOut">
              <a:rPr lang="en-US" smtClean="0"/>
              <a:t>11/7/2023</a:t>
            </a:fld>
            <a:endParaRPr lang="en-US"/>
          </a:p>
        </p:txBody>
      </p:sp>
      <p:sp>
        <p:nvSpPr>
          <p:cNvPr id="24" name="Espace réservé du pied de page 23"/>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B404B52B-608B-4D0C-BD55-0908D7F52B4A}" type="datetimeFigureOut">
              <a:rPr lang="en-US" smtClean="0"/>
              <a:t>11/7/2023</a:t>
            </a:fld>
            <a:endParaRPr lang="en-US"/>
          </a:p>
        </p:txBody>
      </p:sp>
      <p:sp>
        <p:nvSpPr>
          <p:cNvPr id="29" name="Espace réservé du pied de page 28"/>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67AF710-5E7A-447F-8897-3DF26AA82F73}"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B404B52B-608B-4D0C-BD55-0908D7F52B4A}"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31" name="Espace réservé du numéro de diapositive 30"/>
          <p:cNvSpPr>
            <a:spLocks noGrp="1"/>
          </p:cNvSpPr>
          <p:nvPr>
            <p:ph type="sldNum" sz="quarter" idx="12"/>
          </p:nvPr>
        </p:nvSpPr>
        <p:spPr/>
        <p:txBody>
          <a:bodyPr/>
          <a:lstStyle/>
          <a:p>
            <a:fld id="{B67AF710-5E7A-447F-8897-3DF26AA82F73}" type="slidenum">
              <a:rPr lang="en-US" smtClean="0"/>
              <a:t>‹N°›</a:t>
            </a:fld>
            <a:endParaRPr lang="en-US"/>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04B52B-608B-4D0C-BD55-0908D7F52B4A}" type="datetimeFigureOut">
              <a:rPr lang="en-US" smtClean="0"/>
              <a:t>11/7/2023</a:t>
            </a:fld>
            <a:endParaRPr lang="en-US"/>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7AF710-5E7A-447F-8897-3DF26AA82F73}" type="slidenum">
              <a:rPr lang="en-US" smtClean="0"/>
              <a:t>‹N°›</a:t>
            </a:fld>
            <a:endParaRPr lang="en-US"/>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8021EA8-8904-4364-8EC9-D932A5D1494A}" type="slidenum">
              <a:rPr lang="en-US" altLang="en-US" smtClean="0">
                <a:solidFill>
                  <a:srgbClr val="FFFFFF"/>
                </a:solidFill>
              </a:rPr>
              <a:pPr fontAlgn="base">
                <a:spcBef>
                  <a:spcPct val="0"/>
                </a:spcBef>
                <a:spcAft>
                  <a:spcPct val="0"/>
                </a:spcAft>
              </a:pPr>
              <a:t>‹N°›</a:t>
            </a:fld>
            <a:endParaRPr lang="en-US" altLang="en-US" smtClean="0">
              <a:solidFill>
                <a:srgbClr val="FFFFFF"/>
              </a:solidFill>
            </a:endParaRPr>
          </a:p>
        </p:txBody>
      </p:sp>
    </p:spTree>
    <p:extLst>
      <p:ext uri="{BB962C8B-B14F-4D97-AF65-F5344CB8AC3E}">
        <p14:creationId xmlns:p14="http://schemas.microsoft.com/office/powerpoint/2010/main" val="2311202043"/>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8021EA8-8904-4364-8EC9-D932A5D1494A}" type="slidenum">
              <a:rPr lang="en-US" altLang="en-US" smtClean="0">
                <a:solidFill>
                  <a:srgbClr val="FFFFFF"/>
                </a:solidFill>
              </a:rPr>
              <a:pPr fontAlgn="base">
                <a:spcBef>
                  <a:spcPct val="0"/>
                </a:spcBef>
                <a:spcAft>
                  <a:spcPct val="0"/>
                </a:spcAft>
              </a:pPr>
              <a:t>‹N°›</a:t>
            </a:fld>
            <a:endParaRPr lang="en-US" altLang="en-US" smtClean="0">
              <a:solidFill>
                <a:srgbClr val="FFFFFF"/>
              </a:solidFill>
            </a:endParaRPr>
          </a:p>
        </p:txBody>
      </p:sp>
    </p:spTree>
    <p:extLst>
      <p:ext uri="{BB962C8B-B14F-4D97-AF65-F5344CB8AC3E}">
        <p14:creationId xmlns:p14="http://schemas.microsoft.com/office/powerpoint/2010/main" val="3577949374"/>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alifetimeofcolor.com/study/images/parthenon_l.jpg&amp;imgrefurl=http://www.alifetimeofcolor.com/study/g_greek.html&amp;usg=__pStzWjzv9I-h4zIdeuIkg03Tink=&amp;h=315&amp;w=630&amp;sz=52&amp;hl=en&amp;start=28&amp;um=1&amp;tbnid=Fb6yOyET7wZokM:&amp;tbnh=69&amp;tbnw=137&amp;prev=/images?q%3Dancient%2Bpicture%2Bof%2Bgreek%2Bparthenon%5d%26ndsp%3D18%26hl%3Den%26rlz%3D1T4ADBF_enUS258US259%26sa%3DN%26start%3D18%26um%3D1" TargetMode="External"/><Relationship Id="rId2" Type="http://schemas.openxmlformats.org/officeDocument/2006/relationships/image" Target="../media/image14.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hyperlink" Target="http://images.google.com/imgres?imgurl=http://www.bonvogue.com/Photoshop/Traditions.jpg&amp;imgrefurl=http://www.bonvogue.com/Photoshop/pages/Traditions.shtml&amp;h=768&amp;w=1024&amp;sz=122&amp;tbnid=y5HIz5k95gMJ:&amp;tbnh=112&amp;tbnw=149&amp;hl=en&amp;start=17&amp;prev=/images?q%3Dtraditions%26hl%3Den%26lr%3D%26rls%3DGGLD,GGLD:2004-23,GGLD:en%26sa%3DN" TargetMode="Externa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00808"/>
            <a:ext cx="8892480" cy="4001184"/>
          </a:xfrm>
        </p:spPr>
        <p:txBody>
          <a:bodyPr>
            <a:noAutofit/>
          </a:bodyPr>
          <a:lstStyle/>
          <a:p>
            <a:pPr algn="ctr"/>
            <a:r>
              <a:rPr lang="fr-FR"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ous-titre 2"/>
          <p:cNvSpPr>
            <a:spLocks noGrp="1"/>
          </p:cNvSpPr>
          <p:nvPr>
            <p:ph sz="half" idx="1"/>
          </p:nvPr>
        </p:nvSpPr>
        <p:spPr>
          <a:xfrm>
            <a:off x="2123728" y="54410"/>
            <a:ext cx="4626159" cy="1202712"/>
          </a:xfrm>
        </p:spPr>
        <p:txBody>
          <a:bodyPr>
            <a:normAutofit/>
          </a:bodyPr>
          <a:lstStyle/>
          <a:p>
            <a:pPr marL="0" indent="0" algn="ctr">
              <a:buNone/>
            </a:pPr>
            <a:r>
              <a:rPr lang="en-US" sz="1400" dirty="0" smtClean="0">
                <a:solidFill>
                  <a:schemeClr val="tx1"/>
                </a:solidFill>
                <a:latin typeface="Andalus" panose="02020603050405020304" pitchFamily="18" charset="-78"/>
                <a:cs typeface="Andalus" panose="02020603050405020304" pitchFamily="18" charset="-78"/>
              </a:rPr>
              <a:t>Ministry of Higher Education</a:t>
            </a:r>
          </a:p>
          <a:p>
            <a:pPr marL="0" indent="0" algn="ctr">
              <a:buNone/>
            </a:pPr>
            <a:r>
              <a:rPr lang="fr-FR" sz="1400" dirty="0" smtClean="0">
                <a:solidFill>
                  <a:schemeClr val="tx1"/>
                </a:solidFill>
                <a:latin typeface="Andalus" panose="02020603050405020304" pitchFamily="18" charset="-78"/>
                <a:cs typeface="Andalus" panose="02020603050405020304" pitchFamily="18" charset="-78"/>
              </a:rPr>
              <a:t>Mohamed Boudiaf </a:t>
            </a:r>
            <a:r>
              <a:rPr lang="fr-FR" sz="1400" dirty="0" err="1" smtClean="0">
                <a:solidFill>
                  <a:schemeClr val="tx1"/>
                </a:solidFill>
                <a:latin typeface="Andalus" panose="02020603050405020304" pitchFamily="18" charset="-78"/>
                <a:cs typeface="Andalus" panose="02020603050405020304" pitchFamily="18" charset="-78"/>
              </a:rPr>
              <a:t>University</a:t>
            </a:r>
            <a:r>
              <a:rPr lang="fr-FR" sz="1400" dirty="0" smtClean="0">
                <a:solidFill>
                  <a:schemeClr val="tx1"/>
                </a:solidFill>
                <a:latin typeface="Andalus" panose="02020603050405020304" pitchFamily="18" charset="-78"/>
                <a:cs typeface="Andalus" panose="02020603050405020304" pitchFamily="18" charset="-78"/>
              </a:rPr>
              <a:t>- M’</a:t>
            </a:r>
            <a:r>
              <a:rPr lang="fr-FR" sz="1400" dirty="0" err="1" smtClean="0">
                <a:solidFill>
                  <a:schemeClr val="tx1"/>
                </a:solidFill>
                <a:latin typeface="Andalus" panose="02020603050405020304" pitchFamily="18" charset="-78"/>
                <a:cs typeface="Andalus" panose="02020603050405020304" pitchFamily="18" charset="-78"/>
              </a:rPr>
              <a:t>sila</a:t>
            </a:r>
            <a:endParaRPr lang="fr-FR" sz="1400" dirty="0" smtClean="0">
              <a:solidFill>
                <a:schemeClr val="tx1"/>
              </a:solidFill>
              <a:latin typeface="Andalus" panose="02020603050405020304" pitchFamily="18" charset="-78"/>
              <a:cs typeface="Andalus" panose="02020603050405020304" pitchFamily="18" charset="-78"/>
            </a:endParaRPr>
          </a:p>
          <a:p>
            <a:pPr marL="0" indent="0" algn="ctr">
              <a:buNone/>
            </a:pPr>
            <a:r>
              <a:rPr lang="en-US" sz="1400" dirty="0">
                <a:latin typeface="Andalus" panose="02020603050405020304" pitchFamily="18" charset="-78"/>
                <a:cs typeface="Andalus" panose="02020603050405020304" pitchFamily="18" charset="-78"/>
              </a:rPr>
              <a:t>Faculty of Letters and </a:t>
            </a:r>
            <a:r>
              <a:rPr lang="en-US" sz="1400" dirty="0" smtClean="0">
                <a:latin typeface="Andalus" panose="02020603050405020304" pitchFamily="18" charset="-78"/>
                <a:cs typeface="Andalus" panose="02020603050405020304" pitchFamily="18" charset="-78"/>
              </a:rPr>
              <a:t>Languages</a:t>
            </a:r>
          </a:p>
          <a:p>
            <a:pPr marL="0" indent="0" algn="ctr">
              <a:buNone/>
            </a:pPr>
            <a:r>
              <a:rPr lang="fr-FR" sz="1400" dirty="0" smtClean="0">
                <a:solidFill>
                  <a:schemeClr val="tx1"/>
                </a:solidFill>
                <a:latin typeface="Andalus" panose="02020603050405020304" pitchFamily="18" charset="-78"/>
                <a:cs typeface="Andalus" panose="02020603050405020304" pitchFamily="18" charset="-78"/>
              </a:rPr>
              <a:t>English </a:t>
            </a:r>
            <a:r>
              <a:rPr lang="fr-FR" sz="1400" dirty="0" err="1" smtClean="0">
                <a:solidFill>
                  <a:schemeClr val="tx1"/>
                </a:solidFill>
                <a:latin typeface="Andalus" panose="02020603050405020304" pitchFamily="18" charset="-78"/>
                <a:cs typeface="Andalus" panose="02020603050405020304" pitchFamily="18" charset="-78"/>
              </a:rPr>
              <a:t>Department</a:t>
            </a:r>
            <a:r>
              <a:rPr lang="fr-FR" sz="1400" dirty="0" smtClean="0">
                <a:solidFill>
                  <a:schemeClr val="tx1"/>
                </a:solidFill>
                <a:latin typeface="Andalus" panose="02020603050405020304" pitchFamily="18" charset="-78"/>
                <a:cs typeface="Andalus" panose="02020603050405020304" pitchFamily="18" charset="-78"/>
              </a:rPr>
              <a:t> </a:t>
            </a:r>
            <a:endParaRPr lang="en-US" sz="1400" dirty="0">
              <a:solidFill>
                <a:schemeClr val="tx1"/>
              </a:solidFill>
              <a:latin typeface="Andalus" panose="02020603050405020304" pitchFamily="18" charset="-78"/>
              <a:cs typeface="Andalus" panose="02020603050405020304" pitchFamily="18"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4378" y="209012"/>
            <a:ext cx="663897" cy="679336"/>
          </a:xfrm>
          <a:prstGeom prst="rect">
            <a:avLst/>
          </a:prstGeom>
        </p:spPr>
      </p:pic>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62" y="209012"/>
            <a:ext cx="663897" cy="679336"/>
          </a:xfrm>
          <a:prstGeom prst="rect">
            <a:avLst/>
          </a:prstGeom>
        </p:spPr>
      </p:pic>
      <p:sp>
        <p:nvSpPr>
          <p:cNvPr id="6" name="ZoneTexte 5"/>
          <p:cNvSpPr txBox="1"/>
          <p:nvPr/>
        </p:nvSpPr>
        <p:spPr>
          <a:xfrm>
            <a:off x="5297799" y="5661248"/>
            <a:ext cx="3744416" cy="646331"/>
          </a:xfrm>
          <a:prstGeom prst="rect">
            <a:avLst/>
          </a:prstGeom>
          <a:noFill/>
        </p:spPr>
        <p:txBody>
          <a:bodyPr wrap="square" rtlCol="0">
            <a:spAutoFit/>
          </a:bodyPr>
          <a:lstStyle/>
          <a:p>
            <a:pPr algn="r"/>
            <a:r>
              <a:rPr lang="fr-FR" dirty="0" smtClean="0">
                <a:latin typeface="Andalus" panose="02020603050405020304" pitchFamily="18" charset="-78"/>
                <a:cs typeface="Andalus" panose="02020603050405020304" pitchFamily="18" charset="-78"/>
              </a:rPr>
              <a:t>Master One </a:t>
            </a:r>
          </a:p>
          <a:p>
            <a:pPr algn="r"/>
            <a:r>
              <a:rPr lang="fr-FR" dirty="0" smtClean="0">
                <a:latin typeface="Andalus" panose="02020603050405020304" pitchFamily="18" charset="-78"/>
                <a:cs typeface="Andalus" panose="02020603050405020304" pitchFamily="18" charset="-78"/>
              </a:rPr>
              <a:t>Dr, </a:t>
            </a:r>
            <a:r>
              <a:rPr lang="fr-FR" dirty="0" err="1" smtClean="0">
                <a:latin typeface="Andalus" panose="02020603050405020304" pitchFamily="18" charset="-78"/>
                <a:cs typeface="Andalus" panose="02020603050405020304" pitchFamily="18" charset="-78"/>
              </a:rPr>
              <a:t>Boulanouar</a:t>
            </a:r>
            <a:r>
              <a:rPr lang="fr-FR" dirty="0" smtClean="0">
                <a:latin typeface="Andalus" panose="02020603050405020304" pitchFamily="18" charset="-78"/>
                <a:cs typeface="Andalus" panose="02020603050405020304" pitchFamily="18" charset="-78"/>
              </a:rPr>
              <a:t> S,</a:t>
            </a:r>
            <a:endParaRPr lang="en-US" dirty="0">
              <a:latin typeface="Andalus" panose="02020603050405020304" pitchFamily="18" charset="-78"/>
              <a:cs typeface="Andalus" panose="02020603050405020304" pitchFamily="18" charset="-78"/>
            </a:endParaRPr>
          </a:p>
        </p:txBody>
      </p:sp>
      <p:sp>
        <p:nvSpPr>
          <p:cNvPr id="7" name="ZoneTexte 6"/>
          <p:cNvSpPr txBox="1"/>
          <p:nvPr/>
        </p:nvSpPr>
        <p:spPr>
          <a:xfrm>
            <a:off x="-27285" y="1804629"/>
            <a:ext cx="9145016" cy="2585323"/>
          </a:xfrm>
          <a:prstGeom prst="rect">
            <a:avLst/>
          </a:prstGeom>
          <a:noFill/>
        </p:spPr>
        <p:txBody>
          <a:bodyPr wrap="square" rtlCol="0">
            <a:spAutoFit/>
          </a:bodyPr>
          <a:lstStyle/>
          <a:p>
            <a:pPr algn="ctr"/>
            <a:r>
              <a:rPr lang="en-US" sz="5400" b="1" dirty="0" smtClean="0">
                <a:solidFill>
                  <a:srgbClr val="FF0000"/>
                </a:solidFill>
                <a:latin typeface="Tempus Sans ITC" panose="04020404030D07020202" pitchFamily="82" charset="0"/>
              </a:rPr>
              <a:t>LECTURE 2</a:t>
            </a:r>
          </a:p>
          <a:p>
            <a:pPr algn="ctr"/>
            <a:endParaRPr lang="en-US" sz="5400" dirty="0" smtClean="0">
              <a:solidFill>
                <a:srgbClr val="FF0000"/>
              </a:solidFill>
              <a:latin typeface="Tempus Sans ITC" panose="04020404030D07020202" pitchFamily="82" charset="0"/>
            </a:endParaRPr>
          </a:p>
          <a:p>
            <a:pPr algn="ctr"/>
            <a:r>
              <a:rPr lang="en-US" sz="5400" b="1" dirty="0" smtClean="0">
                <a:solidFill>
                  <a:srgbClr val="FF0000"/>
                </a:solidFill>
                <a:latin typeface="Tempus Sans ITC" panose="04020404030D07020202" pitchFamily="82" charset="0"/>
              </a:rPr>
              <a:t>Defining Culture</a:t>
            </a:r>
            <a:endParaRPr lang="en-US" sz="5400" b="1"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91781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8127" y="188640"/>
            <a:ext cx="8229600" cy="1143000"/>
          </a:xfrm>
        </p:spPr>
        <p:txBody>
          <a:bodyPr/>
          <a:lstStyle/>
          <a:p>
            <a:r>
              <a:rPr lang="en-US" altLang="en-US" sz="7200" dirty="0">
                <a:solidFill>
                  <a:srgbClr val="FF0000"/>
                </a:solidFill>
                <a:latin typeface="Tempus Sans ITC" pitchFamily="82" charset="0"/>
              </a:rPr>
              <a:t>Arts and Literature</a:t>
            </a:r>
          </a:p>
        </p:txBody>
      </p:sp>
      <p:sp>
        <p:nvSpPr>
          <p:cNvPr id="7171" name="Rectangle 3"/>
          <p:cNvSpPr>
            <a:spLocks noGrp="1" noChangeArrowheads="1"/>
          </p:cNvSpPr>
          <p:nvPr>
            <p:ph type="body" idx="1"/>
          </p:nvPr>
        </p:nvSpPr>
        <p:spPr>
          <a:xfrm>
            <a:off x="457200" y="1600200"/>
            <a:ext cx="8686800" cy="4525963"/>
          </a:xfrm>
        </p:spPr>
        <p:txBody>
          <a:bodyPr/>
          <a:lstStyle/>
          <a:p>
            <a:r>
              <a:rPr lang="en-US" altLang="en-US" sz="4000" dirty="0">
                <a:solidFill>
                  <a:schemeClr val="bg2"/>
                </a:solidFill>
                <a:latin typeface="Tempus Sans ITC" pitchFamily="82" charset="0"/>
              </a:rPr>
              <a:t>Products of the human imagination</a:t>
            </a:r>
          </a:p>
          <a:p>
            <a:pPr lvl="1"/>
            <a:r>
              <a:rPr lang="en-US" altLang="en-US" sz="3600" dirty="0">
                <a:solidFill>
                  <a:schemeClr val="bg2"/>
                </a:solidFill>
                <a:latin typeface="Tempus Sans ITC" pitchFamily="82" charset="0"/>
              </a:rPr>
              <a:t>Help us pass on the culture’s basic beliefs</a:t>
            </a:r>
          </a:p>
          <a:p>
            <a:pPr lvl="2"/>
            <a:r>
              <a:rPr lang="en-US" altLang="en-US" sz="3200" dirty="0">
                <a:solidFill>
                  <a:schemeClr val="bg2"/>
                </a:solidFill>
                <a:latin typeface="Tempus Sans ITC" pitchFamily="82" charset="0"/>
              </a:rPr>
              <a:t>Examples: art, music literature, folk tales</a:t>
            </a:r>
          </a:p>
        </p:txBody>
      </p:sp>
      <p:pic>
        <p:nvPicPr>
          <p:cNvPr id="7173" name="Picture 5" descr="art%20girl%20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48200"/>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elem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48200"/>
            <a:ext cx="228600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folktale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0"/>
            <a:ext cx="26670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73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Six Major Religious Tra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7200" y="0"/>
            <a:ext cx="8229600" cy="1143000"/>
          </a:xfrm>
        </p:spPr>
        <p:txBody>
          <a:bodyPr/>
          <a:lstStyle/>
          <a:p>
            <a:r>
              <a:rPr lang="en-US" altLang="en-US" sz="7200" b="1" dirty="0">
                <a:solidFill>
                  <a:srgbClr val="FF0000"/>
                </a:solidFill>
                <a:latin typeface="Tempus Sans ITC" pitchFamily="82" charset="0"/>
              </a:rPr>
              <a:t>Religion</a:t>
            </a:r>
          </a:p>
        </p:txBody>
      </p:sp>
      <p:sp>
        <p:nvSpPr>
          <p:cNvPr id="8195" name="Rectangle 3"/>
          <p:cNvSpPr>
            <a:spLocks noGrp="1" noChangeArrowheads="1"/>
          </p:cNvSpPr>
          <p:nvPr>
            <p:ph type="body" idx="1"/>
          </p:nvPr>
        </p:nvSpPr>
        <p:spPr>
          <a:xfrm>
            <a:off x="-228600" y="1143000"/>
            <a:ext cx="9144000" cy="4678363"/>
          </a:xfrm>
        </p:spPr>
        <p:txBody>
          <a:bodyPr/>
          <a:lstStyle/>
          <a:p>
            <a:pPr>
              <a:buFontTx/>
              <a:buNone/>
            </a:pPr>
            <a:r>
              <a:rPr lang="en-US" altLang="en-US" sz="3600" b="1" dirty="0">
                <a:latin typeface="Tempus Sans ITC" pitchFamily="82" charset="0"/>
              </a:rPr>
              <a:t>	</a:t>
            </a:r>
            <a:r>
              <a:rPr lang="en-US" altLang="en-US" sz="3600" b="1" dirty="0">
                <a:solidFill>
                  <a:schemeClr val="bg1">
                    <a:lumMod val="50000"/>
                  </a:schemeClr>
                </a:solidFill>
                <a:latin typeface="Tempus Sans ITC" pitchFamily="82" charset="0"/>
              </a:rPr>
              <a:t>Answers basic questions about the meaning of life</a:t>
            </a:r>
          </a:p>
          <a:p>
            <a:pPr lvl="1"/>
            <a:r>
              <a:rPr lang="en-US" altLang="en-US" sz="3200" b="1" dirty="0">
                <a:solidFill>
                  <a:schemeClr val="bg1">
                    <a:lumMod val="50000"/>
                  </a:schemeClr>
                </a:solidFill>
                <a:latin typeface="Tempus Sans ITC" pitchFamily="82" charset="0"/>
              </a:rPr>
              <a:t>Supports values that groups </a:t>
            </a:r>
          </a:p>
          <a:p>
            <a:pPr lvl="1">
              <a:buFontTx/>
              <a:buNone/>
            </a:pPr>
            <a:r>
              <a:rPr lang="en-US" altLang="en-US" sz="3200" b="1" dirty="0">
                <a:solidFill>
                  <a:schemeClr val="bg1">
                    <a:lumMod val="50000"/>
                  </a:schemeClr>
                </a:solidFill>
                <a:latin typeface="Tempus Sans ITC" pitchFamily="82" charset="0"/>
              </a:rPr>
              <a:t>	of people feel are important</a:t>
            </a:r>
          </a:p>
          <a:p>
            <a:pPr lvl="1"/>
            <a:r>
              <a:rPr lang="en-US" altLang="en-US" sz="3200" b="1" dirty="0">
                <a:solidFill>
                  <a:schemeClr val="bg1">
                    <a:lumMod val="50000"/>
                  </a:schemeClr>
                </a:solidFill>
                <a:latin typeface="Tempus Sans ITC" pitchFamily="82" charset="0"/>
              </a:rPr>
              <a:t>Religion can be a source of </a:t>
            </a:r>
          </a:p>
          <a:p>
            <a:pPr lvl="1">
              <a:buFontTx/>
              <a:buNone/>
            </a:pPr>
            <a:r>
              <a:rPr lang="en-US" altLang="en-US" sz="3200" b="1" dirty="0">
                <a:solidFill>
                  <a:schemeClr val="bg1">
                    <a:lumMod val="50000"/>
                  </a:schemeClr>
                </a:solidFill>
                <a:latin typeface="Tempus Sans ITC" pitchFamily="82" charset="0"/>
              </a:rPr>
              <a:t>	conflict between </a:t>
            </a:r>
            <a:r>
              <a:rPr lang="en-US" altLang="en-US" sz="3200" b="1" dirty="0" smtClean="0">
                <a:solidFill>
                  <a:schemeClr val="bg1">
                    <a:lumMod val="50000"/>
                  </a:schemeClr>
                </a:solidFill>
                <a:latin typeface="Tempus Sans ITC" pitchFamily="82" charset="0"/>
              </a:rPr>
              <a:t>cultures</a:t>
            </a:r>
          </a:p>
          <a:p>
            <a:pPr lvl="1">
              <a:buFontTx/>
              <a:buNone/>
            </a:pPr>
            <a:endParaRPr lang="en-US" altLang="en-US" sz="3200" b="1" dirty="0">
              <a:solidFill>
                <a:schemeClr val="bg1">
                  <a:lumMod val="50000"/>
                </a:schemeClr>
              </a:solidFill>
              <a:latin typeface="Tempus Sans ITC" pitchFamily="82" charset="0"/>
            </a:endParaRPr>
          </a:p>
          <a:p>
            <a:pPr lvl="1"/>
            <a:r>
              <a:rPr lang="en-US" altLang="en-US" sz="3200" b="1" dirty="0">
                <a:solidFill>
                  <a:schemeClr val="bg1">
                    <a:lumMod val="50000"/>
                  </a:schemeClr>
                </a:solidFill>
                <a:latin typeface="Tempus Sans ITC" pitchFamily="82" charset="0"/>
              </a:rPr>
              <a:t>Monotheism: Worship one God</a:t>
            </a:r>
          </a:p>
          <a:p>
            <a:pPr lvl="1"/>
            <a:r>
              <a:rPr lang="en-US" altLang="en-US" sz="3200" b="1" dirty="0">
                <a:solidFill>
                  <a:schemeClr val="bg1">
                    <a:lumMod val="50000"/>
                  </a:schemeClr>
                </a:solidFill>
                <a:latin typeface="Tempus Sans ITC" pitchFamily="82" charset="0"/>
              </a:rPr>
              <a:t>Polytheism: Worship more than one God</a:t>
            </a:r>
          </a:p>
        </p:txBody>
      </p:sp>
    </p:spTree>
    <p:extLst>
      <p:ext uri="{BB962C8B-B14F-4D97-AF65-F5344CB8AC3E}">
        <p14:creationId xmlns:p14="http://schemas.microsoft.com/office/powerpoint/2010/main" val="3783906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altLang="en-US" sz="6000" dirty="0">
                <a:solidFill>
                  <a:srgbClr val="FF0000"/>
                </a:solidFill>
                <a:latin typeface="Tempus Sans ITC" pitchFamily="82" charset="0"/>
              </a:rPr>
              <a:t>Forms of Governance</a:t>
            </a:r>
          </a:p>
        </p:txBody>
      </p:sp>
      <p:sp>
        <p:nvSpPr>
          <p:cNvPr id="9219" name="Rectangle 3"/>
          <p:cNvSpPr>
            <a:spLocks noGrp="1" noChangeArrowheads="1"/>
          </p:cNvSpPr>
          <p:nvPr>
            <p:ph type="body" idx="1"/>
          </p:nvPr>
        </p:nvSpPr>
        <p:spPr>
          <a:xfrm>
            <a:off x="323528" y="1340768"/>
            <a:ext cx="8686800" cy="5059363"/>
          </a:xfrm>
        </p:spPr>
        <p:txBody>
          <a:bodyPr/>
          <a:lstStyle/>
          <a:p>
            <a:pPr>
              <a:lnSpc>
                <a:spcPct val="80000"/>
              </a:lnSpc>
              <a:buFontTx/>
              <a:buNone/>
            </a:pPr>
            <a:endParaRPr lang="en-US" altLang="en-US" dirty="0" smtClean="0">
              <a:solidFill>
                <a:schemeClr val="bg2"/>
              </a:solidFill>
              <a:latin typeface="Tempus Sans ITC" pitchFamily="82" charset="0"/>
            </a:endParaRPr>
          </a:p>
          <a:p>
            <a:pPr>
              <a:lnSpc>
                <a:spcPct val="80000"/>
              </a:lnSpc>
              <a:buFontTx/>
              <a:buNone/>
            </a:pPr>
            <a:r>
              <a:rPr lang="en-US" altLang="en-US" dirty="0">
                <a:solidFill>
                  <a:schemeClr val="bg2"/>
                </a:solidFill>
                <a:latin typeface="Tempus Sans ITC" pitchFamily="82" charset="0"/>
              </a:rPr>
              <a:t>	People form governments to provide for their common needs, keep order within society, and protect their society from outside threats</a:t>
            </a:r>
          </a:p>
          <a:p>
            <a:pPr>
              <a:lnSpc>
                <a:spcPct val="80000"/>
              </a:lnSpc>
              <a:buFontTx/>
              <a:buNone/>
            </a:pPr>
            <a:endParaRPr lang="en-US" altLang="en-US" dirty="0">
              <a:solidFill>
                <a:schemeClr val="bg2"/>
              </a:solidFill>
              <a:latin typeface="Tempus Sans ITC" pitchFamily="82" charset="0"/>
            </a:endParaRPr>
          </a:p>
          <a:p>
            <a:pPr>
              <a:lnSpc>
                <a:spcPct val="80000"/>
              </a:lnSpc>
              <a:buFontTx/>
              <a:buNone/>
            </a:pPr>
            <a:r>
              <a:rPr lang="en-US" altLang="en-US" dirty="0">
                <a:solidFill>
                  <a:schemeClr val="bg2"/>
                </a:solidFill>
                <a:latin typeface="Tempus Sans ITC" pitchFamily="82" charset="0"/>
              </a:rPr>
              <a:t>Components of government: </a:t>
            </a:r>
          </a:p>
          <a:p>
            <a:pPr>
              <a:lnSpc>
                <a:spcPct val="80000"/>
              </a:lnSpc>
              <a:buFontTx/>
              <a:buNone/>
            </a:pPr>
            <a:endParaRPr lang="en-US" altLang="en-US" sz="1600" dirty="0">
              <a:solidFill>
                <a:schemeClr val="bg2"/>
              </a:solidFill>
              <a:latin typeface="Tempus Sans ITC" pitchFamily="82" charset="0"/>
            </a:endParaRPr>
          </a:p>
          <a:p>
            <a:pPr>
              <a:lnSpc>
                <a:spcPct val="80000"/>
              </a:lnSpc>
              <a:buFontTx/>
              <a:buNone/>
            </a:pPr>
            <a:r>
              <a:rPr lang="en-US" altLang="en-US" sz="3000" dirty="0">
                <a:solidFill>
                  <a:schemeClr val="bg2"/>
                </a:solidFill>
                <a:latin typeface="Tempus Sans ITC" pitchFamily="82" charset="0"/>
              </a:rPr>
              <a:t>    1.</a:t>
            </a:r>
            <a:r>
              <a:rPr lang="en-US" altLang="en-US" dirty="0">
                <a:solidFill>
                  <a:schemeClr val="bg2"/>
                </a:solidFill>
                <a:latin typeface="Tempus Sans ITC" pitchFamily="82" charset="0"/>
              </a:rPr>
              <a:t>  </a:t>
            </a:r>
            <a:r>
              <a:rPr lang="en-US" altLang="en-US" sz="3000" dirty="0">
                <a:solidFill>
                  <a:schemeClr val="bg2"/>
                </a:solidFill>
                <a:latin typeface="Tempus Sans ITC" pitchFamily="82" charset="0"/>
              </a:rPr>
              <a:t>Person/people who hold power in a society</a:t>
            </a:r>
          </a:p>
          <a:p>
            <a:pPr>
              <a:lnSpc>
                <a:spcPct val="80000"/>
              </a:lnSpc>
              <a:buFontTx/>
              <a:buNone/>
            </a:pPr>
            <a:r>
              <a:rPr lang="en-US" altLang="en-US" sz="3000" dirty="0">
                <a:solidFill>
                  <a:schemeClr val="bg2"/>
                </a:solidFill>
                <a:latin typeface="Tempus Sans ITC" pitchFamily="82" charset="0"/>
              </a:rPr>
              <a:t>    2.  Society’s rules, laws and political institutions</a:t>
            </a:r>
          </a:p>
        </p:txBody>
      </p:sp>
    </p:spTree>
    <p:extLst>
      <p:ext uri="{BB962C8B-B14F-4D97-AF65-F5344CB8AC3E}">
        <p14:creationId xmlns:p14="http://schemas.microsoft.com/office/powerpoint/2010/main" val="2858229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r>
              <a:rPr lang="en-US" altLang="en-US" sz="4000" b="1" dirty="0">
                <a:solidFill>
                  <a:srgbClr val="FF0000"/>
                </a:solidFill>
                <a:latin typeface="Tempus Sans ITC" panose="04020404030D07020202" pitchFamily="82" charset="0"/>
              </a:rPr>
              <a:t>Technology, Tools and Infrastructure</a:t>
            </a:r>
          </a:p>
        </p:txBody>
      </p:sp>
      <p:sp>
        <p:nvSpPr>
          <p:cNvPr id="12291" name="Rectangle 3"/>
          <p:cNvSpPr>
            <a:spLocks noGrp="1" noChangeArrowheads="1"/>
          </p:cNvSpPr>
          <p:nvPr>
            <p:ph type="body" idx="1"/>
          </p:nvPr>
        </p:nvSpPr>
        <p:spPr>
          <a:xfrm>
            <a:off x="251520" y="1052736"/>
            <a:ext cx="8712968" cy="5805264"/>
          </a:xfrm>
        </p:spPr>
        <p:txBody>
          <a:bodyPr/>
          <a:lstStyle/>
          <a:p>
            <a:pPr>
              <a:lnSpc>
                <a:spcPct val="80000"/>
              </a:lnSpc>
            </a:pPr>
            <a:r>
              <a:rPr lang="en-US" altLang="en-US" sz="2800" u="sng" dirty="0">
                <a:solidFill>
                  <a:schemeClr val="bg2"/>
                </a:solidFill>
                <a:latin typeface="Tempus Sans ITC" panose="04020404030D07020202" pitchFamily="82" charset="0"/>
              </a:rPr>
              <a:t>Technology</a:t>
            </a:r>
            <a:r>
              <a:rPr lang="en-US" altLang="en-US" sz="2800" dirty="0">
                <a:solidFill>
                  <a:schemeClr val="bg2"/>
                </a:solidFill>
                <a:latin typeface="Tempus Sans ITC" panose="04020404030D07020202" pitchFamily="82" charset="0"/>
              </a:rPr>
              <a:t>: Human innovation that generates 		      the machinery, tools and materials 		      required to meet the needs of the </a:t>
            </a:r>
            <a:r>
              <a:rPr lang="en-US" altLang="en-US" sz="2800" dirty="0" smtClean="0">
                <a:solidFill>
                  <a:schemeClr val="bg2"/>
                </a:solidFill>
                <a:latin typeface="Tempus Sans ITC" panose="04020404030D07020202" pitchFamily="82" charset="0"/>
              </a:rPr>
              <a:t>society </a:t>
            </a:r>
            <a:endParaRPr lang="en-US" altLang="en-US" sz="2800" dirty="0">
              <a:solidFill>
                <a:schemeClr val="bg2"/>
              </a:solidFill>
              <a:latin typeface="Tempus Sans ITC" panose="04020404030D07020202" pitchFamily="82" charset="0"/>
            </a:endParaRPr>
          </a:p>
          <a:p>
            <a:pPr>
              <a:lnSpc>
                <a:spcPct val="80000"/>
              </a:lnSpc>
              <a:buFontTx/>
              <a:buNone/>
            </a:pPr>
            <a:endParaRPr lang="en-US" altLang="en-US" dirty="0">
              <a:solidFill>
                <a:schemeClr val="bg2"/>
              </a:solidFill>
              <a:latin typeface="Tempus Sans ITC" panose="04020404030D07020202" pitchFamily="82" charset="0"/>
            </a:endParaRPr>
          </a:p>
          <a:p>
            <a:pPr>
              <a:lnSpc>
                <a:spcPct val="80000"/>
              </a:lnSpc>
            </a:pPr>
            <a:r>
              <a:rPr lang="en-US" altLang="en-US" sz="2800" u="sng" dirty="0">
                <a:solidFill>
                  <a:schemeClr val="bg2"/>
                </a:solidFill>
                <a:latin typeface="Tempus Sans ITC" panose="04020404030D07020202" pitchFamily="82" charset="0"/>
              </a:rPr>
              <a:t>Tools</a:t>
            </a:r>
            <a:r>
              <a:rPr lang="en-US" altLang="en-US" sz="2800" dirty="0">
                <a:solidFill>
                  <a:schemeClr val="bg2"/>
                </a:solidFill>
                <a:latin typeface="Tempus Sans ITC" panose="04020404030D07020202" pitchFamily="82" charset="0"/>
              </a:rPr>
              <a:t>: A mechanical device intended </a:t>
            </a:r>
          </a:p>
          <a:p>
            <a:pPr>
              <a:lnSpc>
                <a:spcPct val="80000"/>
              </a:lnSpc>
              <a:buFontTx/>
              <a:buNone/>
            </a:pPr>
            <a:r>
              <a:rPr lang="en-US" altLang="en-US" sz="2800" dirty="0">
                <a:solidFill>
                  <a:schemeClr val="bg2"/>
                </a:solidFill>
                <a:latin typeface="Tempus Sans ITC" panose="04020404030D07020202" pitchFamily="82" charset="0"/>
              </a:rPr>
              <a:t>	to make a task easier </a:t>
            </a:r>
          </a:p>
          <a:p>
            <a:pPr>
              <a:lnSpc>
                <a:spcPct val="80000"/>
              </a:lnSpc>
              <a:buFontTx/>
              <a:buNone/>
            </a:pPr>
            <a:endParaRPr lang="en-US" altLang="en-US" sz="2800" dirty="0" smtClean="0">
              <a:solidFill>
                <a:schemeClr val="bg2"/>
              </a:solidFill>
              <a:latin typeface="Tempus Sans ITC" panose="04020404030D07020202" pitchFamily="82" charset="0"/>
            </a:endParaRPr>
          </a:p>
          <a:p>
            <a:pPr>
              <a:lnSpc>
                <a:spcPct val="80000"/>
              </a:lnSpc>
              <a:buFontTx/>
              <a:buNone/>
            </a:pPr>
            <a:endParaRPr lang="en-US" altLang="en-US" sz="2800" dirty="0">
              <a:solidFill>
                <a:schemeClr val="bg2"/>
              </a:solidFill>
              <a:latin typeface="Tempus Sans ITC" panose="04020404030D07020202" pitchFamily="82" charset="0"/>
            </a:endParaRPr>
          </a:p>
          <a:p>
            <a:pPr>
              <a:lnSpc>
                <a:spcPct val="80000"/>
              </a:lnSpc>
              <a:buFontTx/>
              <a:buNone/>
            </a:pPr>
            <a:endParaRPr lang="en-US" altLang="en-US" sz="2800" dirty="0">
              <a:solidFill>
                <a:schemeClr val="bg2"/>
              </a:solidFill>
              <a:latin typeface="Tempus Sans ITC" panose="04020404030D07020202" pitchFamily="82" charset="0"/>
            </a:endParaRPr>
          </a:p>
          <a:p>
            <a:pPr>
              <a:lnSpc>
                <a:spcPct val="80000"/>
              </a:lnSpc>
            </a:pPr>
            <a:r>
              <a:rPr lang="en-US" altLang="en-US" sz="2800" u="sng" dirty="0">
                <a:solidFill>
                  <a:schemeClr val="bg2"/>
                </a:solidFill>
                <a:latin typeface="Tempus Sans ITC" panose="04020404030D07020202" pitchFamily="82" charset="0"/>
              </a:rPr>
              <a:t>Infrastructure</a:t>
            </a:r>
            <a:r>
              <a:rPr lang="en-US" altLang="en-US" sz="2800" dirty="0">
                <a:solidFill>
                  <a:schemeClr val="bg2"/>
                </a:solidFill>
                <a:latin typeface="Tempus Sans ITC" panose="04020404030D07020202" pitchFamily="82" charset="0"/>
              </a:rPr>
              <a:t>: The basic facilities and installations needed for the functioning of the community, such as homes, transportation and prisons. </a:t>
            </a:r>
          </a:p>
        </p:txBody>
      </p:sp>
      <p:pic>
        <p:nvPicPr>
          <p:cNvPr id="12293" name="Picture 5" descr="wsci_02_img0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856" y="3140968"/>
            <a:ext cx="2290763"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parthenon_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276872"/>
            <a:ext cx="2362200" cy="118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3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404664"/>
            <a:ext cx="5112568" cy="830997"/>
          </a:xfrm>
          <a:prstGeom prst="rect">
            <a:avLst/>
          </a:prstGeom>
          <a:noFill/>
        </p:spPr>
        <p:txBody>
          <a:bodyPr wrap="square" rtlCol="0">
            <a:spAutoFit/>
          </a:bodyPr>
          <a:lstStyle/>
          <a:p>
            <a:pPr algn="ctr"/>
            <a:r>
              <a:rPr lang="en-US" sz="4800" i="1" dirty="0" smtClean="0">
                <a:solidFill>
                  <a:srgbClr val="FF0000"/>
                </a:solidFill>
                <a:latin typeface="Tempus Sans ITC" panose="04020404030D07020202" pitchFamily="82" charset="0"/>
                <a:cs typeface="Andalus" panose="02020603050405020304" pitchFamily="18" charset="-78"/>
              </a:rPr>
              <a:t>Types of Culture </a:t>
            </a:r>
            <a:endParaRPr lang="en-US" sz="4800"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899592" y="1482174"/>
            <a:ext cx="308775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smtClean="0">
                <a:latin typeface="Tempus Sans ITC" panose="04020404030D07020202" pitchFamily="82" charset="0"/>
                <a:cs typeface="Andalus" panose="02020603050405020304" pitchFamily="18" charset="-78"/>
              </a:rPr>
              <a:t>MATERIAL CULTURE</a:t>
            </a:r>
            <a:endParaRPr lang="en-US" sz="2800" dirty="0">
              <a:latin typeface="Tempus Sans ITC" panose="04020404030D07020202" pitchFamily="82" charset="0"/>
              <a:cs typeface="Andalus" panose="02020603050405020304" pitchFamily="18" charset="-78"/>
            </a:endParaRPr>
          </a:p>
        </p:txBody>
      </p:sp>
      <p:sp>
        <p:nvSpPr>
          <p:cNvPr id="4" name="ZoneTexte 3"/>
          <p:cNvSpPr txBox="1"/>
          <p:nvPr/>
        </p:nvSpPr>
        <p:spPr>
          <a:xfrm>
            <a:off x="5148064" y="1484784"/>
            <a:ext cx="309634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latin typeface="Tempus Sans ITC" panose="04020404030D07020202" pitchFamily="82" charset="0"/>
                <a:cs typeface="Andalus" panose="02020603050405020304" pitchFamily="18" charset="-78"/>
              </a:rPr>
              <a:t>NON-MATERIAL CULTURE </a:t>
            </a:r>
            <a:endParaRPr lang="en-US" sz="2800" dirty="0">
              <a:latin typeface="Tempus Sans ITC" panose="04020404030D07020202" pitchFamily="82" charset="0"/>
              <a:cs typeface="Andalus" panose="02020603050405020304" pitchFamily="18" charset="-78"/>
            </a:endParaRPr>
          </a:p>
        </p:txBody>
      </p:sp>
      <p:sp>
        <p:nvSpPr>
          <p:cNvPr id="5" name="ZoneTexte 4"/>
          <p:cNvSpPr txBox="1"/>
          <p:nvPr/>
        </p:nvSpPr>
        <p:spPr>
          <a:xfrm>
            <a:off x="3779912" y="3573016"/>
            <a:ext cx="4680520" cy="369332"/>
          </a:xfrm>
          <a:prstGeom prst="rect">
            <a:avLst/>
          </a:prstGeom>
          <a:noFill/>
        </p:spPr>
        <p:txBody>
          <a:bodyPr wrap="square" rtlCol="0">
            <a:spAutoFit/>
          </a:bodyPr>
          <a:lstStyle/>
          <a:p>
            <a:endParaRPr lang="en-US" dirty="0"/>
          </a:p>
        </p:txBody>
      </p:sp>
      <p:sp>
        <p:nvSpPr>
          <p:cNvPr id="6" name="ZoneTexte 5"/>
          <p:cNvSpPr txBox="1"/>
          <p:nvPr/>
        </p:nvSpPr>
        <p:spPr>
          <a:xfrm>
            <a:off x="5148064" y="2708920"/>
            <a:ext cx="3168352"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latin typeface="Andalus" panose="02020603050405020304" pitchFamily="18" charset="-78"/>
                <a:cs typeface="Andalus" panose="02020603050405020304" pitchFamily="18" charset="-78"/>
              </a:rPr>
              <a:t>It </a:t>
            </a:r>
            <a:r>
              <a:rPr lang="en-US" sz="2800" dirty="0">
                <a:latin typeface="Andalus" panose="02020603050405020304" pitchFamily="18" charset="-78"/>
                <a:cs typeface="Andalus" panose="02020603050405020304" pitchFamily="18" charset="-78"/>
              </a:rPr>
              <a:t> is all the elements of culture that are not </a:t>
            </a:r>
            <a:r>
              <a:rPr lang="en-US" sz="2800" dirty="0" smtClean="0">
                <a:latin typeface="Andalus" panose="02020603050405020304" pitchFamily="18" charset="-78"/>
                <a:cs typeface="Andalus" panose="02020603050405020304" pitchFamily="18" charset="-78"/>
              </a:rPr>
              <a:t>tangible such as </a:t>
            </a:r>
            <a:r>
              <a:rPr lang="en-US" sz="2800" dirty="0">
                <a:latin typeface="Andalus" panose="02020603050405020304" pitchFamily="18" charset="-78"/>
                <a:cs typeface="Andalus" panose="02020603050405020304" pitchFamily="18" charset="-78"/>
              </a:rPr>
              <a:t>languages, values, beliefs, </a:t>
            </a:r>
            <a:r>
              <a:rPr lang="en-US" sz="2800" dirty="0" smtClean="0">
                <a:latin typeface="Andalus" panose="02020603050405020304" pitchFamily="18" charset="-78"/>
                <a:cs typeface="Andalus" panose="02020603050405020304" pitchFamily="18" charset="-78"/>
              </a:rPr>
              <a:t>ideologies, </a:t>
            </a:r>
            <a:r>
              <a:rPr lang="en-US" sz="2800" dirty="0">
                <a:latin typeface="Andalus" panose="02020603050405020304" pitchFamily="18" charset="-78"/>
                <a:cs typeface="Andalus" panose="02020603050405020304" pitchFamily="18" charset="-78"/>
              </a:rPr>
              <a:t>musical styles, </a:t>
            </a:r>
            <a:r>
              <a:rPr lang="en-US" sz="2800" dirty="0" smtClean="0">
                <a:latin typeface="Andalus" panose="02020603050405020304" pitchFamily="18" charset="-78"/>
                <a:cs typeface="Andalus" panose="02020603050405020304" pitchFamily="18" charset="-78"/>
              </a:rPr>
              <a:t>and </a:t>
            </a:r>
            <a:r>
              <a:rPr lang="en-US" sz="2800" dirty="0">
                <a:latin typeface="Andalus" panose="02020603050405020304" pitchFamily="18" charset="-78"/>
                <a:cs typeface="Andalus" panose="02020603050405020304" pitchFamily="18" charset="-78"/>
              </a:rPr>
              <a:t>so on.</a:t>
            </a:r>
          </a:p>
        </p:txBody>
      </p:sp>
      <p:sp>
        <p:nvSpPr>
          <p:cNvPr id="7" name="ZoneTexte 6"/>
          <p:cNvSpPr txBox="1"/>
          <p:nvPr/>
        </p:nvSpPr>
        <p:spPr>
          <a:xfrm>
            <a:off x="899592" y="2708920"/>
            <a:ext cx="3087754"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Andalus" panose="02020603050405020304" pitchFamily="18" charset="-78"/>
                <a:cs typeface="Andalus" panose="02020603050405020304" pitchFamily="18" charset="-78"/>
              </a:rPr>
              <a:t>It refers </a:t>
            </a:r>
            <a:r>
              <a:rPr lang="en-US" sz="2800" dirty="0">
                <a:latin typeface="Andalus" panose="02020603050405020304" pitchFamily="18" charset="-78"/>
                <a:cs typeface="Andalus" panose="02020603050405020304" pitchFamily="18" charset="-78"/>
              </a:rPr>
              <a:t>to the physical objects, resources, and spaces that people use to define their culture. </a:t>
            </a:r>
            <a:endParaRPr lang="en-US" sz="2800" dirty="0" smtClean="0">
              <a:latin typeface="Andalus" panose="02020603050405020304" pitchFamily="18" charset="-78"/>
              <a:cs typeface="Andalus" panose="02020603050405020304" pitchFamily="18" charset="-78"/>
            </a:endParaRP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12737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3704" y="53073"/>
            <a:ext cx="7632848" cy="830997"/>
          </a:xfrm>
          <a:prstGeom prst="rect">
            <a:avLst/>
          </a:prstGeom>
          <a:noFill/>
        </p:spPr>
        <p:txBody>
          <a:bodyPr wrap="square" rtlCol="0">
            <a:spAutoFit/>
          </a:bodyPr>
          <a:lstStyle/>
          <a:p>
            <a:r>
              <a:rPr lang="en-US" sz="2400" dirty="0" smtClean="0">
                <a:latin typeface="Tempus Sans ITC" panose="04020404030D07020202" pitchFamily="82" charset="0"/>
                <a:cs typeface="Andalus" panose="02020603050405020304" pitchFamily="18" charset="-78"/>
              </a:rPr>
              <a:t>Classify the following into material and non-material culture.</a:t>
            </a:r>
            <a:endParaRPr lang="en-US" sz="2400" dirty="0">
              <a:latin typeface="Tempus Sans ITC" panose="04020404030D07020202" pitchFamily="82" charset="0"/>
              <a:cs typeface="Andalus" panose="02020603050405020304" pitchFamily="18" charset="-78"/>
            </a:endParaRPr>
          </a:p>
        </p:txBody>
      </p:sp>
      <p:sp>
        <p:nvSpPr>
          <p:cNvPr id="4" name="ZoneTexte 3"/>
          <p:cNvSpPr txBox="1"/>
          <p:nvPr/>
        </p:nvSpPr>
        <p:spPr>
          <a:xfrm>
            <a:off x="3311859" y="3110855"/>
            <a:ext cx="187220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solidFill>
                  <a:srgbClr val="FF0000"/>
                </a:solidFill>
                <a:latin typeface="Tempus Sans ITC" panose="04020404030D07020202" pitchFamily="82" charset="0"/>
              </a:rPr>
              <a:t>MOSQUE </a:t>
            </a:r>
            <a:endParaRPr lang="en-US" sz="2800" dirty="0">
              <a:solidFill>
                <a:srgbClr val="FF0000"/>
              </a:solidFill>
              <a:latin typeface="Tempus Sans ITC" panose="04020404030D07020202" pitchFamily="82" charset="0"/>
            </a:endParaRPr>
          </a:p>
        </p:txBody>
      </p:sp>
      <p:sp>
        <p:nvSpPr>
          <p:cNvPr id="6" name="ZoneTexte 5"/>
          <p:cNvSpPr txBox="1"/>
          <p:nvPr/>
        </p:nvSpPr>
        <p:spPr>
          <a:xfrm>
            <a:off x="400987" y="2821578"/>
            <a:ext cx="229880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LANGUAGE </a:t>
            </a:r>
            <a:endParaRPr lang="en-US" sz="2800" dirty="0">
              <a:solidFill>
                <a:srgbClr val="FF0000"/>
              </a:solidFill>
              <a:latin typeface="Tempus Sans ITC" panose="04020404030D07020202" pitchFamily="82" charset="0"/>
            </a:endParaRPr>
          </a:p>
        </p:txBody>
      </p:sp>
      <p:sp>
        <p:nvSpPr>
          <p:cNvPr id="7" name="ZoneTexte 6"/>
          <p:cNvSpPr txBox="1"/>
          <p:nvPr/>
        </p:nvSpPr>
        <p:spPr>
          <a:xfrm>
            <a:off x="2483768" y="1988841"/>
            <a:ext cx="216024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rgbClr val="FF0000"/>
                </a:solidFill>
                <a:latin typeface="Tempus Sans ITC" panose="04020404030D07020202" pitchFamily="82" charset="0"/>
              </a:rPr>
              <a:t>BELIEF </a:t>
            </a:r>
            <a:endParaRPr lang="en-US" sz="2800" dirty="0">
              <a:solidFill>
                <a:srgbClr val="FF0000"/>
              </a:solidFill>
              <a:latin typeface="Tempus Sans ITC" panose="04020404030D07020202" pitchFamily="82" charset="0"/>
            </a:endParaRPr>
          </a:p>
        </p:txBody>
      </p:sp>
      <p:sp>
        <p:nvSpPr>
          <p:cNvPr id="8" name="ZoneTexte 7"/>
          <p:cNvSpPr txBox="1"/>
          <p:nvPr/>
        </p:nvSpPr>
        <p:spPr>
          <a:xfrm>
            <a:off x="1259632" y="4110416"/>
            <a:ext cx="194421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ACCENT</a:t>
            </a:r>
            <a:endParaRPr lang="en-US" sz="2800" dirty="0">
              <a:solidFill>
                <a:srgbClr val="FF0000"/>
              </a:solidFill>
              <a:latin typeface="Tempus Sans ITC" panose="04020404030D07020202" pitchFamily="82" charset="0"/>
            </a:endParaRPr>
          </a:p>
        </p:txBody>
      </p:sp>
      <p:sp>
        <p:nvSpPr>
          <p:cNvPr id="9" name="ZoneTexte 8"/>
          <p:cNvSpPr txBox="1"/>
          <p:nvPr/>
        </p:nvSpPr>
        <p:spPr>
          <a:xfrm>
            <a:off x="5580112" y="3083188"/>
            <a:ext cx="33483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BODY LANGUAGE</a:t>
            </a:r>
            <a:endParaRPr lang="en-US" sz="2800" dirty="0">
              <a:solidFill>
                <a:srgbClr val="FF0000"/>
              </a:solidFill>
              <a:latin typeface="Tempus Sans ITC" panose="04020404030D07020202" pitchFamily="82" charset="0"/>
            </a:endParaRPr>
          </a:p>
        </p:txBody>
      </p:sp>
      <p:sp>
        <p:nvSpPr>
          <p:cNvPr id="11" name="ZoneTexte 10"/>
          <p:cNvSpPr txBox="1"/>
          <p:nvPr/>
        </p:nvSpPr>
        <p:spPr>
          <a:xfrm>
            <a:off x="6633824" y="5296272"/>
            <a:ext cx="172819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MONEY</a:t>
            </a:r>
            <a:endParaRPr lang="en-US" sz="2800" dirty="0">
              <a:solidFill>
                <a:srgbClr val="FF0000"/>
              </a:solidFill>
              <a:latin typeface="Tempus Sans ITC" panose="04020404030D07020202" pitchFamily="82" charset="0"/>
            </a:endParaRPr>
          </a:p>
        </p:txBody>
      </p:sp>
      <p:sp>
        <p:nvSpPr>
          <p:cNvPr id="12" name="ZoneTexte 11"/>
          <p:cNvSpPr txBox="1"/>
          <p:nvPr/>
        </p:nvSpPr>
        <p:spPr>
          <a:xfrm>
            <a:off x="5724128" y="1988840"/>
            <a:ext cx="28083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EIFFEL TOWER</a:t>
            </a:r>
            <a:endParaRPr lang="en-US" sz="2800" dirty="0">
              <a:solidFill>
                <a:srgbClr val="FF0000"/>
              </a:solidFill>
              <a:latin typeface="Tempus Sans ITC" panose="04020404030D07020202" pitchFamily="82" charset="0"/>
            </a:endParaRPr>
          </a:p>
        </p:txBody>
      </p:sp>
      <p:sp>
        <p:nvSpPr>
          <p:cNvPr id="13" name="ZoneTexte 12"/>
          <p:cNvSpPr txBox="1"/>
          <p:nvPr/>
        </p:nvSpPr>
        <p:spPr>
          <a:xfrm>
            <a:off x="5676272" y="3865790"/>
            <a:ext cx="252028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PAINTING</a:t>
            </a:r>
            <a:endParaRPr lang="en-US" sz="2800" dirty="0">
              <a:solidFill>
                <a:srgbClr val="FF0000"/>
              </a:solidFill>
              <a:latin typeface="Tempus Sans ITC" panose="04020404030D07020202" pitchFamily="82" charset="0"/>
            </a:endParaRPr>
          </a:p>
        </p:txBody>
      </p:sp>
      <p:sp>
        <p:nvSpPr>
          <p:cNvPr id="14" name="ZoneTexte 13"/>
          <p:cNvSpPr txBox="1"/>
          <p:nvPr/>
        </p:nvSpPr>
        <p:spPr>
          <a:xfrm>
            <a:off x="563704" y="5557882"/>
            <a:ext cx="192006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MANNERS</a:t>
            </a:r>
            <a:endParaRPr lang="en-US" sz="2800" dirty="0">
              <a:solidFill>
                <a:srgbClr val="FF0000"/>
              </a:solidFill>
              <a:latin typeface="Tempus Sans ITC" panose="04020404030D07020202" pitchFamily="82" charset="0"/>
            </a:endParaRPr>
          </a:p>
        </p:txBody>
      </p:sp>
      <p:sp>
        <p:nvSpPr>
          <p:cNvPr id="15" name="ZoneTexte 14"/>
          <p:cNvSpPr txBox="1"/>
          <p:nvPr/>
        </p:nvSpPr>
        <p:spPr>
          <a:xfrm>
            <a:off x="3338705" y="4633636"/>
            <a:ext cx="30338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solidFill>
                  <a:srgbClr val="FF0000"/>
                </a:solidFill>
                <a:latin typeface="Tempus Sans ITC" panose="04020404030D07020202" pitchFamily="82" charset="0"/>
              </a:rPr>
              <a:t>DRESSING CODE</a:t>
            </a:r>
            <a:endParaRPr lang="en-US" sz="2800"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145482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05990" y="116632"/>
            <a:ext cx="7772400" cy="65916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EAEAEA"/>
                </a:solidFill>
                <a:effectLst>
                  <a:outerShdw blurRad="38100" dist="38100" dir="2700000" algn="tl">
                    <a:srgbClr val="000000">
                      <a:alpha val="43137"/>
                    </a:srgbClr>
                  </a:outerShdw>
                </a:effectLst>
                <a:uLnTx/>
                <a:uFillTx/>
                <a:latin typeface="Andalus" panose="02020603050405020304" pitchFamily="18" charset="-78"/>
                <a:cs typeface="Andalus" panose="02020603050405020304" pitchFamily="18" charset="-78"/>
              </a:rPr>
              <a:t>Culture Exists on 3 Levels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180"/>
            <a:ext cx="9144000" cy="6162228"/>
          </a:xfrm>
          <a:prstGeom prst="rect">
            <a:avLst/>
          </a:prstGeom>
        </p:spPr>
      </p:pic>
    </p:spTree>
    <p:extLst>
      <p:ext uri="{BB962C8B-B14F-4D97-AF65-F5344CB8AC3E}">
        <p14:creationId xmlns:p14="http://schemas.microsoft.com/office/powerpoint/2010/main" val="3591975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1132" y="65072"/>
            <a:ext cx="5904656" cy="707886"/>
          </a:xfrm>
          <a:prstGeom prst="rect">
            <a:avLst/>
          </a:prstGeom>
          <a:noFill/>
        </p:spPr>
        <p:txBody>
          <a:bodyPr wrap="square" rtlCol="0">
            <a:spAutoFit/>
          </a:bodyPr>
          <a:lstStyle/>
          <a:p>
            <a:r>
              <a:rPr lang="en-US" sz="4000" b="1" i="1" dirty="0" smtClean="0">
                <a:solidFill>
                  <a:srgbClr val="FF0000"/>
                </a:solidFill>
                <a:latin typeface="Tempus Sans ITC" panose="04020404030D07020202" pitchFamily="82" charset="0"/>
                <a:cs typeface="Andalus" panose="02020603050405020304" pitchFamily="18" charset="-78"/>
              </a:rPr>
              <a:t>Characteristics of Culture</a:t>
            </a:r>
            <a:endParaRPr lang="en-US" sz="4000" b="1"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366996" y="1052736"/>
            <a:ext cx="8352928" cy="5016758"/>
          </a:xfrm>
          <a:prstGeom prst="rect">
            <a:avLst/>
          </a:prstGeom>
          <a:noFill/>
        </p:spPr>
        <p:txBody>
          <a:bodyPr wrap="square" rtlCol="0">
            <a:spAutoFit/>
          </a:bodyPr>
          <a:lstStyle/>
          <a:p>
            <a:r>
              <a:rPr lang="en-US" sz="3200" b="1" i="1" u="sng" dirty="0" smtClean="0">
                <a:solidFill>
                  <a:srgbClr val="FF0000"/>
                </a:solidFill>
                <a:latin typeface="Tempus Sans ITC" panose="04020404030D07020202" pitchFamily="82" charset="0"/>
              </a:rPr>
              <a:t>CULTURE IS LEARNED</a:t>
            </a:r>
          </a:p>
          <a:p>
            <a:endParaRPr lang="en-US" sz="3200" b="1" i="1" u="sng" dirty="0" smtClean="0">
              <a:solidFill>
                <a:srgbClr val="FF0000"/>
              </a:solidFill>
              <a:latin typeface="Tempus Sans ITC" panose="04020404030D07020202" pitchFamily="82" charset="0"/>
            </a:endParaRPr>
          </a:p>
          <a:p>
            <a:pPr marL="457200" indent="-457200">
              <a:buFont typeface="Wingdings" panose="05000000000000000000" pitchFamily="2" charset="2"/>
              <a:buChar char="ü"/>
            </a:pPr>
            <a:r>
              <a:rPr lang="en-US" sz="3200" dirty="0">
                <a:latin typeface="Tempus Sans ITC" panose="04020404030D07020202" pitchFamily="82" charset="0"/>
              </a:rPr>
              <a:t>Culture is not biologically passed from older generations to the newer ones. It is learned through experience. The members of a culture share certain ideals which shape their lives. The future generations learn to follow the same ideals</a:t>
            </a:r>
            <a:r>
              <a:rPr lang="en-US" sz="3200" dirty="0" smtClean="0">
                <a:latin typeface="Tempus Sans ITC" panose="04020404030D07020202" pitchFamily="82" charset="0"/>
              </a:rPr>
              <a:t>.</a:t>
            </a:r>
          </a:p>
          <a:p>
            <a:pPr marL="457200" indent="-457200">
              <a:buFont typeface="Wingdings" panose="05000000000000000000" pitchFamily="2" charset="2"/>
              <a:buChar char="ü"/>
            </a:pPr>
            <a:r>
              <a:rPr lang="en-US" sz="3200" dirty="0">
                <a:latin typeface="Tempus Sans ITC" panose="04020404030D07020202" pitchFamily="82" charset="0"/>
              </a:rPr>
              <a:t>The process of learning culture is known as </a:t>
            </a:r>
            <a:r>
              <a:rPr lang="en-US" sz="3200" b="1" dirty="0">
                <a:latin typeface="Tempus Sans ITC" panose="04020404030D07020202" pitchFamily="82" charset="0"/>
              </a:rPr>
              <a:t>enculturation.</a:t>
            </a:r>
            <a:endParaRPr lang="en-US" sz="3200" b="1" dirty="0" smtClean="0">
              <a:latin typeface="Tempus Sans ITC" panose="04020404030D07020202" pitchFamily="82" charset="0"/>
            </a:endParaRPr>
          </a:p>
        </p:txBody>
      </p:sp>
    </p:spTree>
    <p:extLst>
      <p:ext uri="{BB962C8B-B14F-4D97-AF65-F5344CB8AC3E}">
        <p14:creationId xmlns:p14="http://schemas.microsoft.com/office/powerpoint/2010/main" val="365369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1132" y="65072"/>
            <a:ext cx="5904656" cy="707886"/>
          </a:xfrm>
          <a:prstGeom prst="rect">
            <a:avLst/>
          </a:prstGeom>
          <a:noFill/>
        </p:spPr>
        <p:txBody>
          <a:bodyPr wrap="square" rtlCol="0">
            <a:spAutoFit/>
          </a:bodyPr>
          <a:lstStyle/>
          <a:p>
            <a:r>
              <a:rPr lang="en-US" sz="4000" b="1" i="1" dirty="0" smtClean="0">
                <a:solidFill>
                  <a:srgbClr val="FF0000"/>
                </a:solidFill>
                <a:latin typeface="Tempus Sans ITC" panose="04020404030D07020202" pitchFamily="82" charset="0"/>
                <a:cs typeface="Andalus" panose="02020603050405020304" pitchFamily="18" charset="-78"/>
              </a:rPr>
              <a:t>Characteristics of Culture</a:t>
            </a:r>
            <a:endParaRPr lang="en-US" sz="4000" b="1"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366996" y="1412776"/>
            <a:ext cx="8352928" cy="4031873"/>
          </a:xfrm>
          <a:prstGeom prst="rect">
            <a:avLst/>
          </a:prstGeom>
          <a:noFill/>
        </p:spPr>
        <p:txBody>
          <a:bodyPr wrap="square" rtlCol="0">
            <a:spAutoFit/>
          </a:bodyPr>
          <a:lstStyle/>
          <a:p>
            <a:r>
              <a:rPr lang="en-US" sz="3200" b="1" i="1" u="sng" dirty="0">
                <a:solidFill>
                  <a:srgbClr val="FF0000"/>
                </a:solidFill>
                <a:latin typeface="Tempus Sans ITC" panose="04020404030D07020202" pitchFamily="82" charset="0"/>
              </a:rPr>
              <a:t>CULTURE</a:t>
            </a:r>
            <a:r>
              <a:rPr lang="en-US" sz="3200" b="1" u="sng" dirty="0">
                <a:solidFill>
                  <a:srgbClr val="FF0000"/>
                </a:solidFill>
                <a:latin typeface="Tempus Sans ITC" panose="04020404030D07020202" pitchFamily="82" charset="0"/>
              </a:rPr>
              <a:t> </a:t>
            </a:r>
            <a:r>
              <a:rPr lang="en-US" sz="3200" b="1" i="1" u="sng" dirty="0">
                <a:solidFill>
                  <a:srgbClr val="FF0000"/>
                </a:solidFill>
                <a:latin typeface="Tempus Sans ITC" panose="04020404030D07020202" pitchFamily="82" charset="0"/>
              </a:rPr>
              <a:t>IS </a:t>
            </a:r>
            <a:r>
              <a:rPr lang="en-US" sz="3200" b="1" i="1" u="sng" dirty="0" smtClean="0">
                <a:solidFill>
                  <a:srgbClr val="FF0000"/>
                </a:solidFill>
                <a:latin typeface="Tempus Sans ITC" panose="04020404030D07020202" pitchFamily="82" charset="0"/>
              </a:rPr>
              <a:t>SHARED</a:t>
            </a:r>
          </a:p>
          <a:p>
            <a:endParaRPr lang="en-US" sz="3200" b="1" i="1" u="sng" dirty="0">
              <a:solidFill>
                <a:srgbClr val="FF0000"/>
              </a:solidFill>
              <a:latin typeface="Tempus Sans ITC" panose="04020404030D07020202" pitchFamily="82" charset="0"/>
            </a:endParaRPr>
          </a:p>
          <a:p>
            <a:pPr marL="457200" indent="-457200">
              <a:buFont typeface="Wingdings" panose="05000000000000000000" pitchFamily="2" charset="2"/>
              <a:buChar char="ü"/>
            </a:pPr>
            <a:r>
              <a:rPr lang="en-US" sz="3200" dirty="0">
                <a:latin typeface="Tempus Sans ITC" panose="04020404030D07020202" pitchFamily="82" charset="0"/>
              </a:rPr>
              <a:t>Every culture is shared by a group of people, usually inhabiting the same part of the world. The region they live in, the geographical conditions around them, their country’s past, the belief system and values of its people.</a:t>
            </a:r>
          </a:p>
        </p:txBody>
      </p:sp>
    </p:spTree>
    <p:extLst>
      <p:ext uri="{BB962C8B-B14F-4D97-AF65-F5344CB8AC3E}">
        <p14:creationId xmlns:p14="http://schemas.microsoft.com/office/powerpoint/2010/main" val="344634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88640"/>
            <a:ext cx="5904656" cy="707886"/>
          </a:xfrm>
          <a:prstGeom prst="rect">
            <a:avLst/>
          </a:prstGeom>
          <a:noFill/>
        </p:spPr>
        <p:txBody>
          <a:bodyPr wrap="square" rtlCol="0">
            <a:spAutoFit/>
          </a:bodyPr>
          <a:lstStyle/>
          <a:p>
            <a:r>
              <a:rPr lang="en-US" sz="4000" b="1" i="1" dirty="0" smtClean="0">
                <a:solidFill>
                  <a:srgbClr val="FF0000"/>
                </a:solidFill>
                <a:latin typeface="Tempus Sans ITC" panose="04020404030D07020202" pitchFamily="82" charset="0"/>
                <a:cs typeface="Andalus" panose="02020603050405020304" pitchFamily="18" charset="-78"/>
              </a:rPr>
              <a:t>Characteristics of Culture</a:t>
            </a:r>
            <a:endParaRPr lang="en-US" sz="4000" b="1"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179512" y="1052736"/>
            <a:ext cx="8568952" cy="5632311"/>
          </a:xfrm>
          <a:prstGeom prst="rect">
            <a:avLst/>
          </a:prstGeom>
          <a:noFill/>
        </p:spPr>
        <p:txBody>
          <a:bodyPr wrap="square" rtlCol="0">
            <a:spAutoFit/>
          </a:bodyPr>
          <a:lstStyle/>
          <a:p>
            <a:r>
              <a:rPr lang="en-US" sz="3200" b="1" i="1" u="sng" dirty="0" smtClean="0">
                <a:solidFill>
                  <a:srgbClr val="FF0000"/>
                </a:solidFill>
                <a:latin typeface="Tempus Sans ITC" panose="04020404030D07020202" pitchFamily="82" charset="0"/>
              </a:rPr>
              <a:t>CULTURE</a:t>
            </a:r>
            <a:r>
              <a:rPr lang="en-US" sz="3200" b="1" u="sng" dirty="0" smtClean="0">
                <a:solidFill>
                  <a:srgbClr val="FF0000"/>
                </a:solidFill>
                <a:latin typeface="Tempus Sans ITC" panose="04020404030D07020202" pitchFamily="82" charset="0"/>
              </a:rPr>
              <a:t> </a:t>
            </a:r>
            <a:r>
              <a:rPr lang="en-US" sz="3200" b="1" i="1" u="sng" dirty="0">
                <a:solidFill>
                  <a:srgbClr val="FF0000"/>
                </a:solidFill>
                <a:latin typeface="Tempus Sans ITC" panose="04020404030D07020202" pitchFamily="82" charset="0"/>
              </a:rPr>
              <a:t> </a:t>
            </a:r>
            <a:r>
              <a:rPr lang="en-US" sz="3200" b="1" i="1" u="sng" dirty="0" smtClean="0">
                <a:solidFill>
                  <a:srgbClr val="FF0000"/>
                </a:solidFill>
                <a:latin typeface="Tempus Sans ITC" panose="04020404030D07020202" pitchFamily="82" charset="0"/>
              </a:rPr>
              <a:t>IS DYNAMIC</a:t>
            </a:r>
          </a:p>
          <a:p>
            <a:pPr marL="457200" indent="-457200">
              <a:buFont typeface="Wingdings" panose="05000000000000000000" pitchFamily="2" charset="2"/>
              <a:buChar char="ü"/>
            </a:pPr>
            <a:r>
              <a:rPr lang="en-US" sz="3200" dirty="0">
                <a:latin typeface="Tempus Sans ITC" panose="04020404030D07020202" pitchFamily="82" charset="0"/>
              </a:rPr>
              <a:t>Cultures undergo a gradual change. With passing time, some beliefs change, certain traditions or rituals are eliminated, language and mannerisms of people change, and thus their culture. </a:t>
            </a:r>
            <a:endParaRPr lang="en-US" sz="3200" dirty="0" smtClean="0">
              <a:latin typeface="Tempus Sans ITC" panose="04020404030D07020202" pitchFamily="82" charset="0"/>
            </a:endParaRPr>
          </a:p>
          <a:p>
            <a:pPr marL="457200" indent="-457200">
              <a:buFont typeface="Wingdings" panose="05000000000000000000" pitchFamily="2" charset="2"/>
              <a:buChar char="ü"/>
            </a:pPr>
            <a:endParaRPr lang="en-US" sz="3200" dirty="0" smtClean="0">
              <a:latin typeface="Tempus Sans ITC" panose="04020404030D07020202" pitchFamily="82" charset="0"/>
            </a:endParaRPr>
          </a:p>
          <a:p>
            <a:pPr marL="457200" indent="-457200">
              <a:buFont typeface="Wingdings" panose="05000000000000000000" pitchFamily="2" charset="2"/>
              <a:buChar char="ü"/>
            </a:pPr>
            <a:r>
              <a:rPr lang="en-US" sz="3200" dirty="0">
                <a:latin typeface="Tempus Sans ITC" panose="04020404030D07020202" pitchFamily="82" charset="0"/>
              </a:rPr>
              <a:t>But why do </a:t>
            </a:r>
            <a:r>
              <a:rPr lang="en-US" sz="3200" dirty="0" smtClean="0">
                <a:latin typeface="Tempus Sans ITC" panose="04020404030D07020202" pitchFamily="82" charset="0"/>
              </a:rPr>
              <a:t>CULTURES </a:t>
            </a:r>
            <a:r>
              <a:rPr lang="en-US" sz="3200" dirty="0">
                <a:latin typeface="Tempus Sans ITC" panose="04020404030D07020202" pitchFamily="82" charset="0"/>
              </a:rPr>
              <a:t>change</a:t>
            </a:r>
            <a:r>
              <a:rPr lang="en-US" sz="3200" dirty="0" smtClean="0">
                <a:latin typeface="Tempus Sans ITC" panose="04020404030D07020202" pitchFamily="82" charset="0"/>
              </a:rPr>
              <a:t>?</a:t>
            </a:r>
            <a:r>
              <a:rPr lang="en-US" sz="3200" dirty="0">
                <a:latin typeface="Tempus Sans ITC" panose="04020404030D07020202" pitchFamily="82" charset="0"/>
              </a:rPr>
              <a:t> One way they change is through diffusion. </a:t>
            </a:r>
            <a:r>
              <a:rPr lang="en-US" sz="4000" b="1" dirty="0">
                <a:solidFill>
                  <a:srgbClr val="FF0000"/>
                </a:solidFill>
                <a:latin typeface="Tempus Sans ITC" panose="04020404030D07020202" pitchFamily="82" charset="0"/>
              </a:rPr>
              <a:t>Diffusion</a:t>
            </a:r>
            <a:r>
              <a:rPr lang="en-US" sz="3200" dirty="0">
                <a:solidFill>
                  <a:srgbClr val="FF0000"/>
                </a:solidFill>
                <a:latin typeface="Tempus Sans ITC" panose="04020404030D07020202" pitchFamily="82" charset="0"/>
              </a:rPr>
              <a:t> </a:t>
            </a:r>
            <a:r>
              <a:rPr lang="en-US" sz="3200" dirty="0">
                <a:latin typeface="Tempus Sans ITC" panose="04020404030D07020202" pitchFamily="82" charset="0"/>
              </a:rPr>
              <a:t>is the spreading of an idea, thing, or behavior between cultures. </a:t>
            </a:r>
            <a:endParaRPr lang="en-US" sz="3200" dirty="0" smtClean="0">
              <a:latin typeface="Tempus Sans ITC" panose="04020404030D07020202" pitchFamily="82" charset="0"/>
            </a:endParaRPr>
          </a:p>
        </p:txBody>
      </p:sp>
    </p:spTree>
    <p:extLst>
      <p:ext uri="{BB962C8B-B14F-4D97-AF65-F5344CB8AC3E}">
        <p14:creationId xmlns:p14="http://schemas.microsoft.com/office/powerpoint/2010/main" val="390414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457200" y="609600"/>
            <a:ext cx="8435280" cy="4800600"/>
          </a:xfrm>
        </p:spPr>
        <p:txBody>
          <a:bodyPr>
            <a:normAutofit/>
          </a:bodyPr>
          <a:lstStyle/>
          <a:p>
            <a:r>
              <a:rPr lang="en-US" sz="3200" b="1" u="sng" dirty="0" smtClean="0">
                <a:latin typeface="Tempus Sans ITC" panose="04020404030D07020202" pitchFamily="82" charset="0"/>
              </a:rPr>
              <a:t>Outline </a:t>
            </a:r>
          </a:p>
          <a:p>
            <a:endParaRPr lang="en-US" sz="3200" b="1" u="sng" dirty="0" smtClean="0">
              <a:latin typeface="Tempus Sans ITC" panose="04020404030D07020202" pitchFamily="82" charset="0"/>
            </a:endParaRPr>
          </a:p>
          <a:p>
            <a:pPr marL="285750" indent="-285750">
              <a:buFont typeface="Arial" panose="020B0604020202020204" pitchFamily="34" charset="0"/>
              <a:buChar char="•"/>
            </a:pPr>
            <a:r>
              <a:rPr lang="en-US" sz="3200" b="1" dirty="0" smtClean="0">
                <a:latin typeface="Tempus Sans ITC" panose="04020404030D07020202" pitchFamily="82" charset="0"/>
              </a:rPr>
              <a:t>Various definitions of culture</a:t>
            </a:r>
          </a:p>
          <a:p>
            <a:pPr marL="285750" indent="-285750">
              <a:buFont typeface="Arial" panose="020B0604020202020204" pitchFamily="34" charset="0"/>
              <a:buChar char="•"/>
            </a:pPr>
            <a:r>
              <a:rPr lang="en-US" sz="3200" b="1" dirty="0" smtClean="0">
                <a:latin typeface="Tempus Sans ITC" panose="04020404030D07020202" pitchFamily="82" charset="0"/>
              </a:rPr>
              <a:t>Elements of culture</a:t>
            </a:r>
          </a:p>
          <a:p>
            <a:pPr marL="285750" indent="-285750">
              <a:buFont typeface="Arial" panose="020B0604020202020204" pitchFamily="34" charset="0"/>
              <a:buChar char="•"/>
            </a:pPr>
            <a:r>
              <a:rPr lang="en-US" sz="3200" b="1" dirty="0" smtClean="0">
                <a:latin typeface="Tempus Sans ITC" panose="04020404030D07020202" pitchFamily="82" charset="0"/>
              </a:rPr>
              <a:t>Types of Culture </a:t>
            </a:r>
          </a:p>
          <a:p>
            <a:pPr marL="285750" indent="-285750">
              <a:buFont typeface="Arial" panose="020B0604020202020204" pitchFamily="34" charset="0"/>
              <a:buChar char="•"/>
            </a:pPr>
            <a:r>
              <a:rPr lang="en-US" sz="3200" b="1" dirty="0" smtClean="0">
                <a:latin typeface="Tempus Sans ITC" panose="04020404030D07020202" pitchFamily="82" charset="0"/>
              </a:rPr>
              <a:t>Cultural Iceberg </a:t>
            </a:r>
          </a:p>
          <a:p>
            <a:pPr marL="285750" indent="-285750">
              <a:buFont typeface="Arial" panose="020B0604020202020204" pitchFamily="34" charset="0"/>
              <a:buChar char="•"/>
            </a:pPr>
            <a:r>
              <a:rPr lang="en-US" sz="3200" b="1" dirty="0" smtClean="0">
                <a:latin typeface="Tempus Sans ITC" panose="04020404030D07020202" pitchFamily="82" charset="0"/>
              </a:rPr>
              <a:t>Characteristics of culture</a:t>
            </a:r>
          </a:p>
        </p:txBody>
      </p:sp>
    </p:spTree>
    <p:extLst>
      <p:ext uri="{BB962C8B-B14F-4D97-AF65-F5344CB8AC3E}">
        <p14:creationId xmlns:p14="http://schemas.microsoft.com/office/powerpoint/2010/main" val="135515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88640"/>
            <a:ext cx="5904656" cy="707886"/>
          </a:xfrm>
          <a:prstGeom prst="rect">
            <a:avLst/>
          </a:prstGeom>
          <a:noFill/>
        </p:spPr>
        <p:txBody>
          <a:bodyPr wrap="square" rtlCol="0">
            <a:spAutoFit/>
          </a:bodyPr>
          <a:lstStyle/>
          <a:p>
            <a:r>
              <a:rPr lang="en-US" sz="4000" b="1" i="1" dirty="0" smtClean="0">
                <a:solidFill>
                  <a:srgbClr val="FF0000"/>
                </a:solidFill>
                <a:latin typeface="Tempus Sans ITC" panose="04020404030D07020202" pitchFamily="82" charset="0"/>
                <a:cs typeface="Andalus" panose="02020603050405020304" pitchFamily="18" charset="-78"/>
              </a:rPr>
              <a:t>Characteristics of Culture</a:t>
            </a:r>
            <a:endParaRPr lang="en-US" sz="4000" b="1"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107504" y="1052736"/>
            <a:ext cx="8640960" cy="5447645"/>
          </a:xfrm>
          <a:prstGeom prst="rect">
            <a:avLst/>
          </a:prstGeom>
          <a:noFill/>
        </p:spPr>
        <p:txBody>
          <a:bodyPr wrap="square" rtlCol="0">
            <a:spAutoFit/>
          </a:bodyPr>
          <a:lstStyle/>
          <a:p>
            <a:r>
              <a:rPr lang="en-US" sz="2800" b="1" i="1" u="sng" dirty="0">
                <a:solidFill>
                  <a:srgbClr val="FF0000"/>
                </a:solidFill>
                <a:latin typeface="Tempus Sans ITC" panose="04020404030D07020202" pitchFamily="82" charset="0"/>
              </a:rPr>
              <a:t>CULTURE IS </a:t>
            </a:r>
            <a:r>
              <a:rPr lang="en-US" sz="2800" b="1" i="1" u="sng" dirty="0" err="1" smtClean="0">
                <a:solidFill>
                  <a:srgbClr val="FF0000"/>
                </a:solidFill>
                <a:latin typeface="Tempus Sans ITC" panose="04020404030D07020202" pitchFamily="82" charset="0"/>
              </a:rPr>
              <a:t>TRANFERRED</a:t>
            </a:r>
            <a:endParaRPr lang="en-US" sz="2800" b="1" i="1" u="sng" dirty="0">
              <a:solidFill>
                <a:srgbClr val="FF0000"/>
              </a:solidFill>
              <a:latin typeface="Tempus Sans ITC" panose="04020404030D07020202" pitchFamily="82" charset="0"/>
            </a:endParaRPr>
          </a:p>
          <a:p>
            <a:pPr marL="457200" indent="-457200">
              <a:buFont typeface="Wingdings" panose="05000000000000000000" pitchFamily="2" charset="2"/>
              <a:buChar char="ü"/>
            </a:pPr>
            <a:r>
              <a:rPr lang="en-US" sz="3200" dirty="0">
                <a:latin typeface="Tempus Sans ITC" panose="04020404030D07020202" pitchFamily="82" charset="0"/>
              </a:rPr>
              <a:t>Cultural values are transferred across generations in the form of symbols and stories that make them easier to understand. The beliefs that a culture holds, take the form of customs and rituals that people are supposed to follow</a:t>
            </a:r>
            <a:r>
              <a:rPr lang="en-US" sz="3200" dirty="0" smtClean="0">
                <a:latin typeface="Tempus Sans ITC" panose="04020404030D07020202" pitchFamily="82" charset="0"/>
              </a:rPr>
              <a:t>.</a:t>
            </a:r>
          </a:p>
          <a:p>
            <a:pPr marL="457200" indent="-457200">
              <a:buFont typeface="Wingdings" panose="05000000000000000000" pitchFamily="2" charset="2"/>
              <a:buChar char="ü"/>
            </a:pPr>
            <a:r>
              <a:rPr lang="en-US" sz="3200" dirty="0" smtClean="0">
                <a:latin typeface="Tempus Sans ITC" panose="04020404030D07020202" pitchFamily="82" charset="0"/>
              </a:rPr>
              <a:t> </a:t>
            </a:r>
            <a:r>
              <a:rPr lang="en-US" sz="3200" dirty="0">
                <a:latin typeface="Tempus Sans ITC" panose="04020404030D07020202" pitchFamily="82" charset="0"/>
              </a:rPr>
              <a:t>The languages which are a part of culture, are integrated into the education system. Sometimes, values and religious beliefs are also made a part of it</a:t>
            </a:r>
            <a:endParaRPr lang="en-US" sz="3200" b="1" i="1" u="sng"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15459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88640"/>
            <a:ext cx="5904656" cy="707886"/>
          </a:xfrm>
          <a:prstGeom prst="rect">
            <a:avLst/>
          </a:prstGeom>
          <a:noFill/>
        </p:spPr>
        <p:txBody>
          <a:bodyPr wrap="square" rtlCol="0">
            <a:spAutoFit/>
          </a:bodyPr>
          <a:lstStyle/>
          <a:p>
            <a:r>
              <a:rPr lang="en-US" sz="4000" b="1" i="1" dirty="0" smtClean="0">
                <a:solidFill>
                  <a:srgbClr val="FF0000"/>
                </a:solidFill>
                <a:latin typeface="Tempus Sans ITC" panose="04020404030D07020202" pitchFamily="82" charset="0"/>
                <a:cs typeface="Andalus" panose="02020603050405020304" pitchFamily="18" charset="-78"/>
              </a:rPr>
              <a:t>Characteristics of Culture</a:t>
            </a:r>
            <a:endParaRPr lang="en-US" sz="4000" b="1" i="1" dirty="0">
              <a:solidFill>
                <a:srgbClr val="FF0000"/>
              </a:solidFill>
              <a:latin typeface="Tempus Sans ITC" panose="04020404030D07020202" pitchFamily="82" charset="0"/>
              <a:cs typeface="Andalus" panose="02020603050405020304" pitchFamily="18" charset="-78"/>
            </a:endParaRPr>
          </a:p>
        </p:txBody>
      </p:sp>
      <p:sp>
        <p:nvSpPr>
          <p:cNvPr id="3" name="ZoneTexte 2"/>
          <p:cNvSpPr txBox="1"/>
          <p:nvPr/>
        </p:nvSpPr>
        <p:spPr>
          <a:xfrm>
            <a:off x="251520" y="1124744"/>
            <a:ext cx="8892480" cy="5570756"/>
          </a:xfrm>
          <a:prstGeom prst="rect">
            <a:avLst/>
          </a:prstGeom>
          <a:noFill/>
        </p:spPr>
        <p:txBody>
          <a:bodyPr wrap="square" rtlCol="0">
            <a:spAutoFit/>
          </a:bodyPr>
          <a:lstStyle/>
          <a:p>
            <a:r>
              <a:rPr lang="en-US" sz="3200" b="1" i="1" u="sng" dirty="0" smtClean="0">
                <a:solidFill>
                  <a:srgbClr val="FF0000"/>
                </a:solidFill>
                <a:latin typeface="Tempus Sans ITC" panose="04020404030D07020202" pitchFamily="82" charset="0"/>
              </a:rPr>
              <a:t>CULTURE IS SYMBOLIC</a:t>
            </a:r>
            <a:endParaRPr lang="en-US" sz="3200" b="1" i="1" u="sng" dirty="0">
              <a:solidFill>
                <a:srgbClr val="FF0000"/>
              </a:solidFill>
              <a:latin typeface="Tempus Sans ITC" panose="04020404030D07020202" pitchFamily="82" charset="0"/>
            </a:endParaRPr>
          </a:p>
          <a:p>
            <a:pPr marL="457200" indent="-457200">
              <a:buFont typeface="Wingdings" panose="05000000000000000000" pitchFamily="2" charset="2"/>
              <a:buChar char="ü"/>
            </a:pPr>
            <a:r>
              <a:rPr lang="en-US" sz="3600" dirty="0" smtClean="0">
                <a:latin typeface="Tempus Sans ITC" panose="04020404030D07020202" pitchFamily="82" charset="0"/>
                <a:cs typeface="Andalus" panose="02020603050405020304" pitchFamily="18" charset="-78"/>
              </a:rPr>
              <a:t>Symbols </a:t>
            </a:r>
            <a:r>
              <a:rPr lang="en-US" sz="3600" dirty="0">
                <a:latin typeface="Tempus Sans ITC" panose="04020404030D07020202" pitchFamily="82" charset="0"/>
                <a:cs typeface="Andalus" panose="02020603050405020304" pitchFamily="18" charset="-78"/>
              </a:rPr>
              <a:t>are signs, emblems, and/or other things that are arbitrary but represent something in a meaningful way. </a:t>
            </a:r>
            <a:endParaRPr lang="en-US" sz="3600" dirty="0" smtClean="0">
              <a:latin typeface="Tempus Sans ITC" panose="04020404030D07020202" pitchFamily="82" charset="0"/>
              <a:cs typeface="Andalus" panose="02020603050405020304" pitchFamily="18" charset="-78"/>
            </a:endParaRPr>
          </a:p>
          <a:p>
            <a:pPr marL="457200" indent="-457200">
              <a:buFont typeface="Wingdings" panose="05000000000000000000" pitchFamily="2" charset="2"/>
              <a:buChar char="ü"/>
            </a:pPr>
            <a:r>
              <a:rPr lang="en-US" sz="3600" dirty="0" smtClean="0">
                <a:latin typeface="Tempus Sans ITC" panose="04020404030D07020202" pitchFamily="82" charset="0"/>
                <a:cs typeface="Andalus" panose="02020603050405020304" pitchFamily="18" charset="-78"/>
              </a:rPr>
              <a:t>Language </a:t>
            </a:r>
            <a:r>
              <a:rPr lang="en-US" sz="3600" dirty="0">
                <a:latin typeface="Tempus Sans ITC" panose="04020404030D07020202" pitchFamily="82" charset="0"/>
                <a:cs typeface="Andalus" panose="02020603050405020304" pitchFamily="18" charset="-78"/>
              </a:rPr>
              <a:t>is probably the most significant cultural symbol, it is the transportation by which humans transmit culture from one generation to another</a:t>
            </a:r>
            <a:r>
              <a:rPr lang="en-US" sz="3600" dirty="0" smtClean="0">
                <a:latin typeface="Tempus Sans ITC" panose="04020404030D07020202" pitchFamily="82" charset="0"/>
                <a:cs typeface="Andalus" panose="02020603050405020304" pitchFamily="18" charset="-78"/>
              </a:rPr>
              <a:t>.</a:t>
            </a:r>
          </a:p>
          <a:p>
            <a:pPr marL="457200" indent="-457200">
              <a:buFont typeface="Wingdings" panose="05000000000000000000" pitchFamily="2" charset="2"/>
              <a:buChar char="ü"/>
            </a:pPr>
            <a:endParaRPr lang="en-US" sz="3600" dirty="0" smtClean="0">
              <a:latin typeface="Tempus Sans ITC" panose="04020404030D07020202" pitchFamily="82" charset="0"/>
              <a:cs typeface="Andalus" panose="02020603050405020304" pitchFamily="18" charset="-78"/>
            </a:endParaRPr>
          </a:p>
          <a:p>
            <a:pPr marL="457200" indent="-457200">
              <a:buFont typeface="Wingdings" panose="05000000000000000000" pitchFamily="2" charset="2"/>
              <a:buChar char="ü"/>
            </a:pPr>
            <a:r>
              <a:rPr lang="en-US" sz="3600" b="1" dirty="0" smtClean="0">
                <a:latin typeface="Tempus Sans ITC" panose="04020404030D07020202" pitchFamily="82" charset="0"/>
                <a:cs typeface="Andalus" panose="02020603050405020304" pitchFamily="18" charset="-78"/>
              </a:rPr>
              <a:t>  </a:t>
            </a:r>
            <a:r>
              <a:rPr lang="en-US" sz="3600" b="1" dirty="0">
                <a:latin typeface="Tempus Sans ITC" panose="04020404030D07020202" pitchFamily="82" charset="0"/>
                <a:cs typeface="Andalus" panose="02020603050405020304" pitchFamily="18" charset="-78"/>
              </a:rPr>
              <a:t>How many symbols can you think of</a:t>
            </a:r>
            <a:r>
              <a:rPr lang="en-US" sz="3600" b="1" dirty="0" smtClean="0">
                <a:latin typeface="Tempus Sans ITC" panose="04020404030D07020202" pitchFamily="82" charset="0"/>
                <a:cs typeface="Andalus" panose="02020603050405020304" pitchFamily="18" charset="-78"/>
              </a:rPr>
              <a:t>?</a:t>
            </a:r>
            <a:endParaRPr lang="en-US" sz="3600" b="1" dirty="0">
              <a:latin typeface="Tempus Sans ITC" panose="04020404030D07020202" pitchFamily="82" charset="0"/>
              <a:cs typeface="Andalus" panose="02020603050405020304" pitchFamily="18" charset="-78"/>
            </a:endParaRPr>
          </a:p>
        </p:txBody>
      </p:sp>
    </p:spTree>
    <p:extLst>
      <p:ext uri="{BB962C8B-B14F-4D97-AF65-F5344CB8AC3E}">
        <p14:creationId xmlns:p14="http://schemas.microsoft.com/office/powerpoint/2010/main" val="827769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97962"/>
            <a:ext cx="8208912" cy="4708981"/>
          </a:xfrm>
          <a:prstGeom prst="rect">
            <a:avLst/>
          </a:prstGeom>
          <a:noFill/>
        </p:spPr>
        <p:txBody>
          <a:bodyPr wrap="square" rtlCol="0">
            <a:spAutoFit/>
          </a:bodyPr>
          <a:lstStyle/>
          <a:p>
            <a:pPr algn="ctr"/>
            <a:r>
              <a:rPr lang="en-US" sz="4000" b="1" dirty="0" smtClean="0"/>
              <a:t>HOMEWORK</a:t>
            </a:r>
          </a:p>
          <a:p>
            <a:pPr algn="ctr"/>
            <a:r>
              <a:rPr lang="en-US" sz="4000" b="1" dirty="0" smtClean="0"/>
              <a:t> </a:t>
            </a:r>
            <a:endParaRPr lang="en-US" sz="4400" b="1" dirty="0" smtClean="0"/>
          </a:p>
          <a:p>
            <a:pPr marL="742950" indent="-742950">
              <a:buFont typeface="+mj-lt"/>
              <a:buAutoNum type="arabicPeriod"/>
            </a:pPr>
            <a:r>
              <a:rPr lang="en-US" sz="4400" dirty="0" smtClean="0">
                <a:latin typeface="Andalus" panose="02020603050405020304" pitchFamily="18" charset="-78"/>
                <a:cs typeface="Andalus" panose="02020603050405020304" pitchFamily="18" charset="-78"/>
              </a:rPr>
              <a:t>What are the theoretical perspectives (interpretations) of culture?</a:t>
            </a:r>
            <a:endParaRPr lang="en-US" sz="4400" dirty="0" smtClean="0"/>
          </a:p>
          <a:p>
            <a:pPr marL="742950" indent="-742950">
              <a:buFont typeface="+mj-lt"/>
              <a:buAutoNum type="arabicPeriod"/>
            </a:pPr>
            <a:r>
              <a:rPr lang="en-US" sz="4400" dirty="0" smtClean="0">
                <a:latin typeface="Andalus" panose="02020603050405020304" pitchFamily="18" charset="-78"/>
                <a:cs typeface="Andalus" panose="02020603050405020304" pitchFamily="18" charset="-78"/>
              </a:rPr>
              <a:t>Why does a culture change or die?</a:t>
            </a:r>
          </a:p>
        </p:txBody>
      </p:sp>
    </p:spTree>
    <p:extLst>
      <p:ext uri="{BB962C8B-B14F-4D97-AF65-F5344CB8AC3E}">
        <p14:creationId xmlns:p14="http://schemas.microsoft.com/office/powerpoint/2010/main" val="3199133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332656"/>
            <a:ext cx="7272808" cy="707886"/>
          </a:xfrm>
          <a:prstGeom prst="rect">
            <a:avLst/>
          </a:prstGeom>
          <a:noFill/>
        </p:spPr>
        <p:txBody>
          <a:bodyPr wrap="square" rtlCol="0">
            <a:spAutoFit/>
          </a:bodyPr>
          <a:lstStyle/>
          <a:p>
            <a:pPr algn="ctr"/>
            <a:r>
              <a:rPr lang="en-US" sz="4000" dirty="0" smtClean="0">
                <a:latin typeface="Andalus" panose="02020603050405020304" pitchFamily="18" charset="-78"/>
                <a:cs typeface="Andalus" panose="02020603050405020304" pitchFamily="18" charset="-78"/>
              </a:rPr>
              <a:t>Reading list</a:t>
            </a:r>
            <a:endParaRPr lang="en-US" dirty="0"/>
          </a:p>
        </p:txBody>
      </p:sp>
      <p:sp>
        <p:nvSpPr>
          <p:cNvPr id="3" name="ZoneTexte 2"/>
          <p:cNvSpPr txBox="1"/>
          <p:nvPr/>
        </p:nvSpPr>
        <p:spPr>
          <a:xfrm>
            <a:off x="179512" y="1066349"/>
            <a:ext cx="9073008" cy="5847755"/>
          </a:xfrm>
          <a:prstGeom prst="rect">
            <a:avLst/>
          </a:prstGeom>
          <a:noFill/>
        </p:spPr>
        <p:txBody>
          <a:bodyPr wrap="square" rtlCol="0">
            <a:spAutoFit/>
          </a:bodyPr>
          <a:lstStyle/>
          <a:p>
            <a:pPr marL="742950" indent="-742950">
              <a:buFont typeface="+mj-lt"/>
              <a:buAutoNum type="arabicPeriod"/>
            </a:pPr>
            <a:r>
              <a:rPr lang="en-US" sz="4000" dirty="0" smtClean="0">
                <a:latin typeface="Andalus" panose="02020603050405020304" pitchFamily="18" charset="-78"/>
                <a:cs typeface="Andalus" panose="02020603050405020304" pitchFamily="18" charset="-78"/>
              </a:rPr>
              <a:t>Hall’s </a:t>
            </a:r>
            <a:r>
              <a:rPr lang="en-US" sz="4000" dirty="0">
                <a:latin typeface="Andalus" panose="02020603050405020304" pitchFamily="18" charset="-78"/>
                <a:cs typeface="Andalus" panose="02020603050405020304" pitchFamily="18" charset="-78"/>
              </a:rPr>
              <a:t>High-Low context cultural </a:t>
            </a:r>
            <a:r>
              <a:rPr lang="en-US" sz="4000" dirty="0" smtClean="0">
                <a:latin typeface="Andalus" panose="02020603050405020304" pitchFamily="18" charset="-78"/>
                <a:cs typeface="Andalus" panose="02020603050405020304" pitchFamily="18" charset="-78"/>
              </a:rPr>
              <a:t>taxonomy</a:t>
            </a:r>
            <a:r>
              <a:rPr lang="en-US" sz="4000" dirty="0">
                <a:latin typeface="Andalus" panose="02020603050405020304" pitchFamily="18" charset="-78"/>
                <a:cs typeface="Andalus" panose="02020603050405020304" pitchFamily="18" charset="-78"/>
              </a:rPr>
              <a:t> </a:t>
            </a:r>
            <a:r>
              <a:rPr lang="en-US" sz="4000" dirty="0" smtClean="0">
                <a:latin typeface="Andalus" panose="02020603050405020304" pitchFamily="18" charset="-78"/>
                <a:cs typeface="Andalus" panose="02020603050405020304" pitchFamily="18" charset="-78"/>
              </a:rPr>
              <a:t>(1976)</a:t>
            </a:r>
          </a:p>
          <a:p>
            <a:pPr marL="742950" indent="-742950">
              <a:buFont typeface="+mj-lt"/>
              <a:buAutoNum type="arabicPeriod"/>
            </a:pPr>
            <a:endParaRPr lang="en-US" sz="4000" dirty="0">
              <a:latin typeface="Andalus" panose="02020603050405020304" pitchFamily="18" charset="-78"/>
              <a:cs typeface="Andalus" panose="02020603050405020304" pitchFamily="18" charset="-78"/>
            </a:endParaRPr>
          </a:p>
          <a:p>
            <a:pPr marL="742950" indent="-742950">
              <a:buFont typeface="+mj-lt"/>
              <a:buAutoNum type="arabicPeriod"/>
            </a:pPr>
            <a:r>
              <a:rPr lang="en-US" sz="4000" dirty="0">
                <a:latin typeface="Andalus" panose="02020603050405020304" pitchFamily="18" charset="-78"/>
                <a:cs typeface="Andalus" panose="02020603050405020304" pitchFamily="18" charset="-78"/>
              </a:rPr>
              <a:t>Hofstede’s six </a:t>
            </a:r>
            <a:r>
              <a:rPr lang="en-US" sz="4000" dirty="0" smtClean="0">
                <a:latin typeface="Andalus" panose="02020603050405020304" pitchFamily="18" charset="-78"/>
                <a:cs typeface="Andalus" panose="02020603050405020304" pitchFamily="18" charset="-78"/>
              </a:rPr>
              <a:t>dimensions (1980 )</a:t>
            </a:r>
          </a:p>
          <a:p>
            <a:pPr marL="742950" indent="-742950">
              <a:buFont typeface="+mj-lt"/>
              <a:buAutoNum type="arabicPeriod"/>
            </a:pPr>
            <a:endParaRPr lang="en-US" sz="4000" dirty="0">
              <a:latin typeface="Andalus" panose="02020603050405020304" pitchFamily="18" charset="-78"/>
              <a:cs typeface="Andalus" panose="02020603050405020304" pitchFamily="18" charset="-78"/>
            </a:endParaRPr>
          </a:p>
          <a:p>
            <a:pPr marL="742950" indent="-742950">
              <a:buFont typeface="+mj-lt"/>
              <a:buAutoNum type="arabicPeriod"/>
            </a:pPr>
            <a:r>
              <a:rPr lang="en-US" sz="4000" dirty="0">
                <a:latin typeface="Andalus" panose="02020603050405020304" pitchFamily="18" charset="-78"/>
                <a:cs typeface="Andalus" panose="02020603050405020304" pitchFamily="18" charset="-78"/>
              </a:rPr>
              <a:t>Schwartz’s seven dimensions of culture. Also called Schwartz´s (2006) theory of cultural </a:t>
            </a:r>
            <a:r>
              <a:rPr lang="en-US" sz="4000" dirty="0" smtClean="0">
                <a:latin typeface="Andalus" panose="02020603050405020304" pitchFamily="18" charset="-78"/>
                <a:cs typeface="Andalus" panose="02020603050405020304" pitchFamily="18" charset="-78"/>
              </a:rPr>
              <a:t>values,</a:t>
            </a:r>
            <a:endParaRPr lang="en-US" sz="4000" dirty="0">
              <a:latin typeface="Andalus" panose="02020603050405020304" pitchFamily="18" charset="-78"/>
              <a:cs typeface="Andalus" panose="02020603050405020304" pitchFamily="18" charset="-78"/>
            </a:endParaRPr>
          </a:p>
          <a:p>
            <a:endParaRPr lang="en-US" dirty="0"/>
          </a:p>
          <a:p>
            <a:endParaRPr lang="en-US" dirty="0" smtClean="0"/>
          </a:p>
          <a:p>
            <a:endParaRPr lang="en-US" dirty="0"/>
          </a:p>
        </p:txBody>
      </p:sp>
    </p:spTree>
    <p:extLst>
      <p:ext uri="{BB962C8B-B14F-4D97-AF65-F5344CB8AC3E}">
        <p14:creationId xmlns:p14="http://schemas.microsoft.com/office/powerpoint/2010/main" val="980977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424917"/>
            <a:ext cx="7416824" cy="646331"/>
          </a:xfrm>
          <a:prstGeom prst="rect">
            <a:avLst/>
          </a:prstGeom>
          <a:noFill/>
        </p:spPr>
        <p:txBody>
          <a:bodyPr wrap="square" rtlCol="0">
            <a:spAutoFit/>
          </a:bodyPr>
          <a:lstStyle/>
          <a:p>
            <a:pPr algn="ctr"/>
            <a:r>
              <a:rPr lang="en-US" sz="3600" b="1" i="1" dirty="0" smtClean="0">
                <a:solidFill>
                  <a:srgbClr val="FF0000"/>
                </a:solidFill>
                <a:latin typeface="Andalus" panose="02020603050405020304" pitchFamily="18" charset="-78"/>
                <a:cs typeface="Andalus" panose="02020603050405020304" pitchFamily="18" charset="-78"/>
              </a:rPr>
              <a:t>Defining Culture </a:t>
            </a:r>
            <a:endParaRPr lang="en-US" sz="3600" b="1" i="1" dirty="0">
              <a:solidFill>
                <a:srgbClr val="FF0000"/>
              </a:solidFill>
              <a:latin typeface="Andalus" panose="02020603050405020304" pitchFamily="18" charset="-78"/>
              <a:cs typeface="Andalus" panose="02020603050405020304" pitchFamily="18" charset="-78"/>
            </a:endParaRPr>
          </a:p>
        </p:txBody>
      </p:sp>
      <p:sp>
        <p:nvSpPr>
          <p:cNvPr id="3" name="TextBox 2"/>
          <p:cNvSpPr txBox="1"/>
          <p:nvPr/>
        </p:nvSpPr>
        <p:spPr>
          <a:xfrm>
            <a:off x="611560" y="1079734"/>
            <a:ext cx="7848872" cy="2708434"/>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evolving way of life of a group of persons, consisting of a shared set of practices associated with a shared set of products, based upon a shared set of perspectives on the world, and set within specific social contexts</a:t>
            </a:r>
            <a:r>
              <a:rPr lang="en-US" sz="3000" dirty="0" smtClean="0">
                <a:latin typeface="Times New Roman" panose="02020603050405020304" pitchFamily="18" charset="0"/>
                <a:cs typeface="Times New Roman" panose="02020603050405020304" pitchFamily="18" charset="0"/>
              </a:rPr>
              <a:t>”</a:t>
            </a:r>
          </a:p>
          <a:p>
            <a:pPr algn="r"/>
            <a:r>
              <a:rPr lang="en-US" sz="2000" dirty="0" smtClean="0">
                <a:latin typeface="Times New Roman" panose="02020603050405020304" pitchFamily="18" charset="0"/>
                <a:cs typeface="Times New Roman" panose="02020603050405020304" pitchFamily="18" charset="0"/>
              </a:rPr>
              <a:t>Moran </a:t>
            </a:r>
            <a:r>
              <a:rPr lang="en-US" sz="2000" dirty="0">
                <a:latin typeface="Times New Roman" panose="02020603050405020304" pitchFamily="18" charset="0"/>
                <a:cs typeface="Times New Roman" panose="02020603050405020304" pitchFamily="18" charset="0"/>
              </a:rPr>
              <a:t>&amp; Lu (2001) </a:t>
            </a:r>
            <a:endParaRPr lang="en-GB"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3933056"/>
            <a:ext cx="8280920" cy="2492990"/>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“Culture </a:t>
            </a:r>
            <a:r>
              <a:rPr lang="en-US" sz="3000" dirty="0">
                <a:latin typeface="Times New Roman" panose="02020603050405020304" pitchFamily="18" charset="0"/>
                <a:cs typeface="Times New Roman" panose="02020603050405020304" pitchFamily="18" charset="0"/>
              </a:rPr>
              <a:t>refers to that complex whole which includes knowledge, beliefs, art, morals, law, customs, and any other capabilities and habits acquired by man as a member of society</a:t>
            </a:r>
            <a:r>
              <a:rPr lang="en-US" sz="3000" dirty="0" smtClean="0">
                <a:latin typeface="Times New Roman" panose="02020603050405020304" pitchFamily="18" charset="0"/>
                <a:cs typeface="Times New Roman" panose="02020603050405020304" pitchFamily="18" charset="0"/>
              </a:rPr>
              <a:t>”.</a:t>
            </a:r>
          </a:p>
          <a:p>
            <a:pPr algn="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Edward </a:t>
            </a:r>
            <a:r>
              <a:rPr lang="en-US" dirty="0" err="1" smtClean="0">
                <a:latin typeface="Times New Roman" panose="02020603050405020304" pitchFamily="18" charset="0"/>
                <a:cs typeface="Times New Roman" panose="02020603050405020304" pitchFamily="18" charset="0"/>
              </a:rPr>
              <a:t>Tylor,2005</a:t>
            </a:r>
            <a:r>
              <a:rPr lang="en-US" dirty="0" smtClean="0">
                <a:latin typeface="Times New Roman" panose="02020603050405020304" pitchFamily="18" charset="0"/>
                <a:cs typeface="Times New Roman" panose="02020603050405020304" pitchFamily="18" charset="0"/>
              </a:rPr>
              <a:t>)</a:t>
            </a:r>
            <a:endParaRPr lang="en-US" dirty="0"/>
          </a:p>
          <a:p>
            <a:endParaRPr lang="en-GB" dirty="0"/>
          </a:p>
        </p:txBody>
      </p:sp>
    </p:spTree>
    <p:extLst>
      <p:ext uri="{BB962C8B-B14F-4D97-AF65-F5344CB8AC3E}">
        <p14:creationId xmlns:p14="http://schemas.microsoft.com/office/powerpoint/2010/main" val="114504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179512" y="1196752"/>
            <a:ext cx="8640959" cy="4801314"/>
          </a:xfrm>
          <a:prstGeom prst="rect">
            <a:avLst/>
          </a:prstGeom>
          <a:solidFill>
            <a:srgbClr val="99CCFF">
              <a:alpha val="50195"/>
            </a:srgbClr>
          </a:solidFill>
          <a:ln w="9525">
            <a:solidFill>
              <a:srgbClr val="09057D"/>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fontAlgn="base" hangingPunct="1">
              <a:spcBef>
                <a:spcPct val="50000"/>
              </a:spcBef>
              <a:spcAft>
                <a:spcPct val="0"/>
              </a:spcAft>
            </a:pPr>
            <a:r>
              <a:rPr lang="en-US" altLang="en-US" sz="3600" dirty="0" smtClean="0">
                <a:solidFill>
                  <a:srgbClr val="09057D"/>
                </a:solidFill>
                <a:latin typeface="Palatino Linotype" pitchFamily="18" charset="0"/>
              </a:rPr>
              <a:t>CULTURE: </a:t>
            </a:r>
          </a:p>
          <a:p>
            <a:pPr eaLnBrk="1" fontAlgn="base" hangingPunct="1">
              <a:spcBef>
                <a:spcPct val="50000"/>
              </a:spcBef>
              <a:spcAft>
                <a:spcPct val="0"/>
              </a:spcAft>
            </a:pPr>
            <a:r>
              <a:rPr lang="en-US" altLang="en-US" sz="3600" dirty="0" smtClean="0">
                <a:solidFill>
                  <a:srgbClr val="09057D"/>
                </a:solidFill>
                <a:latin typeface="Palatino Linotype" pitchFamily="18" charset="0"/>
              </a:rPr>
              <a:t>The values, traditions, worldview, and social and political relationships that are created, shared, and transformed by a group of people bound together by a common history, geographic location, language, social class, and/or religion.                      			</a:t>
            </a:r>
            <a:r>
              <a:rPr lang="en-US" altLang="en-US" sz="1800" dirty="0" smtClean="0">
                <a:solidFill>
                  <a:srgbClr val="09057D"/>
                </a:solidFill>
                <a:latin typeface="Palatino Linotype" pitchFamily="18" charset="0"/>
              </a:rPr>
              <a:t>(</a:t>
            </a:r>
            <a:r>
              <a:rPr lang="en-US" altLang="en-US" sz="1800" i="1" dirty="0" smtClean="0">
                <a:solidFill>
                  <a:srgbClr val="09057D"/>
                </a:solidFill>
                <a:latin typeface="Palatino Linotype" pitchFamily="18" charset="0"/>
              </a:rPr>
              <a:t>adapted from Sonia Nieto)</a:t>
            </a:r>
          </a:p>
        </p:txBody>
      </p:sp>
    </p:spTree>
    <p:extLst>
      <p:ext uri="{BB962C8B-B14F-4D97-AF65-F5344CB8AC3E}">
        <p14:creationId xmlns:p14="http://schemas.microsoft.com/office/powerpoint/2010/main" val="9052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122429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7200" dirty="0">
                <a:solidFill>
                  <a:schemeClr val="bg1">
                    <a:lumMod val="60000"/>
                    <a:lumOff val="40000"/>
                  </a:schemeClr>
                </a:solidFill>
                <a:latin typeface="Tempus Sans ITC" pitchFamily="82" charset="0"/>
              </a:rPr>
              <a:t>Elements of culture</a:t>
            </a:r>
          </a:p>
        </p:txBody>
      </p:sp>
      <p:sp>
        <p:nvSpPr>
          <p:cNvPr id="3075" name="Rectangle 3"/>
          <p:cNvSpPr>
            <a:spLocks noGrp="1" noChangeArrowheads="1"/>
          </p:cNvSpPr>
          <p:nvPr>
            <p:ph type="body" idx="1"/>
          </p:nvPr>
        </p:nvSpPr>
        <p:spPr>
          <a:xfrm>
            <a:off x="467544" y="1196752"/>
            <a:ext cx="8229600" cy="4830763"/>
          </a:xfrm>
        </p:spPr>
        <p:txBody>
          <a:bodyPr/>
          <a:lstStyle/>
          <a:p>
            <a:pPr algn="ctr"/>
            <a:r>
              <a:rPr lang="en-US" altLang="en-US" sz="3600" dirty="0" smtClean="0">
                <a:solidFill>
                  <a:schemeClr val="bg1"/>
                </a:solidFill>
                <a:latin typeface="Tempus Sans ITC" pitchFamily="82" charset="0"/>
              </a:rPr>
              <a:t>Language</a:t>
            </a:r>
          </a:p>
          <a:p>
            <a:pPr algn="ctr"/>
            <a:r>
              <a:rPr lang="en-US" altLang="en-US" sz="3600" dirty="0" smtClean="0">
                <a:solidFill>
                  <a:schemeClr val="bg1"/>
                </a:solidFill>
                <a:latin typeface="Tempus Sans ITC" pitchFamily="82" charset="0"/>
              </a:rPr>
              <a:t>Social </a:t>
            </a:r>
            <a:r>
              <a:rPr lang="en-US" altLang="en-US" sz="3600" dirty="0">
                <a:solidFill>
                  <a:schemeClr val="bg1"/>
                </a:solidFill>
                <a:latin typeface="Tempus Sans ITC" pitchFamily="82" charset="0"/>
              </a:rPr>
              <a:t>Organization</a:t>
            </a:r>
          </a:p>
          <a:p>
            <a:pPr algn="ctr"/>
            <a:r>
              <a:rPr lang="en-US" altLang="en-US" sz="3600" dirty="0">
                <a:solidFill>
                  <a:schemeClr val="bg1"/>
                </a:solidFill>
                <a:latin typeface="Tempus Sans ITC" pitchFamily="82" charset="0"/>
              </a:rPr>
              <a:t>Customs and Traditions</a:t>
            </a:r>
          </a:p>
          <a:p>
            <a:pPr algn="ctr"/>
            <a:r>
              <a:rPr lang="en-US" altLang="en-US" sz="3600" dirty="0" smtClean="0">
                <a:solidFill>
                  <a:schemeClr val="bg1"/>
                </a:solidFill>
                <a:latin typeface="Tempus Sans ITC" pitchFamily="82" charset="0"/>
              </a:rPr>
              <a:t>Arts </a:t>
            </a:r>
            <a:r>
              <a:rPr lang="en-US" altLang="en-US" sz="3600" dirty="0">
                <a:solidFill>
                  <a:schemeClr val="bg1"/>
                </a:solidFill>
                <a:latin typeface="Tempus Sans ITC" pitchFamily="82" charset="0"/>
              </a:rPr>
              <a:t>and Literature</a:t>
            </a:r>
          </a:p>
          <a:p>
            <a:pPr algn="ctr"/>
            <a:r>
              <a:rPr lang="en-US" altLang="en-US" sz="3600" dirty="0">
                <a:solidFill>
                  <a:schemeClr val="bg1"/>
                </a:solidFill>
                <a:latin typeface="Tempus Sans ITC" pitchFamily="82" charset="0"/>
              </a:rPr>
              <a:t>Religion</a:t>
            </a:r>
          </a:p>
          <a:p>
            <a:pPr algn="ctr"/>
            <a:r>
              <a:rPr lang="en-US" altLang="en-US" sz="3600" dirty="0">
                <a:solidFill>
                  <a:schemeClr val="bg1"/>
                </a:solidFill>
                <a:latin typeface="Tempus Sans ITC" pitchFamily="82" charset="0"/>
              </a:rPr>
              <a:t>Forms of Governance </a:t>
            </a:r>
          </a:p>
          <a:p>
            <a:pPr algn="ctr"/>
            <a:r>
              <a:rPr lang="en-US" altLang="en-US" sz="3600" dirty="0" smtClean="0">
                <a:solidFill>
                  <a:schemeClr val="bg1"/>
                </a:solidFill>
                <a:latin typeface="Tempus Sans ITC" pitchFamily="82" charset="0"/>
              </a:rPr>
              <a:t>Technology</a:t>
            </a:r>
            <a:r>
              <a:rPr lang="en-US" altLang="en-US" sz="3600" dirty="0">
                <a:solidFill>
                  <a:schemeClr val="bg1"/>
                </a:solidFill>
                <a:latin typeface="Tempus Sans ITC" pitchFamily="82" charset="0"/>
              </a:rPr>
              <a:t>, Tools and Infrastructure</a:t>
            </a:r>
          </a:p>
        </p:txBody>
      </p:sp>
    </p:spTree>
    <p:extLst>
      <p:ext uri="{BB962C8B-B14F-4D97-AF65-F5344CB8AC3E}">
        <p14:creationId xmlns:p14="http://schemas.microsoft.com/office/powerpoint/2010/main" val="298369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143000"/>
          </a:xfrm>
        </p:spPr>
        <p:txBody>
          <a:bodyPr/>
          <a:lstStyle/>
          <a:p>
            <a:r>
              <a:rPr lang="en-US" altLang="en-US" sz="8000" dirty="0">
                <a:solidFill>
                  <a:schemeClr val="bg1"/>
                </a:solidFill>
                <a:latin typeface="Tempus Sans ITC" pitchFamily="82" charset="0"/>
              </a:rPr>
              <a:t>Language</a:t>
            </a:r>
          </a:p>
        </p:txBody>
      </p:sp>
      <p:sp>
        <p:nvSpPr>
          <p:cNvPr id="6147" name="Rectangle 3"/>
          <p:cNvSpPr>
            <a:spLocks noGrp="1" noChangeArrowheads="1"/>
          </p:cNvSpPr>
          <p:nvPr>
            <p:ph type="body" idx="1"/>
          </p:nvPr>
        </p:nvSpPr>
        <p:spPr>
          <a:xfrm>
            <a:off x="179512" y="1340768"/>
            <a:ext cx="8784976" cy="5112568"/>
          </a:xfrm>
        </p:spPr>
        <p:txBody>
          <a:bodyPr/>
          <a:lstStyle/>
          <a:p>
            <a:r>
              <a:rPr lang="en-US" altLang="en-US" sz="3000" dirty="0">
                <a:solidFill>
                  <a:schemeClr val="bg1">
                    <a:lumMod val="50000"/>
                  </a:schemeClr>
                </a:solidFill>
                <a:latin typeface="Tempus Sans ITC" pitchFamily="82" charset="0"/>
              </a:rPr>
              <a:t>Cornerstone of culture</a:t>
            </a:r>
          </a:p>
          <a:p>
            <a:pPr lvl="1"/>
            <a:r>
              <a:rPr lang="en-US" altLang="en-US" sz="3000" dirty="0">
                <a:solidFill>
                  <a:schemeClr val="bg1">
                    <a:lumMod val="50000"/>
                  </a:schemeClr>
                </a:solidFill>
                <a:latin typeface="Tempus Sans ITC" pitchFamily="82" charset="0"/>
              </a:rPr>
              <a:t>All cultures have a spoken language (even if there are no developed forms of writing)</a:t>
            </a:r>
          </a:p>
          <a:p>
            <a:pPr lvl="1"/>
            <a:r>
              <a:rPr lang="en-US" altLang="en-US" sz="3000" dirty="0">
                <a:solidFill>
                  <a:schemeClr val="bg1">
                    <a:lumMod val="50000"/>
                  </a:schemeClr>
                </a:solidFill>
                <a:latin typeface="Tempus Sans ITC" pitchFamily="82" charset="0"/>
              </a:rPr>
              <a:t>People who speak the same language often share a similar culture</a:t>
            </a:r>
          </a:p>
          <a:p>
            <a:pPr lvl="1"/>
            <a:r>
              <a:rPr lang="en-US" altLang="en-US" sz="3000" dirty="0">
                <a:solidFill>
                  <a:schemeClr val="bg1">
                    <a:lumMod val="50000"/>
                  </a:schemeClr>
                </a:solidFill>
                <a:latin typeface="Tempus Sans ITC" pitchFamily="82" charset="0"/>
              </a:rPr>
              <a:t>Many societies include a large number of people who speak different languages</a:t>
            </a:r>
          </a:p>
          <a:p>
            <a:pPr lvl="1"/>
            <a:r>
              <a:rPr lang="en-US" altLang="en-US" sz="3000" dirty="0">
                <a:solidFill>
                  <a:schemeClr val="bg1">
                    <a:lumMod val="50000"/>
                  </a:schemeClr>
                </a:solidFill>
                <a:latin typeface="Tempus Sans ITC" pitchFamily="82" charset="0"/>
              </a:rPr>
              <a:t>Each language can have several different dialects</a:t>
            </a:r>
          </a:p>
        </p:txBody>
      </p:sp>
    </p:spTree>
    <p:extLst>
      <p:ext uri="{BB962C8B-B14F-4D97-AF65-F5344CB8AC3E}">
        <p14:creationId xmlns:p14="http://schemas.microsoft.com/office/powerpoint/2010/main" val="84934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0"/>
            <a:ext cx="8229600" cy="1143000"/>
          </a:xfrm>
        </p:spPr>
        <p:txBody>
          <a:bodyPr/>
          <a:lstStyle/>
          <a:p>
            <a:r>
              <a:rPr lang="en-US" altLang="en-US" sz="6000" dirty="0">
                <a:solidFill>
                  <a:srgbClr val="FF0000"/>
                </a:solidFill>
                <a:latin typeface="Tempus Sans ITC" pitchFamily="82" charset="0"/>
              </a:rPr>
              <a:t>Social Organization</a:t>
            </a:r>
          </a:p>
        </p:txBody>
      </p:sp>
      <p:sp>
        <p:nvSpPr>
          <p:cNvPr id="4099" name="Rectangle 3"/>
          <p:cNvSpPr>
            <a:spLocks noGrp="1" noChangeArrowheads="1"/>
          </p:cNvSpPr>
          <p:nvPr>
            <p:ph type="body" idx="1"/>
          </p:nvPr>
        </p:nvSpPr>
        <p:spPr>
          <a:xfrm>
            <a:off x="323528" y="1124744"/>
            <a:ext cx="8301608" cy="4896544"/>
          </a:xfrm>
        </p:spPr>
        <p:txBody>
          <a:bodyPr/>
          <a:lstStyle/>
          <a:p>
            <a:pPr>
              <a:lnSpc>
                <a:spcPct val="80000"/>
              </a:lnSpc>
              <a:buFontTx/>
              <a:buNone/>
            </a:pPr>
            <a:r>
              <a:rPr lang="en-US" altLang="en-US" dirty="0" smtClean="0">
                <a:solidFill>
                  <a:schemeClr val="bg2"/>
                </a:solidFill>
                <a:latin typeface="Tempus Sans ITC" pitchFamily="82" charset="0"/>
              </a:rPr>
              <a:t>Creates social structure by organizing its members into small units to meet basic needs</a:t>
            </a:r>
          </a:p>
          <a:p>
            <a:pPr>
              <a:lnSpc>
                <a:spcPct val="80000"/>
              </a:lnSpc>
              <a:buFontTx/>
              <a:buNone/>
            </a:pPr>
            <a:endParaRPr lang="en-US" altLang="en-US" dirty="0" smtClean="0">
              <a:solidFill>
                <a:schemeClr val="bg2"/>
              </a:solidFill>
              <a:latin typeface="Tempus Sans ITC" pitchFamily="82" charset="0"/>
            </a:endParaRPr>
          </a:p>
          <a:p>
            <a:pPr>
              <a:lnSpc>
                <a:spcPct val="80000"/>
              </a:lnSpc>
            </a:pPr>
            <a:r>
              <a:rPr lang="en-US" altLang="en-US" dirty="0" smtClean="0">
                <a:solidFill>
                  <a:schemeClr val="bg2"/>
                </a:solidFill>
                <a:latin typeface="Tempus Sans ITC" pitchFamily="82" charset="0"/>
              </a:rPr>
              <a:t>Family Patterns: family is the most important unit of social organization.  Through the family children learn how they are expected to act and what to believe</a:t>
            </a:r>
          </a:p>
          <a:p>
            <a:pPr marL="914400" lvl="2" indent="0">
              <a:lnSpc>
                <a:spcPct val="80000"/>
              </a:lnSpc>
              <a:buNone/>
            </a:pPr>
            <a:endParaRPr lang="en-US" altLang="en-US" sz="2000" dirty="0">
              <a:solidFill>
                <a:schemeClr val="bg2"/>
              </a:solidFill>
              <a:latin typeface="Tempus Sans ITC" pitchFamily="82" charset="0"/>
            </a:endParaRPr>
          </a:p>
          <a:p>
            <a:pPr>
              <a:lnSpc>
                <a:spcPct val="80000"/>
              </a:lnSpc>
            </a:pPr>
            <a:r>
              <a:rPr lang="en-US" altLang="en-US" dirty="0">
                <a:solidFill>
                  <a:schemeClr val="bg2"/>
                </a:solidFill>
                <a:latin typeface="Tempus Sans ITC" pitchFamily="82" charset="0"/>
              </a:rPr>
              <a:t>Social classes: rank people in order of status, depending on what is important to the culture (money, job, education, ancestry, etc.)</a:t>
            </a:r>
          </a:p>
        </p:txBody>
      </p:sp>
    </p:spTree>
    <p:extLst>
      <p:ext uri="{BB962C8B-B14F-4D97-AF65-F5344CB8AC3E}">
        <p14:creationId xmlns:p14="http://schemas.microsoft.com/office/powerpoint/2010/main" val="27771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350838"/>
            <a:ext cx="8229600" cy="1417638"/>
          </a:xfrm>
        </p:spPr>
        <p:txBody>
          <a:bodyPr/>
          <a:lstStyle/>
          <a:p>
            <a:r>
              <a:rPr lang="en-US" altLang="en-US" sz="5400" dirty="0">
                <a:solidFill>
                  <a:schemeClr val="bg1">
                    <a:lumMod val="60000"/>
                    <a:lumOff val="40000"/>
                  </a:schemeClr>
                </a:solidFill>
                <a:latin typeface="Tempus Sans ITC" pitchFamily="82" charset="0"/>
              </a:rPr>
              <a:t>Customs and Traditions</a:t>
            </a:r>
          </a:p>
        </p:txBody>
      </p:sp>
      <p:sp>
        <p:nvSpPr>
          <p:cNvPr id="5123" name="Rectangle 3"/>
          <p:cNvSpPr>
            <a:spLocks noGrp="1" noChangeArrowheads="1"/>
          </p:cNvSpPr>
          <p:nvPr>
            <p:ph type="body" idx="1"/>
          </p:nvPr>
        </p:nvSpPr>
        <p:spPr>
          <a:xfrm>
            <a:off x="457200" y="1676400"/>
            <a:ext cx="8229600" cy="4449763"/>
          </a:xfrm>
        </p:spPr>
        <p:txBody>
          <a:bodyPr/>
          <a:lstStyle/>
          <a:p>
            <a:r>
              <a:rPr lang="en-US" altLang="en-US" sz="4000" dirty="0">
                <a:solidFill>
                  <a:schemeClr val="bg1">
                    <a:lumMod val="50000"/>
                  </a:schemeClr>
                </a:solidFill>
                <a:latin typeface="Tempus Sans ITC" pitchFamily="82" charset="0"/>
              </a:rPr>
              <a:t>Rules of Social Behavior</a:t>
            </a:r>
          </a:p>
          <a:p>
            <a:pPr lvl="1"/>
            <a:r>
              <a:rPr lang="en-US" altLang="en-US" sz="3600" dirty="0">
                <a:solidFill>
                  <a:schemeClr val="bg1">
                    <a:lumMod val="50000"/>
                  </a:schemeClr>
                </a:solidFill>
                <a:latin typeface="Tempus Sans ITC" pitchFamily="82" charset="0"/>
              </a:rPr>
              <a:t>Enforces ideas of right and wrong</a:t>
            </a:r>
          </a:p>
          <a:p>
            <a:pPr lvl="1"/>
            <a:r>
              <a:rPr lang="en-US" altLang="en-US" sz="3600" dirty="0">
                <a:solidFill>
                  <a:schemeClr val="bg1">
                    <a:lumMod val="50000"/>
                  </a:schemeClr>
                </a:solidFill>
                <a:latin typeface="Tempus Sans ITC" pitchFamily="82" charset="0"/>
              </a:rPr>
              <a:t>Often these ideas are part of the culture’s written laws</a:t>
            </a:r>
          </a:p>
        </p:txBody>
      </p:sp>
      <p:pic>
        <p:nvPicPr>
          <p:cNvPr id="5125" name="Picture 5" descr="Tradi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2638425" cy="198278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nlaka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2590800" cy="182403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s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257800"/>
            <a:ext cx="2095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Family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066800"/>
            <a:ext cx="2438400" cy="133667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n_Tradi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743450"/>
            <a:ext cx="25908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03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10354</TotalTime>
  <Words>809</Words>
  <Application>Microsoft Office PowerPoint</Application>
  <PresentationFormat>Affichage à l'écran (4:3)</PresentationFormat>
  <Paragraphs>131</Paragraphs>
  <Slides>23</Slides>
  <Notes>1</Notes>
  <HiddenSlides>0</HiddenSlides>
  <MMClips>0</MMClips>
  <ScaleCrop>false</ScaleCrop>
  <HeadingPairs>
    <vt:vector size="4" baseType="variant">
      <vt:variant>
        <vt:lpstr>Thème</vt:lpstr>
      </vt:variant>
      <vt:variant>
        <vt:i4>3</vt:i4>
      </vt:variant>
      <vt:variant>
        <vt:lpstr>Titres des diapositives</vt:lpstr>
      </vt:variant>
      <vt:variant>
        <vt:i4>23</vt:i4>
      </vt:variant>
    </vt:vector>
  </HeadingPairs>
  <TitlesOfParts>
    <vt:vector size="26" baseType="lpstr">
      <vt:lpstr>Promenade</vt:lpstr>
      <vt:lpstr>Default Design</vt:lpstr>
      <vt:lpstr>1_Default Design</vt:lpstr>
      <vt:lpstr> </vt:lpstr>
      <vt:lpstr>Présentation PowerPoint</vt:lpstr>
      <vt:lpstr>Présentation PowerPoint</vt:lpstr>
      <vt:lpstr>Présentation PowerPoint</vt:lpstr>
      <vt:lpstr>Présentation PowerPoint</vt:lpstr>
      <vt:lpstr>Elements of culture</vt:lpstr>
      <vt:lpstr>Language</vt:lpstr>
      <vt:lpstr>Social Organization</vt:lpstr>
      <vt:lpstr>Customs and Traditions</vt:lpstr>
      <vt:lpstr>Arts and Literature</vt:lpstr>
      <vt:lpstr>Religion</vt:lpstr>
      <vt:lpstr>Forms of Governance</vt:lpstr>
      <vt:lpstr>Technology, Tools and Infrastructure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hello</cp:lastModifiedBy>
  <cp:revision>109</cp:revision>
  <cp:lastPrinted>2023-10-01T06:23:18Z</cp:lastPrinted>
  <dcterms:created xsi:type="dcterms:W3CDTF">2023-09-28T17:55:18Z</dcterms:created>
  <dcterms:modified xsi:type="dcterms:W3CDTF">2023-11-07T10:28:53Z</dcterms:modified>
</cp:coreProperties>
</file>