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71" r:id="rId2"/>
    <p:sldId id="272" r:id="rId3"/>
    <p:sldId id="264" r:id="rId4"/>
    <p:sldId id="269" r:id="rId5"/>
    <p:sldId id="322" r:id="rId6"/>
    <p:sldId id="296" r:id="rId7"/>
    <p:sldId id="323" r:id="rId8"/>
    <p:sldId id="325" r:id="rId9"/>
    <p:sldId id="326" r:id="rId10"/>
    <p:sldId id="327" r:id="rId11"/>
    <p:sldId id="328" r:id="rId12"/>
    <p:sldId id="329" r:id="rId13"/>
    <p:sldId id="330" r:id="rId14"/>
    <p:sldId id="331" r:id="rId15"/>
    <p:sldId id="332" r:id="rId16"/>
    <p:sldId id="333" r:id="rId17"/>
    <p:sldId id="334" r:id="rId18"/>
    <p:sldId id="335" r:id="rId19"/>
    <p:sldId id="336" r:id="rId20"/>
    <p:sldId id="337" r:id="rId21"/>
    <p:sldId id="324" r:id="rId22"/>
    <p:sldId id="339" r:id="rId23"/>
    <p:sldId id="338" r:id="rId24"/>
    <p:sldId id="340" r:id="rId25"/>
    <p:sldId id="341" r:id="rId26"/>
    <p:sldId id="321" r:id="rId27"/>
  </p:sldIdLst>
  <p:sldSz cx="9144000" cy="6858000" type="screen4x3"/>
  <p:notesSz cx="7102475" cy="1023302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65591" autoAdjust="0"/>
  </p:normalViewPr>
  <p:slideViewPr>
    <p:cSldViewPr>
      <p:cViewPr>
        <p:scale>
          <a:sx n="60" d="100"/>
          <a:sy n="60" d="100"/>
        </p:scale>
        <p:origin x="-1656" y="-3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61399D-CB42-4BBA-A44A-5AAB7DF1BDDB}" type="doc">
      <dgm:prSet loTypeId="urn:microsoft.com/office/officeart/2008/layout/VerticalCurvedList" loCatId="list" qsTypeId="urn:microsoft.com/office/officeart/2005/8/quickstyle/simple1" qsCatId="simple" csTypeId="urn:microsoft.com/office/officeart/2005/8/colors/accent5_1" csCatId="accent5" phldr="1"/>
      <dgm:spPr/>
      <dgm:t>
        <a:bodyPr/>
        <a:lstStyle/>
        <a:p>
          <a:endParaRPr lang="fr-FR"/>
        </a:p>
      </dgm:t>
    </dgm:pt>
    <dgm:pt modelId="{A381FA05-7F16-4D84-89F5-740F0CA6DCBC}">
      <dgm:prSet phldrT="[Texte]"/>
      <dgm:spPr/>
      <dgm:t>
        <a:bodyPr/>
        <a:lstStyle/>
        <a:p>
          <a:r>
            <a:rPr lang="fr-FR" b="1" i="1" dirty="0" smtClean="0">
              <a:solidFill>
                <a:schemeClr val="bg1">
                  <a:lumMod val="75000"/>
                </a:schemeClr>
              </a:solidFill>
              <a:latin typeface="Times New Roman" pitchFamily="18" charset="0"/>
              <a:cs typeface="Times New Roman" pitchFamily="18" charset="0"/>
            </a:rPr>
            <a:t>Généralités sur la production d’énergie </a:t>
          </a:r>
          <a:endParaRPr lang="fr-FR" b="1" i="1" dirty="0">
            <a:solidFill>
              <a:schemeClr val="bg1">
                <a:lumMod val="75000"/>
              </a:schemeClr>
            </a:solidFill>
            <a:latin typeface="Times New Roman" pitchFamily="18" charset="0"/>
            <a:cs typeface="Times New Roman" pitchFamily="18" charset="0"/>
          </a:endParaRPr>
        </a:p>
      </dgm:t>
    </dgm:pt>
    <dgm:pt modelId="{025017B8-96F5-42EB-987D-5E620D2BE4C1}" type="parTrans" cxnId="{CB0C8F59-D528-43D0-87DD-E96A43DC1446}">
      <dgm:prSet/>
      <dgm:spPr/>
      <dgm:t>
        <a:bodyPr/>
        <a:lstStyle/>
        <a:p>
          <a:endParaRPr lang="fr-FR"/>
        </a:p>
      </dgm:t>
    </dgm:pt>
    <dgm:pt modelId="{AB21AA82-590B-4134-BE7B-93AC7EE350B0}" type="sibTrans" cxnId="{CB0C8F59-D528-43D0-87DD-E96A43DC1446}">
      <dgm:prSet/>
      <dgm:spPr/>
      <dgm:t>
        <a:bodyPr/>
        <a:lstStyle/>
        <a:p>
          <a:endParaRPr lang="fr-FR"/>
        </a:p>
      </dgm:t>
    </dgm:pt>
    <dgm:pt modelId="{2F7B7224-0B98-44AD-95CE-FCA116E1E019}">
      <dgm:prSet phldrT="[Texte]"/>
      <dgm:spPr/>
      <dgm:t>
        <a:bodyPr/>
        <a:lstStyle/>
        <a:p>
          <a:r>
            <a:rPr lang="fr-FR" b="1" i="1" dirty="0" smtClean="0">
              <a:solidFill>
                <a:schemeClr val="bg1">
                  <a:lumMod val="75000"/>
                </a:schemeClr>
              </a:solidFill>
              <a:latin typeface="Times New Roman" pitchFamily="18" charset="0"/>
              <a:cs typeface="Times New Roman" pitchFamily="18" charset="0"/>
            </a:rPr>
            <a:t>Les différentes ressources d’énergie Renouvelables </a:t>
          </a:r>
        </a:p>
      </dgm:t>
    </dgm:pt>
    <dgm:pt modelId="{93A52970-4013-4A4B-AE61-8F2AB503160A}" type="parTrans" cxnId="{0836BA58-17F8-4978-9251-67EBBE840B9F}">
      <dgm:prSet/>
      <dgm:spPr/>
      <dgm:t>
        <a:bodyPr/>
        <a:lstStyle/>
        <a:p>
          <a:endParaRPr lang="fr-FR"/>
        </a:p>
      </dgm:t>
    </dgm:pt>
    <dgm:pt modelId="{CA2DD228-1098-4130-8DE8-6E366F3A1F5D}" type="sibTrans" cxnId="{0836BA58-17F8-4978-9251-67EBBE840B9F}">
      <dgm:prSet/>
      <dgm:spPr/>
      <dgm:t>
        <a:bodyPr/>
        <a:lstStyle/>
        <a:p>
          <a:endParaRPr lang="fr-FR"/>
        </a:p>
      </dgm:t>
    </dgm:pt>
    <dgm:pt modelId="{62317F2D-3BA0-4E0D-A7F3-FEB4D69877BE}">
      <dgm:prSet phldrT="[Texte]"/>
      <dgm:spPr/>
      <dgm:t>
        <a:bodyPr/>
        <a:lstStyle/>
        <a:p>
          <a:r>
            <a:rPr lang="fr-FR" b="1" i="1" dirty="0" smtClean="0">
              <a:solidFill>
                <a:schemeClr val="bg1">
                  <a:lumMod val="75000"/>
                </a:schemeClr>
              </a:solidFill>
              <a:latin typeface="Times New Roman" pitchFamily="18" charset="0"/>
              <a:cs typeface="Times New Roman" pitchFamily="18" charset="0"/>
            </a:rPr>
            <a:t>Impact des pollutions sur la santé et l’environnement</a:t>
          </a:r>
          <a:endParaRPr lang="fr-FR" b="1" i="1" dirty="0">
            <a:solidFill>
              <a:schemeClr val="bg1">
                <a:lumMod val="75000"/>
              </a:schemeClr>
            </a:solidFill>
            <a:latin typeface="Times New Roman" pitchFamily="18" charset="0"/>
            <a:cs typeface="Times New Roman" pitchFamily="18" charset="0"/>
          </a:endParaRPr>
        </a:p>
      </dgm:t>
    </dgm:pt>
    <dgm:pt modelId="{779C2581-AC15-49C5-A14F-AECF2973004C}" type="parTrans" cxnId="{BBF6B579-D8D3-4F34-B979-1FBB42E61F98}">
      <dgm:prSet/>
      <dgm:spPr/>
      <dgm:t>
        <a:bodyPr/>
        <a:lstStyle/>
        <a:p>
          <a:endParaRPr lang="fr-FR"/>
        </a:p>
      </dgm:t>
    </dgm:pt>
    <dgm:pt modelId="{023FF8E5-A342-4667-BEDC-25EF85BAC001}" type="sibTrans" cxnId="{BBF6B579-D8D3-4F34-B979-1FBB42E61F98}">
      <dgm:prSet/>
      <dgm:spPr/>
      <dgm:t>
        <a:bodyPr/>
        <a:lstStyle/>
        <a:p>
          <a:endParaRPr lang="fr-FR"/>
        </a:p>
      </dgm:t>
    </dgm:pt>
    <dgm:pt modelId="{2A06BEA3-F0C2-438B-BBCC-A37393463A7F}">
      <dgm:prSet phldrT="[Texte]"/>
      <dgm:spPr/>
      <dgm:t>
        <a:bodyPr/>
        <a:lstStyle/>
        <a:p>
          <a:r>
            <a:rPr lang="fr-FR" b="1" i="1" dirty="0" smtClean="0">
              <a:solidFill>
                <a:schemeClr val="bg1">
                  <a:lumMod val="75000"/>
                </a:schemeClr>
              </a:solidFill>
              <a:latin typeface="Times New Roman" pitchFamily="18" charset="0"/>
              <a:cs typeface="Times New Roman" pitchFamily="18" charset="0"/>
            </a:rPr>
            <a:t>…………………………………</a:t>
          </a:r>
          <a:endParaRPr lang="fr-FR" b="1" i="1" dirty="0">
            <a:solidFill>
              <a:schemeClr val="bg1">
                <a:lumMod val="75000"/>
              </a:schemeClr>
            </a:solidFill>
            <a:latin typeface="Times New Roman" pitchFamily="18" charset="0"/>
            <a:cs typeface="Times New Roman" pitchFamily="18" charset="0"/>
          </a:endParaRPr>
        </a:p>
      </dgm:t>
    </dgm:pt>
    <dgm:pt modelId="{1D6DBBDF-FB60-4B8C-AAD4-7479A1C16D12}" type="parTrans" cxnId="{9505742C-78B3-4124-9689-38A60A3A48B3}">
      <dgm:prSet/>
      <dgm:spPr/>
      <dgm:t>
        <a:bodyPr/>
        <a:lstStyle/>
        <a:p>
          <a:endParaRPr lang="fr-FR"/>
        </a:p>
      </dgm:t>
    </dgm:pt>
    <dgm:pt modelId="{17BB9B28-0BD8-489B-889F-EA465F38F41D}" type="sibTrans" cxnId="{9505742C-78B3-4124-9689-38A60A3A48B3}">
      <dgm:prSet/>
      <dgm:spPr/>
      <dgm:t>
        <a:bodyPr/>
        <a:lstStyle/>
        <a:p>
          <a:endParaRPr lang="fr-FR"/>
        </a:p>
      </dgm:t>
    </dgm:pt>
    <dgm:pt modelId="{D4FABA3E-1671-4716-B15C-77EF23CA5D69}">
      <dgm:prSet custT="1"/>
      <dgm:spPr/>
      <dgm:t>
        <a:bodyPr/>
        <a:lstStyle/>
        <a:p>
          <a:r>
            <a:rPr lang="fr-FR" sz="3600" b="1" i="1" dirty="0" smtClean="0">
              <a:solidFill>
                <a:srgbClr val="FF0000"/>
              </a:solidFill>
              <a:latin typeface="Times New Roman" pitchFamily="18" charset="0"/>
              <a:cs typeface="Times New Roman" pitchFamily="18" charset="0"/>
            </a:rPr>
            <a:t>Stockage d’énergie </a:t>
          </a:r>
          <a:endParaRPr lang="fr-FR" sz="3600" b="1" i="1" dirty="0">
            <a:solidFill>
              <a:srgbClr val="FF0000"/>
            </a:solidFill>
            <a:latin typeface="Times New Roman" pitchFamily="18" charset="0"/>
            <a:cs typeface="Times New Roman" pitchFamily="18" charset="0"/>
          </a:endParaRPr>
        </a:p>
      </dgm:t>
    </dgm:pt>
    <dgm:pt modelId="{889EF551-F681-4D94-84B6-937E329D08B6}" type="parTrans" cxnId="{FF2769CE-C9EC-4AF4-A375-2BE3FC610879}">
      <dgm:prSet/>
      <dgm:spPr/>
      <dgm:t>
        <a:bodyPr/>
        <a:lstStyle/>
        <a:p>
          <a:endParaRPr lang="fr-FR"/>
        </a:p>
      </dgm:t>
    </dgm:pt>
    <dgm:pt modelId="{78227DFC-370B-4D01-A57A-A338643B3ECF}" type="sibTrans" cxnId="{FF2769CE-C9EC-4AF4-A375-2BE3FC610879}">
      <dgm:prSet/>
      <dgm:spPr/>
      <dgm:t>
        <a:bodyPr/>
        <a:lstStyle/>
        <a:p>
          <a:endParaRPr lang="fr-FR"/>
        </a:p>
      </dgm:t>
    </dgm:pt>
    <dgm:pt modelId="{13CED87F-5E9A-43B0-A6EE-802394A4CA6A}" type="pres">
      <dgm:prSet presAssocID="{9361399D-CB42-4BBA-A44A-5AAB7DF1BDDB}" presName="Name0" presStyleCnt="0">
        <dgm:presLayoutVars>
          <dgm:chMax val="7"/>
          <dgm:chPref val="7"/>
          <dgm:dir/>
        </dgm:presLayoutVars>
      </dgm:prSet>
      <dgm:spPr/>
      <dgm:t>
        <a:bodyPr/>
        <a:lstStyle/>
        <a:p>
          <a:endParaRPr lang="fr-FR"/>
        </a:p>
      </dgm:t>
    </dgm:pt>
    <dgm:pt modelId="{C9594F38-6BA5-4C2A-810B-EAC6947E1613}" type="pres">
      <dgm:prSet presAssocID="{9361399D-CB42-4BBA-A44A-5AAB7DF1BDDB}" presName="Name1" presStyleCnt="0"/>
      <dgm:spPr/>
      <dgm:t>
        <a:bodyPr/>
        <a:lstStyle/>
        <a:p>
          <a:endParaRPr lang="fr-FR"/>
        </a:p>
      </dgm:t>
    </dgm:pt>
    <dgm:pt modelId="{E0DDB461-AA98-43F1-B857-571DFA134F1B}" type="pres">
      <dgm:prSet presAssocID="{9361399D-CB42-4BBA-A44A-5AAB7DF1BDDB}" presName="cycle" presStyleCnt="0"/>
      <dgm:spPr/>
      <dgm:t>
        <a:bodyPr/>
        <a:lstStyle/>
        <a:p>
          <a:endParaRPr lang="fr-FR"/>
        </a:p>
      </dgm:t>
    </dgm:pt>
    <dgm:pt modelId="{74605492-48C0-48DB-AE58-6B343FD99B24}" type="pres">
      <dgm:prSet presAssocID="{9361399D-CB42-4BBA-A44A-5AAB7DF1BDDB}" presName="srcNode" presStyleLbl="node1" presStyleIdx="0" presStyleCnt="5"/>
      <dgm:spPr/>
      <dgm:t>
        <a:bodyPr/>
        <a:lstStyle/>
        <a:p>
          <a:endParaRPr lang="fr-FR"/>
        </a:p>
      </dgm:t>
    </dgm:pt>
    <dgm:pt modelId="{B2F128B8-E843-4E12-BACC-3089C5B3D35A}" type="pres">
      <dgm:prSet presAssocID="{9361399D-CB42-4BBA-A44A-5AAB7DF1BDDB}" presName="conn" presStyleLbl="parChTrans1D2" presStyleIdx="0" presStyleCnt="1"/>
      <dgm:spPr/>
      <dgm:t>
        <a:bodyPr/>
        <a:lstStyle/>
        <a:p>
          <a:endParaRPr lang="fr-FR"/>
        </a:p>
      </dgm:t>
    </dgm:pt>
    <dgm:pt modelId="{16D69004-182C-47A0-81CB-FA3589727E8E}" type="pres">
      <dgm:prSet presAssocID="{9361399D-CB42-4BBA-A44A-5AAB7DF1BDDB}" presName="extraNode" presStyleLbl="node1" presStyleIdx="0" presStyleCnt="5"/>
      <dgm:spPr/>
      <dgm:t>
        <a:bodyPr/>
        <a:lstStyle/>
        <a:p>
          <a:endParaRPr lang="fr-FR"/>
        </a:p>
      </dgm:t>
    </dgm:pt>
    <dgm:pt modelId="{B104EBBB-EA98-46BC-BCCF-0A001EB1C014}" type="pres">
      <dgm:prSet presAssocID="{9361399D-CB42-4BBA-A44A-5AAB7DF1BDDB}" presName="dstNode" presStyleLbl="node1" presStyleIdx="0" presStyleCnt="5"/>
      <dgm:spPr/>
      <dgm:t>
        <a:bodyPr/>
        <a:lstStyle/>
        <a:p>
          <a:endParaRPr lang="fr-FR"/>
        </a:p>
      </dgm:t>
    </dgm:pt>
    <dgm:pt modelId="{AE420536-F736-4B31-AE18-7C7578E927FC}" type="pres">
      <dgm:prSet presAssocID="{A381FA05-7F16-4D84-89F5-740F0CA6DCBC}" presName="text_1" presStyleLbl="node1" presStyleIdx="0" presStyleCnt="5">
        <dgm:presLayoutVars>
          <dgm:bulletEnabled val="1"/>
        </dgm:presLayoutVars>
      </dgm:prSet>
      <dgm:spPr/>
      <dgm:t>
        <a:bodyPr/>
        <a:lstStyle/>
        <a:p>
          <a:endParaRPr lang="fr-FR"/>
        </a:p>
      </dgm:t>
    </dgm:pt>
    <dgm:pt modelId="{B1991E3F-E1F9-4555-A77E-5A9A19B72FF1}" type="pres">
      <dgm:prSet presAssocID="{A381FA05-7F16-4D84-89F5-740F0CA6DCBC}" presName="accent_1" presStyleCnt="0"/>
      <dgm:spPr/>
      <dgm:t>
        <a:bodyPr/>
        <a:lstStyle/>
        <a:p>
          <a:endParaRPr lang="fr-FR"/>
        </a:p>
      </dgm:t>
    </dgm:pt>
    <dgm:pt modelId="{16426C4A-CD3D-4ABF-AC5A-050E10737C27}" type="pres">
      <dgm:prSet presAssocID="{A381FA05-7F16-4D84-89F5-740F0CA6DCBC}" presName="accentRepeatNode" presStyleLbl="solidFgAcc1" presStyleIdx="0" presStyleCnt="5"/>
      <dgm:spPr/>
      <dgm:t>
        <a:bodyPr/>
        <a:lstStyle/>
        <a:p>
          <a:endParaRPr lang="fr-FR"/>
        </a:p>
      </dgm:t>
    </dgm:pt>
    <dgm:pt modelId="{4526E161-A35C-4338-9151-509D4D296537}" type="pres">
      <dgm:prSet presAssocID="{2F7B7224-0B98-44AD-95CE-FCA116E1E019}" presName="text_2" presStyleLbl="node1" presStyleIdx="1" presStyleCnt="5" custLinFactNeighborX="-55" custLinFactNeighborY="-11095">
        <dgm:presLayoutVars>
          <dgm:bulletEnabled val="1"/>
        </dgm:presLayoutVars>
      </dgm:prSet>
      <dgm:spPr/>
      <dgm:t>
        <a:bodyPr/>
        <a:lstStyle/>
        <a:p>
          <a:endParaRPr lang="fr-FR"/>
        </a:p>
      </dgm:t>
    </dgm:pt>
    <dgm:pt modelId="{E7073086-9303-4702-A7DA-59D7DBA04012}" type="pres">
      <dgm:prSet presAssocID="{2F7B7224-0B98-44AD-95CE-FCA116E1E019}" presName="accent_2" presStyleCnt="0"/>
      <dgm:spPr/>
      <dgm:t>
        <a:bodyPr/>
        <a:lstStyle/>
        <a:p>
          <a:endParaRPr lang="fr-FR"/>
        </a:p>
      </dgm:t>
    </dgm:pt>
    <dgm:pt modelId="{896FD1C9-D1E7-4204-AA99-2C2BCF79ECB7}" type="pres">
      <dgm:prSet presAssocID="{2F7B7224-0B98-44AD-95CE-FCA116E1E019}" presName="accentRepeatNode" presStyleLbl="solidFgAcc1" presStyleIdx="1" presStyleCnt="5"/>
      <dgm:spPr/>
      <dgm:t>
        <a:bodyPr/>
        <a:lstStyle/>
        <a:p>
          <a:endParaRPr lang="fr-FR"/>
        </a:p>
      </dgm:t>
    </dgm:pt>
    <dgm:pt modelId="{E025187D-EFDB-4318-8C08-0F454181C53F}" type="pres">
      <dgm:prSet presAssocID="{D4FABA3E-1671-4716-B15C-77EF23CA5D69}" presName="text_3" presStyleLbl="node1" presStyleIdx="2" presStyleCnt="5">
        <dgm:presLayoutVars>
          <dgm:bulletEnabled val="1"/>
        </dgm:presLayoutVars>
      </dgm:prSet>
      <dgm:spPr/>
      <dgm:t>
        <a:bodyPr/>
        <a:lstStyle/>
        <a:p>
          <a:endParaRPr lang="fr-FR"/>
        </a:p>
      </dgm:t>
    </dgm:pt>
    <dgm:pt modelId="{EBA0CFF3-B1C3-468D-97E0-0162C6708104}" type="pres">
      <dgm:prSet presAssocID="{D4FABA3E-1671-4716-B15C-77EF23CA5D69}" presName="accent_3" presStyleCnt="0"/>
      <dgm:spPr/>
    </dgm:pt>
    <dgm:pt modelId="{389FD67A-EA9A-492C-8D0B-004B60CA3713}" type="pres">
      <dgm:prSet presAssocID="{D4FABA3E-1671-4716-B15C-77EF23CA5D69}" presName="accentRepeatNode" presStyleLbl="solidFgAcc1" presStyleIdx="2" presStyleCnt="5"/>
      <dgm:spPr/>
    </dgm:pt>
    <dgm:pt modelId="{90A6C4CF-D715-46D7-94C6-36278B82F43C}" type="pres">
      <dgm:prSet presAssocID="{62317F2D-3BA0-4E0D-A7F3-FEB4D69877BE}" presName="text_4" presStyleLbl="node1" presStyleIdx="3" presStyleCnt="5">
        <dgm:presLayoutVars>
          <dgm:bulletEnabled val="1"/>
        </dgm:presLayoutVars>
      </dgm:prSet>
      <dgm:spPr/>
      <dgm:t>
        <a:bodyPr/>
        <a:lstStyle/>
        <a:p>
          <a:endParaRPr lang="fr-FR"/>
        </a:p>
      </dgm:t>
    </dgm:pt>
    <dgm:pt modelId="{2D11926D-5382-4F15-BD83-483C44A60C75}" type="pres">
      <dgm:prSet presAssocID="{62317F2D-3BA0-4E0D-A7F3-FEB4D69877BE}" presName="accent_4" presStyleCnt="0"/>
      <dgm:spPr/>
    </dgm:pt>
    <dgm:pt modelId="{2721C06B-D776-4CB1-A6E7-8C9FC5D4D061}" type="pres">
      <dgm:prSet presAssocID="{62317F2D-3BA0-4E0D-A7F3-FEB4D69877BE}" presName="accentRepeatNode" presStyleLbl="solidFgAcc1" presStyleIdx="3" presStyleCnt="5"/>
      <dgm:spPr/>
    </dgm:pt>
    <dgm:pt modelId="{8FB83F35-D148-479E-A305-33B3C2F04829}" type="pres">
      <dgm:prSet presAssocID="{2A06BEA3-F0C2-438B-BBCC-A37393463A7F}" presName="text_5" presStyleLbl="node1" presStyleIdx="4" presStyleCnt="5">
        <dgm:presLayoutVars>
          <dgm:bulletEnabled val="1"/>
        </dgm:presLayoutVars>
      </dgm:prSet>
      <dgm:spPr/>
      <dgm:t>
        <a:bodyPr/>
        <a:lstStyle/>
        <a:p>
          <a:endParaRPr lang="fr-FR"/>
        </a:p>
      </dgm:t>
    </dgm:pt>
    <dgm:pt modelId="{305331BC-F983-4B32-830E-16E034F1C3D4}" type="pres">
      <dgm:prSet presAssocID="{2A06BEA3-F0C2-438B-BBCC-A37393463A7F}" presName="accent_5" presStyleCnt="0"/>
      <dgm:spPr/>
    </dgm:pt>
    <dgm:pt modelId="{9B9C8559-799A-4B97-9257-A0C6B0227E7A}" type="pres">
      <dgm:prSet presAssocID="{2A06BEA3-F0C2-438B-BBCC-A37393463A7F}" presName="accentRepeatNode" presStyleLbl="solidFgAcc1" presStyleIdx="4" presStyleCnt="5"/>
      <dgm:spPr/>
    </dgm:pt>
  </dgm:ptLst>
  <dgm:cxnLst>
    <dgm:cxn modelId="{9D06EECD-9B1D-430E-81C4-39051BBC233A}" type="presOf" srcId="{9361399D-CB42-4BBA-A44A-5AAB7DF1BDDB}" destId="{13CED87F-5E9A-43B0-A6EE-802394A4CA6A}" srcOrd="0" destOrd="0" presId="urn:microsoft.com/office/officeart/2008/layout/VerticalCurvedList"/>
    <dgm:cxn modelId="{FF2769CE-C9EC-4AF4-A375-2BE3FC610879}" srcId="{9361399D-CB42-4BBA-A44A-5AAB7DF1BDDB}" destId="{D4FABA3E-1671-4716-B15C-77EF23CA5D69}" srcOrd="2" destOrd="0" parTransId="{889EF551-F681-4D94-84B6-937E329D08B6}" sibTransId="{78227DFC-370B-4D01-A57A-A338643B3ECF}"/>
    <dgm:cxn modelId="{9505742C-78B3-4124-9689-38A60A3A48B3}" srcId="{9361399D-CB42-4BBA-A44A-5AAB7DF1BDDB}" destId="{2A06BEA3-F0C2-438B-BBCC-A37393463A7F}" srcOrd="4" destOrd="0" parTransId="{1D6DBBDF-FB60-4B8C-AAD4-7479A1C16D12}" sibTransId="{17BB9B28-0BD8-489B-889F-EA465F38F41D}"/>
    <dgm:cxn modelId="{BBF6B579-D8D3-4F34-B979-1FBB42E61F98}" srcId="{9361399D-CB42-4BBA-A44A-5AAB7DF1BDDB}" destId="{62317F2D-3BA0-4E0D-A7F3-FEB4D69877BE}" srcOrd="3" destOrd="0" parTransId="{779C2581-AC15-49C5-A14F-AECF2973004C}" sibTransId="{023FF8E5-A342-4667-BEDC-25EF85BAC001}"/>
    <dgm:cxn modelId="{A5A1B62C-74F9-4A9E-B7FC-DA8959E1ADBD}" type="presOf" srcId="{2F7B7224-0B98-44AD-95CE-FCA116E1E019}" destId="{4526E161-A35C-4338-9151-509D4D296537}" srcOrd="0" destOrd="0" presId="urn:microsoft.com/office/officeart/2008/layout/VerticalCurvedList"/>
    <dgm:cxn modelId="{CB0C8F59-D528-43D0-87DD-E96A43DC1446}" srcId="{9361399D-CB42-4BBA-A44A-5AAB7DF1BDDB}" destId="{A381FA05-7F16-4D84-89F5-740F0CA6DCBC}" srcOrd="0" destOrd="0" parTransId="{025017B8-96F5-42EB-987D-5E620D2BE4C1}" sibTransId="{AB21AA82-590B-4134-BE7B-93AC7EE350B0}"/>
    <dgm:cxn modelId="{0836BA58-17F8-4978-9251-67EBBE840B9F}" srcId="{9361399D-CB42-4BBA-A44A-5AAB7DF1BDDB}" destId="{2F7B7224-0B98-44AD-95CE-FCA116E1E019}" srcOrd="1" destOrd="0" parTransId="{93A52970-4013-4A4B-AE61-8F2AB503160A}" sibTransId="{CA2DD228-1098-4130-8DE8-6E366F3A1F5D}"/>
    <dgm:cxn modelId="{C80D0E6B-AE12-4A60-9A6E-8929CA9B1B09}" type="presOf" srcId="{D4FABA3E-1671-4716-B15C-77EF23CA5D69}" destId="{E025187D-EFDB-4318-8C08-0F454181C53F}" srcOrd="0" destOrd="0" presId="urn:microsoft.com/office/officeart/2008/layout/VerticalCurvedList"/>
    <dgm:cxn modelId="{7D9B0F8A-F045-46D6-8E58-AA86870B7976}" type="presOf" srcId="{2A06BEA3-F0C2-438B-BBCC-A37393463A7F}" destId="{8FB83F35-D148-479E-A305-33B3C2F04829}" srcOrd="0" destOrd="0" presId="urn:microsoft.com/office/officeart/2008/layout/VerticalCurvedList"/>
    <dgm:cxn modelId="{4ECE0807-FC23-481D-8D39-C9CD4D34C7B5}" type="presOf" srcId="{62317F2D-3BA0-4E0D-A7F3-FEB4D69877BE}" destId="{90A6C4CF-D715-46D7-94C6-36278B82F43C}" srcOrd="0" destOrd="0" presId="urn:microsoft.com/office/officeart/2008/layout/VerticalCurvedList"/>
    <dgm:cxn modelId="{763EA756-B009-4462-A926-8C570D9D25FC}" type="presOf" srcId="{A381FA05-7F16-4D84-89F5-740F0CA6DCBC}" destId="{AE420536-F736-4B31-AE18-7C7578E927FC}" srcOrd="0" destOrd="0" presId="urn:microsoft.com/office/officeart/2008/layout/VerticalCurvedList"/>
    <dgm:cxn modelId="{3308FF51-34D4-4D20-8BB2-AF6FA2649135}" type="presOf" srcId="{AB21AA82-590B-4134-BE7B-93AC7EE350B0}" destId="{B2F128B8-E843-4E12-BACC-3089C5B3D35A}" srcOrd="0" destOrd="0" presId="urn:microsoft.com/office/officeart/2008/layout/VerticalCurvedList"/>
    <dgm:cxn modelId="{9EBD29A3-1F31-42C2-A240-4657D8CBD00D}" type="presParOf" srcId="{13CED87F-5E9A-43B0-A6EE-802394A4CA6A}" destId="{C9594F38-6BA5-4C2A-810B-EAC6947E1613}" srcOrd="0" destOrd="0" presId="urn:microsoft.com/office/officeart/2008/layout/VerticalCurvedList"/>
    <dgm:cxn modelId="{A338DB1F-699F-491E-A44C-11C098232E56}" type="presParOf" srcId="{C9594F38-6BA5-4C2A-810B-EAC6947E1613}" destId="{E0DDB461-AA98-43F1-B857-571DFA134F1B}" srcOrd="0" destOrd="0" presId="urn:microsoft.com/office/officeart/2008/layout/VerticalCurvedList"/>
    <dgm:cxn modelId="{D2FAB968-966B-49DE-8053-799976A694E6}" type="presParOf" srcId="{E0DDB461-AA98-43F1-B857-571DFA134F1B}" destId="{74605492-48C0-48DB-AE58-6B343FD99B24}" srcOrd="0" destOrd="0" presId="urn:microsoft.com/office/officeart/2008/layout/VerticalCurvedList"/>
    <dgm:cxn modelId="{15A96F8E-AE3D-44CC-B2AC-109E448A79F0}" type="presParOf" srcId="{E0DDB461-AA98-43F1-B857-571DFA134F1B}" destId="{B2F128B8-E843-4E12-BACC-3089C5B3D35A}" srcOrd="1" destOrd="0" presId="urn:microsoft.com/office/officeart/2008/layout/VerticalCurvedList"/>
    <dgm:cxn modelId="{0F6A9668-F53F-410E-9ACC-D8BFB826E873}" type="presParOf" srcId="{E0DDB461-AA98-43F1-B857-571DFA134F1B}" destId="{16D69004-182C-47A0-81CB-FA3589727E8E}" srcOrd="2" destOrd="0" presId="urn:microsoft.com/office/officeart/2008/layout/VerticalCurvedList"/>
    <dgm:cxn modelId="{D6DF8923-8768-434F-B51F-32EE2F5E4AA3}" type="presParOf" srcId="{E0DDB461-AA98-43F1-B857-571DFA134F1B}" destId="{B104EBBB-EA98-46BC-BCCF-0A001EB1C014}" srcOrd="3" destOrd="0" presId="urn:microsoft.com/office/officeart/2008/layout/VerticalCurvedList"/>
    <dgm:cxn modelId="{A0CA7691-2885-4061-98D8-2F47AA38E810}" type="presParOf" srcId="{C9594F38-6BA5-4C2A-810B-EAC6947E1613}" destId="{AE420536-F736-4B31-AE18-7C7578E927FC}" srcOrd="1" destOrd="0" presId="urn:microsoft.com/office/officeart/2008/layout/VerticalCurvedList"/>
    <dgm:cxn modelId="{45B5C511-4D68-4F81-A8EA-BF7C32C61086}" type="presParOf" srcId="{C9594F38-6BA5-4C2A-810B-EAC6947E1613}" destId="{B1991E3F-E1F9-4555-A77E-5A9A19B72FF1}" srcOrd="2" destOrd="0" presId="urn:microsoft.com/office/officeart/2008/layout/VerticalCurvedList"/>
    <dgm:cxn modelId="{F2BD7209-36D4-4EF4-952A-86E60F29B602}" type="presParOf" srcId="{B1991E3F-E1F9-4555-A77E-5A9A19B72FF1}" destId="{16426C4A-CD3D-4ABF-AC5A-050E10737C27}" srcOrd="0" destOrd="0" presId="urn:microsoft.com/office/officeart/2008/layout/VerticalCurvedList"/>
    <dgm:cxn modelId="{2F804DD2-1A82-4D77-BDE2-323F7AA98AA4}" type="presParOf" srcId="{C9594F38-6BA5-4C2A-810B-EAC6947E1613}" destId="{4526E161-A35C-4338-9151-509D4D296537}" srcOrd="3" destOrd="0" presId="urn:microsoft.com/office/officeart/2008/layout/VerticalCurvedList"/>
    <dgm:cxn modelId="{1C5879D1-BA8D-4921-8460-E175B661F7D2}" type="presParOf" srcId="{C9594F38-6BA5-4C2A-810B-EAC6947E1613}" destId="{E7073086-9303-4702-A7DA-59D7DBA04012}" srcOrd="4" destOrd="0" presId="urn:microsoft.com/office/officeart/2008/layout/VerticalCurvedList"/>
    <dgm:cxn modelId="{CC7A49FF-044C-4C4F-9F5B-AAAFE6940F80}" type="presParOf" srcId="{E7073086-9303-4702-A7DA-59D7DBA04012}" destId="{896FD1C9-D1E7-4204-AA99-2C2BCF79ECB7}" srcOrd="0" destOrd="0" presId="urn:microsoft.com/office/officeart/2008/layout/VerticalCurvedList"/>
    <dgm:cxn modelId="{8FFF3D6A-D3A0-4EA6-B583-BC877C929985}" type="presParOf" srcId="{C9594F38-6BA5-4C2A-810B-EAC6947E1613}" destId="{E025187D-EFDB-4318-8C08-0F454181C53F}" srcOrd="5" destOrd="0" presId="urn:microsoft.com/office/officeart/2008/layout/VerticalCurvedList"/>
    <dgm:cxn modelId="{31FB3CA2-6FF4-463B-9765-6D69DE01B3B9}" type="presParOf" srcId="{C9594F38-6BA5-4C2A-810B-EAC6947E1613}" destId="{EBA0CFF3-B1C3-468D-97E0-0162C6708104}" srcOrd="6" destOrd="0" presId="urn:microsoft.com/office/officeart/2008/layout/VerticalCurvedList"/>
    <dgm:cxn modelId="{4D54DB0F-1F8C-45B7-A9F0-C0326D727D41}" type="presParOf" srcId="{EBA0CFF3-B1C3-468D-97E0-0162C6708104}" destId="{389FD67A-EA9A-492C-8D0B-004B60CA3713}" srcOrd="0" destOrd="0" presId="urn:microsoft.com/office/officeart/2008/layout/VerticalCurvedList"/>
    <dgm:cxn modelId="{97253B39-6135-464C-99B7-5A5D105036A0}" type="presParOf" srcId="{C9594F38-6BA5-4C2A-810B-EAC6947E1613}" destId="{90A6C4CF-D715-46D7-94C6-36278B82F43C}" srcOrd="7" destOrd="0" presId="urn:microsoft.com/office/officeart/2008/layout/VerticalCurvedList"/>
    <dgm:cxn modelId="{3F4379EF-EF7C-4764-90DC-974F49A55EB6}" type="presParOf" srcId="{C9594F38-6BA5-4C2A-810B-EAC6947E1613}" destId="{2D11926D-5382-4F15-BD83-483C44A60C75}" srcOrd="8" destOrd="0" presId="urn:microsoft.com/office/officeart/2008/layout/VerticalCurvedList"/>
    <dgm:cxn modelId="{87855645-1EE1-4720-A9A7-C7C769926291}" type="presParOf" srcId="{2D11926D-5382-4F15-BD83-483C44A60C75}" destId="{2721C06B-D776-4CB1-A6E7-8C9FC5D4D061}" srcOrd="0" destOrd="0" presId="urn:microsoft.com/office/officeart/2008/layout/VerticalCurvedList"/>
    <dgm:cxn modelId="{A036D625-3E0B-4DE3-B465-A72221037B3E}" type="presParOf" srcId="{C9594F38-6BA5-4C2A-810B-EAC6947E1613}" destId="{8FB83F35-D148-479E-A305-33B3C2F04829}" srcOrd="9" destOrd="0" presId="urn:microsoft.com/office/officeart/2008/layout/VerticalCurvedList"/>
    <dgm:cxn modelId="{415141B9-D030-49D7-ADC4-C7D1A94F604F}" type="presParOf" srcId="{C9594F38-6BA5-4C2A-810B-EAC6947E1613}" destId="{305331BC-F983-4B32-830E-16E034F1C3D4}" srcOrd="10" destOrd="0" presId="urn:microsoft.com/office/officeart/2008/layout/VerticalCurvedList"/>
    <dgm:cxn modelId="{A9BEC994-1671-4CC9-A359-6945A4D17A17}" type="presParOf" srcId="{305331BC-F983-4B32-830E-16E034F1C3D4}" destId="{9B9C8559-799A-4B97-9257-A0C6B0227E7A}" srcOrd="0" destOrd="0" presId="urn:microsoft.com/office/officeart/2008/layout/VerticalCurv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F128B8-E843-4E12-BACC-3089C5B3D35A}">
      <dsp:nvSpPr>
        <dsp:cNvPr id="0" name=""/>
        <dsp:cNvSpPr/>
      </dsp:nvSpPr>
      <dsp:spPr>
        <a:xfrm>
          <a:off x="-5851608" y="-895546"/>
          <a:ext cx="6966365" cy="6966365"/>
        </a:xfrm>
        <a:prstGeom prst="blockArc">
          <a:avLst>
            <a:gd name="adj1" fmla="val 18900000"/>
            <a:gd name="adj2" fmla="val 2700000"/>
            <a:gd name="adj3" fmla="val 310"/>
          </a:avLst>
        </a:prstGeom>
        <a:noFill/>
        <a:ln w="2540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E420536-F736-4B31-AE18-7C7578E927FC}">
      <dsp:nvSpPr>
        <dsp:cNvPr id="0" name=""/>
        <dsp:cNvSpPr/>
      </dsp:nvSpPr>
      <dsp:spPr>
        <a:xfrm>
          <a:off x="487226" y="323350"/>
          <a:ext cx="6079609" cy="647116"/>
        </a:xfrm>
        <a:prstGeom prst="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3648" tIns="50800" rIns="50800" bIns="50800" numCol="1" spcCol="1270" anchor="ctr" anchorCtr="0">
          <a:noAutofit/>
        </a:bodyPr>
        <a:lstStyle/>
        <a:p>
          <a:pPr lvl="0" algn="l" defTabSz="889000">
            <a:lnSpc>
              <a:spcPct val="90000"/>
            </a:lnSpc>
            <a:spcBef>
              <a:spcPct val="0"/>
            </a:spcBef>
            <a:spcAft>
              <a:spcPct val="35000"/>
            </a:spcAft>
          </a:pPr>
          <a:r>
            <a:rPr lang="fr-FR" sz="2000" b="1" i="1" kern="1200" dirty="0" smtClean="0">
              <a:solidFill>
                <a:schemeClr val="bg1">
                  <a:lumMod val="75000"/>
                </a:schemeClr>
              </a:solidFill>
              <a:latin typeface="Times New Roman" pitchFamily="18" charset="0"/>
              <a:cs typeface="Times New Roman" pitchFamily="18" charset="0"/>
            </a:rPr>
            <a:t>Généralités sur la production d’énergie </a:t>
          </a:r>
          <a:endParaRPr lang="fr-FR" sz="2000" b="1" i="1" kern="1200" dirty="0">
            <a:solidFill>
              <a:schemeClr val="bg1">
                <a:lumMod val="75000"/>
              </a:schemeClr>
            </a:solidFill>
            <a:latin typeface="Times New Roman" pitchFamily="18" charset="0"/>
            <a:cs typeface="Times New Roman" pitchFamily="18" charset="0"/>
          </a:endParaRPr>
        </a:p>
      </dsp:txBody>
      <dsp:txXfrm>
        <a:off x="487226" y="323350"/>
        <a:ext cx="6079609" cy="647116"/>
      </dsp:txXfrm>
    </dsp:sp>
    <dsp:sp modelId="{16426C4A-CD3D-4ABF-AC5A-050E10737C27}">
      <dsp:nvSpPr>
        <dsp:cNvPr id="0" name=""/>
        <dsp:cNvSpPr/>
      </dsp:nvSpPr>
      <dsp:spPr>
        <a:xfrm>
          <a:off x="82778" y="242461"/>
          <a:ext cx="808895" cy="808895"/>
        </a:xfrm>
        <a:prstGeom prst="ellipse">
          <a:avLst/>
        </a:prstGeom>
        <a:solidFill>
          <a:schemeClr val="lt1">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526E161-A35C-4338-9151-509D4D296537}">
      <dsp:nvSpPr>
        <dsp:cNvPr id="0" name=""/>
        <dsp:cNvSpPr/>
      </dsp:nvSpPr>
      <dsp:spPr>
        <a:xfrm>
          <a:off x="947842" y="1221916"/>
          <a:ext cx="5615905" cy="647116"/>
        </a:xfrm>
        <a:prstGeom prst="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3648" tIns="50800" rIns="50800" bIns="50800" numCol="1" spcCol="1270" anchor="ctr" anchorCtr="0">
          <a:noAutofit/>
        </a:bodyPr>
        <a:lstStyle/>
        <a:p>
          <a:pPr lvl="0" algn="l" defTabSz="889000">
            <a:lnSpc>
              <a:spcPct val="90000"/>
            </a:lnSpc>
            <a:spcBef>
              <a:spcPct val="0"/>
            </a:spcBef>
            <a:spcAft>
              <a:spcPct val="35000"/>
            </a:spcAft>
          </a:pPr>
          <a:r>
            <a:rPr lang="fr-FR" sz="2000" b="1" i="1" kern="1200" dirty="0" smtClean="0">
              <a:solidFill>
                <a:schemeClr val="bg1">
                  <a:lumMod val="75000"/>
                </a:schemeClr>
              </a:solidFill>
              <a:latin typeface="Times New Roman" pitchFamily="18" charset="0"/>
              <a:cs typeface="Times New Roman" pitchFamily="18" charset="0"/>
            </a:rPr>
            <a:t>Les différentes ressources d’énergie Renouvelables </a:t>
          </a:r>
        </a:p>
      </dsp:txBody>
      <dsp:txXfrm>
        <a:off x="947842" y="1221916"/>
        <a:ext cx="5615905" cy="647116"/>
      </dsp:txXfrm>
    </dsp:sp>
    <dsp:sp modelId="{896FD1C9-D1E7-4204-AA99-2C2BCF79ECB7}">
      <dsp:nvSpPr>
        <dsp:cNvPr id="0" name=""/>
        <dsp:cNvSpPr/>
      </dsp:nvSpPr>
      <dsp:spPr>
        <a:xfrm>
          <a:off x="546483" y="1212824"/>
          <a:ext cx="808895" cy="808895"/>
        </a:xfrm>
        <a:prstGeom prst="ellipse">
          <a:avLst/>
        </a:prstGeom>
        <a:solidFill>
          <a:schemeClr val="lt1">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025187D-EFDB-4318-8C08-0F454181C53F}">
      <dsp:nvSpPr>
        <dsp:cNvPr id="0" name=""/>
        <dsp:cNvSpPr/>
      </dsp:nvSpPr>
      <dsp:spPr>
        <a:xfrm>
          <a:off x="1093250" y="2264077"/>
          <a:ext cx="5473585" cy="647116"/>
        </a:xfrm>
        <a:prstGeom prst="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3648" tIns="91440" rIns="91440" bIns="91440" numCol="1" spcCol="1270" anchor="ctr" anchorCtr="0">
          <a:noAutofit/>
        </a:bodyPr>
        <a:lstStyle/>
        <a:p>
          <a:pPr lvl="0" algn="l" defTabSz="1600200">
            <a:lnSpc>
              <a:spcPct val="90000"/>
            </a:lnSpc>
            <a:spcBef>
              <a:spcPct val="0"/>
            </a:spcBef>
            <a:spcAft>
              <a:spcPct val="35000"/>
            </a:spcAft>
          </a:pPr>
          <a:r>
            <a:rPr lang="fr-FR" sz="3600" b="1" i="1" kern="1200" dirty="0" smtClean="0">
              <a:solidFill>
                <a:srgbClr val="FF0000"/>
              </a:solidFill>
              <a:latin typeface="Times New Roman" pitchFamily="18" charset="0"/>
              <a:cs typeface="Times New Roman" pitchFamily="18" charset="0"/>
            </a:rPr>
            <a:t>Stockage d’énergie </a:t>
          </a:r>
          <a:endParaRPr lang="fr-FR" sz="3600" b="1" i="1" kern="1200" dirty="0">
            <a:solidFill>
              <a:srgbClr val="FF0000"/>
            </a:solidFill>
            <a:latin typeface="Times New Roman" pitchFamily="18" charset="0"/>
            <a:cs typeface="Times New Roman" pitchFamily="18" charset="0"/>
          </a:endParaRPr>
        </a:p>
      </dsp:txBody>
      <dsp:txXfrm>
        <a:off x="1093250" y="2264077"/>
        <a:ext cx="5473585" cy="647116"/>
      </dsp:txXfrm>
    </dsp:sp>
    <dsp:sp modelId="{389FD67A-EA9A-492C-8D0B-004B60CA3713}">
      <dsp:nvSpPr>
        <dsp:cNvPr id="0" name=""/>
        <dsp:cNvSpPr/>
      </dsp:nvSpPr>
      <dsp:spPr>
        <a:xfrm>
          <a:off x="688803" y="2183188"/>
          <a:ext cx="808895" cy="808895"/>
        </a:xfrm>
        <a:prstGeom prst="ellipse">
          <a:avLst/>
        </a:prstGeom>
        <a:solidFill>
          <a:schemeClr val="lt1">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0A6C4CF-D715-46D7-94C6-36278B82F43C}">
      <dsp:nvSpPr>
        <dsp:cNvPr id="0" name=""/>
        <dsp:cNvSpPr/>
      </dsp:nvSpPr>
      <dsp:spPr>
        <a:xfrm>
          <a:off x="950930" y="3234441"/>
          <a:ext cx="5615905" cy="647116"/>
        </a:xfrm>
        <a:prstGeom prst="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3648" tIns="50800" rIns="50800" bIns="50800" numCol="1" spcCol="1270" anchor="ctr" anchorCtr="0">
          <a:noAutofit/>
        </a:bodyPr>
        <a:lstStyle/>
        <a:p>
          <a:pPr lvl="0" algn="l" defTabSz="889000">
            <a:lnSpc>
              <a:spcPct val="90000"/>
            </a:lnSpc>
            <a:spcBef>
              <a:spcPct val="0"/>
            </a:spcBef>
            <a:spcAft>
              <a:spcPct val="35000"/>
            </a:spcAft>
          </a:pPr>
          <a:r>
            <a:rPr lang="fr-FR" sz="2000" b="1" i="1" kern="1200" dirty="0" smtClean="0">
              <a:solidFill>
                <a:schemeClr val="bg1">
                  <a:lumMod val="75000"/>
                </a:schemeClr>
              </a:solidFill>
              <a:latin typeface="Times New Roman" pitchFamily="18" charset="0"/>
              <a:cs typeface="Times New Roman" pitchFamily="18" charset="0"/>
            </a:rPr>
            <a:t>Impact des pollutions sur la santé et l’environnement</a:t>
          </a:r>
          <a:endParaRPr lang="fr-FR" sz="2000" b="1" i="1" kern="1200" dirty="0">
            <a:solidFill>
              <a:schemeClr val="bg1">
                <a:lumMod val="75000"/>
              </a:schemeClr>
            </a:solidFill>
            <a:latin typeface="Times New Roman" pitchFamily="18" charset="0"/>
            <a:cs typeface="Times New Roman" pitchFamily="18" charset="0"/>
          </a:endParaRPr>
        </a:p>
      </dsp:txBody>
      <dsp:txXfrm>
        <a:off x="950930" y="3234441"/>
        <a:ext cx="5615905" cy="647116"/>
      </dsp:txXfrm>
    </dsp:sp>
    <dsp:sp modelId="{2721C06B-D776-4CB1-A6E7-8C9FC5D4D061}">
      <dsp:nvSpPr>
        <dsp:cNvPr id="0" name=""/>
        <dsp:cNvSpPr/>
      </dsp:nvSpPr>
      <dsp:spPr>
        <a:xfrm>
          <a:off x="546483" y="3153551"/>
          <a:ext cx="808895" cy="808895"/>
        </a:xfrm>
        <a:prstGeom prst="ellipse">
          <a:avLst/>
        </a:prstGeom>
        <a:solidFill>
          <a:schemeClr val="lt1">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FB83F35-D148-479E-A305-33B3C2F04829}">
      <dsp:nvSpPr>
        <dsp:cNvPr id="0" name=""/>
        <dsp:cNvSpPr/>
      </dsp:nvSpPr>
      <dsp:spPr>
        <a:xfrm>
          <a:off x="487226" y="4204804"/>
          <a:ext cx="6079609" cy="647116"/>
        </a:xfrm>
        <a:prstGeom prst="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3648" tIns="50800" rIns="50800" bIns="50800" numCol="1" spcCol="1270" anchor="ctr" anchorCtr="0">
          <a:noAutofit/>
        </a:bodyPr>
        <a:lstStyle/>
        <a:p>
          <a:pPr lvl="0" algn="l" defTabSz="889000">
            <a:lnSpc>
              <a:spcPct val="90000"/>
            </a:lnSpc>
            <a:spcBef>
              <a:spcPct val="0"/>
            </a:spcBef>
            <a:spcAft>
              <a:spcPct val="35000"/>
            </a:spcAft>
          </a:pPr>
          <a:r>
            <a:rPr lang="fr-FR" sz="2000" b="1" i="1" kern="1200" dirty="0" smtClean="0">
              <a:solidFill>
                <a:schemeClr val="bg1">
                  <a:lumMod val="75000"/>
                </a:schemeClr>
              </a:solidFill>
              <a:latin typeface="Times New Roman" pitchFamily="18" charset="0"/>
              <a:cs typeface="Times New Roman" pitchFamily="18" charset="0"/>
            </a:rPr>
            <a:t>…………………………………</a:t>
          </a:r>
          <a:endParaRPr lang="fr-FR" sz="2000" b="1" i="1" kern="1200" dirty="0">
            <a:solidFill>
              <a:schemeClr val="bg1">
                <a:lumMod val="75000"/>
              </a:schemeClr>
            </a:solidFill>
            <a:latin typeface="Times New Roman" pitchFamily="18" charset="0"/>
            <a:cs typeface="Times New Roman" pitchFamily="18" charset="0"/>
          </a:endParaRPr>
        </a:p>
      </dsp:txBody>
      <dsp:txXfrm>
        <a:off x="487226" y="4204804"/>
        <a:ext cx="6079609" cy="647116"/>
      </dsp:txXfrm>
    </dsp:sp>
    <dsp:sp modelId="{9B9C8559-799A-4B97-9257-A0C6B0227E7A}">
      <dsp:nvSpPr>
        <dsp:cNvPr id="0" name=""/>
        <dsp:cNvSpPr/>
      </dsp:nvSpPr>
      <dsp:spPr>
        <a:xfrm>
          <a:off x="82778" y="4123915"/>
          <a:ext cx="808895" cy="808895"/>
        </a:xfrm>
        <a:prstGeom prst="ellipse">
          <a:avLst/>
        </a:prstGeom>
        <a:solidFill>
          <a:schemeClr val="lt1">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7739" cy="511651"/>
          </a:xfrm>
          <a:prstGeom prst="rect">
            <a:avLst/>
          </a:prstGeom>
        </p:spPr>
        <p:txBody>
          <a:bodyPr vert="horz" lIns="99057" tIns="49528" rIns="99057" bIns="49528" rtlCol="0"/>
          <a:lstStyle>
            <a:lvl1pPr algn="l">
              <a:defRPr sz="1300"/>
            </a:lvl1pPr>
          </a:lstStyle>
          <a:p>
            <a:endParaRPr lang="fr-FR"/>
          </a:p>
        </p:txBody>
      </p:sp>
      <p:sp>
        <p:nvSpPr>
          <p:cNvPr id="3" name="Espace réservé de la date 2"/>
          <p:cNvSpPr>
            <a:spLocks noGrp="1"/>
          </p:cNvSpPr>
          <p:nvPr>
            <p:ph type="dt" idx="1"/>
          </p:nvPr>
        </p:nvSpPr>
        <p:spPr>
          <a:xfrm>
            <a:off x="4023092" y="0"/>
            <a:ext cx="3077739" cy="511651"/>
          </a:xfrm>
          <a:prstGeom prst="rect">
            <a:avLst/>
          </a:prstGeom>
        </p:spPr>
        <p:txBody>
          <a:bodyPr vert="horz" lIns="99057" tIns="49528" rIns="99057" bIns="49528" rtlCol="0"/>
          <a:lstStyle>
            <a:lvl1pPr algn="r">
              <a:defRPr sz="1300"/>
            </a:lvl1pPr>
          </a:lstStyle>
          <a:p>
            <a:fld id="{C002E182-10E0-4371-A5D8-F35537000002}" type="datetimeFigureOut">
              <a:rPr lang="fr-FR" smtClean="0"/>
              <a:pPr/>
              <a:t>05/01/2023</a:t>
            </a:fld>
            <a:endParaRPr lang="fr-FR"/>
          </a:p>
        </p:txBody>
      </p:sp>
      <p:sp>
        <p:nvSpPr>
          <p:cNvPr id="4" name="Espace réservé de l'image des diapositives 3"/>
          <p:cNvSpPr>
            <a:spLocks noGrp="1" noRot="1" noChangeAspect="1"/>
          </p:cNvSpPr>
          <p:nvPr>
            <p:ph type="sldImg" idx="2"/>
          </p:nvPr>
        </p:nvSpPr>
        <p:spPr>
          <a:xfrm>
            <a:off x="992188" y="766763"/>
            <a:ext cx="5118100" cy="3838575"/>
          </a:xfrm>
          <a:prstGeom prst="rect">
            <a:avLst/>
          </a:prstGeom>
          <a:noFill/>
          <a:ln w="12700">
            <a:solidFill>
              <a:prstClr val="black"/>
            </a:solidFill>
          </a:ln>
        </p:spPr>
        <p:txBody>
          <a:bodyPr vert="horz" lIns="99057" tIns="49528" rIns="99057" bIns="49528" rtlCol="0" anchor="ctr"/>
          <a:lstStyle/>
          <a:p>
            <a:endParaRPr lang="fr-FR"/>
          </a:p>
        </p:txBody>
      </p:sp>
      <p:sp>
        <p:nvSpPr>
          <p:cNvPr id="5" name="Espace réservé des commentaires 4"/>
          <p:cNvSpPr>
            <a:spLocks noGrp="1"/>
          </p:cNvSpPr>
          <p:nvPr>
            <p:ph type="body" sz="quarter" idx="3"/>
          </p:nvPr>
        </p:nvSpPr>
        <p:spPr>
          <a:xfrm>
            <a:off x="710248" y="4860687"/>
            <a:ext cx="5681980" cy="4604861"/>
          </a:xfrm>
          <a:prstGeom prst="rect">
            <a:avLst/>
          </a:prstGeom>
        </p:spPr>
        <p:txBody>
          <a:bodyPr vert="horz" lIns="99057" tIns="49528" rIns="99057" bIns="49528"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719598"/>
            <a:ext cx="3077739" cy="511651"/>
          </a:xfrm>
          <a:prstGeom prst="rect">
            <a:avLst/>
          </a:prstGeom>
        </p:spPr>
        <p:txBody>
          <a:bodyPr vert="horz" lIns="99057" tIns="49528" rIns="99057" bIns="49528"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4023092" y="9719598"/>
            <a:ext cx="3077739" cy="511651"/>
          </a:xfrm>
          <a:prstGeom prst="rect">
            <a:avLst/>
          </a:prstGeom>
        </p:spPr>
        <p:txBody>
          <a:bodyPr vert="horz" lIns="99057" tIns="49528" rIns="99057" bIns="49528" rtlCol="0" anchor="b"/>
          <a:lstStyle>
            <a:lvl1pPr algn="r">
              <a:defRPr sz="1300"/>
            </a:lvl1pPr>
          </a:lstStyle>
          <a:p>
            <a:fld id="{A1E5AC81-C5C4-47D6-9C35-0254B04A15A0}" type="slidenum">
              <a:rPr lang="fr-FR" smtClean="0"/>
              <a:pPr/>
              <a:t>‹N°›</a:t>
            </a:fld>
            <a:endParaRPr lang="fr-FR"/>
          </a:p>
        </p:txBody>
      </p:sp>
    </p:spTree>
    <p:extLst>
      <p:ext uri="{BB962C8B-B14F-4D97-AF65-F5344CB8AC3E}">
        <p14:creationId xmlns:p14="http://schemas.microsoft.com/office/powerpoint/2010/main" val="12458181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6246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25A78908-5815-45EF-9EE0-559C1821798B}" type="slidenum">
              <a:rPr lang="fr-FR" smtClean="0"/>
              <a:pPr>
                <a:defRPr/>
              </a:pPr>
              <a:t>2</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DD1B10F4-5CAF-470C-9C85-02AFD56E4AC8}" type="datetimeFigureOut">
              <a:rPr lang="fr-FR" smtClean="0"/>
              <a:pPr/>
              <a:t>05/01/2023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2C0185E-2A30-45D4-82E8-6BDCA47FB076}"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D1B10F4-5CAF-470C-9C85-02AFD56E4AC8}" type="datetimeFigureOut">
              <a:rPr lang="fr-FR" smtClean="0"/>
              <a:pPr/>
              <a:t>05/01/2023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2C0185E-2A30-45D4-82E8-6BDCA47FB076}"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D1B10F4-5CAF-470C-9C85-02AFD56E4AC8}" type="datetimeFigureOut">
              <a:rPr lang="fr-FR" smtClean="0"/>
              <a:pPr/>
              <a:t>05/01/2023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2C0185E-2A30-45D4-82E8-6BDCA47FB076}"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D1B10F4-5CAF-470C-9C85-02AFD56E4AC8}" type="datetimeFigureOut">
              <a:rPr lang="fr-FR" smtClean="0"/>
              <a:pPr/>
              <a:t>05/01/2023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2C0185E-2A30-45D4-82E8-6BDCA47FB076}"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DD1B10F4-5CAF-470C-9C85-02AFD56E4AC8}" type="datetimeFigureOut">
              <a:rPr lang="fr-FR" smtClean="0"/>
              <a:pPr/>
              <a:t>05/01/2023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2C0185E-2A30-45D4-82E8-6BDCA47FB076}"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D1B10F4-5CAF-470C-9C85-02AFD56E4AC8}" type="datetimeFigureOut">
              <a:rPr lang="fr-FR" smtClean="0"/>
              <a:pPr/>
              <a:t>05/01/2023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2C0185E-2A30-45D4-82E8-6BDCA47FB076}"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D1B10F4-5CAF-470C-9C85-02AFD56E4AC8}" type="datetimeFigureOut">
              <a:rPr lang="fr-FR" smtClean="0"/>
              <a:pPr/>
              <a:t>05/01/2023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2C0185E-2A30-45D4-82E8-6BDCA47FB076}"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DD1B10F4-5CAF-470C-9C85-02AFD56E4AC8}" type="datetimeFigureOut">
              <a:rPr lang="fr-FR" smtClean="0"/>
              <a:pPr/>
              <a:t>05/01/2023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2C0185E-2A30-45D4-82E8-6BDCA47FB076}"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D1B10F4-5CAF-470C-9C85-02AFD56E4AC8}" type="datetimeFigureOut">
              <a:rPr lang="fr-FR" smtClean="0"/>
              <a:pPr/>
              <a:t>05/01/2023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2C0185E-2A30-45D4-82E8-6BDCA47FB076}"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D1B10F4-5CAF-470C-9C85-02AFD56E4AC8}" type="datetimeFigureOut">
              <a:rPr lang="fr-FR" smtClean="0"/>
              <a:pPr/>
              <a:t>05/01/2023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2C0185E-2A30-45D4-82E8-6BDCA47FB076}"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D1B10F4-5CAF-470C-9C85-02AFD56E4AC8}" type="datetimeFigureOut">
              <a:rPr lang="fr-FR" smtClean="0"/>
              <a:pPr/>
              <a:t>05/01/2023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2C0185E-2A30-45D4-82E8-6BDCA47FB076}"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1B10F4-5CAF-470C-9C85-02AFD56E4AC8}" type="datetimeFigureOut">
              <a:rPr lang="fr-FR" smtClean="0"/>
              <a:pPr/>
              <a:t>05/01/2023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C0185E-2A30-45D4-82E8-6BDCA47FB076}"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s://fr.wikipedia.org/wiki/Stockage_de_l'%C3%A9nergie"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fr.wikipedia.org/wiki/Stockage_de_l'%C3%A9nergie"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fr.wikipedia.org/wiki/Stockage_de_l'%C3%A9nergie"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s://fr.wikipedia.org/wiki/Stockage_de_l'%C3%A9nergie"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https://fr.wikipedia.org/wiki/Stockage_de_l'%C3%A9nergie"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4.png"/><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https://fr.wikipedia.org/wiki/Stockage_de_l'%C3%A9nergie"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hyperlink" Target="https://fr.wikipedia.org/wiki/Stockage_de_l'%C3%A9nergie"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hyperlink" Target="https://fr.wikipedia.org/wiki/Stockage_de_l'%C3%A9nergie"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fr.wikipedia.org/wiki/Stockage_de_l'%C3%A9nergie"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fr.wikipedia.org/wiki/Stockage_de_l'%C3%A9nergie"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fr.wikipedia.org/wiki/Stockage_de_l'%C3%A9nergie"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fr.wikipedia.org/wiki/Stockage_de_l'%C3%A9nergie"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fr.wikipedia.org/wiki/Stockage_de_l'%C3%A9nergie"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fr.wikipedia.org/wiki/Stockage_de_l'%C3%A9nergie"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0"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pic>
        <p:nvPicPr>
          <p:cNvPr id="6147" name="Picture 19" descr="top_bg1"/>
          <p:cNvPicPr>
            <a:picLocks noChangeAspect="1" noChangeArrowheads="1"/>
          </p:cNvPicPr>
          <p:nvPr/>
        </p:nvPicPr>
        <p:blipFill>
          <a:blip r:embed="rId2"/>
          <a:srcRect/>
          <a:stretch>
            <a:fillRect/>
          </a:stretch>
        </p:blipFill>
        <p:spPr bwMode="auto">
          <a:xfrm>
            <a:off x="-5500758" y="5658818"/>
            <a:ext cx="9144000" cy="638175"/>
          </a:xfrm>
          <a:prstGeom prst="rect">
            <a:avLst/>
          </a:prstGeom>
          <a:noFill/>
          <a:ln w="9525">
            <a:noFill/>
            <a:miter lim="800000"/>
            <a:headEnd/>
            <a:tailEnd/>
          </a:ln>
        </p:spPr>
      </p:pic>
      <p:sp>
        <p:nvSpPr>
          <p:cNvPr id="3092" name="Text Box 20"/>
          <p:cNvSpPr txBox="1">
            <a:spLocks noChangeArrowheads="1"/>
          </p:cNvSpPr>
          <p:nvPr/>
        </p:nvSpPr>
        <p:spPr bwMode="auto">
          <a:xfrm>
            <a:off x="71438" y="1419225"/>
            <a:ext cx="6143636" cy="369332"/>
          </a:xfrm>
          <a:prstGeom prst="rect">
            <a:avLst/>
          </a:prstGeom>
          <a:solidFill>
            <a:srgbClr val="FF0000"/>
          </a:solidFill>
          <a:ln w="9525">
            <a:noFill/>
            <a:miter lim="800000"/>
            <a:headEnd/>
            <a:tailEnd/>
          </a:ln>
          <a:effectLst/>
        </p:spPr>
        <p:txBody>
          <a:bodyPr wrap="square">
            <a:spAutoFit/>
          </a:bodyPr>
          <a:lstStyle/>
          <a:p>
            <a:pPr algn="ctr">
              <a:spcBef>
                <a:spcPct val="50000"/>
              </a:spcBef>
              <a:defRPr/>
            </a:pPr>
            <a:r>
              <a:rPr lang="fr-FR" dirty="0">
                <a:solidFill>
                  <a:schemeClr val="bg1"/>
                </a:solidFill>
                <a:effectLst>
                  <a:outerShdw blurRad="38100" dist="38100" dir="2700000" algn="tl">
                    <a:srgbClr val="000000"/>
                  </a:outerShdw>
                </a:effectLst>
                <a:latin typeface="PaqueteSSK" pitchFamily="18" charset="0"/>
              </a:rPr>
              <a:t>Département de </a:t>
            </a:r>
            <a:r>
              <a:rPr lang="fr-FR" dirty="0" smtClean="0">
                <a:solidFill>
                  <a:schemeClr val="bg1"/>
                </a:solidFill>
                <a:effectLst>
                  <a:outerShdw blurRad="38100" dist="38100" dir="2700000" algn="tl">
                    <a:srgbClr val="000000"/>
                  </a:outerShdw>
                </a:effectLst>
                <a:latin typeface="PaqueteSSK" pitchFamily="18" charset="0"/>
              </a:rPr>
              <a:t>………………………………………………</a:t>
            </a:r>
            <a:endParaRPr lang="fr-FR" dirty="0">
              <a:solidFill>
                <a:schemeClr val="bg1"/>
              </a:solidFill>
              <a:effectLst>
                <a:outerShdw blurRad="38100" dist="38100" dir="2700000" algn="tl">
                  <a:srgbClr val="000000"/>
                </a:outerShdw>
              </a:effectLst>
              <a:latin typeface="PaqueteSSK" pitchFamily="18" charset="0"/>
            </a:endParaRPr>
          </a:p>
        </p:txBody>
      </p:sp>
      <p:sp>
        <p:nvSpPr>
          <p:cNvPr id="3093" name="Text Box 21"/>
          <p:cNvSpPr txBox="1">
            <a:spLocks noChangeArrowheads="1"/>
          </p:cNvSpPr>
          <p:nvPr/>
        </p:nvSpPr>
        <p:spPr bwMode="auto">
          <a:xfrm>
            <a:off x="88154" y="1825832"/>
            <a:ext cx="6126920" cy="369332"/>
          </a:xfrm>
          <a:prstGeom prst="rect">
            <a:avLst/>
          </a:prstGeom>
          <a:solidFill>
            <a:srgbClr val="FF0000"/>
          </a:solidFill>
          <a:ln w="9525">
            <a:noFill/>
            <a:miter lim="800000"/>
            <a:headEnd/>
            <a:tailEnd/>
          </a:ln>
          <a:effectLst/>
        </p:spPr>
        <p:txBody>
          <a:bodyPr wrap="square">
            <a:spAutoFit/>
          </a:bodyPr>
          <a:lstStyle/>
          <a:p>
            <a:pPr algn="ctr">
              <a:spcBef>
                <a:spcPct val="50000"/>
              </a:spcBef>
              <a:defRPr/>
            </a:pPr>
            <a:r>
              <a:rPr lang="fr-FR" dirty="0">
                <a:solidFill>
                  <a:schemeClr val="bg1"/>
                </a:solidFill>
                <a:effectLst>
                  <a:outerShdw blurRad="38100" dist="38100" dir="2700000" algn="tl">
                    <a:srgbClr val="000000"/>
                  </a:outerShdw>
                </a:effectLst>
                <a:latin typeface="PaqueteSSK" pitchFamily="18" charset="0"/>
              </a:rPr>
              <a:t>Filière: </a:t>
            </a:r>
            <a:r>
              <a:rPr lang="fr-FR" dirty="0" smtClean="0">
                <a:solidFill>
                  <a:schemeClr val="bg1"/>
                </a:solidFill>
                <a:effectLst>
                  <a:outerShdw blurRad="38100" dist="38100" dir="2700000" algn="tl">
                    <a:srgbClr val="000000"/>
                  </a:outerShdw>
                </a:effectLst>
                <a:latin typeface="PaqueteSSK" pitchFamily="18" charset="0"/>
              </a:rPr>
              <a:t>Energies Renouvelables et Environnement     </a:t>
            </a:r>
            <a:endParaRPr lang="fr-FR" dirty="0">
              <a:solidFill>
                <a:schemeClr val="bg1"/>
              </a:solidFill>
              <a:effectLst>
                <a:outerShdw blurRad="38100" dist="38100" dir="2700000" algn="tl">
                  <a:srgbClr val="000000"/>
                </a:outerShdw>
              </a:effectLst>
              <a:latin typeface="PaqueteSSK" pitchFamily="18" charset="0"/>
            </a:endParaRPr>
          </a:p>
        </p:txBody>
      </p:sp>
      <p:sp>
        <p:nvSpPr>
          <p:cNvPr id="6152" name="AutoShape 26"/>
          <p:cNvSpPr>
            <a:spLocks noChangeArrowheads="1"/>
          </p:cNvSpPr>
          <p:nvPr/>
        </p:nvSpPr>
        <p:spPr bwMode="auto">
          <a:xfrm>
            <a:off x="0" y="3000372"/>
            <a:ext cx="8712200" cy="2143140"/>
          </a:xfrm>
          <a:prstGeom prst="flowChartPunchedCard">
            <a:avLst/>
          </a:prstGeom>
          <a:solidFill>
            <a:srgbClr val="808080">
              <a:alpha val="20000"/>
            </a:srgbClr>
          </a:solidFill>
          <a:ln w="9525">
            <a:noFill/>
            <a:miter lim="800000"/>
            <a:headEnd/>
            <a:tailEnd/>
          </a:ln>
        </p:spPr>
        <p:txBody>
          <a:bodyPr wrap="none" anchor="ctr"/>
          <a:lstStyle/>
          <a:p>
            <a:pPr algn="ctr"/>
            <a:endParaRPr lang="fr-FR"/>
          </a:p>
        </p:txBody>
      </p:sp>
      <p:sp>
        <p:nvSpPr>
          <p:cNvPr id="6154" name="AutoShape 28"/>
          <p:cNvSpPr>
            <a:spLocks noChangeArrowheads="1"/>
          </p:cNvSpPr>
          <p:nvPr/>
        </p:nvSpPr>
        <p:spPr bwMode="auto">
          <a:xfrm rot="-5400000">
            <a:off x="-32" y="3784603"/>
            <a:ext cx="215900" cy="215900"/>
          </a:xfrm>
          <a:prstGeom prst="flowChartMerge">
            <a:avLst/>
          </a:prstGeom>
          <a:solidFill>
            <a:srgbClr val="FF0000"/>
          </a:solidFill>
          <a:ln w="9525">
            <a:noFill/>
            <a:miter lim="800000"/>
            <a:headEnd/>
            <a:tailEnd/>
          </a:ln>
        </p:spPr>
        <p:txBody>
          <a:bodyPr wrap="none" anchor="ctr"/>
          <a:lstStyle/>
          <a:p>
            <a:endParaRPr lang="fr-FR"/>
          </a:p>
        </p:txBody>
      </p:sp>
      <p:sp>
        <p:nvSpPr>
          <p:cNvPr id="6158" name="WordArt 44"/>
          <p:cNvSpPr>
            <a:spLocks noChangeArrowheads="1" noChangeShapeType="1" noTextEdit="1"/>
          </p:cNvSpPr>
          <p:nvPr/>
        </p:nvSpPr>
        <p:spPr bwMode="auto">
          <a:xfrm>
            <a:off x="-3143304" y="5762625"/>
            <a:ext cx="6624638" cy="431800"/>
          </a:xfrm>
          <a:prstGeom prst="rect">
            <a:avLst/>
          </a:prstGeom>
        </p:spPr>
        <p:txBody>
          <a:bodyPr wrap="none" fromWordArt="1">
            <a:prstTxWarp prst="textPlain">
              <a:avLst>
                <a:gd name="adj" fmla="val 50000"/>
              </a:avLst>
            </a:prstTxWarp>
          </a:bodyPr>
          <a:lstStyle/>
          <a:p>
            <a:pPr algn="ctr"/>
            <a:r>
              <a:rPr lang="fr-FR" sz="3600" kern="10" dirty="0">
                <a:ln w="9525">
                  <a:solidFill>
                    <a:schemeClr val="bg1"/>
                  </a:solidFill>
                  <a:round/>
                  <a:headEnd/>
                  <a:tailEnd/>
                </a:ln>
                <a:solidFill>
                  <a:schemeClr val="bg1"/>
                </a:solidFill>
                <a:latin typeface="PaqueteSSK"/>
              </a:rPr>
              <a:t> </a:t>
            </a:r>
            <a:r>
              <a:rPr lang="fr-FR" sz="3600" kern="10" dirty="0" smtClean="0">
                <a:ln w="9525">
                  <a:solidFill>
                    <a:schemeClr val="bg1"/>
                  </a:solidFill>
                  <a:round/>
                  <a:headEnd/>
                  <a:tailEnd/>
                </a:ln>
                <a:solidFill>
                  <a:schemeClr val="bg1"/>
                </a:solidFill>
                <a:latin typeface="PaqueteSSK"/>
              </a:rPr>
              <a:t>                             Le:…/…/2022</a:t>
            </a:r>
            <a:endParaRPr lang="fr-FR" sz="3600" kern="10" dirty="0">
              <a:ln w="9525">
                <a:solidFill>
                  <a:schemeClr val="bg1"/>
                </a:solidFill>
                <a:round/>
                <a:headEnd/>
                <a:tailEnd/>
              </a:ln>
              <a:solidFill>
                <a:schemeClr val="bg1"/>
              </a:solidFill>
              <a:latin typeface="PaqueteSSK"/>
            </a:endParaRPr>
          </a:p>
        </p:txBody>
      </p:sp>
      <p:sp>
        <p:nvSpPr>
          <p:cNvPr id="19" name="Text Box 21"/>
          <p:cNvSpPr txBox="1">
            <a:spLocks noChangeArrowheads="1"/>
          </p:cNvSpPr>
          <p:nvPr/>
        </p:nvSpPr>
        <p:spPr bwMode="auto">
          <a:xfrm>
            <a:off x="79375" y="2243138"/>
            <a:ext cx="6135699" cy="369332"/>
          </a:xfrm>
          <a:prstGeom prst="rect">
            <a:avLst/>
          </a:prstGeom>
          <a:solidFill>
            <a:srgbClr val="FF0000"/>
          </a:solidFill>
          <a:ln w="9525">
            <a:noFill/>
            <a:miter lim="800000"/>
            <a:headEnd/>
            <a:tailEnd/>
          </a:ln>
          <a:effectLst/>
        </p:spPr>
        <p:txBody>
          <a:bodyPr wrap="square">
            <a:spAutoFit/>
          </a:bodyPr>
          <a:lstStyle/>
          <a:p>
            <a:pPr algn="ctr">
              <a:spcBef>
                <a:spcPct val="50000"/>
              </a:spcBef>
              <a:defRPr/>
            </a:pPr>
            <a:r>
              <a:rPr lang="fr-FR" dirty="0">
                <a:solidFill>
                  <a:schemeClr val="bg1"/>
                </a:solidFill>
                <a:effectLst>
                  <a:outerShdw blurRad="38100" dist="38100" dir="2700000" algn="tl">
                    <a:srgbClr val="000000"/>
                  </a:outerShdw>
                </a:effectLst>
                <a:latin typeface="PaqueteSSK" pitchFamily="18" charset="0"/>
              </a:rPr>
              <a:t>Spécialité: </a:t>
            </a:r>
            <a:r>
              <a:rPr lang="fr-FR" dirty="0" smtClean="0">
                <a:solidFill>
                  <a:schemeClr val="bg1"/>
                </a:solidFill>
                <a:effectLst>
                  <a:outerShdw blurRad="38100" dist="38100" dir="2700000" algn="tl">
                    <a:srgbClr val="000000"/>
                  </a:outerShdw>
                </a:effectLst>
                <a:latin typeface="PaqueteSSK" pitchFamily="18" charset="0"/>
              </a:rPr>
              <a:t>Energies Renouvelables et Environnement</a:t>
            </a:r>
            <a:endParaRPr lang="fr-FR" dirty="0">
              <a:solidFill>
                <a:schemeClr val="bg1"/>
              </a:solidFill>
              <a:effectLst>
                <a:outerShdw blurRad="38100" dist="38100" dir="2700000" algn="tl">
                  <a:srgbClr val="000000"/>
                </a:outerShdw>
              </a:effectLst>
              <a:latin typeface="PaqueteSSK" pitchFamily="18" charset="0"/>
            </a:endParaRPr>
          </a:p>
        </p:txBody>
      </p:sp>
      <p:sp>
        <p:nvSpPr>
          <p:cNvPr id="20" name="Text Box 5"/>
          <p:cNvSpPr txBox="1">
            <a:spLocks noChangeArrowheads="1"/>
          </p:cNvSpPr>
          <p:nvPr/>
        </p:nvSpPr>
        <p:spPr bwMode="auto">
          <a:xfrm>
            <a:off x="1260475" y="44450"/>
            <a:ext cx="6624638" cy="1354138"/>
          </a:xfrm>
          <a:prstGeom prst="rect">
            <a:avLst/>
          </a:prstGeom>
          <a:noFill/>
          <a:ln w="9525">
            <a:noFill/>
            <a:miter lim="800000"/>
            <a:headEnd/>
            <a:tailEnd/>
          </a:ln>
        </p:spPr>
        <p:txBody>
          <a:bodyPr>
            <a:spAutoFit/>
          </a:bodyPr>
          <a:lstStyle/>
          <a:p>
            <a:pPr algn="ctr">
              <a:defRPr/>
            </a:pPr>
            <a:r>
              <a:rPr lang="fr-FR" sz="1600" dirty="0">
                <a:latin typeface="+mj-lt"/>
              </a:rPr>
              <a:t>République Algérienne Démocratique et Populaire</a:t>
            </a:r>
          </a:p>
          <a:p>
            <a:pPr algn="ctr">
              <a:defRPr/>
            </a:pPr>
            <a:r>
              <a:rPr lang="fr-FR" sz="1600" dirty="0">
                <a:latin typeface="+mj-lt"/>
              </a:rPr>
              <a:t>Ministère De L’enseignement Supérieur et de la Recherche Scientifique</a:t>
            </a:r>
          </a:p>
          <a:p>
            <a:pPr algn="ctr">
              <a:defRPr/>
            </a:pPr>
            <a:r>
              <a:rPr lang="fr-FR" sz="1600" dirty="0">
                <a:latin typeface="+mj-lt"/>
              </a:rPr>
              <a:t>Université  Mohamed </a:t>
            </a:r>
            <a:r>
              <a:rPr lang="fr-FR" sz="1600" dirty="0" err="1">
                <a:latin typeface="+mj-lt"/>
              </a:rPr>
              <a:t>Boudiaf-M’sila</a:t>
            </a:r>
            <a:r>
              <a:rPr lang="fr-FR" sz="1600" dirty="0">
                <a:latin typeface="+mj-lt"/>
              </a:rPr>
              <a:t>-</a:t>
            </a:r>
          </a:p>
          <a:p>
            <a:pPr>
              <a:defRPr/>
            </a:pPr>
            <a:endParaRPr lang="fr-FR" dirty="0">
              <a:solidFill>
                <a:schemeClr val="bg1"/>
              </a:solidFill>
              <a:latin typeface="Tahoma" pitchFamily="34" charset="0"/>
            </a:endParaRPr>
          </a:p>
        </p:txBody>
      </p:sp>
      <p:pic>
        <p:nvPicPr>
          <p:cNvPr id="6162" name="Image 5" descr="D:\logo-final-umbm.jpg"/>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7559675" y="0"/>
            <a:ext cx="1584325" cy="1444625"/>
          </a:xfrm>
          <a:prstGeom prst="rect">
            <a:avLst/>
          </a:prstGeom>
          <a:noFill/>
          <a:ln w="9525">
            <a:noFill/>
            <a:miter lim="800000"/>
            <a:headEnd/>
            <a:tailEnd/>
          </a:ln>
        </p:spPr>
      </p:pic>
      <p:pic>
        <p:nvPicPr>
          <p:cNvPr id="6163" name="Image 5" descr="D:\logo-final-umbm.jpg"/>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0" y="-15875"/>
            <a:ext cx="1584325" cy="1444625"/>
          </a:xfrm>
          <a:prstGeom prst="rect">
            <a:avLst/>
          </a:prstGeom>
          <a:noFill/>
          <a:ln w="9525">
            <a:noFill/>
            <a:miter lim="800000"/>
            <a:headEnd/>
            <a:tailEnd/>
          </a:ln>
        </p:spPr>
      </p:pic>
      <p:sp>
        <p:nvSpPr>
          <p:cNvPr id="26" name="Text Box 27"/>
          <p:cNvSpPr txBox="1">
            <a:spLocks noChangeArrowheads="1"/>
          </p:cNvSpPr>
          <p:nvPr/>
        </p:nvSpPr>
        <p:spPr bwMode="auto">
          <a:xfrm>
            <a:off x="0" y="3577240"/>
            <a:ext cx="8864600" cy="923330"/>
          </a:xfrm>
          <a:prstGeom prst="rect">
            <a:avLst/>
          </a:prstGeom>
          <a:noFill/>
          <a:ln w="9525">
            <a:noFill/>
            <a:miter lim="800000"/>
            <a:headEnd/>
            <a:tailEnd/>
          </a:ln>
        </p:spPr>
        <p:txBody>
          <a:bodyPr>
            <a:spAutoFit/>
          </a:bodyPr>
          <a:lstStyle/>
          <a:p>
            <a:pPr algn="ctr">
              <a:defRPr/>
            </a:pPr>
            <a:r>
              <a:rPr lang="fr-FR" sz="5400" u="sng" dirty="0" smtClean="0">
                <a:solidFill>
                  <a:srgbClr val="000099"/>
                </a:solidFill>
                <a:effectLst>
                  <a:outerShdw blurRad="38100" dist="38100" dir="2700000" algn="tl">
                    <a:srgbClr val="000000">
                      <a:alpha val="43137"/>
                    </a:srgbClr>
                  </a:outerShdw>
                </a:effectLst>
                <a:latin typeface="Narkisim" pitchFamily="34" charset="-79"/>
                <a:cs typeface="Narkisim" pitchFamily="34" charset="-79"/>
              </a:rPr>
              <a:t>Energies et Environnement</a:t>
            </a:r>
            <a:endParaRPr lang="fr-FR" sz="5400" u="sng" dirty="0">
              <a:solidFill>
                <a:srgbClr val="000099"/>
              </a:solidFill>
              <a:effectLst>
                <a:outerShdw blurRad="38100" dist="38100" dir="2700000" algn="tl">
                  <a:srgbClr val="000000">
                    <a:alpha val="43137"/>
                  </a:srgbClr>
                </a:outerShdw>
              </a:effectLst>
              <a:latin typeface="Narkisim" pitchFamily="34" charset="-79"/>
              <a:cs typeface="Narkisim" pitchFamily="34" charset="-79"/>
            </a:endParaRPr>
          </a:p>
        </p:txBody>
      </p:sp>
      <p:pic>
        <p:nvPicPr>
          <p:cNvPr id="24" name="Image 23" descr="Image associÃ©e"/>
          <p:cNvPicPr/>
          <p:nvPr/>
        </p:nvPicPr>
        <p:blipFill>
          <a:blip r:embed="rId4" cstate="print"/>
          <a:srcRect l="6291" t="17090" r="4967" b="3524"/>
          <a:stretch>
            <a:fillRect/>
          </a:stretch>
        </p:blipFill>
        <p:spPr bwMode="auto">
          <a:xfrm>
            <a:off x="6654180" y="4612966"/>
            <a:ext cx="2428860" cy="2214554"/>
          </a:xfrm>
          <a:prstGeom prst="rect">
            <a:avLst/>
          </a:prstGeom>
          <a:noFill/>
          <a:ln w="38100">
            <a:noFill/>
            <a:miter lim="800000"/>
            <a:headEnd/>
            <a:tailEnd/>
          </a:ln>
        </p:spPr>
      </p:pic>
      <p:sp>
        <p:nvSpPr>
          <p:cNvPr id="15" name="Text Box 21"/>
          <p:cNvSpPr txBox="1">
            <a:spLocks noChangeArrowheads="1"/>
          </p:cNvSpPr>
          <p:nvPr/>
        </p:nvSpPr>
        <p:spPr bwMode="auto">
          <a:xfrm>
            <a:off x="69928" y="2667322"/>
            <a:ext cx="4557744" cy="369332"/>
          </a:xfrm>
          <a:prstGeom prst="rect">
            <a:avLst/>
          </a:prstGeom>
          <a:solidFill>
            <a:srgbClr val="FF0000"/>
          </a:solidFill>
          <a:ln w="9525">
            <a:noFill/>
            <a:miter lim="800000"/>
            <a:headEnd/>
            <a:tailEnd/>
          </a:ln>
          <a:effectLst/>
        </p:spPr>
        <p:txBody>
          <a:bodyPr wrap="square">
            <a:spAutoFit/>
          </a:bodyPr>
          <a:lstStyle/>
          <a:p>
            <a:pPr algn="ctr">
              <a:spcBef>
                <a:spcPct val="50000"/>
              </a:spcBef>
              <a:defRPr/>
            </a:pPr>
            <a:r>
              <a:rPr lang="fr-FR" dirty="0" smtClean="0">
                <a:solidFill>
                  <a:schemeClr val="bg1"/>
                </a:solidFill>
                <a:effectLst>
                  <a:outerShdw blurRad="38100" dist="38100" dir="2700000" algn="tl">
                    <a:srgbClr val="000000"/>
                  </a:outerShdw>
                </a:effectLst>
                <a:latin typeface="PaqueteSSK" pitchFamily="18" charset="0"/>
              </a:rPr>
              <a:t>Email: hani.benguesmia@univ-msila.dz</a:t>
            </a:r>
            <a:endParaRPr lang="fr-FR" dirty="0">
              <a:solidFill>
                <a:schemeClr val="bg1"/>
              </a:solidFill>
              <a:effectLst>
                <a:outerShdw blurRad="38100" dist="38100" dir="2700000" algn="tl">
                  <a:srgbClr val="000000"/>
                </a:outerShdw>
              </a:effectLst>
              <a:latin typeface="PaqueteSSK" pitchFamily="18"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714348" y="252691"/>
            <a:ext cx="4214842" cy="461665"/>
          </a:xfrm>
          <a:prstGeom prst="rect">
            <a:avLst/>
          </a:prstGeom>
          <a:noFill/>
        </p:spPr>
        <p:txBody>
          <a:bodyPr wrap="square" rtlCol="0">
            <a:spAutoFit/>
          </a:bodyPr>
          <a:lstStyle/>
          <a:p>
            <a:r>
              <a:rPr lang="fr-FR" sz="2400" b="1" dirty="0" smtClean="0">
                <a:solidFill>
                  <a:srgbClr val="FF0000"/>
                </a:solidFill>
              </a:rPr>
              <a:t>Stockage direct de l’électricité</a:t>
            </a:r>
            <a:endParaRPr lang="fr-FR" sz="2400" dirty="0">
              <a:solidFill>
                <a:srgbClr val="FF0000"/>
              </a:solidFill>
            </a:endParaRPr>
          </a:p>
        </p:txBody>
      </p:sp>
      <p:sp>
        <p:nvSpPr>
          <p:cNvPr id="10" name="Flèche à angle droit 9"/>
          <p:cNvSpPr/>
          <p:nvPr/>
        </p:nvSpPr>
        <p:spPr>
          <a:xfrm rot="5400000">
            <a:off x="35719" y="-35719"/>
            <a:ext cx="642942" cy="714380"/>
          </a:xfrm>
          <a:prstGeom prst="bentUp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ZoneTexte 32"/>
          <p:cNvSpPr txBox="1"/>
          <p:nvPr/>
        </p:nvSpPr>
        <p:spPr>
          <a:xfrm>
            <a:off x="214282" y="857232"/>
            <a:ext cx="8715436" cy="5021055"/>
          </a:xfrm>
          <a:prstGeom prst="rect">
            <a:avLst/>
          </a:prstGeom>
          <a:noFill/>
        </p:spPr>
        <p:txBody>
          <a:bodyPr wrap="square" rtlCol="0">
            <a:spAutoFit/>
          </a:bodyPr>
          <a:lstStyle/>
          <a:p>
            <a:pPr algn="just">
              <a:lnSpc>
                <a:spcPct val="150000"/>
              </a:lnSpc>
              <a:buFont typeface="Wingdings" pitchFamily="2" charset="2"/>
              <a:buChar char="Ø"/>
            </a:pPr>
            <a:r>
              <a:rPr lang="fr-FR" sz="2400" dirty="0" smtClean="0"/>
              <a:t> Le stockage direct de l’électricité est réussi par l’utilisation de grands condensateurs « composants électriques constitués de deux armatures conductrices»,</a:t>
            </a:r>
          </a:p>
          <a:p>
            <a:pPr algn="just">
              <a:lnSpc>
                <a:spcPct val="150000"/>
              </a:lnSpc>
              <a:buFont typeface="Wingdings" pitchFamily="2" charset="2"/>
              <a:buChar char="Ø"/>
            </a:pPr>
            <a:endParaRPr lang="fr-FR" sz="2400" dirty="0" smtClean="0"/>
          </a:p>
          <a:p>
            <a:pPr algn="just">
              <a:lnSpc>
                <a:spcPct val="150000"/>
              </a:lnSpc>
              <a:buFont typeface="Wingdings" pitchFamily="2" charset="2"/>
              <a:buChar char="Ø"/>
            </a:pPr>
            <a:r>
              <a:rPr lang="fr-FR" sz="2400" dirty="0" smtClean="0"/>
              <a:t> Une autre piste du stockage direct de l’électricité est le stockage par les super-condensateurs « des condensateurs fabriqués à base des matériaux supraconducteurs ». Cependant, ceux-ci « les</a:t>
            </a:r>
          </a:p>
          <a:p>
            <a:pPr algn="just">
              <a:lnSpc>
                <a:spcPct val="150000"/>
              </a:lnSpc>
            </a:pPr>
            <a:r>
              <a:rPr lang="fr-FR" sz="2400" dirty="0" smtClean="0"/>
              <a:t>supraconducteurs » requièrent des températures d’utilisation proches du zéro absolu « - 273°C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 to="" calcmode="lin" valueType="num">
                                      <p:cBhvr>
                                        <p:cTn id="7" dur="1" fill="hold"/>
                                        <p:tgtEl>
                                          <p:spTgt spid="10"/>
                                        </p:tgtEl>
                                        <p:attrNameLst>
                                          <p:attrName/>
                                        </p:attrNameLst>
                                      </p:cBhvr>
                                    </p:anim>
                                  </p:childTnLst>
                                </p:cTn>
                              </p:par>
                            </p:childTnLst>
                          </p:cTn>
                        </p:par>
                        <p:par>
                          <p:cTn id="8" fill="hold">
                            <p:stCondLst>
                              <p:cond delay="0"/>
                            </p:stCondLst>
                            <p:childTnLst>
                              <p:par>
                                <p:cTn id="9" presetID="24"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to="" calcmode="lin" valueType="num">
                                      <p:cBhvr>
                                        <p:cTn id="11" dur="1" fill="hold"/>
                                        <p:tgtEl>
                                          <p:spTgt spid="7"/>
                                        </p:tgtEl>
                                        <p:attrNameLst>
                                          <p:attrName/>
                                        </p:attrNameLst>
                                      </p:cBhvr>
                                    </p:anim>
                                  </p:childTnLst>
                                </p:cTn>
                              </p:par>
                            </p:childTnLst>
                          </p:cTn>
                        </p:par>
                        <p:par>
                          <p:cTn id="12" fill="hold">
                            <p:stCondLst>
                              <p:cond delay="0"/>
                            </p:stCondLst>
                            <p:childTnLst>
                              <p:par>
                                <p:cTn id="13" presetID="24" presetClass="entr" presetSubtype="0" fill="hold" grpId="0" nodeType="afterEffect">
                                  <p:stCondLst>
                                    <p:cond delay="0"/>
                                  </p:stCondLst>
                                  <p:childTnLst>
                                    <p:set>
                                      <p:cBhvr>
                                        <p:cTn id="14" dur="1" fill="hold">
                                          <p:stCondLst>
                                            <p:cond delay="0"/>
                                          </p:stCondLst>
                                        </p:cTn>
                                        <p:tgtEl>
                                          <p:spTgt spid="33"/>
                                        </p:tgtEl>
                                        <p:attrNameLst>
                                          <p:attrName>style.visibility</p:attrName>
                                        </p:attrNameLst>
                                      </p:cBhvr>
                                      <p:to>
                                        <p:strVal val="visible"/>
                                      </p:to>
                                    </p:set>
                                    <p:anim to="" calcmode="lin" valueType="num">
                                      <p:cBhvr>
                                        <p:cTn id="15" dur="1" fill="hold"/>
                                        <p:tgtEl>
                                          <p:spTgt spid="33"/>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animBg="1"/>
      <p:bldP spid="3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Rectangle 56"/>
          <p:cNvSpPr/>
          <p:nvPr/>
        </p:nvSpPr>
        <p:spPr>
          <a:xfrm>
            <a:off x="2571736" y="0"/>
            <a:ext cx="3000396" cy="523220"/>
          </a:xfrm>
          <a:prstGeom prst="rect">
            <a:avLst/>
          </a:prstGeom>
        </p:spPr>
        <p:txBody>
          <a:bodyPr wrap="square">
            <a:spAutoFit/>
          </a:bodyPr>
          <a:lstStyle/>
          <a:p>
            <a:r>
              <a:rPr lang="fr-FR" sz="2800" b="1" dirty="0" smtClean="0">
                <a:solidFill>
                  <a:srgbClr val="FF0000"/>
                </a:solidFill>
                <a:hlinkClick r:id="rId2"/>
              </a:rPr>
              <a:t>Stockage d’énergie</a:t>
            </a:r>
            <a:endParaRPr lang="fr-FR" sz="2800" b="1" dirty="0">
              <a:solidFill>
                <a:srgbClr val="FF0000"/>
              </a:solidFill>
              <a:hlinkClick r:id="rId2"/>
            </a:endParaRPr>
          </a:p>
        </p:txBody>
      </p:sp>
      <p:sp>
        <p:nvSpPr>
          <p:cNvPr id="5" name="Flèche à trois pointes 4"/>
          <p:cNvSpPr/>
          <p:nvPr/>
        </p:nvSpPr>
        <p:spPr>
          <a:xfrm>
            <a:off x="2571736" y="500042"/>
            <a:ext cx="3071834" cy="1357322"/>
          </a:xfrm>
          <a:prstGeom prst="leftRigh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71470" y="1071546"/>
            <a:ext cx="2643206" cy="954107"/>
          </a:xfrm>
          <a:prstGeom prst="rect">
            <a:avLst/>
          </a:prstGeom>
        </p:spPr>
        <p:txBody>
          <a:bodyPr wrap="square">
            <a:spAutoFit/>
          </a:bodyPr>
          <a:lstStyle/>
          <a:p>
            <a:pPr algn="ctr"/>
            <a:r>
              <a:rPr lang="fr-FR" sz="2800" b="1" dirty="0" smtClean="0">
                <a:solidFill>
                  <a:srgbClr val="FF0000"/>
                </a:solidFill>
                <a:hlinkClick r:id="rId2"/>
              </a:rPr>
              <a:t>Stockage </a:t>
            </a:r>
          </a:p>
          <a:p>
            <a:pPr algn="ctr"/>
            <a:r>
              <a:rPr lang="fr-FR" sz="2800" b="1" dirty="0" smtClean="0">
                <a:solidFill>
                  <a:srgbClr val="FF0000"/>
                </a:solidFill>
                <a:hlinkClick r:id="rId2"/>
              </a:rPr>
              <a:t>de l'électricité</a:t>
            </a:r>
          </a:p>
        </p:txBody>
      </p:sp>
      <p:sp>
        <p:nvSpPr>
          <p:cNvPr id="7" name="ZoneTexte 6"/>
          <p:cNvSpPr txBox="1"/>
          <p:nvPr/>
        </p:nvSpPr>
        <p:spPr>
          <a:xfrm>
            <a:off x="1714480" y="2347024"/>
            <a:ext cx="4214842" cy="461665"/>
          </a:xfrm>
          <a:prstGeom prst="rect">
            <a:avLst/>
          </a:prstGeom>
          <a:noFill/>
        </p:spPr>
        <p:txBody>
          <a:bodyPr wrap="square" rtlCol="0">
            <a:spAutoFit/>
          </a:bodyPr>
          <a:lstStyle/>
          <a:p>
            <a:r>
              <a:rPr lang="fr-FR" sz="2400" b="1" dirty="0" smtClean="0">
                <a:solidFill>
                  <a:schemeClr val="bg1">
                    <a:lumMod val="85000"/>
                  </a:schemeClr>
                </a:solidFill>
              </a:rPr>
              <a:t>Stockage direct de l’électricité</a:t>
            </a:r>
            <a:endParaRPr lang="fr-FR" sz="2400" dirty="0">
              <a:solidFill>
                <a:schemeClr val="bg1">
                  <a:lumMod val="85000"/>
                </a:schemeClr>
              </a:solidFill>
            </a:endParaRPr>
          </a:p>
        </p:txBody>
      </p:sp>
      <p:sp>
        <p:nvSpPr>
          <p:cNvPr id="10" name="Flèche à angle droit 9"/>
          <p:cNvSpPr/>
          <p:nvPr/>
        </p:nvSpPr>
        <p:spPr>
          <a:xfrm rot="5400000">
            <a:off x="1035819" y="2035959"/>
            <a:ext cx="642942" cy="714380"/>
          </a:xfrm>
          <a:prstGeom prst="bentUp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lèche à angle droit 10"/>
          <p:cNvSpPr/>
          <p:nvPr/>
        </p:nvSpPr>
        <p:spPr>
          <a:xfrm rot="5400000">
            <a:off x="1035819" y="2536025"/>
            <a:ext cx="642942" cy="714380"/>
          </a:xfrm>
          <a:prstGeom prst="bentUp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p:nvSpPr>
        <p:spPr>
          <a:xfrm>
            <a:off x="1785918" y="2857496"/>
            <a:ext cx="4500594" cy="461665"/>
          </a:xfrm>
          <a:prstGeom prst="rect">
            <a:avLst/>
          </a:prstGeom>
          <a:noFill/>
        </p:spPr>
        <p:txBody>
          <a:bodyPr wrap="square" rtlCol="0">
            <a:spAutoFit/>
          </a:bodyPr>
          <a:lstStyle/>
          <a:p>
            <a:r>
              <a:rPr lang="fr-FR" sz="2400" b="1" dirty="0" smtClean="0">
                <a:solidFill>
                  <a:srgbClr val="FF0000"/>
                </a:solidFill>
              </a:rPr>
              <a:t>Stockage indirect de l’électricité</a:t>
            </a:r>
          </a:p>
        </p:txBody>
      </p:sp>
      <p:sp>
        <p:nvSpPr>
          <p:cNvPr id="13" name="Flèche à angle droit 12"/>
          <p:cNvSpPr/>
          <p:nvPr/>
        </p:nvSpPr>
        <p:spPr>
          <a:xfrm rot="5400000">
            <a:off x="1893075" y="3178967"/>
            <a:ext cx="642942" cy="714380"/>
          </a:xfrm>
          <a:prstGeom prst="bentUp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2516064" y="3476298"/>
            <a:ext cx="4127638" cy="461665"/>
          </a:xfrm>
          <a:prstGeom prst="rect">
            <a:avLst/>
          </a:prstGeom>
          <a:noFill/>
        </p:spPr>
        <p:txBody>
          <a:bodyPr wrap="square" rtlCol="0">
            <a:spAutoFit/>
          </a:bodyPr>
          <a:lstStyle/>
          <a:p>
            <a:r>
              <a:rPr lang="fr-FR" sz="2400" b="1" dirty="0" smtClean="0">
                <a:solidFill>
                  <a:srgbClr val="00B050"/>
                </a:solidFill>
              </a:rPr>
              <a:t> </a:t>
            </a:r>
            <a:r>
              <a:rPr lang="fr-FR" sz="2400" b="1" dirty="0" smtClean="0">
                <a:solidFill>
                  <a:schemeClr val="bg1">
                    <a:lumMod val="85000"/>
                  </a:schemeClr>
                </a:solidFill>
              </a:rPr>
              <a:t>Mode de stockage mécanique</a:t>
            </a:r>
          </a:p>
        </p:txBody>
      </p:sp>
      <p:sp>
        <p:nvSpPr>
          <p:cNvPr id="15" name="Flèche à angle droit 14"/>
          <p:cNvSpPr/>
          <p:nvPr/>
        </p:nvSpPr>
        <p:spPr>
          <a:xfrm rot="5400000">
            <a:off x="1893075" y="3679033"/>
            <a:ext cx="642942" cy="714380"/>
          </a:xfrm>
          <a:prstGeom prst="bentUp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ZoneTexte 15"/>
          <p:cNvSpPr txBox="1"/>
          <p:nvPr/>
        </p:nvSpPr>
        <p:spPr>
          <a:xfrm>
            <a:off x="2643174" y="4000504"/>
            <a:ext cx="3929090" cy="461665"/>
          </a:xfrm>
          <a:prstGeom prst="rect">
            <a:avLst/>
          </a:prstGeom>
          <a:noFill/>
        </p:spPr>
        <p:txBody>
          <a:bodyPr wrap="square" rtlCol="0">
            <a:spAutoFit/>
          </a:bodyPr>
          <a:lstStyle/>
          <a:p>
            <a:r>
              <a:rPr lang="fr-FR" sz="2400" b="1" dirty="0" smtClean="0">
                <a:solidFill>
                  <a:schemeClr val="bg1">
                    <a:lumMod val="85000"/>
                  </a:schemeClr>
                </a:solidFill>
              </a:rPr>
              <a:t>Mode de stockage chimique</a:t>
            </a:r>
          </a:p>
        </p:txBody>
      </p:sp>
      <p:sp>
        <p:nvSpPr>
          <p:cNvPr id="17" name="Rectangle 16"/>
          <p:cNvSpPr/>
          <p:nvPr/>
        </p:nvSpPr>
        <p:spPr>
          <a:xfrm>
            <a:off x="5643570" y="1000108"/>
            <a:ext cx="3286116" cy="954107"/>
          </a:xfrm>
          <a:prstGeom prst="rect">
            <a:avLst/>
          </a:prstGeom>
        </p:spPr>
        <p:txBody>
          <a:bodyPr wrap="square">
            <a:spAutoFit/>
          </a:bodyPr>
          <a:lstStyle/>
          <a:p>
            <a:pPr algn="ctr"/>
            <a:r>
              <a:rPr lang="fr-FR" sz="2800" b="1" dirty="0" smtClean="0">
                <a:solidFill>
                  <a:srgbClr val="FF0000"/>
                </a:solidFill>
                <a:hlinkClick r:id="rId2"/>
              </a:rPr>
              <a:t>Stockage thermique « de la chaleur »</a:t>
            </a:r>
          </a:p>
        </p:txBody>
      </p:sp>
      <p:sp>
        <p:nvSpPr>
          <p:cNvPr id="20" name="Flèche vers le bas 19"/>
          <p:cNvSpPr/>
          <p:nvPr/>
        </p:nvSpPr>
        <p:spPr>
          <a:xfrm>
            <a:off x="2643174" y="4429132"/>
            <a:ext cx="428628" cy="714380"/>
          </a:xfrm>
          <a:prstGeom prst="down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ZoneTexte 20"/>
          <p:cNvSpPr txBox="1"/>
          <p:nvPr/>
        </p:nvSpPr>
        <p:spPr>
          <a:xfrm>
            <a:off x="2643174" y="5072074"/>
            <a:ext cx="1857388" cy="584775"/>
          </a:xfrm>
          <a:prstGeom prst="rect">
            <a:avLst/>
          </a:prstGeom>
          <a:noFill/>
        </p:spPr>
        <p:txBody>
          <a:bodyPr wrap="square" rtlCol="0">
            <a:spAutoFit/>
          </a:bodyPr>
          <a:lstStyle/>
          <a:p>
            <a:r>
              <a:rPr lang="fr-FR" sz="3200" b="1" dirty="0" smtClean="0">
                <a:solidFill>
                  <a:schemeClr val="bg1">
                    <a:lumMod val="85000"/>
                  </a:schemeClr>
                </a:solidFill>
              </a:rPr>
              <a:t>Batteries</a:t>
            </a:r>
          </a:p>
        </p:txBody>
      </p:sp>
      <p:sp>
        <p:nvSpPr>
          <p:cNvPr id="22" name="ZoneTexte 21"/>
          <p:cNvSpPr txBox="1"/>
          <p:nvPr/>
        </p:nvSpPr>
        <p:spPr>
          <a:xfrm>
            <a:off x="2643174" y="6130373"/>
            <a:ext cx="3429024" cy="584775"/>
          </a:xfrm>
          <a:prstGeom prst="rect">
            <a:avLst/>
          </a:prstGeom>
          <a:noFill/>
        </p:spPr>
        <p:txBody>
          <a:bodyPr wrap="square" rtlCol="0">
            <a:spAutoFit/>
          </a:bodyPr>
          <a:lstStyle/>
          <a:p>
            <a:r>
              <a:rPr lang="fr-FR" sz="3200" b="1" dirty="0" smtClean="0">
                <a:solidFill>
                  <a:schemeClr val="bg1">
                    <a:lumMod val="85000"/>
                  </a:schemeClr>
                </a:solidFill>
              </a:rPr>
              <a:t>Vecteur hydrogène</a:t>
            </a:r>
          </a:p>
        </p:txBody>
      </p:sp>
      <p:sp>
        <p:nvSpPr>
          <p:cNvPr id="23" name="Rectangle 22"/>
          <p:cNvSpPr/>
          <p:nvPr/>
        </p:nvSpPr>
        <p:spPr>
          <a:xfrm>
            <a:off x="2000232" y="5000636"/>
            <a:ext cx="142876" cy="1500198"/>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Rectangle 23"/>
          <p:cNvSpPr/>
          <p:nvPr/>
        </p:nvSpPr>
        <p:spPr>
          <a:xfrm>
            <a:off x="2071670" y="5000636"/>
            <a:ext cx="571504" cy="142876"/>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Flèche vers le haut 24"/>
          <p:cNvSpPr/>
          <p:nvPr/>
        </p:nvSpPr>
        <p:spPr>
          <a:xfrm rot="5400000">
            <a:off x="2214546" y="5072074"/>
            <a:ext cx="357190" cy="642942"/>
          </a:xfrm>
          <a:prstGeom prst="up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Flèche vers le haut 25"/>
          <p:cNvSpPr/>
          <p:nvPr/>
        </p:nvSpPr>
        <p:spPr>
          <a:xfrm rot="5400000">
            <a:off x="2177754" y="6107370"/>
            <a:ext cx="357190" cy="642942"/>
          </a:xfrm>
          <a:prstGeom prst="up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ZoneTexte 26"/>
          <p:cNvSpPr txBox="1"/>
          <p:nvPr/>
        </p:nvSpPr>
        <p:spPr>
          <a:xfrm>
            <a:off x="4841986" y="4834602"/>
            <a:ext cx="2143140" cy="461665"/>
          </a:xfrm>
          <a:prstGeom prst="rect">
            <a:avLst/>
          </a:prstGeom>
          <a:noFill/>
        </p:spPr>
        <p:txBody>
          <a:bodyPr wrap="square" rtlCol="0">
            <a:spAutoFit/>
          </a:bodyPr>
          <a:lstStyle/>
          <a:p>
            <a:r>
              <a:rPr lang="fr-FR" sz="2400" b="1" dirty="0" smtClean="0">
                <a:solidFill>
                  <a:schemeClr val="bg1">
                    <a:lumMod val="85000"/>
                  </a:schemeClr>
                </a:solidFill>
              </a:rPr>
              <a:t>Batteries à flux</a:t>
            </a:r>
          </a:p>
        </p:txBody>
      </p:sp>
      <p:sp>
        <p:nvSpPr>
          <p:cNvPr id="28" name="ZoneTexte 27"/>
          <p:cNvSpPr txBox="1"/>
          <p:nvPr/>
        </p:nvSpPr>
        <p:spPr>
          <a:xfrm>
            <a:off x="4857752" y="5151886"/>
            <a:ext cx="4286248" cy="461665"/>
          </a:xfrm>
          <a:prstGeom prst="rect">
            <a:avLst/>
          </a:prstGeom>
          <a:noFill/>
        </p:spPr>
        <p:txBody>
          <a:bodyPr wrap="square" rtlCol="0">
            <a:spAutoFit/>
          </a:bodyPr>
          <a:lstStyle/>
          <a:p>
            <a:r>
              <a:rPr lang="fr-FR" sz="2400" b="1" dirty="0" smtClean="0">
                <a:solidFill>
                  <a:schemeClr val="bg1">
                    <a:lumMod val="85000"/>
                  </a:schemeClr>
                </a:solidFill>
              </a:rPr>
              <a:t>Batteries lithium-ion "avancées"</a:t>
            </a:r>
          </a:p>
        </p:txBody>
      </p:sp>
      <p:sp>
        <p:nvSpPr>
          <p:cNvPr id="29" name="ZoneTexte 28"/>
          <p:cNvSpPr txBox="1"/>
          <p:nvPr/>
        </p:nvSpPr>
        <p:spPr>
          <a:xfrm>
            <a:off x="4857752" y="5467665"/>
            <a:ext cx="2357454" cy="461665"/>
          </a:xfrm>
          <a:prstGeom prst="rect">
            <a:avLst/>
          </a:prstGeom>
          <a:noFill/>
        </p:spPr>
        <p:txBody>
          <a:bodyPr wrap="square" rtlCol="0">
            <a:spAutoFit/>
          </a:bodyPr>
          <a:lstStyle/>
          <a:p>
            <a:r>
              <a:rPr lang="fr-FR" sz="2400" b="1" dirty="0" smtClean="0">
                <a:solidFill>
                  <a:schemeClr val="bg1">
                    <a:lumMod val="85000"/>
                  </a:schemeClr>
                </a:solidFill>
              </a:rPr>
              <a:t>Batteries Zn-</a:t>
            </a:r>
            <a:r>
              <a:rPr lang="fr-FR" sz="2400" b="1" dirty="0" err="1" smtClean="0">
                <a:solidFill>
                  <a:schemeClr val="bg1">
                    <a:lumMod val="85000"/>
                  </a:schemeClr>
                </a:solidFill>
              </a:rPr>
              <a:t>Br</a:t>
            </a:r>
            <a:endParaRPr lang="fr-FR" sz="2400" b="1" dirty="0" smtClean="0">
              <a:solidFill>
                <a:schemeClr val="bg1">
                  <a:lumMod val="85000"/>
                </a:schemeClr>
              </a:solidFill>
            </a:endParaRPr>
          </a:p>
        </p:txBody>
      </p:sp>
      <p:sp>
        <p:nvSpPr>
          <p:cNvPr id="30" name="Flèche gauche 29"/>
          <p:cNvSpPr/>
          <p:nvPr/>
        </p:nvSpPr>
        <p:spPr>
          <a:xfrm rot="10800000">
            <a:off x="4334500" y="5283158"/>
            <a:ext cx="540000" cy="288000"/>
          </a:xfrm>
          <a:prstGeom prst="left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ysClr val="windowText" lastClr="000000"/>
              </a:solidFill>
            </a:endParaRPr>
          </a:p>
        </p:txBody>
      </p:sp>
      <p:sp>
        <p:nvSpPr>
          <p:cNvPr id="31" name="Flèche gauche 30"/>
          <p:cNvSpPr/>
          <p:nvPr/>
        </p:nvSpPr>
        <p:spPr>
          <a:xfrm rot="8397800" flipV="1">
            <a:off x="4313131" y="5070034"/>
            <a:ext cx="540000" cy="280320"/>
          </a:xfrm>
          <a:prstGeom prst="left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ysClr val="windowText" lastClr="000000"/>
              </a:solidFill>
            </a:endParaRPr>
          </a:p>
        </p:txBody>
      </p:sp>
      <p:sp>
        <p:nvSpPr>
          <p:cNvPr id="32" name="Flèche gauche 31"/>
          <p:cNvSpPr/>
          <p:nvPr/>
        </p:nvSpPr>
        <p:spPr>
          <a:xfrm rot="13100369" flipV="1">
            <a:off x="4323340" y="5495087"/>
            <a:ext cx="540000" cy="280320"/>
          </a:xfrm>
          <a:prstGeom prst="left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ysClr val="windowText" lastClr="000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714348" y="252691"/>
            <a:ext cx="4214842" cy="461665"/>
          </a:xfrm>
          <a:prstGeom prst="rect">
            <a:avLst/>
          </a:prstGeom>
          <a:noFill/>
        </p:spPr>
        <p:txBody>
          <a:bodyPr wrap="square" rtlCol="0">
            <a:spAutoFit/>
          </a:bodyPr>
          <a:lstStyle/>
          <a:p>
            <a:r>
              <a:rPr lang="fr-FR" sz="2400" b="1" dirty="0" smtClean="0">
                <a:solidFill>
                  <a:srgbClr val="FF0000"/>
                </a:solidFill>
              </a:rPr>
              <a:t>Stockage indirect de l’électricité</a:t>
            </a:r>
            <a:endParaRPr lang="fr-FR" sz="2400" dirty="0">
              <a:solidFill>
                <a:srgbClr val="FF0000"/>
              </a:solidFill>
            </a:endParaRPr>
          </a:p>
        </p:txBody>
      </p:sp>
      <p:sp>
        <p:nvSpPr>
          <p:cNvPr id="10" name="Flèche à angle droit 9"/>
          <p:cNvSpPr/>
          <p:nvPr/>
        </p:nvSpPr>
        <p:spPr>
          <a:xfrm rot="5400000">
            <a:off x="35719" y="-35719"/>
            <a:ext cx="642942" cy="714380"/>
          </a:xfrm>
          <a:prstGeom prst="bentUp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ZoneTexte 32"/>
          <p:cNvSpPr txBox="1"/>
          <p:nvPr/>
        </p:nvSpPr>
        <p:spPr>
          <a:xfrm>
            <a:off x="214282" y="857232"/>
            <a:ext cx="8715436" cy="2251065"/>
          </a:xfrm>
          <a:prstGeom prst="rect">
            <a:avLst/>
          </a:prstGeom>
          <a:noFill/>
        </p:spPr>
        <p:txBody>
          <a:bodyPr wrap="square" rtlCol="0">
            <a:spAutoFit/>
          </a:bodyPr>
          <a:lstStyle/>
          <a:p>
            <a:pPr algn="just">
              <a:lnSpc>
                <a:spcPct val="150000"/>
              </a:lnSpc>
            </a:pPr>
            <a:r>
              <a:rPr lang="fr-FR" sz="2400" dirty="0" smtClean="0"/>
              <a:t>Dans ce cas, l'électricité ne se stocke pas directement. Il est donc nécessaire de convertir l'électricité en une autre énergie qu’en peut la maitrisée. Les différents modes de stockage sont classés en fonction des énergies primaires de conversion.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 to="" calcmode="lin" valueType="num">
                                      <p:cBhvr>
                                        <p:cTn id="7" dur="1" fill="hold"/>
                                        <p:tgtEl>
                                          <p:spTgt spid="10"/>
                                        </p:tgtEl>
                                        <p:attrNameLst>
                                          <p:attrName/>
                                        </p:attrNameLst>
                                      </p:cBhvr>
                                    </p:anim>
                                  </p:childTnLst>
                                </p:cTn>
                              </p:par>
                            </p:childTnLst>
                          </p:cTn>
                        </p:par>
                        <p:par>
                          <p:cTn id="8" fill="hold">
                            <p:stCondLst>
                              <p:cond delay="0"/>
                            </p:stCondLst>
                            <p:childTnLst>
                              <p:par>
                                <p:cTn id="9" presetID="24"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to="" calcmode="lin" valueType="num">
                                      <p:cBhvr>
                                        <p:cTn id="11" dur="1" fill="hold"/>
                                        <p:tgtEl>
                                          <p:spTgt spid="7"/>
                                        </p:tgtEl>
                                        <p:attrNameLst>
                                          <p:attrName/>
                                        </p:attrNameLst>
                                      </p:cBhvr>
                                    </p:anim>
                                  </p:childTnLst>
                                </p:cTn>
                              </p:par>
                            </p:childTnLst>
                          </p:cTn>
                        </p:par>
                        <p:par>
                          <p:cTn id="12" fill="hold">
                            <p:stCondLst>
                              <p:cond delay="0"/>
                            </p:stCondLst>
                            <p:childTnLst>
                              <p:par>
                                <p:cTn id="13" presetID="24" presetClass="entr" presetSubtype="0" fill="hold" grpId="0" nodeType="afterEffect">
                                  <p:stCondLst>
                                    <p:cond delay="0"/>
                                  </p:stCondLst>
                                  <p:childTnLst>
                                    <p:set>
                                      <p:cBhvr>
                                        <p:cTn id="14" dur="1" fill="hold">
                                          <p:stCondLst>
                                            <p:cond delay="0"/>
                                          </p:stCondLst>
                                        </p:cTn>
                                        <p:tgtEl>
                                          <p:spTgt spid="33"/>
                                        </p:tgtEl>
                                        <p:attrNameLst>
                                          <p:attrName>style.visibility</p:attrName>
                                        </p:attrNameLst>
                                      </p:cBhvr>
                                      <p:to>
                                        <p:strVal val="visible"/>
                                      </p:to>
                                    </p:set>
                                    <p:anim to="" calcmode="lin" valueType="num">
                                      <p:cBhvr>
                                        <p:cTn id="15" dur="1" fill="hold"/>
                                        <p:tgtEl>
                                          <p:spTgt spid="33"/>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animBg="1"/>
      <p:bldP spid="3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Rectangle 56"/>
          <p:cNvSpPr/>
          <p:nvPr/>
        </p:nvSpPr>
        <p:spPr>
          <a:xfrm>
            <a:off x="2571736" y="0"/>
            <a:ext cx="3000396" cy="523220"/>
          </a:xfrm>
          <a:prstGeom prst="rect">
            <a:avLst/>
          </a:prstGeom>
        </p:spPr>
        <p:txBody>
          <a:bodyPr wrap="square">
            <a:spAutoFit/>
          </a:bodyPr>
          <a:lstStyle/>
          <a:p>
            <a:r>
              <a:rPr lang="fr-FR" sz="2800" b="1" dirty="0" smtClean="0">
                <a:solidFill>
                  <a:srgbClr val="FF0000"/>
                </a:solidFill>
                <a:hlinkClick r:id="rId2"/>
              </a:rPr>
              <a:t>Stockage d’énergie</a:t>
            </a:r>
            <a:endParaRPr lang="fr-FR" sz="2800" b="1" dirty="0">
              <a:solidFill>
                <a:srgbClr val="FF0000"/>
              </a:solidFill>
              <a:hlinkClick r:id="rId2"/>
            </a:endParaRPr>
          </a:p>
        </p:txBody>
      </p:sp>
      <p:sp>
        <p:nvSpPr>
          <p:cNvPr id="5" name="Flèche à trois pointes 4"/>
          <p:cNvSpPr/>
          <p:nvPr/>
        </p:nvSpPr>
        <p:spPr>
          <a:xfrm>
            <a:off x="2571736" y="500042"/>
            <a:ext cx="3071834" cy="1357322"/>
          </a:xfrm>
          <a:prstGeom prst="leftRigh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71470" y="1071546"/>
            <a:ext cx="2643206" cy="954107"/>
          </a:xfrm>
          <a:prstGeom prst="rect">
            <a:avLst/>
          </a:prstGeom>
        </p:spPr>
        <p:txBody>
          <a:bodyPr wrap="square">
            <a:spAutoFit/>
          </a:bodyPr>
          <a:lstStyle/>
          <a:p>
            <a:pPr algn="ctr"/>
            <a:r>
              <a:rPr lang="fr-FR" sz="2800" b="1" dirty="0" smtClean="0">
                <a:solidFill>
                  <a:srgbClr val="FF0000"/>
                </a:solidFill>
                <a:hlinkClick r:id="rId2"/>
              </a:rPr>
              <a:t>Stockage </a:t>
            </a:r>
          </a:p>
          <a:p>
            <a:pPr algn="ctr"/>
            <a:r>
              <a:rPr lang="fr-FR" sz="2800" b="1" dirty="0" smtClean="0">
                <a:solidFill>
                  <a:srgbClr val="FF0000"/>
                </a:solidFill>
                <a:hlinkClick r:id="rId2"/>
              </a:rPr>
              <a:t>de l'électricité</a:t>
            </a:r>
          </a:p>
        </p:txBody>
      </p:sp>
      <p:sp>
        <p:nvSpPr>
          <p:cNvPr id="7" name="ZoneTexte 6"/>
          <p:cNvSpPr txBox="1"/>
          <p:nvPr/>
        </p:nvSpPr>
        <p:spPr>
          <a:xfrm>
            <a:off x="1714480" y="2347024"/>
            <a:ext cx="4214842" cy="461665"/>
          </a:xfrm>
          <a:prstGeom prst="rect">
            <a:avLst/>
          </a:prstGeom>
          <a:noFill/>
        </p:spPr>
        <p:txBody>
          <a:bodyPr wrap="square" rtlCol="0">
            <a:spAutoFit/>
          </a:bodyPr>
          <a:lstStyle/>
          <a:p>
            <a:r>
              <a:rPr lang="fr-FR" sz="2400" b="1" dirty="0" smtClean="0">
                <a:solidFill>
                  <a:schemeClr val="bg1">
                    <a:lumMod val="85000"/>
                  </a:schemeClr>
                </a:solidFill>
              </a:rPr>
              <a:t>Stockage direct de l’électricité</a:t>
            </a:r>
            <a:endParaRPr lang="fr-FR" sz="2400" dirty="0">
              <a:solidFill>
                <a:schemeClr val="bg1">
                  <a:lumMod val="85000"/>
                </a:schemeClr>
              </a:solidFill>
            </a:endParaRPr>
          </a:p>
        </p:txBody>
      </p:sp>
      <p:sp>
        <p:nvSpPr>
          <p:cNvPr id="10" name="Flèche à angle droit 9"/>
          <p:cNvSpPr/>
          <p:nvPr/>
        </p:nvSpPr>
        <p:spPr>
          <a:xfrm rot="5400000">
            <a:off x="1035819" y="2035959"/>
            <a:ext cx="642942" cy="714380"/>
          </a:xfrm>
          <a:prstGeom prst="bentUp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lèche à angle droit 10"/>
          <p:cNvSpPr/>
          <p:nvPr/>
        </p:nvSpPr>
        <p:spPr>
          <a:xfrm rot="5400000">
            <a:off x="1035819" y="2536025"/>
            <a:ext cx="642942" cy="714380"/>
          </a:xfrm>
          <a:prstGeom prst="bentUp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p:nvSpPr>
        <p:spPr>
          <a:xfrm>
            <a:off x="1785918" y="2857496"/>
            <a:ext cx="4500594" cy="461665"/>
          </a:xfrm>
          <a:prstGeom prst="rect">
            <a:avLst/>
          </a:prstGeom>
          <a:noFill/>
        </p:spPr>
        <p:txBody>
          <a:bodyPr wrap="square" rtlCol="0">
            <a:spAutoFit/>
          </a:bodyPr>
          <a:lstStyle/>
          <a:p>
            <a:r>
              <a:rPr lang="fr-FR" sz="2400" b="1" dirty="0" smtClean="0">
                <a:solidFill>
                  <a:schemeClr val="bg1">
                    <a:lumMod val="85000"/>
                  </a:schemeClr>
                </a:solidFill>
              </a:rPr>
              <a:t>Stockage indirect de l’électricité</a:t>
            </a:r>
          </a:p>
        </p:txBody>
      </p:sp>
      <p:sp>
        <p:nvSpPr>
          <p:cNvPr id="13" name="Flèche à angle droit 12"/>
          <p:cNvSpPr/>
          <p:nvPr/>
        </p:nvSpPr>
        <p:spPr>
          <a:xfrm rot="5400000">
            <a:off x="1893075" y="3178967"/>
            <a:ext cx="642942" cy="714380"/>
          </a:xfrm>
          <a:prstGeom prst="bentUp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2516064" y="3476298"/>
            <a:ext cx="4127638" cy="461665"/>
          </a:xfrm>
          <a:prstGeom prst="rect">
            <a:avLst/>
          </a:prstGeom>
          <a:noFill/>
        </p:spPr>
        <p:txBody>
          <a:bodyPr wrap="square" rtlCol="0">
            <a:spAutoFit/>
          </a:bodyPr>
          <a:lstStyle/>
          <a:p>
            <a:r>
              <a:rPr lang="fr-FR" sz="2400" b="1" dirty="0" smtClean="0">
                <a:solidFill>
                  <a:srgbClr val="00B050"/>
                </a:solidFill>
              </a:rPr>
              <a:t> Mode de stockage mécanique</a:t>
            </a:r>
          </a:p>
        </p:txBody>
      </p:sp>
      <p:sp>
        <p:nvSpPr>
          <p:cNvPr id="15" name="Flèche à angle droit 14"/>
          <p:cNvSpPr/>
          <p:nvPr/>
        </p:nvSpPr>
        <p:spPr>
          <a:xfrm rot="5400000">
            <a:off x="1893075" y="3679033"/>
            <a:ext cx="642942" cy="714380"/>
          </a:xfrm>
          <a:prstGeom prst="bentUp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ZoneTexte 15"/>
          <p:cNvSpPr txBox="1"/>
          <p:nvPr/>
        </p:nvSpPr>
        <p:spPr>
          <a:xfrm>
            <a:off x="2643174" y="4000504"/>
            <a:ext cx="3929090" cy="461665"/>
          </a:xfrm>
          <a:prstGeom prst="rect">
            <a:avLst/>
          </a:prstGeom>
          <a:noFill/>
        </p:spPr>
        <p:txBody>
          <a:bodyPr wrap="square" rtlCol="0">
            <a:spAutoFit/>
          </a:bodyPr>
          <a:lstStyle/>
          <a:p>
            <a:r>
              <a:rPr lang="fr-FR" sz="2400" b="1" dirty="0" smtClean="0">
                <a:solidFill>
                  <a:schemeClr val="bg1">
                    <a:lumMod val="85000"/>
                  </a:schemeClr>
                </a:solidFill>
              </a:rPr>
              <a:t>Mode de stockage chimique</a:t>
            </a:r>
          </a:p>
        </p:txBody>
      </p:sp>
      <p:sp>
        <p:nvSpPr>
          <p:cNvPr id="17" name="Rectangle 16"/>
          <p:cNvSpPr/>
          <p:nvPr/>
        </p:nvSpPr>
        <p:spPr>
          <a:xfrm>
            <a:off x="5643570" y="1000108"/>
            <a:ext cx="3286116" cy="954107"/>
          </a:xfrm>
          <a:prstGeom prst="rect">
            <a:avLst/>
          </a:prstGeom>
        </p:spPr>
        <p:txBody>
          <a:bodyPr wrap="square">
            <a:spAutoFit/>
          </a:bodyPr>
          <a:lstStyle/>
          <a:p>
            <a:pPr algn="ctr"/>
            <a:r>
              <a:rPr lang="fr-FR" sz="2800" b="1" dirty="0" smtClean="0">
                <a:solidFill>
                  <a:srgbClr val="FF0000"/>
                </a:solidFill>
                <a:hlinkClick r:id="rId2"/>
              </a:rPr>
              <a:t>Stockage thermique « de la chaleur »</a:t>
            </a:r>
          </a:p>
        </p:txBody>
      </p:sp>
      <p:sp>
        <p:nvSpPr>
          <p:cNvPr id="20" name="Flèche vers le bas 19"/>
          <p:cNvSpPr/>
          <p:nvPr/>
        </p:nvSpPr>
        <p:spPr>
          <a:xfrm>
            <a:off x="2643174" y="4429132"/>
            <a:ext cx="428628" cy="714380"/>
          </a:xfrm>
          <a:prstGeom prst="down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ZoneTexte 20"/>
          <p:cNvSpPr txBox="1"/>
          <p:nvPr/>
        </p:nvSpPr>
        <p:spPr>
          <a:xfrm>
            <a:off x="2643174" y="5072074"/>
            <a:ext cx="1857388" cy="584775"/>
          </a:xfrm>
          <a:prstGeom prst="rect">
            <a:avLst/>
          </a:prstGeom>
          <a:noFill/>
        </p:spPr>
        <p:txBody>
          <a:bodyPr wrap="square" rtlCol="0">
            <a:spAutoFit/>
          </a:bodyPr>
          <a:lstStyle/>
          <a:p>
            <a:r>
              <a:rPr lang="fr-FR" sz="3200" b="1" dirty="0" smtClean="0">
                <a:solidFill>
                  <a:schemeClr val="bg1">
                    <a:lumMod val="85000"/>
                  </a:schemeClr>
                </a:solidFill>
              </a:rPr>
              <a:t>Batteries</a:t>
            </a:r>
          </a:p>
        </p:txBody>
      </p:sp>
      <p:sp>
        <p:nvSpPr>
          <p:cNvPr id="22" name="ZoneTexte 21"/>
          <p:cNvSpPr txBox="1"/>
          <p:nvPr/>
        </p:nvSpPr>
        <p:spPr>
          <a:xfrm>
            <a:off x="2643174" y="6130373"/>
            <a:ext cx="3429024" cy="584775"/>
          </a:xfrm>
          <a:prstGeom prst="rect">
            <a:avLst/>
          </a:prstGeom>
          <a:noFill/>
        </p:spPr>
        <p:txBody>
          <a:bodyPr wrap="square" rtlCol="0">
            <a:spAutoFit/>
          </a:bodyPr>
          <a:lstStyle/>
          <a:p>
            <a:r>
              <a:rPr lang="fr-FR" sz="3200" b="1" dirty="0" smtClean="0">
                <a:solidFill>
                  <a:schemeClr val="bg1">
                    <a:lumMod val="85000"/>
                  </a:schemeClr>
                </a:solidFill>
              </a:rPr>
              <a:t>Vecteur hydrogène</a:t>
            </a:r>
          </a:p>
        </p:txBody>
      </p:sp>
      <p:sp>
        <p:nvSpPr>
          <p:cNvPr id="23" name="Rectangle 22"/>
          <p:cNvSpPr/>
          <p:nvPr/>
        </p:nvSpPr>
        <p:spPr>
          <a:xfrm>
            <a:off x="2000232" y="5000636"/>
            <a:ext cx="142876" cy="1500198"/>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Rectangle 23"/>
          <p:cNvSpPr/>
          <p:nvPr/>
        </p:nvSpPr>
        <p:spPr>
          <a:xfrm>
            <a:off x="2071670" y="5000636"/>
            <a:ext cx="571504" cy="142876"/>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Flèche vers le haut 24"/>
          <p:cNvSpPr/>
          <p:nvPr/>
        </p:nvSpPr>
        <p:spPr>
          <a:xfrm rot="5400000">
            <a:off x="2214546" y="5072074"/>
            <a:ext cx="357190" cy="642942"/>
          </a:xfrm>
          <a:prstGeom prst="up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Flèche vers le haut 25"/>
          <p:cNvSpPr/>
          <p:nvPr/>
        </p:nvSpPr>
        <p:spPr>
          <a:xfrm rot="5400000">
            <a:off x="2177754" y="6107370"/>
            <a:ext cx="357190" cy="642942"/>
          </a:xfrm>
          <a:prstGeom prst="up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ZoneTexte 26"/>
          <p:cNvSpPr txBox="1"/>
          <p:nvPr/>
        </p:nvSpPr>
        <p:spPr>
          <a:xfrm>
            <a:off x="4841986" y="4834602"/>
            <a:ext cx="2143140" cy="461665"/>
          </a:xfrm>
          <a:prstGeom prst="rect">
            <a:avLst/>
          </a:prstGeom>
          <a:noFill/>
        </p:spPr>
        <p:txBody>
          <a:bodyPr wrap="square" rtlCol="0">
            <a:spAutoFit/>
          </a:bodyPr>
          <a:lstStyle/>
          <a:p>
            <a:r>
              <a:rPr lang="fr-FR" sz="2400" b="1" dirty="0" smtClean="0">
                <a:solidFill>
                  <a:schemeClr val="bg1">
                    <a:lumMod val="85000"/>
                  </a:schemeClr>
                </a:solidFill>
              </a:rPr>
              <a:t>Batteries à flux</a:t>
            </a:r>
          </a:p>
        </p:txBody>
      </p:sp>
      <p:sp>
        <p:nvSpPr>
          <p:cNvPr id="28" name="ZoneTexte 27"/>
          <p:cNvSpPr txBox="1"/>
          <p:nvPr/>
        </p:nvSpPr>
        <p:spPr>
          <a:xfrm>
            <a:off x="4857752" y="5151886"/>
            <a:ext cx="4286248" cy="461665"/>
          </a:xfrm>
          <a:prstGeom prst="rect">
            <a:avLst/>
          </a:prstGeom>
          <a:noFill/>
        </p:spPr>
        <p:txBody>
          <a:bodyPr wrap="square" rtlCol="0">
            <a:spAutoFit/>
          </a:bodyPr>
          <a:lstStyle/>
          <a:p>
            <a:r>
              <a:rPr lang="fr-FR" sz="2400" b="1" dirty="0" smtClean="0">
                <a:solidFill>
                  <a:schemeClr val="bg1">
                    <a:lumMod val="85000"/>
                  </a:schemeClr>
                </a:solidFill>
              </a:rPr>
              <a:t>Batteries lithium-ion "avancées"</a:t>
            </a:r>
          </a:p>
        </p:txBody>
      </p:sp>
      <p:sp>
        <p:nvSpPr>
          <p:cNvPr id="29" name="ZoneTexte 28"/>
          <p:cNvSpPr txBox="1"/>
          <p:nvPr/>
        </p:nvSpPr>
        <p:spPr>
          <a:xfrm>
            <a:off x="4857752" y="5467665"/>
            <a:ext cx="2357454" cy="461665"/>
          </a:xfrm>
          <a:prstGeom prst="rect">
            <a:avLst/>
          </a:prstGeom>
          <a:noFill/>
        </p:spPr>
        <p:txBody>
          <a:bodyPr wrap="square" rtlCol="0">
            <a:spAutoFit/>
          </a:bodyPr>
          <a:lstStyle/>
          <a:p>
            <a:r>
              <a:rPr lang="fr-FR" sz="2400" b="1" dirty="0" smtClean="0">
                <a:solidFill>
                  <a:schemeClr val="bg1">
                    <a:lumMod val="85000"/>
                  </a:schemeClr>
                </a:solidFill>
              </a:rPr>
              <a:t>Batteries Zn-</a:t>
            </a:r>
            <a:r>
              <a:rPr lang="fr-FR" sz="2400" b="1" dirty="0" err="1" smtClean="0">
                <a:solidFill>
                  <a:schemeClr val="bg1">
                    <a:lumMod val="85000"/>
                  </a:schemeClr>
                </a:solidFill>
              </a:rPr>
              <a:t>Br</a:t>
            </a:r>
            <a:endParaRPr lang="fr-FR" sz="2400" b="1" dirty="0" smtClean="0">
              <a:solidFill>
                <a:schemeClr val="bg1">
                  <a:lumMod val="85000"/>
                </a:schemeClr>
              </a:solidFill>
            </a:endParaRPr>
          </a:p>
        </p:txBody>
      </p:sp>
      <p:sp>
        <p:nvSpPr>
          <p:cNvPr id="30" name="Flèche gauche 29"/>
          <p:cNvSpPr/>
          <p:nvPr/>
        </p:nvSpPr>
        <p:spPr>
          <a:xfrm rot="10800000">
            <a:off x="4334500" y="5283158"/>
            <a:ext cx="540000" cy="288000"/>
          </a:xfrm>
          <a:prstGeom prst="left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ysClr val="windowText" lastClr="000000"/>
              </a:solidFill>
            </a:endParaRPr>
          </a:p>
        </p:txBody>
      </p:sp>
      <p:sp>
        <p:nvSpPr>
          <p:cNvPr id="31" name="Flèche gauche 30"/>
          <p:cNvSpPr/>
          <p:nvPr/>
        </p:nvSpPr>
        <p:spPr>
          <a:xfrm rot="8397800" flipV="1">
            <a:off x="4313131" y="5070034"/>
            <a:ext cx="540000" cy="280320"/>
          </a:xfrm>
          <a:prstGeom prst="left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ysClr val="windowText" lastClr="000000"/>
              </a:solidFill>
            </a:endParaRPr>
          </a:p>
        </p:txBody>
      </p:sp>
      <p:sp>
        <p:nvSpPr>
          <p:cNvPr id="32" name="Flèche gauche 31"/>
          <p:cNvSpPr/>
          <p:nvPr/>
        </p:nvSpPr>
        <p:spPr>
          <a:xfrm rot="13100369" flipV="1">
            <a:off x="4323340" y="5495087"/>
            <a:ext cx="540000" cy="280320"/>
          </a:xfrm>
          <a:prstGeom prst="left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ysClr val="windowText" lastClr="00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714348" y="252691"/>
            <a:ext cx="4214842" cy="461665"/>
          </a:xfrm>
          <a:prstGeom prst="rect">
            <a:avLst/>
          </a:prstGeom>
          <a:noFill/>
        </p:spPr>
        <p:txBody>
          <a:bodyPr wrap="square" rtlCol="0">
            <a:spAutoFit/>
          </a:bodyPr>
          <a:lstStyle/>
          <a:p>
            <a:r>
              <a:rPr lang="fr-FR" sz="2400" b="1" dirty="0" smtClean="0">
                <a:solidFill>
                  <a:srgbClr val="00B050"/>
                </a:solidFill>
              </a:rPr>
              <a:t>Mode de stockage mécanique</a:t>
            </a:r>
            <a:endParaRPr lang="fr-FR" sz="2400" dirty="0">
              <a:solidFill>
                <a:srgbClr val="FF0000"/>
              </a:solidFill>
            </a:endParaRPr>
          </a:p>
        </p:txBody>
      </p:sp>
      <p:sp>
        <p:nvSpPr>
          <p:cNvPr id="10" name="Flèche à angle droit 9"/>
          <p:cNvSpPr/>
          <p:nvPr/>
        </p:nvSpPr>
        <p:spPr>
          <a:xfrm rot="5400000">
            <a:off x="35719" y="-35719"/>
            <a:ext cx="642942" cy="714380"/>
          </a:xfrm>
          <a:prstGeom prst="bentUp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ZoneTexte 32"/>
          <p:cNvSpPr txBox="1"/>
          <p:nvPr/>
        </p:nvSpPr>
        <p:spPr>
          <a:xfrm>
            <a:off x="214282" y="857232"/>
            <a:ext cx="8715436" cy="830997"/>
          </a:xfrm>
          <a:prstGeom prst="rect">
            <a:avLst/>
          </a:prstGeom>
          <a:noFill/>
        </p:spPr>
        <p:txBody>
          <a:bodyPr wrap="square" rtlCol="0">
            <a:spAutoFit/>
          </a:bodyPr>
          <a:lstStyle/>
          <a:p>
            <a:pPr algn="just"/>
            <a:r>
              <a:rPr lang="fr-FR" sz="2400" dirty="0" smtClean="0"/>
              <a:t>Ce mode de stockage d’électricité englobe tous les types de stockage d’énergie à grande échelle.</a:t>
            </a:r>
          </a:p>
        </p:txBody>
      </p:sp>
      <p:sp>
        <p:nvSpPr>
          <p:cNvPr id="5" name="ZoneTexte 4"/>
          <p:cNvSpPr txBox="1"/>
          <p:nvPr/>
        </p:nvSpPr>
        <p:spPr>
          <a:xfrm>
            <a:off x="0" y="1928802"/>
            <a:ext cx="9144000" cy="3416320"/>
          </a:xfrm>
          <a:prstGeom prst="rect">
            <a:avLst/>
          </a:prstGeom>
          <a:noFill/>
        </p:spPr>
        <p:txBody>
          <a:bodyPr wrap="square" rtlCol="0">
            <a:spAutoFit/>
          </a:bodyPr>
          <a:lstStyle/>
          <a:p>
            <a:pPr algn="just">
              <a:lnSpc>
                <a:spcPct val="150000"/>
              </a:lnSpc>
            </a:pPr>
            <a:r>
              <a:rPr lang="fr-FR" sz="2400" b="1" dirty="0" smtClean="0"/>
              <a:t>A- Stations de transfert d'énergie par pompage « STEP »</a:t>
            </a:r>
          </a:p>
          <a:p>
            <a:pPr algn="just">
              <a:lnSpc>
                <a:spcPct val="150000"/>
              </a:lnSpc>
            </a:pPr>
            <a:r>
              <a:rPr lang="fr-FR" sz="2400" b="1" dirty="0" smtClean="0"/>
              <a:t>B- Stations de stockage par air comprimé « </a:t>
            </a:r>
            <a:r>
              <a:rPr lang="fr-FR" sz="2400" b="1" dirty="0" err="1" smtClean="0"/>
              <a:t>Compressed</a:t>
            </a:r>
            <a:r>
              <a:rPr lang="fr-FR" sz="2400" b="1" dirty="0" smtClean="0"/>
              <a:t> Air </a:t>
            </a:r>
            <a:r>
              <a:rPr lang="fr-FR" sz="2400" b="1" dirty="0" err="1" smtClean="0"/>
              <a:t>Energy</a:t>
            </a:r>
            <a:r>
              <a:rPr lang="fr-FR" sz="2400" b="1" dirty="0" smtClean="0"/>
              <a:t> Storage CAES »</a:t>
            </a:r>
          </a:p>
          <a:p>
            <a:pPr algn="just">
              <a:lnSpc>
                <a:spcPct val="150000"/>
              </a:lnSpc>
            </a:pPr>
            <a:r>
              <a:rPr lang="fr-FR" sz="2400" b="1" dirty="0" smtClean="0"/>
              <a:t>C- Volants d’inertie</a:t>
            </a:r>
          </a:p>
          <a:p>
            <a:pPr algn="just">
              <a:lnSpc>
                <a:spcPct val="150000"/>
              </a:lnSpc>
            </a:pPr>
            <a:r>
              <a:rPr lang="fr-FR" sz="2400" b="1" dirty="0" smtClean="0"/>
              <a:t>….</a:t>
            </a:r>
          </a:p>
          <a:p>
            <a:pPr algn="just">
              <a:lnSpc>
                <a:spcPct val="150000"/>
              </a:lnSpc>
            </a:pPr>
            <a:r>
              <a:rPr lang="fr-FR" sz="2400" b="1" dirty="0" smtClean="0"/>
              <a:t>….etc.</a:t>
            </a:r>
            <a:endParaRPr lang="fr-FR"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 to="" calcmode="lin" valueType="num">
                                      <p:cBhvr>
                                        <p:cTn id="7" dur="1" fill="hold"/>
                                        <p:tgtEl>
                                          <p:spTgt spid="10"/>
                                        </p:tgtEl>
                                        <p:attrNameLst>
                                          <p:attrName/>
                                        </p:attrNameLst>
                                      </p:cBhvr>
                                    </p:anim>
                                  </p:childTnLst>
                                </p:cTn>
                              </p:par>
                            </p:childTnLst>
                          </p:cTn>
                        </p:par>
                        <p:par>
                          <p:cTn id="8" fill="hold">
                            <p:stCondLst>
                              <p:cond delay="0"/>
                            </p:stCondLst>
                            <p:childTnLst>
                              <p:par>
                                <p:cTn id="9" presetID="24"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to="" calcmode="lin" valueType="num">
                                      <p:cBhvr>
                                        <p:cTn id="11" dur="1" fill="hold"/>
                                        <p:tgtEl>
                                          <p:spTgt spid="7"/>
                                        </p:tgtEl>
                                        <p:attrNameLst>
                                          <p:attrName/>
                                        </p:attrNameLst>
                                      </p:cBhvr>
                                    </p:anim>
                                  </p:childTnLst>
                                </p:cTn>
                              </p:par>
                            </p:childTnLst>
                          </p:cTn>
                        </p:par>
                        <p:par>
                          <p:cTn id="12" fill="hold">
                            <p:stCondLst>
                              <p:cond delay="0"/>
                            </p:stCondLst>
                            <p:childTnLst>
                              <p:par>
                                <p:cTn id="13" presetID="24" presetClass="entr" presetSubtype="0" fill="hold" grpId="0" nodeType="afterEffect">
                                  <p:stCondLst>
                                    <p:cond delay="0"/>
                                  </p:stCondLst>
                                  <p:childTnLst>
                                    <p:set>
                                      <p:cBhvr>
                                        <p:cTn id="14" dur="1" fill="hold">
                                          <p:stCondLst>
                                            <p:cond delay="0"/>
                                          </p:stCondLst>
                                        </p:cTn>
                                        <p:tgtEl>
                                          <p:spTgt spid="33"/>
                                        </p:tgtEl>
                                        <p:attrNameLst>
                                          <p:attrName>style.visibility</p:attrName>
                                        </p:attrNameLst>
                                      </p:cBhvr>
                                      <p:to>
                                        <p:strVal val="visible"/>
                                      </p:to>
                                    </p:set>
                                    <p:anim to="" calcmode="lin" valueType="num">
                                      <p:cBhvr>
                                        <p:cTn id="15" dur="1" fill="hold"/>
                                        <p:tgtEl>
                                          <p:spTgt spid="33"/>
                                        </p:tgtEl>
                                        <p:attrNameLst>
                                          <p:attrName/>
                                        </p:attrNameLst>
                                      </p:cBhvr>
                                    </p:anim>
                                  </p:childTnLst>
                                </p:cTn>
                              </p:par>
                            </p:childTnLst>
                          </p:cTn>
                        </p:par>
                        <p:par>
                          <p:cTn id="16" fill="hold">
                            <p:stCondLst>
                              <p:cond delay="0"/>
                            </p:stCondLst>
                            <p:childTnLst>
                              <p:par>
                                <p:cTn id="17" presetID="24" presetClass="entr" presetSubtype="0" fill="hold" grpId="0" nodeType="afterEffect">
                                  <p:stCondLst>
                                    <p:cond delay="0"/>
                                  </p:stCondLst>
                                  <p:childTnLst>
                                    <p:set>
                                      <p:cBhvr>
                                        <p:cTn id="18" dur="1" fill="hold">
                                          <p:stCondLst>
                                            <p:cond delay="0"/>
                                          </p:stCondLst>
                                        </p:cTn>
                                        <p:tgtEl>
                                          <p:spTgt spid="5"/>
                                        </p:tgtEl>
                                        <p:attrNameLst>
                                          <p:attrName>style.visibility</p:attrName>
                                        </p:attrNameLst>
                                      </p:cBhvr>
                                      <p:to>
                                        <p:strVal val="visible"/>
                                      </p:to>
                                    </p:set>
                                    <p:anim to="" calcmode="lin" valueType="num">
                                      <p:cBhvr>
                                        <p:cTn id="19" dur="1" fill="hold"/>
                                        <p:tgtEl>
                                          <p:spTgt spid="5"/>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animBg="1"/>
      <p:bldP spid="33" grpId="0"/>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Rectangle 56"/>
          <p:cNvSpPr/>
          <p:nvPr/>
        </p:nvSpPr>
        <p:spPr>
          <a:xfrm>
            <a:off x="2571736" y="0"/>
            <a:ext cx="3000396" cy="523220"/>
          </a:xfrm>
          <a:prstGeom prst="rect">
            <a:avLst/>
          </a:prstGeom>
        </p:spPr>
        <p:txBody>
          <a:bodyPr wrap="square">
            <a:spAutoFit/>
          </a:bodyPr>
          <a:lstStyle/>
          <a:p>
            <a:r>
              <a:rPr lang="fr-FR" sz="2800" b="1" dirty="0" smtClean="0">
                <a:solidFill>
                  <a:srgbClr val="FF0000"/>
                </a:solidFill>
                <a:hlinkClick r:id="rId2"/>
              </a:rPr>
              <a:t>Stockage d’énergie</a:t>
            </a:r>
            <a:endParaRPr lang="fr-FR" sz="2800" b="1" dirty="0">
              <a:solidFill>
                <a:srgbClr val="FF0000"/>
              </a:solidFill>
              <a:hlinkClick r:id="rId2"/>
            </a:endParaRPr>
          </a:p>
        </p:txBody>
      </p:sp>
      <p:sp>
        <p:nvSpPr>
          <p:cNvPr id="5" name="Flèche à trois pointes 4"/>
          <p:cNvSpPr/>
          <p:nvPr/>
        </p:nvSpPr>
        <p:spPr>
          <a:xfrm>
            <a:off x="2571736" y="500042"/>
            <a:ext cx="3071834" cy="1357322"/>
          </a:xfrm>
          <a:prstGeom prst="leftRigh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71470" y="1071546"/>
            <a:ext cx="2643206" cy="954107"/>
          </a:xfrm>
          <a:prstGeom prst="rect">
            <a:avLst/>
          </a:prstGeom>
        </p:spPr>
        <p:txBody>
          <a:bodyPr wrap="square">
            <a:spAutoFit/>
          </a:bodyPr>
          <a:lstStyle/>
          <a:p>
            <a:pPr algn="ctr"/>
            <a:r>
              <a:rPr lang="fr-FR" sz="2800" b="1" dirty="0" smtClean="0">
                <a:solidFill>
                  <a:srgbClr val="FF0000"/>
                </a:solidFill>
                <a:hlinkClick r:id="rId2"/>
              </a:rPr>
              <a:t>Stockage </a:t>
            </a:r>
          </a:p>
          <a:p>
            <a:pPr algn="ctr"/>
            <a:r>
              <a:rPr lang="fr-FR" sz="2800" b="1" dirty="0" smtClean="0">
                <a:solidFill>
                  <a:srgbClr val="FF0000"/>
                </a:solidFill>
                <a:hlinkClick r:id="rId2"/>
              </a:rPr>
              <a:t>de l'électricité</a:t>
            </a:r>
          </a:p>
        </p:txBody>
      </p:sp>
      <p:sp>
        <p:nvSpPr>
          <p:cNvPr id="7" name="ZoneTexte 6"/>
          <p:cNvSpPr txBox="1"/>
          <p:nvPr/>
        </p:nvSpPr>
        <p:spPr>
          <a:xfrm>
            <a:off x="1714480" y="2347024"/>
            <a:ext cx="4214842" cy="461665"/>
          </a:xfrm>
          <a:prstGeom prst="rect">
            <a:avLst/>
          </a:prstGeom>
          <a:noFill/>
        </p:spPr>
        <p:txBody>
          <a:bodyPr wrap="square" rtlCol="0">
            <a:spAutoFit/>
          </a:bodyPr>
          <a:lstStyle/>
          <a:p>
            <a:r>
              <a:rPr lang="fr-FR" sz="2400" b="1" dirty="0" smtClean="0">
                <a:solidFill>
                  <a:schemeClr val="bg1">
                    <a:lumMod val="85000"/>
                  </a:schemeClr>
                </a:solidFill>
              </a:rPr>
              <a:t>Stockage direct de l’électricité</a:t>
            </a:r>
            <a:endParaRPr lang="fr-FR" sz="2400" dirty="0">
              <a:solidFill>
                <a:schemeClr val="bg1">
                  <a:lumMod val="85000"/>
                </a:schemeClr>
              </a:solidFill>
            </a:endParaRPr>
          </a:p>
        </p:txBody>
      </p:sp>
      <p:sp>
        <p:nvSpPr>
          <p:cNvPr id="10" name="Flèche à angle droit 9"/>
          <p:cNvSpPr/>
          <p:nvPr/>
        </p:nvSpPr>
        <p:spPr>
          <a:xfrm rot="5400000">
            <a:off x="1035819" y="2035959"/>
            <a:ext cx="642942" cy="714380"/>
          </a:xfrm>
          <a:prstGeom prst="bentUp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lèche à angle droit 10"/>
          <p:cNvSpPr/>
          <p:nvPr/>
        </p:nvSpPr>
        <p:spPr>
          <a:xfrm rot="5400000">
            <a:off x="1035819" y="2536025"/>
            <a:ext cx="642942" cy="714380"/>
          </a:xfrm>
          <a:prstGeom prst="bentUp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p:nvSpPr>
        <p:spPr>
          <a:xfrm>
            <a:off x="1785918" y="2857496"/>
            <a:ext cx="4500594" cy="461665"/>
          </a:xfrm>
          <a:prstGeom prst="rect">
            <a:avLst/>
          </a:prstGeom>
          <a:noFill/>
        </p:spPr>
        <p:txBody>
          <a:bodyPr wrap="square" rtlCol="0">
            <a:spAutoFit/>
          </a:bodyPr>
          <a:lstStyle/>
          <a:p>
            <a:r>
              <a:rPr lang="fr-FR" sz="2400" b="1" dirty="0" smtClean="0">
                <a:solidFill>
                  <a:schemeClr val="bg1">
                    <a:lumMod val="85000"/>
                  </a:schemeClr>
                </a:solidFill>
              </a:rPr>
              <a:t>Stockage indirect de l’électricité</a:t>
            </a:r>
          </a:p>
        </p:txBody>
      </p:sp>
      <p:sp>
        <p:nvSpPr>
          <p:cNvPr id="13" name="Flèche à angle droit 12"/>
          <p:cNvSpPr/>
          <p:nvPr/>
        </p:nvSpPr>
        <p:spPr>
          <a:xfrm rot="5400000">
            <a:off x="1893075" y="3178967"/>
            <a:ext cx="642942" cy="714380"/>
          </a:xfrm>
          <a:prstGeom prst="bentUp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2516064" y="3476298"/>
            <a:ext cx="4127638" cy="461665"/>
          </a:xfrm>
          <a:prstGeom prst="rect">
            <a:avLst/>
          </a:prstGeom>
          <a:noFill/>
        </p:spPr>
        <p:txBody>
          <a:bodyPr wrap="square" rtlCol="0">
            <a:spAutoFit/>
          </a:bodyPr>
          <a:lstStyle/>
          <a:p>
            <a:r>
              <a:rPr lang="fr-FR" sz="2400" b="1" dirty="0" smtClean="0">
                <a:solidFill>
                  <a:srgbClr val="00B050"/>
                </a:solidFill>
              </a:rPr>
              <a:t> </a:t>
            </a:r>
            <a:r>
              <a:rPr lang="fr-FR" sz="2400" b="1" dirty="0" smtClean="0">
                <a:solidFill>
                  <a:schemeClr val="bg1">
                    <a:lumMod val="85000"/>
                  </a:schemeClr>
                </a:solidFill>
              </a:rPr>
              <a:t>Mode de stockage mécanique</a:t>
            </a:r>
          </a:p>
        </p:txBody>
      </p:sp>
      <p:sp>
        <p:nvSpPr>
          <p:cNvPr id="15" name="Flèche à angle droit 14"/>
          <p:cNvSpPr/>
          <p:nvPr/>
        </p:nvSpPr>
        <p:spPr>
          <a:xfrm rot="5400000">
            <a:off x="1893075" y="3679033"/>
            <a:ext cx="642942" cy="714380"/>
          </a:xfrm>
          <a:prstGeom prst="bentUp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ZoneTexte 15"/>
          <p:cNvSpPr txBox="1"/>
          <p:nvPr/>
        </p:nvSpPr>
        <p:spPr>
          <a:xfrm>
            <a:off x="2643174" y="4000504"/>
            <a:ext cx="3929090" cy="461665"/>
          </a:xfrm>
          <a:prstGeom prst="rect">
            <a:avLst/>
          </a:prstGeom>
          <a:noFill/>
        </p:spPr>
        <p:txBody>
          <a:bodyPr wrap="square" rtlCol="0">
            <a:spAutoFit/>
          </a:bodyPr>
          <a:lstStyle/>
          <a:p>
            <a:r>
              <a:rPr lang="fr-FR" sz="2400" b="1" dirty="0" smtClean="0">
                <a:solidFill>
                  <a:srgbClr val="00B050"/>
                </a:solidFill>
              </a:rPr>
              <a:t>Mode de stockage chimique</a:t>
            </a:r>
          </a:p>
        </p:txBody>
      </p:sp>
      <p:sp>
        <p:nvSpPr>
          <p:cNvPr id="17" name="Rectangle 16"/>
          <p:cNvSpPr/>
          <p:nvPr/>
        </p:nvSpPr>
        <p:spPr>
          <a:xfrm>
            <a:off x="5643570" y="1000108"/>
            <a:ext cx="3286116" cy="954107"/>
          </a:xfrm>
          <a:prstGeom prst="rect">
            <a:avLst/>
          </a:prstGeom>
        </p:spPr>
        <p:txBody>
          <a:bodyPr wrap="square">
            <a:spAutoFit/>
          </a:bodyPr>
          <a:lstStyle/>
          <a:p>
            <a:pPr algn="ctr"/>
            <a:r>
              <a:rPr lang="fr-FR" sz="2800" b="1" dirty="0" smtClean="0">
                <a:solidFill>
                  <a:srgbClr val="FF0000"/>
                </a:solidFill>
                <a:hlinkClick r:id="rId2"/>
              </a:rPr>
              <a:t>Stockage thermique « de la chaleur »</a:t>
            </a:r>
          </a:p>
        </p:txBody>
      </p:sp>
      <p:sp>
        <p:nvSpPr>
          <p:cNvPr id="20" name="Flèche vers le bas 19"/>
          <p:cNvSpPr/>
          <p:nvPr/>
        </p:nvSpPr>
        <p:spPr>
          <a:xfrm>
            <a:off x="2643174" y="4429132"/>
            <a:ext cx="428628" cy="714380"/>
          </a:xfrm>
          <a:prstGeom prst="down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ZoneTexte 20"/>
          <p:cNvSpPr txBox="1"/>
          <p:nvPr/>
        </p:nvSpPr>
        <p:spPr>
          <a:xfrm>
            <a:off x="2643174" y="5072074"/>
            <a:ext cx="1857388" cy="584775"/>
          </a:xfrm>
          <a:prstGeom prst="rect">
            <a:avLst/>
          </a:prstGeom>
          <a:noFill/>
        </p:spPr>
        <p:txBody>
          <a:bodyPr wrap="square" rtlCol="0">
            <a:spAutoFit/>
          </a:bodyPr>
          <a:lstStyle/>
          <a:p>
            <a:r>
              <a:rPr lang="fr-FR" sz="3200" b="1" dirty="0" smtClean="0">
                <a:solidFill>
                  <a:schemeClr val="bg1">
                    <a:lumMod val="85000"/>
                  </a:schemeClr>
                </a:solidFill>
              </a:rPr>
              <a:t>Batteries</a:t>
            </a:r>
          </a:p>
        </p:txBody>
      </p:sp>
      <p:sp>
        <p:nvSpPr>
          <p:cNvPr id="22" name="ZoneTexte 21"/>
          <p:cNvSpPr txBox="1"/>
          <p:nvPr/>
        </p:nvSpPr>
        <p:spPr>
          <a:xfrm>
            <a:off x="2643174" y="6130373"/>
            <a:ext cx="3429024" cy="584775"/>
          </a:xfrm>
          <a:prstGeom prst="rect">
            <a:avLst/>
          </a:prstGeom>
          <a:noFill/>
        </p:spPr>
        <p:txBody>
          <a:bodyPr wrap="square" rtlCol="0">
            <a:spAutoFit/>
          </a:bodyPr>
          <a:lstStyle/>
          <a:p>
            <a:r>
              <a:rPr lang="fr-FR" sz="3200" b="1" dirty="0" smtClean="0">
                <a:solidFill>
                  <a:schemeClr val="bg1">
                    <a:lumMod val="85000"/>
                  </a:schemeClr>
                </a:solidFill>
              </a:rPr>
              <a:t>Vecteur hydrogène</a:t>
            </a:r>
          </a:p>
        </p:txBody>
      </p:sp>
      <p:sp>
        <p:nvSpPr>
          <p:cNvPr id="23" name="Rectangle 22"/>
          <p:cNvSpPr/>
          <p:nvPr/>
        </p:nvSpPr>
        <p:spPr>
          <a:xfrm>
            <a:off x="2000232" y="5000636"/>
            <a:ext cx="142876" cy="1500198"/>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Rectangle 23"/>
          <p:cNvSpPr/>
          <p:nvPr/>
        </p:nvSpPr>
        <p:spPr>
          <a:xfrm>
            <a:off x="2071670" y="5000636"/>
            <a:ext cx="571504" cy="142876"/>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Flèche vers le haut 24"/>
          <p:cNvSpPr/>
          <p:nvPr/>
        </p:nvSpPr>
        <p:spPr>
          <a:xfrm rot="5400000">
            <a:off x="2214546" y="5072074"/>
            <a:ext cx="357190" cy="642942"/>
          </a:xfrm>
          <a:prstGeom prst="up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Flèche vers le haut 25"/>
          <p:cNvSpPr/>
          <p:nvPr/>
        </p:nvSpPr>
        <p:spPr>
          <a:xfrm rot="5400000">
            <a:off x="2177754" y="6107370"/>
            <a:ext cx="357190" cy="642942"/>
          </a:xfrm>
          <a:prstGeom prst="up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ZoneTexte 26"/>
          <p:cNvSpPr txBox="1"/>
          <p:nvPr/>
        </p:nvSpPr>
        <p:spPr>
          <a:xfrm>
            <a:off x="4841986" y="4834602"/>
            <a:ext cx="2143140" cy="461665"/>
          </a:xfrm>
          <a:prstGeom prst="rect">
            <a:avLst/>
          </a:prstGeom>
          <a:noFill/>
        </p:spPr>
        <p:txBody>
          <a:bodyPr wrap="square" rtlCol="0">
            <a:spAutoFit/>
          </a:bodyPr>
          <a:lstStyle/>
          <a:p>
            <a:r>
              <a:rPr lang="fr-FR" sz="2400" b="1" dirty="0" smtClean="0">
                <a:solidFill>
                  <a:schemeClr val="bg1">
                    <a:lumMod val="85000"/>
                  </a:schemeClr>
                </a:solidFill>
              </a:rPr>
              <a:t>Batteries à flux</a:t>
            </a:r>
          </a:p>
        </p:txBody>
      </p:sp>
      <p:sp>
        <p:nvSpPr>
          <p:cNvPr id="28" name="ZoneTexte 27"/>
          <p:cNvSpPr txBox="1"/>
          <p:nvPr/>
        </p:nvSpPr>
        <p:spPr>
          <a:xfrm>
            <a:off x="4857752" y="5151886"/>
            <a:ext cx="4286248" cy="461665"/>
          </a:xfrm>
          <a:prstGeom prst="rect">
            <a:avLst/>
          </a:prstGeom>
          <a:noFill/>
        </p:spPr>
        <p:txBody>
          <a:bodyPr wrap="square" rtlCol="0">
            <a:spAutoFit/>
          </a:bodyPr>
          <a:lstStyle/>
          <a:p>
            <a:r>
              <a:rPr lang="fr-FR" sz="2400" b="1" dirty="0" smtClean="0">
                <a:solidFill>
                  <a:schemeClr val="bg1">
                    <a:lumMod val="85000"/>
                  </a:schemeClr>
                </a:solidFill>
              </a:rPr>
              <a:t>Batteries lithium-ion "avancées"</a:t>
            </a:r>
          </a:p>
        </p:txBody>
      </p:sp>
      <p:sp>
        <p:nvSpPr>
          <p:cNvPr id="29" name="ZoneTexte 28"/>
          <p:cNvSpPr txBox="1"/>
          <p:nvPr/>
        </p:nvSpPr>
        <p:spPr>
          <a:xfrm>
            <a:off x="4857752" y="5467665"/>
            <a:ext cx="2357454" cy="461665"/>
          </a:xfrm>
          <a:prstGeom prst="rect">
            <a:avLst/>
          </a:prstGeom>
          <a:noFill/>
        </p:spPr>
        <p:txBody>
          <a:bodyPr wrap="square" rtlCol="0">
            <a:spAutoFit/>
          </a:bodyPr>
          <a:lstStyle/>
          <a:p>
            <a:r>
              <a:rPr lang="fr-FR" sz="2400" b="1" dirty="0" smtClean="0">
                <a:solidFill>
                  <a:schemeClr val="bg1">
                    <a:lumMod val="85000"/>
                  </a:schemeClr>
                </a:solidFill>
              </a:rPr>
              <a:t>Batteries Zn-</a:t>
            </a:r>
            <a:r>
              <a:rPr lang="fr-FR" sz="2400" b="1" dirty="0" err="1" smtClean="0">
                <a:solidFill>
                  <a:schemeClr val="bg1">
                    <a:lumMod val="85000"/>
                  </a:schemeClr>
                </a:solidFill>
              </a:rPr>
              <a:t>Br</a:t>
            </a:r>
            <a:endParaRPr lang="fr-FR" sz="2400" b="1" dirty="0" smtClean="0">
              <a:solidFill>
                <a:schemeClr val="bg1">
                  <a:lumMod val="85000"/>
                </a:schemeClr>
              </a:solidFill>
            </a:endParaRPr>
          </a:p>
        </p:txBody>
      </p:sp>
      <p:sp>
        <p:nvSpPr>
          <p:cNvPr id="30" name="Flèche gauche 29"/>
          <p:cNvSpPr/>
          <p:nvPr/>
        </p:nvSpPr>
        <p:spPr>
          <a:xfrm rot="10800000">
            <a:off x="4334500" y="5283158"/>
            <a:ext cx="540000" cy="288000"/>
          </a:xfrm>
          <a:prstGeom prst="left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ysClr val="windowText" lastClr="000000"/>
              </a:solidFill>
            </a:endParaRPr>
          </a:p>
        </p:txBody>
      </p:sp>
      <p:sp>
        <p:nvSpPr>
          <p:cNvPr id="31" name="Flèche gauche 30"/>
          <p:cNvSpPr/>
          <p:nvPr/>
        </p:nvSpPr>
        <p:spPr>
          <a:xfrm rot="8397800" flipV="1">
            <a:off x="4313131" y="5070034"/>
            <a:ext cx="540000" cy="280320"/>
          </a:xfrm>
          <a:prstGeom prst="left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ysClr val="windowText" lastClr="000000"/>
              </a:solidFill>
            </a:endParaRPr>
          </a:p>
        </p:txBody>
      </p:sp>
      <p:sp>
        <p:nvSpPr>
          <p:cNvPr id="32" name="Flèche gauche 31"/>
          <p:cNvSpPr/>
          <p:nvPr/>
        </p:nvSpPr>
        <p:spPr>
          <a:xfrm rot="13100369" flipV="1">
            <a:off x="4323340" y="5495087"/>
            <a:ext cx="540000" cy="280320"/>
          </a:xfrm>
          <a:prstGeom prst="left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ysClr val="windowText" lastClr="0000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714348" y="285728"/>
            <a:ext cx="4214842" cy="461665"/>
          </a:xfrm>
          <a:prstGeom prst="rect">
            <a:avLst/>
          </a:prstGeom>
          <a:noFill/>
        </p:spPr>
        <p:txBody>
          <a:bodyPr wrap="square" rtlCol="0">
            <a:spAutoFit/>
          </a:bodyPr>
          <a:lstStyle/>
          <a:p>
            <a:r>
              <a:rPr lang="fr-FR" sz="2400" b="1" dirty="0" smtClean="0">
                <a:solidFill>
                  <a:srgbClr val="00B050"/>
                </a:solidFill>
              </a:rPr>
              <a:t>Mode de stockage chimique</a:t>
            </a:r>
          </a:p>
        </p:txBody>
      </p:sp>
      <p:sp>
        <p:nvSpPr>
          <p:cNvPr id="10" name="Flèche à angle droit 9"/>
          <p:cNvSpPr/>
          <p:nvPr/>
        </p:nvSpPr>
        <p:spPr>
          <a:xfrm rot="5400000">
            <a:off x="35719" y="-35719"/>
            <a:ext cx="642942" cy="714380"/>
          </a:xfrm>
          <a:prstGeom prst="bentUp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ZoneTexte 32"/>
          <p:cNvSpPr txBox="1"/>
          <p:nvPr/>
        </p:nvSpPr>
        <p:spPr>
          <a:xfrm>
            <a:off x="214282" y="714356"/>
            <a:ext cx="8715436" cy="1754326"/>
          </a:xfrm>
          <a:prstGeom prst="rect">
            <a:avLst/>
          </a:prstGeom>
          <a:noFill/>
        </p:spPr>
        <p:txBody>
          <a:bodyPr wrap="square" rtlCol="0">
            <a:spAutoFit/>
          </a:bodyPr>
          <a:lstStyle/>
          <a:p>
            <a:pPr algn="just">
              <a:lnSpc>
                <a:spcPct val="150000"/>
              </a:lnSpc>
            </a:pPr>
            <a:r>
              <a:rPr lang="fr-FR" sz="2400" dirty="0" smtClean="0"/>
              <a:t>Le principe de ce mode de stockage d’électricité repose sur la conversion de l'énergie chimique en énergie électrique, concerne principalement </a:t>
            </a:r>
            <a:r>
              <a:rPr lang="fr-FR" sz="2400" b="1" dirty="0" smtClean="0"/>
              <a:t>les batteries </a:t>
            </a:r>
            <a:r>
              <a:rPr lang="fr-FR" sz="2400" dirty="0" smtClean="0"/>
              <a:t>et </a:t>
            </a:r>
            <a:r>
              <a:rPr lang="fr-FR" sz="2400" b="1" dirty="0" smtClean="0"/>
              <a:t>le vecteur hydrogène</a:t>
            </a:r>
            <a:r>
              <a:rPr lang="fr-FR" sz="2400" dirty="0" smtClean="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 to="" calcmode="lin" valueType="num">
                                      <p:cBhvr>
                                        <p:cTn id="7" dur="1" fill="hold"/>
                                        <p:tgtEl>
                                          <p:spTgt spid="10"/>
                                        </p:tgtEl>
                                        <p:attrNameLst>
                                          <p:attrName/>
                                        </p:attrNameLst>
                                      </p:cBhvr>
                                    </p:anim>
                                  </p:childTnLst>
                                </p:cTn>
                              </p:par>
                            </p:childTnLst>
                          </p:cTn>
                        </p:par>
                        <p:par>
                          <p:cTn id="8" fill="hold">
                            <p:stCondLst>
                              <p:cond delay="0"/>
                            </p:stCondLst>
                            <p:childTnLst>
                              <p:par>
                                <p:cTn id="9" presetID="24"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to="" calcmode="lin" valueType="num">
                                      <p:cBhvr>
                                        <p:cTn id="11" dur="1" fill="hold"/>
                                        <p:tgtEl>
                                          <p:spTgt spid="7"/>
                                        </p:tgtEl>
                                        <p:attrNameLst>
                                          <p:attrName/>
                                        </p:attrNameLst>
                                      </p:cBhvr>
                                    </p:anim>
                                  </p:childTnLst>
                                </p:cTn>
                              </p:par>
                            </p:childTnLst>
                          </p:cTn>
                        </p:par>
                        <p:par>
                          <p:cTn id="12" fill="hold">
                            <p:stCondLst>
                              <p:cond delay="0"/>
                            </p:stCondLst>
                            <p:childTnLst>
                              <p:par>
                                <p:cTn id="13" presetID="24" presetClass="entr" presetSubtype="0" fill="hold" grpId="0" nodeType="afterEffect">
                                  <p:stCondLst>
                                    <p:cond delay="0"/>
                                  </p:stCondLst>
                                  <p:childTnLst>
                                    <p:set>
                                      <p:cBhvr>
                                        <p:cTn id="14" dur="1" fill="hold">
                                          <p:stCondLst>
                                            <p:cond delay="0"/>
                                          </p:stCondLst>
                                        </p:cTn>
                                        <p:tgtEl>
                                          <p:spTgt spid="33"/>
                                        </p:tgtEl>
                                        <p:attrNameLst>
                                          <p:attrName>style.visibility</p:attrName>
                                        </p:attrNameLst>
                                      </p:cBhvr>
                                      <p:to>
                                        <p:strVal val="visible"/>
                                      </p:to>
                                    </p:set>
                                    <p:anim to="" calcmode="lin" valueType="num">
                                      <p:cBhvr>
                                        <p:cTn id="15" dur="1" fill="hold"/>
                                        <p:tgtEl>
                                          <p:spTgt spid="33"/>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animBg="1"/>
      <p:bldP spid="3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Rectangle 56"/>
          <p:cNvSpPr/>
          <p:nvPr/>
        </p:nvSpPr>
        <p:spPr>
          <a:xfrm>
            <a:off x="2571736" y="0"/>
            <a:ext cx="3000396" cy="523220"/>
          </a:xfrm>
          <a:prstGeom prst="rect">
            <a:avLst/>
          </a:prstGeom>
        </p:spPr>
        <p:txBody>
          <a:bodyPr wrap="square">
            <a:spAutoFit/>
          </a:bodyPr>
          <a:lstStyle/>
          <a:p>
            <a:r>
              <a:rPr lang="fr-FR" sz="2800" b="1" dirty="0" smtClean="0">
                <a:solidFill>
                  <a:srgbClr val="FF0000"/>
                </a:solidFill>
                <a:hlinkClick r:id="rId2"/>
              </a:rPr>
              <a:t>Stockage d’énergie</a:t>
            </a:r>
            <a:endParaRPr lang="fr-FR" sz="2800" b="1" dirty="0">
              <a:solidFill>
                <a:srgbClr val="FF0000"/>
              </a:solidFill>
              <a:hlinkClick r:id="rId2"/>
            </a:endParaRPr>
          </a:p>
        </p:txBody>
      </p:sp>
      <p:sp>
        <p:nvSpPr>
          <p:cNvPr id="5" name="Flèche à trois pointes 4"/>
          <p:cNvSpPr/>
          <p:nvPr/>
        </p:nvSpPr>
        <p:spPr>
          <a:xfrm>
            <a:off x="2571736" y="500042"/>
            <a:ext cx="3071834" cy="1357322"/>
          </a:xfrm>
          <a:prstGeom prst="leftRigh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71470" y="1071546"/>
            <a:ext cx="2643206" cy="954107"/>
          </a:xfrm>
          <a:prstGeom prst="rect">
            <a:avLst/>
          </a:prstGeom>
        </p:spPr>
        <p:txBody>
          <a:bodyPr wrap="square">
            <a:spAutoFit/>
          </a:bodyPr>
          <a:lstStyle/>
          <a:p>
            <a:pPr algn="ctr"/>
            <a:r>
              <a:rPr lang="fr-FR" sz="2800" b="1" dirty="0" smtClean="0">
                <a:solidFill>
                  <a:srgbClr val="FF0000"/>
                </a:solidFill>
                <a:hlinkClick r:id="rId2"/>
              </a:rPr>
              <a:t>Stockage </a:t>
            </a:r>
          </a:p>
          <a:p>
            <a:pPr algn="ctr"/>
            <a:r>
              <a:rPr lang="fr-FR" sz="2800" b="1" dirty="0" smtClean="0">
                <a:solidFill>
                  <a:srgbClr val="FF0000"/>
                </a:solidFill>
                <a:hlinkClick r:id="rId2"/>
              </a:rPr>
              <a:t>de l'électricité</a:t>
            </a:r>
          </a:p>
        </p:txBody>
      </p:sp>
      <p:sp>
        <p:nvSpPr>
          <p:cNvPr id="7" name="ZoneTexte 6"/>
          <p:cNvSpPr txBox="1"/>
          <p:nvPr/>
        </p:nvSpPr>
        <p:spPr>
          <a:xfrm>
            <a:off x="1714480" y="2347024"/>
            <a:ext cx="4214842" cy="461665"/>
          </a:xfrm>
          <a:prstGeom prst="rect">
            <a:avLst/>
          </a:prstGeom>
          <a:noFill/>
        </p:spPr>
        <p:txBody>
          <a:bodyPr wrap="square" rtlCol="0">
            <a:spAutoFit/>
          </a:bodyPr>
          <a:lstStyle/>
          <a:p>
            <a:r>
              <a:rPr lang="fr-FR" sz="2400" b="1" dirty="0" smtClean="0">
                <a:solidFill>
                  <a:schemeClr val="bg1">
                    <a:lumMod val="85000"/>
                  </a:schemeClr>
                </a:solidFill>
              </a:rPr>
              <a:t>Stockage direct de l’électricité</a:t>
            </a:r>
            <a:endParaRPr lang="fr-FR" sz="2400" dirty="0">
              <a:solidFill>
                <a:schemeClr val="bg1">
                  <a:lumMod val="85000"/>
                </a:schemeClr>
              </a:solidFill>
            </a:endParaRPr>
          </a:p>
        </p:txBody>
      </p:sp>
      <p:sp>
        <p:nvSpPr>
          <p:cNvPr id="10" name="Flèche à angle droit 9"/>
          <p:cNvSpPr/>
          <p:nvPr/>
        </p:nvSpPr>
        <p:spPr>
          <a:xfrm rot="5400000">
            <a:off x="1035819" y="2035959"/>
            <a:ext cx="642942" cy="714380"/>
          </a:xfrm>
          <a:prstGeom prst="bentUp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lèche à angle droit 10"/>
          <p:cNvSpPr/>
          <p:nvPr/>
        </p:nvSpPr>
        <p:spPr>
          <a:xfrm rot="5400000">
            <a:off x="1035819" y="2536025"/>
            <a:ext cx="642942" cy="714380"/>
          </a:xfrm>
          <a:prstGeom prst="bentUp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p:nvSpPr>
        <p:spPr>
          <a:xfrm>
            <a:off x="1785918" y="2857496"/>
            <a:ext cx="4500594" cy="461665"/>
          </a:xfrm>
          <a:prstGeom prst="rect">
            <a:avLst/>
          </a:prstGeom>
          <a:noFill/>
        </p:spPr>
        <p:txBody>
          <a:bodyPr wrap="square" rtlCol="0">
            <a:spAutoFit/>
          </a:bodyPr>
          <a:lstStyle/>
          <a:p>
            <a:r>
              <a:rPr lang="fr-FR" sz="2400" b="1" dirty="0" smtClean="0">
                <a:solidFill>
                  <a:schemeClr val="bg1">
                    <a:lumMod val="85000"/>
                  </a:schemeClr>
                </a:solidFill>
              </a:rPr>
              <a:t>Stockage indirect de l’électricité</a:t>
            </a:r>
          </a:p>
        </p:txBody>
      </p:sp>
      <p:sp>
        <p:nvSpPr>
          <p:cNvPr id="13" name="Flèche à angle droit 12"/>
          <p:cNvSpPr/>
          <p:nvPr/>
        </p:nvSpPr>
        <p:spPr>
          <a:xfrm rot="5400000">
            <a:off x="1893075" y="3178967"/>
            <a:ext cx="642942" cy="714380"/>
          </a:xfrm>
          <a:prstGeom prst="bentUp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2516064" y="3476298"/>
            <a:ext cx="4127638" cy="461665"/>
          </a:xfrm>
          <a:prstGeom prst="rect">
            <a:avLst/>
          </a:prstGeom>
          <a:noFill/>
        </p:spPr>
        <p:txBody>
          <a:bodyPr wrap="square" rtlCol="0">
            <a:spAutoFit/>
          </a:bodyPr>
          <a:lstStyle/>
          <a:p>
            <a:r>
              <a:rPr lang="fr-FR" sz="2400" b="1" dirty="0" smtClean="0">
                <a:solidFill>
                  <a:srgbClr val="00B050"/>
                </a:solidFill>
              </a:rPr>
              <a:t> </a:t>
            </a:r>
            <a:r>
              <a:rPr lang="fr-FR" sz="2400" b="1" dirty="0" smtClean="0">
                <a:solidFill>
                  <a:schemeClr val="bg1">
                    <a:lumMod val="85000"/>
                  </a:schemeClr>
                </a:solidFill>
              </a:rPr>
              <a:t>Mode de stockage mécanique</a:t>
            </a:r>
          </a:p>
        </p:txBody>
      </p:sp>
      <p:sp>
        <p:nvSpPr>
          <p:cNvPr id="15" name="Flèche à angle droit 14"/>
          <p:cNvSpPr/>
          <p:nvPr/>
        </p:nvSpPr>
        <p:spPr>
          <a:xfrm rot="5400000">
            <a:off x="1893075" y="3679033"/>
            <a:ext cx="642942" cy="714380"/>
          </a:xfrm>
          <a:prstGeom prst="bentUp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ZoneTexte 15"/>
          <p:cNvSpPr txBox="1"/>
          <p:nvPr/>
        </p:nvSpPr>
        <p:spPr>
          <a:xfrm>
            <a:off x="2643174" y="4000504"/>
            <a:ext cx="3929090" cy="461665"/>
          </a:xfrm>
          <a:prstGeom prst="rect">
            <a:avLst/>
          </a:prstGeom>
          <a:noFill/>
        </p:spPr>
        <p:txBody>
          <a:bodyPr wrap="square" rtlCol="0">
            <a:spAutoFit/>
          </a:bodyPr>
          <a:lstStyle/>
          <a:p>
            <a:r>
              <a:rPr lang="fr-FR" sz="2400" b="1" dirty="0" smtClean="0">
                <a:solidFill>
                  <a:srgbClr val="00B050"/>
                </a:solidFill>
              </a:rPr>
              <a:t>Mode de stockage chimique</a:t>
            </a:r>
          </a:p>
        </p:txBody>
      </p:sp>
      <p:sp>
        <p:nvSpPr>
          <p:cNvPr id="17" name="Rectangle 16"/>
          <p:cNvSpPr/>
          <p:nvPr/>
        </p:nvSpPr>
        <p:spPr>
          <a:xfrm>
            <a:off x="5643570" y="1000108"/>
            <a:ext cx="3286116" cy="954107"/>
          </a:xfrm>
          <a:prstGeom prst="rect">
            <a:avLst/>
          </a:prstGeom>
        </p:spPr>
        <p:txBody>
          <a:bodyPr wrap="square">
            <a:spAutoFit/>
          </a:bodyPr>
          <a:lstStyle/>
          <a:p>
            <a:pPr algn="ctr"/>
            <a:r>
              <a:rPr lang="fr-FR" sz="2800" b="1" dirty="0" smtClean="0">
                <a:solidFill>
                  <a:srgbClr val="FF0000"/>
                </a:solidFill>
                <a:hlinkClick r:id="rId2"/>
              </a:rPr>
              <a:t>Stockage thermique « de la chaleur »</a:t>
            </a:r>
          </a:p>
        </p:txBody>
      </p:sp>
      <p:sp>
        <p:nvSpPr>
          <p:cNvPr id="20" name="Flèche vers le bas 19"/>
          <p:cNvSpPr/>
          <p:nvPr/>
        </p:nvSpPr>
        <p:spPr>
          <a:xfrm>
            <a:off x="2643174" y="4429132"/>
            <a:ext cx="428628" cy="71438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ZoneTexte 20"/>
          <p:cNvSpPr txBox="1"/>
          <p:nvPr/>
        </p:nvSpPr>
        <p:spPr>
          <a:xfrm>
            <a:off x="2643174" y="5072074"/>
            <a:ext cx="1857388" cy="584775"/>
          </a:xfrm>
          <a:prstGeom prst="rect">
            <a:avLst/>
          </a:prstGeom>
          <a:noFill/>
        </p:spPr>
        <p:txBody>
          <a:bodyPr wrap="square" rtlCol="0">
            <a:spAutoFit/>
          </a:bodyPr>
          <a:lstStyle/>
          <a:p>
            <a:r>
              <a:rPr lang="fr-FR" sz="3200" b="1" dirty="0" smtClean="0"/>
              <a:t>Batteries</a:t>
            </a:r>
          </a:p>
        </p:txBody>
      </p:sp>
      <p:sp>
        <p:nvSpPr>
          <p:cNvPr id="22" name="ZoneTexte 21"/>
          <p:cNvSpPr txBox="1"/>
          <p:nvPr/>
        </p:nvSpPr>
        <p:spPr>
          <a:xfrm>
            <a:off x="2643174" y="6130373"/>
            <a:ext cx="3429024" cy="584775"/>
          </a:xfrm>
          <a:prstGeom prst="rect">
            <a:avLst/>
          </a:prstGeom>
          <a:noFill/>
        </p:spPr>
        <p:txBody>
          <a:bodyPr wrap="square" rtlCol="0">
            <a:spAutoFit/>
          </a:bodyPr>
          <a:lstStyle/>
          <a:p>
            <a:r>
              <a:rPr lang="fr-FR" sz="3200" b="1" dirty="0" smtClean="0">
                <a:solidFill>
                  <a:schemeClr val="bg1">
                    <a:lumMod val="85000"/>
                  </a:schemeClr>
                </a:solidFill>
              </a:rPr>
              <a:t>Vecteur hydrogène</a:t>
            </a:r>
          </a:p>
        </p:txBody>
      </p:sp>
      <p:sp>
        <p:nvSpPr>
          <p:cNvPr id="23" name="Rectangle 22"/>
          <p:cNvSpPr/>
          <p:nvPr/>
        </p:nvSpPr>
        <p:spPr>
          <a:xfrm>
            <a:off x="2000232" y="5000636"/>
            <a:ext cx="142876" cy="150019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Rectangle 23"/>
          <p:cNvSpPr/>
          <p:nvPr/>
        </p:nvSpPr>
        <p:spPr>
          <a:xfrm>
            <a:off x="2071670" y="5000636"/>
            <a:ext cx="571504" cy="14287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Flèche vers le haut 24"/>
          <p:cNvSpPr/>
          <p:nvPr/>
        </p:nvSpPr>
        <p:spPr>
          <a:xfrm rot="5400000">
            <a:off x="2214546" y="5072074"/>
            <a:ext cx="357190" cy="64294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Flèche vers le haut 25"/>
          <p:cNvSpPr/>
          <p:nvPr/>
        </p:nvSpPr>
        <p:spPr>
          <a:xfrm rot="5400000">
            <a:off x="2177754" y="6107370"/>
            <a:ext cx="357190" cy="642942"/>
          </a:xfrm>
          <a:prstGeom prst="up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ZoneTexte 26"/>
          <p:cNvSpPr txBox="1"/>
          <p:nvPr/>
        </p:nvSpPr>
        <p:spPr>
          <a:xfrm>
            <a:off x="4841986" y="4834602"/>
            <a:ext cx="2143140" cy="461665"/>
          </a:xfrm>
          <a:prstGeom prst="rect">
            <a:avLst/>
          </a:prstGeom>
          <a:noFill/>
        </p:spPr>
        <p:txBody>
          <a:bodyPr wrap="square" rtlCol="0">
            <a:spAutoFit/>
          </a:bodyPr>
          <a:lstStyle/>
          <a:p>
            <a:r>
              <a:rPr lang="fr-FR" sz="2400" b="1" dirty="0" smtClean="0"/>
              <a:t>Batteries à flux</a:t>
            </a:r>
          </a:p>
        </p:txBody>
      </p:sp>
      <p:sp>
        <p:nvSpPr>
          <p:cNvPr id="28" name="ZoneTexte 27"/>
          <p:cNvSpPr txBox="1"/>
          <p:nvPr/>
        </p:nvSpPr>
        <p:spPr>
          <a:xfrm>
            <a:off x="4857752" y="5151886"/>
            <a:ext cx="4286248" cy="461665"/>
          </a:xfrm>
          <a:prstGeom prst="rect">
            <a:avLst/>
          </a:prstGeom>
          <a:noFill/>
        </p:spPr>
        <p:txBody>
          <a:bodyPr wrap="square" rtlCol="0">
            <a:spAutoFit/>
          </a:bodyPr>
          <a:lstStyle/>
          <a:p>
            <a:r>
              <a:rPr lang="fr-FR" sz="2400" b="1" dirty="0" smtClean="0"/>
              <a:t>Batteries lithium-ion "avancées"</a:t>
            </a:r>
          </a:p>
        </p:txBody>
      </p:sp>
      <p:sp>
        <p:nvSpPr>
          <p:cNvPr id="29" name="ZoneTexte 28"/>
          <p:cNvSpPr txBox="1"/>
          <p:nvPr/>
        </p:nvSpPr>
        <p:spPr>
          <a:xfrm>
            <a:off x="4857752" y="5467665"/>
            <a:ext cx="2357454" cy="461665"/>
          </a:xfrm>
          <a:prstGeom prst="rect">
            <a:avLst/>
          </a:prstGeom>
          <a:noFill/>
        </p:spPr>
        <p:txBody>
          <a:bodyPr wrap="square" rtlCol="0">
            <a:spAutoFit/>
          </a:bodyPr>
          <a:lstStyle/>
          <a:p>
            <a:r>
              <a:rPr lang="fr-FR" sz="2400" b="1" dirty="0" smtClean="0"/>
              <a:t>Batteries Zn-</a:t>
            </a:r>
            <a:r>
              <a:rPr lang="fr-FR" sz="2400" b="1" dirty="0" err="1" smtClean="0"/>
              <a:t>Br</a:t>
            </a:r>
            <a:endParaRPr lang="fr-FR" sz="2400" b="1" dirty="0" smtClean="0"/>
          </a:p>
        </p:txBody>
      </p:sp>
      <p:sp>
        <p:nvSpPr>
          <p:cNvPr id="30" name="Flèche gauche 29"/>
          <p:cNvSpPr/>
          <p:nvPr/>
        </p:nvSpPr>
        <p:spPr>
          <a:xfrm rot="10800000">
            <a:off x="4334500" y="5283158"/>
            <a:ext cx="540000" cy="288000"/>
          </a:xfrm>
          <a:prstGeom prst="lef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ysClr val="windowText" lastClr="000000"/>
              </a:solidFill>
            </a:endParaRPr>
          </a:p>
        </p:txBody>
      </p:sp>
      <p:sp>
        <p:nvSpPr>
          <p:cNvPr id="31" name="Flèche gauche 30"/>
          <p:cNvSpPr/>
          <p:nvPr/>
        </p:nvSpPr>
        <p:spPr>
          <a:xfrm rot="8397800" flipV="1">
            <a:off x="4313131" y="5070034"/>
            <a:ext cx="540000" cy="280320"/>
          </a:xfrm>
          <a:prstGeom prst="lef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ysClr val="windowText" lastClr="000000"/>
              </a:solidFill>
            </a:endParaRPr>
          </a:p>
        </p:txBody>
      </p:sp>
      <p:sp>
        <p:nvSpPr>
          <p:cNvPr id="32" name="Flèche gauche 31"/>
          <p:cNvSpPr/>
          <p:nvPr/>
        </p:nvSpPr>
        <p:spPr>
          <a:xfrm rot="13100369" flipV="1">
            <a:off x="4323340" y="5495087"/>
            <a:ext cx="540000" cy="280320"/>
          </a:xfrm>
          <a:prstGeom prst="lef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ysClr val="windowText" lastClr="0000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714348" y="285728"/>
            <a:ext cx="4214842" cy="461665"/>
          </a:xfrm>
          <a:prstGeom prst="rect">
            <a:avLst/>
          </a:prstGeom>
          <a:noFill/>
        </p:spPr>
        <p:txBody>
          <a:bodyPr wrap="square" rtlCol="0">
            <a:spAutoFit/>
          </a:bodyPr>
          <a:lstStyle/>
          <a:p>
            <a:r>
              <a:rPr lang="fr-FR" sz="2400" b="1" dirty="0" smtClean="0">
                <a:solidFill>
                  <a:srgbClr val="00B050"/>
                </a:solidFill>
              </a:rPr>
              <a:t>Mode de stockage chimique</a:t>
            </a:r>
          </a:p>
        </p:txBody>
      </p:sp>
      <p:sp>
        <p:nvSpPr>
          <p:cNvPr id="10" name="Flèche à angle droit 9"/>
          <p:cNvSpPr/>
          <p:nvPr/>
        </p:nvSpPr>
        <p:spPr>
          <a:xfrm rot="5400000">
            <a:off x="35719" y="-35719"/>
            <a:ext cx="642942" cy="714380"/>
          </a:xfrm>
          <a:prstGeom prst="bentUp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857256" y="968576"/>
            <a:ext cx="1785918" cy="646331"/>
          </a:xfrm>
          <a:prstGeom prst="rect">
            <a:avLst/>
          </a:prstGeom>
          <a:noFill/>
        </p:spPr>
        <p:txBody>
          <a:bodyPr wrap="square" rtlCol="0">
            <a:spAutoFit/>
          </a:bodyPr>
          <a:lstStyle/>
          <a:p>
            <a:pPr algn="just">
              <a:lnSpc>
                <a:spcPct val="150000"/>
              </a:lnSpc>
            </a:pPr>
            <a:r>
              <a:rPr lang="fr-FR" sz="2400" b="1" dirty="0" smtClean="0"/>
              <a:t>A- Batteries</a:t>
            </a:r>
          </a:p>
        </p:txBody>
      </p:sp>
      <p:sp>
        <p:nvSpPr>
          <p:cNvPr id="6" name="Flèche à angle droit 5"/>
          <p:cNvSpPr/>
          <p:nvPr/>
        </p:nvSpPr>
        <p:spPr>
          <a:xfrm rot="5400000">
            <a:off x="188119" y="821513"/>
            <a:ext cx="642942" cy="714380"/>
          </a:xfrm>
          <a:prstGeom prst="ben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142976" y="1714488"/>
            <a:ext cx="7572396" cy="2677656"/>
          </a:xfrm>
          <a:prstGeom prst="rect">
            <a:avLst/>
          </a:prstGeom>
          <a:noFill/>
        </p:spPr>
        <p:txBody>
          <a:bodyPr wrap="square" rtlCol="0">
            <a:spAutoFit/>
          </a:bodyPr>
          <a:lstStyle/>
          <a:p>
            <a:pPr algn="just"/>
            <a:r>
              <a:rPr lang="fr-FR" sz="2400" dirty="0" smtClean="0"/>
              <a:t>Le stockage d’électricité s’effectue grâce à des réactions électrochimiques qui consistent à faire circuler des ions et des électrons entre deux électrodes. Les batteries utilisées pour le stockage  a forte capacité à ce jour. Elles peuvent délivrer une puissance pendant quelques heures ou sur plusieurs jours et résister à un certain nombre de cycles de charge/décharge.</a:t>
            </a:r>
            <a:endParaRPr lang="fr-FR" sz="2400"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 to="" calcmode="lin" valueType="num">
                                      <p:cBhvr>
                                        <p:cTn id="7" dur="1" fill="hold"/>
                                        <p:tgtEl>
                                          <p:spTgt spid="10"/>
                                        </p:tgtEl>
                                        <p:attrNameLst>
                                          <p:attrName/>
                                        </p:attrNameLst>
                                      </p:cBhvr>
                                    </p:anim>
                                  </p:childTnLst>
                                </p:cTn>
                              </p:par>
                            </p:childTnLst>
                          </p:cTn>
                        </p:par>
                        <p:par>
                          <p:cTn id="8" fill="hold">
                            <p:stCondLst>
                              <p:cond delay="0"/>
                            </p:stCondLst>
                            <p:childTnLst>
                              <p:par>
                                <p:cTn id="9" presetID="24"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to="" calcmode="lin" valueType="num">
                                      <p:cBhvr>
                                        <p:cTn id="11" dur="1" fill="hold"/>
                                        <p:tgtEl>
                                          <p:spTgt spid="7"/>
                                        </p:tgtEl>
                                        <p:attrNameLst>
                                          <p:attrName/>
                                        </p:attrNameLst>
                                      </p:cBhvr>
                                    </p:anim>
                                  </p:childTnLst>
                                </p:cTn>
                              </p:par>
                            </p:childTnLst>
                          </p:cTn>
                        </p:par>
                        <p:par>
                          <p:cTn id="12" fill="hold">
                            <p:stCondLst>
                              <p:cond delay="0"/>
                            </p:stCondLst>
                            <p:childTnLst>
                              <p:par>
                                <p:cTn id="13" presetID="24" presetClass="entr" presetSubtype="0"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 to="" calcmode="lin" valueType="num">
                                      <p:cBhvr>
                                        <p:cTn id="15" dur="1" fill="hold"/>
                                        <p:tgtEl>
                                          <p:spTgt spid="5"/>
                                        </p:tgtEl>
                                        <p:attrNameLst>
                                          <p:attrName/>
                                        </p:attrNameLst>
                                      </p:cBhvr>
                                    </p:anim>
                                  </p:childTnLst>
                                </p:cTn>
                              </p:par>
                              <p:par>
                                <p:cTn id="16" presetID="24" presetClass="entr" presetSubtype="0"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 to="" calcmode="lin" valueType="num">
                                      <p:cBhvr>
                                        <p:cTn id="18" dur="1" fill="hold"/>
                                        <p:tgtEl>
                                          <p:spTgt spid="6"/>
                                        </p:tgtEl>
                                        <p:attrNameLst>
                                          <p:attrName/>
                                        </p:attrNameLst>
                                      </p:cBhvr>
                                    </p:anim>
                                  </p:childTnLst>
                                </p:cTn>
                              </p:par>
                            </p:childTnLst>
                          </p:cTn>
                        </p:par>
                        <p:par>
                          <p:cTn id="19" fill="hold">
                            <p:stCondLst>
                              <p:cond delay="0"/>
                            </p:stCondLst>
                            <p:childTnLst>
                              <p:par>
                                <p:cTn id="20" presetID="24" presetClass="entr" presetSubtype="0" fill="hold" grpId="0" nodeType="afterEffect">
                                  <p:stCondLst>
                                    <p:cond delay="0"/>
                                  </p:stCondLst>
                                  <p:childTnLst>
                                    <p:set>
                                      <p:cBhvr>
                                        <p:cTn id="21" dur="1" fill="hold">
                                          <p:stCondLst>
                                            <p:cond delay="0"/>
                                          </p:stCondLst>
                                        </p:cTn>
                                        <p:tgtEl>
                                          <p:spTgt spid="8"/>
                                        </p:tgtEl>
                                        <p:attrNameLst>
                                          <p:attrName>style.visibility</p:attrName>
                                        </p:attrNameLst>
                                      </p:cBhvr>
                                      <p:to>
                                        <p:strVal val="visible"/>
                                      </p:to>
                                    </p:set>
                                    <p:anim to="" calcmode="lin" valueType="num">
                                      <p:cBhvr>
                                        <p:cTn id="22" dur="1" fill="hold"/>
                                        <p:tgtEl>
                                          <p:spTgt spid="8"/>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animBg="1"/>
      <p:bldP spid="5" grpId="0"/>
      <p:bldP spid="6" grpId="0" animBg="1"/>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Rectangle 56"/>
          <p:cNvSpPr/>
          <p:nvPr/>
        </p:nvSpPr>
        <p:spPr>
          <a:xfrm>
            <a:off x="2571736" y="0"/>
            <a:ext cx="3000396" cy="523220"/>
          </a:xfrm>
          <a:prstGeom prst="rect">
            <a:avLst/>
          </a:prstGeom>
        </p:spPr>
        <p:txBody>
          <a:bodyPr wrap="square">
            <a:spAutoFit/>
          </a:bodyPr>
          <a:lstStyle/>
          <a:p>
            <a:r>
              <a:rPr lang="fr-FR" sz="2800" b="1" dirty="0" smtClean="0">
                <a:solidFill>
                  <a:srgbClr val="FF0000"/>
                </a:solidFill>
                <a:hlinkClick r:id="rId2"/>
              </a:rPr>
              <a:t>Stockage d’énergie</a:t>
            </a:r>
            <a:endParaRPr lang="fr-FR" sz="2800" b="1" dirty="0">
              <a:solidFill>
                <a:srgbClr val="FF0000"/>
              </a:solidFill>
              <a:hlinkClick r:id="rId2"/>
            </a:endParaRPr>
          </a:p>
        </p:txBody>
      </p:sp>
      <p:sp>
        <p:nvSpPr>
          <p:cNvPr id="5" name="Flèche à trois pointes 4"/>
          <p:cNvSpPr/>
          <p:nvPr/>
        </p:nvSpPr>
        <p:spPr>
          <a:xfrm>
            <a:off x="2571736" y="500042"/>
            <a:ext cx="3071834" cy="1357322"/>
          </a:xfrm>
          <a:prstGeom prst="leftRigh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71470" y="1071546"/>
            <a:ext cx="2643206" cy="954107"/>
          </a:xfrm>
          <a:prstGeom prst="rect">
            <a:avLst/>
          </a:prstGeom>
        </p:spPr>
        <p:txBody>
          <a:bodyPr wrap="square">
            <a:spAutoFit/>
          </a:bodyPr>
          <a:lstStyle/>
          <a:p>
            <a:pPr algn="ctr"/>
            <a:r>
              <a:rPr lang="fr-FR" sz="2800" b="1" dirty="0" smtClean="0">
                <a:solidFill>
                  <a:srgbClr val="FF0000"/>
                </a:solidFill>
                <a:hlinkClick r:id="rId2"/>
              </a:rPr>
              <a:t>Stockage </a:t>
            </a:r>
          </a:p>
          <a:p>
            <a:pPr algn="ctr"/>
            <a:r>
              <a:rPr lang="fr-FR" sz="2800" b="1" dirty="0" smtClean="0">
                <a:solidFill>
                  <a:srgbClr val="FF0000"/>
                </a:solidFill>
                <a:hlinkClick r:id="rId2"/>
              </a:rPr>
              <a:t>de l'électricité</a:t>
            </a:r>
          </a:p>
        </p:txBody>
      </p:sp>
      <p:sp>
        <p:nvSpPr>
          <p:cNvPr id="7" name="ZoneTexte 6"/>
          <p:cNvSpPr txBox="1"/>
          <p:nvPr/>
        </p:nvSpPr>
        <p:spPr>
          <a:xfrm>
            <a:off x="1714480" y="2347024"/>
            <a:ext cx="4214842" cy="461665"/>
          </a:xfrm>
          <a:prstGeom prst="rect">
            <a:avLst/>
          </a:prstGeom>
          <a:noFill/>
        </p:spPr>
        <p:txBody>
          <a:bodyPr wrap="square" rtlCol="0">
            <a:spAutoFit/>
          </a:bodyPr>
          <a:lstStyle/>
          <a:p>
            <a:r>
              <a:rPr lang="fr-FR" sz="2400" b="1" dirty="0" smtClean="0">
                <a:solidFill>
                  <a:schemeClr val="bg1">
                    <a:lumMod val="85000"/>
                  </a:schemeClr>
                </a:solidFill>
              </a:rPr>
              <a:t>Stockage direct de l’électricité</a:t>
            </a:r>
            <a:endParaRPr lang="fr-FR" sz="2400" dirty="0">
              <a:solidFill>
                <a:schemeClr val="bg1">
                  <a:lumMod val="85000"/>
                </a:schemeClr>
              </a:solidFill>
            </a:endParaRPr>
          </a:p>
        </p:txBody>
      </p:sp>
      <p:sp>
        <p:nvSpPr>
          <p:cNvPr id="10" name="Flèche à angle droit 9"/>
          <p:cNvSpPr/>
          <p:nvPr/>
        </p:nvSpPr>
        <p:spPr>
          <a:xfrm rot="5400000">
            <a:off x="1035819" y="2035959"/>
            <a:ext cx="642942" cy="714380"/>
          </a:xfrm>
          <a:prstGeom prst="bentUp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lèche à angle droit 10"/>
          <p:cNvSpPr/>
          <p:nvPr/>
        </p:nvSpPr>
        <p:spPr>
          <a:xfrm rot="5400000">
            <a:off x="1035819" y="2536025"/>
            <a:ext cx="642942" cy="714380"/>
          </a:xfrm>
          <a:prstGeom prst="bentUp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p:nvSpPr>
        <p:spPr>
          <a:xfrm>
            <a:off x="1785918" y="2857496"/>
            <a:ext cx="4500594" cy="461665"/>
          </a:xfrm>
          <a:prstGeom prst="rect">
            <a:avLst/>
          </a:prstGeom>
          <a:noFill/>
        </p:spPr>
        <p:txBody>
          <a:bodyPr wrap="square" rtlCol="0">
            <a:spAutoFit/>
          </a:bodyPr>
          <a:lstStyle/>
          <a:p>
            <a:r>
              <a:rPr lang="fr-FR" sz="2400" b="1" dirty="0" smtClean="0">
                <a:solidFill>
                  <a:schemeClr val="bg1">
                    <a:lumMod val="85000"/>
                  </a:schemeClr>
                </a:solidFill>
              </a:rPr>
              <a:t>Stockage indirect de l’électricité</a:t>
            </a:r>
          </a:p>
        </p:txBody>
      </p:sp>
      <p:sp>
        <p:nvSpPr>
          <p:cNvPr id="13" name="Flèche à angle droit 12"/>
          <p:cNvSpPr/>
          <p:nvPr/>
        </p:nvSpPr>
        <p:spPr>
          <a:xfrm rot="5400000">
            <a:off x="1893075" y="3178967"/>
            <a:ext cx="642942" cy="714380"/>
          </a:xfrm>
          <a:prstGeom prst="bentUp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2516064" y="3476298"/>
            <a:ext cx="4127638" cy="461665"/>
          </a:xfrm>
          <a:prstGeom prst="rect">
            <a:avLst/>
          </a:prstGeom>
          <a:noFill/>
        </p:spPr>
        <p:txBody>
          <a:bodyPr wrap="square" rtlCol="0">
            <a:spAutoFit/>
          </a:bodyPr>
          <a:lstStyle/>
          <a:p>
            <a:r>
              <a:rPr lang="fr-FR" sz="2400" b="1" dirty="0" smtClean="0">
                <a:solidFill>
                  <a:srgbClr val="00B050"/>
                </a:solidFill>
              </a:rPr>
              <a:t> </a:t>
            </a:r>
            <a:r>
              <a:rPr lang="fr-FR" sz="2400" b="1" dirty="0" smtClean="0">
                <a:solidFill>
                  <a:schemeClr val="bg1">
                    <a:lumMod val="85000"/>
                  </a:schemeClr>
                </a:solidFill>
              </a:rPr>
              <a:t>Mode de stockage mécanique</a:t>
            </a:r>
          </a:p>
        </p:txBody>
      </p:sp>
      <p:sp>
        <p:nvSpPr>
          <p:cNvPr id="15" name="Flèche à angle droit 14"/>
          <p:cNvSpPr/>
          <p:nvPr/>
        </p:nvSpPr>
        <p:spPr>
          <a:xfrm rot="5400000">
            <a:off x="1893075" y="3679033"/>
            <a:ext cx="642942" cy="714380"/>
          </a:xfrm>
          <a:prstGeom prst="bentUp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ZoneTexte 15"/>
          <p:cNvSpPr txBox="1"/>
          <p:nvPr/>
        </p:nvSpPr>
        <p:spPr>
          <a:xfrm>
            <a:off x="2643174" y="4000504"/>
            <a:ext cx="3929090" cy="461665"/>
          </a:xfrm>
          <a:prstGeom prst="rect">
            <a:avLst/>
          </a:prstGeom>
          <a:noFill/>
        </p:spPr>
        <p:txBody>
          <a:bodyPr wrap="square" rtlCol="0">
            <a:spAutoFit/>
          </a:bodyPr>
          <a:lstStyle/>
          <a:p>
            <a:r>
              <a:rPr lang="fr-FR" sz="2400" b="1" dirty="0" smtClean="0">
                <a:solidFill>
                  <a:srgbClr val="00B050"/>
                </a:solidFill>
              </a:rPr>
              <a:t>Mode de stockage chimique</a:t>
            </a:r>
          </a:p>
        </p:txBody>
      </p:sp>
      <p:sp>
        <p:nvSpPr>
          <p:cNvPr id="17" name="Rectangle 16"/>
          <p:cNvSpPr/>
          <p:nvPr/>
        </p:nvSpPr>
        <p:spPr>
          <a:xfrm>
            <a:off x="5643570" y="1000108"/>
            <a:ext cx="3286116" cy="954107"/>
          </a:xfrm>
          <a:prstGeom prst="rect">
            <a:avLst/>
          </a:prstGeom>
        </p:spPr>
        <p:txBody>
          <a:bodyPr wrap="square">
            <a:spAutoFit/>
          </a:bodyPr>
          <a:lstStyle/>
          <a:p>
            <a:pPr algn="ctr"/>
            <a:r>
              <a:rPr lang="fr-FR" sz="2800" b="1" dirty="0" smtClean="0">
                <a:solidFill>
                  <a:srgbClr val="FF0000"/>
                </a:solidFill>
                <a:hlinkClick r:id="rId2"/>
              </a:rPr>
              <a:t>Stockage thermique « de la chaleur »</a:t>
            </a:r>
          </a:p>
        </p:txBody>
      </p:sp>
      <p:sp>
        <p:nvSpPr>
          <p:cNvPr id="20" name="Flèche vers le bas 19"/>
          <p:cNvSpPr/>
          <p:nvPr/>
        </p:nvSpPr>
        <p:spPr>
          <a:xfrm>
            <a:off x="2643174" y="4429132"/>
            <a:ext cx="428628" cy="71438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ZoneTexte 20"/>
          <p:cNvSpPr txBox="1"/>
          <p:nvPr/>
        </p:nvSpPr>
        <p:spPr>
          <a:xfrm>
            <a:off x="2643174" y="5072074"/>
            <a:ext cx="1857388" cy="584775"/>
          </a:xfrm>
          <a:prstGeom prst="rect">
            <a:avLst/>
          </a:prstGeom>
          <a:noFill/>
        </p:spPr>
        <p:txBody>
          <a:bodyPr wrap="square" rtlCol="0">
            <a:spAutoFit/>
          </a:bodyPr>
          <a:lstStyle/>
          <a:p>
            <a:r>
              <a:rPr lang="fr-FR" sz="3200" b="1" dirty="0" smtClean="0">
                <a:solidFill>
                  <a:schemeClr val="bg1">
                    <a:lumMod val="75000"/>
                  </a:schemeClr>
                </a:solidFill>
              </a:rPr>
              <a:t>Batteries</a:t>
            </a:r>
          </a:p>
        </p:txBody>
      </p:sp>
      <p:sp>
        <p:nvSpPr>
          <p:cNvPr id="22" name="ZoneTexte 21"/>
          <p:cNvSpPr txBox="1"/>
          <p:nvPr/>
        </p:nvSpPr>
        <p:spPr>
          <a:xfrm>
            <a:off x="2643174" y="6130373"/>
            <a:ext cx="3429024" cy="584775"/>
          </a:xfrm>
          <a:prstGeom prst="rect">
            <a:avLst/>
          </a:prstGeom>
          <a:noFill/>
        </p:spPr>
        <p:txBody>
          <a:bodyPr wrap="square" rtlCol="0">
            <a:spAutoFit/>
          </a:bodyPr>
          <a:lstStyle/>
          <a:p>
            <a:r>
              <a:rPr lang="fr-FR" sz="3200" b="1" dirty="0" smtClean="0"/>
              <a:t>Vecteur hydrogène</a:t>
            </a:r>
          </a:p>
        </p:txBody>
      </p:sp>
      <p:sp>
        <p:nvSpPr>
          <p:cNvPr id="23" name="Rectangle 22"/>
          <p:cNvSpPr/>
          <p:nvPr/>
        </p:nvSpPr>
        <p:spPr>
          <a:xfrm>
            <a:off x="2000232" y="5000636"/>
            <a:ext cx="142876" cy="150019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Rectangle 23"/>
          <p:cNvSpPr/>
          <p:nvPr/>
        </p:nvSpPr>
        <p:spPr>
          <a:xfrm>
            <a:off x="2071670" y="5000636"/>
            <a:ext cx="571504" cy="14287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Flèche vers le haut 24"/>
          <p:cNvSpPr/>
          <p:nvPr/>
        </p:nvSpPr>
        <p:spPr>
          <a:xfrm rot="5400000">
            <a:off x="2214546" y="5072074"/>
            <a:ext cx="357190" cy="642942"/>
          </a:xfrm>
          <a:prstGeom prst="up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Flèche vers le haut 25"/>
          <p:cNvSpPr/>
          <p:nvPr/>
        </p:nvSpPr>
        <p:spPr>
          <a:xfrm rot="5400000">
            <a:off x="2177754" y="6107370"/>
            <a:ext cx="357190" cy="64294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ZoneTexte 26"/>
          <p:cNvSpPr txBox="1"/>
          <p:nvPr/>
        </p:nvSpPr>
        <p:spPr>
          <a:xfrm>
            <a:off x="4841986" y="4834602"/>
            <a:ext cx="2143140" cy="461665"/>
          </a:xfrm>
          <a:prstGeom prst="rect">
            <a:avLst/>
          </a:prstGeom>
          <a:noFill/>
        </p:spPr>
        <p:txBody>
          <a:bodyPr wrap="square" rtlCol="0">
            <a:spAutoFit/>
          </a:bodyPr>
          <a:lstStyle/>
          <a:p>
            <a:r>
              <a:rPr lang="fr-FR" sz="2400" b="1" dirty="0" smtClean="0">
                <a:solidFill>
                  <a:schemeClr val="bg1">
                    <a:lumMod val="75000"/>
                  </a:schemeClr>
                </a:solidFill>
              </a:rPr>
              <a:t>Batteries à flux</a:t>
            </a:r>
          </a:p>
        </p:txBody>
      </p:sp>
      <p:sp>
        <p:nvSpPr>
          <p:cNvPr id="28" name="ZoneTexte 27"/>
          <p:cNvSpPr txBox="1"/>
          <p:nvPr/>
        </p:nvSpPr>
        <p:spPr>
          <a:xfrm>
            <a:off x="4857752" y="5151886"/>
            <a:ext cx="4286248" cy="461665"/>
          </a:xfrm>
          <a:prstGeom prst="rect">
            <a:avLst/>
          </a:prstGeom>
          <a:noFill/>
        </p:spPr>
        <p:txBody>
          <a:bodyPr wrap="square" rtlCol="0">
            <a:spAutoFit/>
          </a:bodyPr>
          <a:lstStyle/>
          <a:p>
            <a:r>
              <a:rPr lang="fr-FR" sz="2400" b="1" dirty="0" smtClean="0">
                <a:solidFill>
                  <a:schemeClr val="bg1">
                    <a:lumMod val="75000"/>
                  </a:schemeClr>
                </a:solidFill>
              </a:rPr>
              <a:t>Batteries lithium-ion "avancées"</a:t>
            </a:r>
          </a:p>
        </p:txBody>
      </p:sp>
      <p:sp>
        <p:nvSpPr>
          <p:cNvPr id="29" name="ZoneTexte 28"/>
          <p:cNvSpPr txBox="1"/>
          <p:nvPr/>
        </p:nvSpPr>
        <p:spPr>
          <a:xfrm>
            <a:off x="4857752" y="5467665"/>
            <a:ext cx="2357454" cy="461665"/>
          </a:xfrm>
          <a:prstGeom prst="rect">
            <a:avLst/>
          </a:prstGeom>
          <a:noFill/>
        </p:spPr>
        <p:txBody>
          <a:bodyPr wrap="square" rtlCol="0">
            <a:spAutoFit/>
          </a:bodyPr>
          <a:lstStyle/>
          <a:p>
            <a:r>
              <a:rPr lang="fr-FR" sz="2400" b="1" dirty="0" smtClean="0">
                <a:solidFill>
                  <a:schemeClr val="bg1">
                    <a:lumMod val="75000"/>
                  </a:schemeClr>
                </a:solidFill>
              </a:rPr>
              <a:t>Batteries Zn-</a:t>
            </a:r>
            <a:r>
              <a:rPr lang="fr-FR" sz="2400" b="1" dirty="0" err="1" smtClean="0">
                <a:solidFill>
                  <a:schemeClr val="bg1">
                    <a:lumMod val="75000"/>
                  </a:schemeClr>
                </a:solidFill>
              </a:rPr>
              <a:t>Br</a:t>
            </a:r>
            <a:endParaRPr lang="fr-FR" sz="2400" b="1" dirty="0" smtClean="0">
              <a:solidFill>
                <a:schemeClr val="bg1">
                  <a:lumMod val="75000"/>
                </a:schemeClr>
              </a:solidFill>
            </a:endParaRPr>
          </a:p>
        </p:txBody>
      </p:sp>
      <p:sp>
        <p:nvSpPr>
          <p:cNvPr id="30" name="Flèche gauche 29"/>
          <p:cNvSpPr/>
          <p:nvPr/>
        </p:nvSpPr>
        <p:spPr>
          <a:xfrm rot="10800000">
            <a:off x="4334500" y="5283158"/>
            <a:ext cx="540000" cy="288000"/>
          </a:xfrm>
          <a:prstGeom prst="left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ysClr val="windowText" lastClr="000000"/>
              </a:solidFill>
            </a:endParaRPr>
          </a:p>
        </p:txBody>
      </p:sp>
      <p:sp>
        <p:nvSpPr>
          <p:cNvPr id="31" name="Flèche gauche 30"/>
          <p:cNvSpPr/>
          <p:nvPr/>
        </p:nvSpPr>
        <p:spPr>
          <a:xfrm rot="8397800" flipV="1">
            <a:off x="4313131" y="5070034"/>
            <a:ext cx="540000" cy="280320"/>
          </a:xfrm>
          <a:prstGeom prst="left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ysClr val="windowText" lastClr="000000"/>
              </a:solidFill>
            </a:endParaRPr>
          </a:p>
        </p:txBody>
      </p:sp>
      <p:sp>
        <p:nvSpPr>
          <p:cNvPr id="32" name="Flèche gauche 31"/>
          <p:cNvSpPr/>
          <p:nvPr/>
        </p:nvSpPr>
        <p:spPr>
          <a:xfrm rot="13100369" flipV="1">
            <a:off x="4323340" y="5495087"/>
            <a:ext cx="540000" cy="280320"/>
          </a:xfrm>
          <a:prstGeom prst="left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ysClr val="windowText" lastClr="00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4" descr="55"/>
          <p:cNvPicPr>
            <a:picLocks noChangeAspect="1" noChangeArrowheads="1"/>
          </p:cNvPicPr>
          <p:nvPr/>
        </p:nvPicPr>
        <p:blipFill>
          <a:blip r:embed="rId3"/>
          <a:srcRect/>
          <a:stretch>
            <a:fillRect/>
          </a:stretch>
        </p:blipFill>
        <p:spPr bwMode="auto">
          <a:xfrm>
            <a:off x="0" y="17463"/>
            <a:ext cx="9144000" cy="6840537"/>
          </a:xfrm>
          <a:prstGeom prst="rect">
            <a:avLst/>
          </a:prstGeom>
          <a:noFill/>
          <a:ln w="9525">
            <a:noFill/>
            <a:miter lim="800000"/>
            <a:headEnd/>
            <a:tailEnd/>
          </a:ln>
        </p:spPr>
      </p:pic>
      <p:sp>
        <p:nvSpPr>
          <p:cNvPr id="5" name="Rectangle 4"/>
          <p:cNvSpPr/>
          <p:nvPr/>
        </p:nvSpPr>
        <p:spPr>
          <a:xfrm>
            <a:off x="1979712" y="71414"/>
            <a:ext cx="5616624" cy="1015663"/>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fr-FR" sz="6000" dirty="0">
                <a:ln w="11430">
                  <a:solidFill>
                    <a:sysClr val="windowText" lastClr="000000"/>
                  </a:solidFill>
                </a:ln>
                <a:solidFill>
                  <a:schemeClr val="tx2"/>
                </a:solidFill>
                <a:effectLst>
                  <a:outerShdw blurRad="50800" dist="39000" dir="5460000" algn="tl">
                    <a:srgbClr val="000000">
                      <a:alpha val="38000"/>
                    </a:srgbClr>
                  </a:outerShdw>
                </a:effectLst>
                <a:latin typeface="Times New Roman" pitchFamily="18" charset="0"/>
                <a:cs typeface="Times New Roman" pitchFamily="18" charset="0"/>
              </a:rPr>
              <a:t>Plan</a:t>
            </a:r>
          </a:p>
        </p:txBody>
      </p:sp>
      <p:sp>
        <p:nvSpPr>
          <p:cNvPr id="7173" name="Oval 17"/>
          <p:cNvSpPr>
            <a:spLocks noChangeArrowheads="1"/>
          </p:cNvSpPr>
          <p:nvPr/>
        </p:nvSpPr>
        <p:spPr bwMode="auto">
          <a:xfrm flipH="1" flipV="1">
            <a:off x="10093325" y="585788"/>
            <a:ext cx="88900" cy="128587"/>
          </a:xfrm>
          <a:prstGeom prst="ellipse">
            <a:avLst/>
          </a:prstGeom>
          <a:solidFill>
            <a:srgbClr val="3366FF">
              <a:alpha val="56862"/>
            </a:srgbClr>
          </a:solidFill>
          <a:ln w="9525">
            <a:noFill/>
            <a:round/>
            <a:headEnd/>
            <a:tailEnd/>
          </a:ln>
        </p:spPr>
        <p:txBody>
          <a:bodyPr wrap="none" anchor="ctr"/>
          <a:lstStyle/>
          <a:p>
            <a:endParaRPr lang="fr-FR"/>
          </a:p>
        </p:txBody>
      </p:sp>
      <p:sp>
        <p:nvSpPr>
          <p:cNvPr id="7174" name="Oval 17"/>
          <p:cNvSpPr>
            <a:spLocks noChangeArrowheads="1"/>
          </p:cNvSpPr>
          <p:nvPr/>
        </p:nvSpPr>
        <p:spPr bwMode="auto">
          <a:xfrm flipH="1" flipV="1">
            <a:off x="9809163" y="571500"/>
            <a:ext cx="88900" cy="128588"/>
          </a:xfrm>
          <a:prstGeom prst="ellipse">
            <a:avLst/>
          </a:prstGeom>
          <a:solidFill>
            <a:srgbClr val="3366FF">
              <a:alpha val="56862"/>
            </a:srgbClr>
          </a:solidFill>
          <a:ln w="9525">
            <a:noFill/>
            <a:round/>
            <a:headEnd/>
            <a:tailEnd/>
          </a:ln>
        </p:spPr>
        <p:txBody>
          <a:bodyPr wrap="none" anchor="ctr"/>
          <a:lstStyle/>
          <a:p>
            <a:endParaRPr lang="fr-FR"/>
          </a:p>
        </p:txBody>
      </p:sp>
      <p:sp>
        <p:nvSpPr>
          <p:cNvPr id="7175" name="Oval 17"/>
          <p:cNvSpPr>
            <a:spLocks noChangeArrowheads="1"/>
          </p:cNvSpPr>
          <p:nvPr/>
        </p:nvSpPr>
        <p:spPr bwMode="auto">
          <a:xfrm flipH="1" flipV="1">
            <a:off x="10452100" y="588963"/>
            <a:ext cx="88900" cy="130175"/>
          </a:xfrm>
          <a:prstGeom prst="ellipse">
            <a:avLst/>
          </a:prstGeom>
          <a:solidFill>
            <a:srgbClr val="3366FF">
              <a:alpha val="56862"/>
            </a:srgbClr>
          </a:solidFill>
          <a:ln w="9525">
            <a:noFill/>
            <a:round/>
            <a:headEnd/>
            <a:tailEnd/>
          </a:ln>
        </p:spPr>
        <p:txBody>
          <a:bodyPr wrap="none" anchor="ctr"/>
          <a:lstStyle/>
          <a:p>
            <a:endParaRPr lang="fr-FR"/>
          </a:p>
        </p:txBody>
      </p:sp>
      <p:graphicFrame>
        <p:nvGraphicFramePr>
          <p:cNvPr id="2" name="Diagramme 1"/>
          <p:cNvGraphicFramePr/>
          <p:nvPr/>
        </p:nvGraphicFramePr>
        <p:xfrm>
          <a:off x="1643042" y="1039810"/>
          <a:ext cx="6639574" cy="517527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ZoneTexte 3"/>
          <p:cNvSpPr txBox="1"/>
          <p:nvPr/>
        </p:nvSpPr>
        <p:spPr>
          <a:xfrm>
            <a:off x="1969738" y="1439186"/>
            <a:ext cx="338138" cy="461962"/>
          </a:xfrm>
          <a:prstGeom prst="rect">
            <a:avLst/>
          </a:prstGeom>
          <a:noFill/>
        </p:spPr>
        <p:txBody>
          <a:bodyPr wrap="none">
            <a:spAutoFit/>
          </a:bodyPr>
          <a:lstStyle/>
          <a:p>
            <a:pPr>
              <a:defRPr/>
            </a:pPr>
            <a:r>
              <a:rPr lang="fr-FR" sz="2400" dirty="0">
                <a:solidFill>
                  <a:schemeClr val="tx2"/>
                </a:solidFill>
                <a:latin typeface="Times New Roman" pitchFamily="18" charset="0"/>
                <a:cs typeface="+mn-cs"/>
              </a:rPr>
              <a:t>1</a:t>
            </a:r>
          </a:p>
        </p:txBody>
      </p:sp>
      <p:sp>
        <p:nvSpPr>
          <p:cNvPr id="3" name="ZoneTexte 5"/>
          <p:cNvSpPr txBox="1">
            <a:spLocks noChangeArrowheads="1"/>
          </p:cNvSpPr>
          <p:nvPr/>
        </p:nvSpPr>
        <p:spPr bwMode="auto">
          <a:xfrm>
            <a:off x="2428860" y="2428868"/>
            <a:ext cx="327025" cy="400050"/>
          </a:xfrm>
          <a:prstGeom prst="rect">
            <a:avLst/>
          </a:prstGeom>
          <a:noFill/>
          <a:ln w="9525">
            <a:noFill/>
            <a:miter lim="800000"/>
            <a:headEnd/>
            <a:tailEnd/>
          </a:ln>
        </p:spPr>
        <p:txBody>
          <a:bodyPr wrap="none">
            <a:spAutoFit/>
          </a:bodyPr>
          <a:lstStyle/>
          <a:p>
            <a:r>
              <a:rPr lang="fr-FR" sz="2000" dirty="0">
                <a:solidFill>
                  <a:schemeClr val="tx2"/>
                </a:solidFill>
              </a:rPr>
              <a:t>2</a:t>
            </a:r>
          </a:p>
        </p:txBody>
      </p:sp>
      <p:sp>
        <p:nvSpPr>
          <p:cNvPr id="6" name="ZoneTexte 7"/>
          <p:cNvSpPr txBox="1">
            <a:spLocks noChangeArrowheads="1"/>
          </p:cNvSpPr>
          <p:nvPr/>
        </p:nvSpPr>
        <p:spPr bwMode="auto">
          <a:xfrm>
            <a:off x="2571736" y="3429000"/>
            <a:ext cx="327025" cy="400050"/>
          </a:xfrm>
          <a:prstGeom prst="rect">
            <a:avLst/>
          </a:prstGeom>
          <a:noFill/>
          <a:ln w="9525">
            <a:noFill/>
            <a:miter lim="800000"/>
            <a:headEnd/>
            <a:tailEnd/>
          </a:ln>
        </p:spPr>
        <p:txBody>
          <a:bodyPr>
            <a:spAutoFit/>
          </a:bodyPr>
          <a:lstStyle/>
          <a:p>
            <a:r>
              <a:rPr lang="fr-FR" sz="2000" dirty="0">
                <a:solidFill>
                  <a:schemeClr val="tx2"/>
                </a:solidFill>
              </a:rPr>
              <a:t>3</a:t>
            </a:r>
          </a:p>
        </p:txBody>
      </p:sp>
      <p:sp>
        <p:nvSpPr>
          <p:cNvPr id="16" name="ZoneTexte 7"/>
          <p:cNvSpPr txBox="1">
            <a:spLocks noChangeArrowheads="1"/>
          </p:cNvSpPr>
          <p:nvPr/>
        </p:nvSpPr>
        <p:spPr bwMode="auto">
          <a:xfrm>
            <a:off x="2428860" y="4429132"/>
            <a:ext cx="327025" cy="400050"/>
          </a:xfrm>
          <a:prstGeom prst="rect">
            <a:avLst/>
          </a:prstGeom>
          <a:noFill/>
          <a:ln w="9525">
            <a:noFill/>
            <a:miter lim="800000"/>
            <a:headEnd/>
            <a:tailEnd/>
          </a:ln>
        </p:spPr>
        <p:txBody>
          <a:bodyPr>
            <a:spAutoFit/>
          </a:bodyPr>
          <a:lstStyle/>
          <a:p>
            <a:r>
              <a:rPr lang="fr-FR" sz="2000" dirty="0" smtClean="0">
                <a:solidFill>
                  <a:schemeClr val="tx2"/>
                </a:solidFill>
              </a:rPr>
              <a:t>4</a:t>
            </a:r>
            <a:endParaRPr lang="fr-FR" sz="2000" dirty="0">
              <a:solidFill>
                <a:schemeClr val="tx2"/>
              </a:solidFill>
            </a:endParaRPr>
          </a:p>
        </p:txBody>
      </p:sp>
      <p:sp>
        <p:nvSpPr>
          <p:cNvPr id="17" name="ZoneTexte 7"/>
          <p:cNvSpPr txBox="1">
            <a:spLocks noChangeArrowheads="1"/>
          </p:cNvSpPr>
          <p:nvPr/>
        </p:nvSpPr>
        <p:spPr bwMode="auto">
          <a:xfrm>
            <a:off x="1972080" y="5415616"/>
            <a:ext cx="327025" cy="400050"/>
          </a:xfrm>
          <a:prstGeom prst="rect">
            <a:avLst/>
          </a:prstGeom>
          <a:noFill/>
          <a:ln w="9525">
            <a:noFill/>
            <a:miter lim="800000"/>
            <a:headEnd/>
            <a:tailEnd/>
          </a:ln>
        </p:spPr>
        <p:txBody>
          <a:bodyPr>
            <a:spAutoFit/>
          </a:bodyPr>
          <a:lstStyle/>
          <a:p>
            <a:r>
              <a:rPr lang="fr-FR" sz="2000" dirty="0" smtClean="0">
                <a:solidFill>
                  <a:schemeClr val="tx2"/>
                </a:solidFill>
              </a:rPr>
              <a:t>5</a:t>
            </a:r>
            <a:endParaRPr lang="fr-FR" sz="2000" dirty="0">
              <a:solidFill>
                <a:schemeClr val="tx2"/>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edge">
                                      <p:cBhvr>
                                        <p:cTn id="7" dur="2000"/>
                                        <p:tgtEl>
                                          <p:spTgt spid="5"/>
                                        </p:tgtEl>
                                      </p:cBhvr>
                                    </p:animEffect>
                                  </p:childTnLst>
                                </p:cTn>
                              </p:par>
                            </p:childTnLst>
                          </p:cTn>
                        </p:par>
                        <p:par>
                          <p:cTn id="8" fill="hold">
                            <p:stCondLst>
                              <p:cond delay="2000"/>
                            </p:stCondLst>
                            <p:childTnLst>
                              <p:par>
                                <p:cTn id="9" presetID="20"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edge">
                                      <p:cBhvr>
                                        <p:cTn id="11" dur="1000"/>
                                        <p:tgtEl>
                                          <p:spTgt spid="2"/>
                                        </p:tgtEl>
                                      </p:cBhvr>
                                    </p:animEffect>
                                  </p:childTnLst>
                                </p:cTn>
                              </p:par>
                              <p:par>
                                <p:cTn id="12" presetID="20" presetClass="entr" presetSubtype="0" fill="hold" grpId="0" nodeType="with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edge">
                                      <p:cBhvr>
                                        <p:cTn id="14" dur="1000"/>
                                        <p:tgtEl>
                                          <p:spTgt spid="4"/>
                                        </p:tgtEl>
                                      </p:cBhvr>
                                    </p:animEffect>
                                  </p:childTnLst>
                                </p:cTn>
                              </p:par>
                              <p:par>
                                <p:cTn id="15" presetID="20"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edge">
                                      <p:cBhvr>
                                        <p:cTn id="17" dur="1000"/>
                                        <p:tgtEl>
                                          <p:spTgt spid="3"/>
                                        </p:tgtEl>
                                      </p:cBhvr>
                                    </p:animEffect>
                                  </p:childTnLst>
                                </p:cTn>
                              </p:par>
                              <p:par>
                                <p:cTn id="18" presetID="20" presetClass="entr" presetSubtype="0" fill="hold" grpId="0" nodeType="with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wedge">
                                      <p:cBhvr>
                                        <p:cTn id="20" dur="1000"/>
                                        <p:tgtEl>
                                          <p:spTgt spid="6"/>
                                        </p:tgtEl>
                                      </p:cBhvr>
                                    </p:animEffect>
                                  </p:childTnLst>
                                </p:cTn>
                              </p:par>
                              <p:par>
                                <p:cTn id="21" presetID="20" presetClass="entr" presetSubtype="0"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wedge">
                                      <p:cBhvr>
                                        <p:cTn id="23" dur="1000"/>
                                        <p:tgtEl>
                                          <p:spTgt spid="16"/>
                                        </p:tgtEl>
                                      </p:cBhvr>
                                    </p:animEffect>
                                  </p:childTnLst>
                                </p:cTn>
                              </p:par>
                              <p:par>
                                <p:cTn id="24" presetID="20" presetClass="entr" presetSubtype="0" fill="hold" grpId="0" nodeType="with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wedge">
                                      <p:cBhvr>
                                        <p:cTn id="26"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P spid="4" grpId="0"/>
      <p:bldP spid="3" grpId="0"/>
      <p:bldP spid="6" grpId="0"/>
      <p:bldP spid="16" grpId="0"/>
      <p:bldP spid="1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714348" y="285728"/>
            <a:ext cx="4214842" cy="461665"/>
          </a:xfrm>
          <a:prstGeom prst="rect">
            <a:avLst/>
          </a:prstGeom>
          <a:noFill/>
        </p:spPr>
        <p:txBody>
          <a:bodyPr wrap="square" rtlCol="0">
            <a:spAutoFit/>
          </a:bodyPr>
          <a:lstStyle/>
          <a:p>
            <a:r>
              <a:rPr lang="fr-FR" sz="2400" b="1" dirty="0" smtClean="0">
                <a:solidFill>
                  <a:srgbClr val="00B050"/>
                </a:solidFill>
              </a:rPr>
              <a:t>Mode de stockage chimique</a:t>
            </a:r>
          </a:p>
        </p:txBody>
      </p:sp>
      <p:sp>
        <p:nvSpPr>
          <p:cNvPr id="10" name="Flèche à angle droit 9"/>
          <p:cNvSpPr/>
          <p:nvPr/>
        </p:nvSpPr>
        <p:spPr>
          <a:xfrm rot="5400000">
            <a:off x="35719" y="-35719"/>
            <a:ext cx="642942" cy="714380"/>
          </a:xfrm>
          <a:prstGeom prst="bentUp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857256" y="968576"/>
            <a:ext cx="2928926" cy="646331"/>
          </a:xfrm>
          <a:prstGeom prst="rect">
            <a:avLst/>
          </a:prstGeom>
          <a:noFill/>
        </p:spPr>
        <p:txBody>
          <a:bodyPr wrap="square" rtlCol="0">
            <a:spAutoFit/>
          </a:bodyPr>
          <a:lstStyle/>
          <a:p>
            <a:pPr algn="just">
              <a:lnSpc>
                <a:spcPct val="150000"/>
              </a:lnSpc>
            </a:pPr>
            <a:r>
              <a:rPr lang="fr-FR" sz="2400" b="1" dirty="0" smtClean="0"/>
              <a:t>B-Vecteur hydrogène</a:t>
            </a:r>
          </a:p>
        </p:txBody>
      </p:sp>
      <p:sp>
        <p:nvSpPr>
          <p:cNvPr id="6" name="Flèche à angle droit 5"/>
          <p:cNvSpPr/>
          <p:nvPr/>
        </p:nvSpPr>
        <p:spPr>
          <a:xfrm rot="5400000">
            <a:off x="188119" y="821513"/>
            <a:ext cx="642942" cy="714380"/>
          </a:xfrm>
          <a:prstGeom prst="ben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214282" y="1714488"/>
            <a:ext cx="8929718" cy="3416320"/>
          </a:xfrm>
          <a:prstGeom prst="rect">
            <a:avLst/>
          </a:prstGeom>
          <a:noFill/>
        </p:spPr>
        <p:txBody>
          <a:bodyPr wrap="square" rtlCol="0">
            <a:spAutoFit/>
          </a:bodyPr>
          <a:lstStyle/>
          <a:p>
            <a:pPr algn="just"/>
            <a:r>
              <a:rPr lang="fr-FR" sz="2400" dirty="0" smtClean="0"/>
              <a:t>L’hydrogène ne représente pas une source d’énergie directe comme l’énergie éolienne à titre d’exemple. Il ne se trouve pas sous forme pure dans la nature, mais doit être extrait de l’eau «H2O» par électrolyse. Le gaz d’hydrogène peut être directement utilisé « comme combustible » ou bien stocké et converti de nouveau en électricité « par une pile à combustible ».</a:t>
            </a:r>
          </a:p>
          <a:p>
            <a:pPr algn="just"/>
            <a:r>
              <a:rPr lang="fr-FR" sz="2400" dirty="0" smtClean="0"/>
              <a:t>Le principe de la pile à combustible, est de convertir l’énergie chimique en énergie électrique à partir de l’hydrogène qui sera utilisé comme carburant. </a:t>
            </a:r>
            <a:endParaRPr lang="fr-FR" sz="2400"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 to="" calcmode="lin" valueType="num">
                                      <p:cBhvr>
                                        <p:cTn id="7" dur="1" fill="hold"/>
                                        <p:tgtEl>
                                          <p:spTgt spid="10"/>
                                        </p:tgtEl>
                                        <p:attrNameLst>
                                          <p:attrName/>
                                        </p:attrNameLst>
                                      </p:cBhvr>
                                    </p:anim>
                                  </p:childTnLst>
                                </p:cTn>
                              </p:par>
                            </p:childTnLst>
                          </p:cTn>
                        </p:par>
                        <p:par>
                          <p:cTn id="8" fill="hold">
                            <p:stCondLst>
                              <p:cond delay="0"/>
                            </p:stCondLst>
                            <p:childTnLst>
                              <p:par>
                                <p:cTn id="9" presetID="24"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to="" calcmode="lin" valueType="num">
                                      <p:cBhvr>
                                        <p:cTn id="11" dur="1" fill="hold"/>
                                        <p:tgtEl>
                                          <p:spTgt spid="7"/>
                                        </p:tgtEl>
                                        <p:attrNameLst>
                                          <p:attrName/>
                                        </p:attrNameLst>
                                      </p:cBhvr>
                                    </p:anim>
                                  </p:childTnLst>
                                </p:cTn>
                              </p:par>
                            </p:childTnLst>
                          </p:cTn>
                        </p:par>
                        <p:par>
                          <p:cTn id="12" fill="hold">
                            <p:stCondLst>
                              <p:cond delay="0"/>
                            </p:stCondLst>
                            <p:childTnLst>
                              <p:par>
                                <p:cTn id="13" presetID="24" presetClass="entr" presetSubtype="0"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 to="" calcmode="lin" valueType="num">
                                      <p:cBhvr>
                                        <p:cTn id="15" dur="1" fill="hold"/>
                                        <p:tgtEl>
                                          <p:spTgt spid="5"/>
                                        </p:tgtEl>
                                        <p:attrNameLst>
                                          <p:attrName/>
                                        </p:attrNameLst>
                                      </p:cBhvr>
                                    </p:anim>
                                  </p:childTnLst>
                                </p:cTn>
                              </p:par>
                              <p:par>
                                <p:cTn id="16" presetID="24" presetClass="entr" presetSubtype="0"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 to="" calcmode="lin" valueType="num">
                                      <p:cBhvr>
                                        <p:cTn id="18" dur="1" fill="hold"/>
                                        <p:tgtEl>
                                          <p:spTgt spid="6"/>
                                        </p:tgtEl>
                                        <p:attrNameLst>
                                          <p:attrName/>
                                        </p:attrNameLst>
                                      </p:cBhvr>
                                    </p:anim>
                                  </p:childTnLst>
                                </p:cTn>
                              </p:par>
                            </p:childTnLst>
                          </p:cTn>
                        </p:par>
                        <p:par>
                          <p:cTn id="19" fill="hold">
                            <p:stCondLst>
                              <p:cond delay="0"/>
                            </p:stCondLst>
                            <p:childTnLst>
                              <p:par>
                                <p:cTn id="20" presetID="24" presetClass="entr" presetSubtype="0" fill="hold" grpId="0" nodeType="afterEffect">
                                  <p:stCondLst>
                                    <p:cond delay="0"/>
                                  </p:stCondLst>
                                  <p:childTnLst>
                                    <p:set>
                                      <p:cBhvr>
                                        <p:cTn id="21" dur="1" fill="hold">
                                          <p:stCondLst>
                                            <p:cond delay="0"/>
                                          </p:stCondLst>
                                        </p:cTn>
                                        <p:tgtEl>
                                          <p:spTgt spid="8"/>
                                        </p:tgtEl>
                                        <p:attrNameLst>
                                          <p:attrName>style.visibility</p:attrName>
                                        </p:attrNameLst>
                                      </p:cBhvr>
                                      <p:to>
                                        <p:strVal val="visible"/>
                                      </p:to>
                                    </p:set>
                                    <p:anim to="" calcmode="lin" valueType="num">
                                      <p:cBhvr>
                                        <p:cTn id="22" dur="1" fill="hold"/>
                                        <p:tgtEl>
                                          <p:spTgt spid="8"/>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animBg="1"/>
      <p:bldP spid="5" grpId="0"/>
      <p:bldP spid="6" grpId="0" animBg="1"/>
      <p:bldP spid="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Rectangle 56"/>
          <p:cNvSpPr/>
          <p:nvPr/>
        </p:nvSpPr>
        <p:spPr>
          <a:xfrm>
            <a:off x="2571736" y="0"/>
            <a:ext cx="3000396" cy="523220"/>
          </a:xfrm>
          <a:prstGeom prst="rect">
            <a:avLst/>
          </a:prstGeom>
        </p:spPr>
        <p:txBody>
          <a:bodyPr wrap="square">
            <a:spAutoFit/>
          </a:bodyPr>
          <a:lstStyle/>
          <a:p>
            <a:r>
              <a:rPr lang="fr-FR" sz="2800" b="1" dirty="0" smtClean="0">
                <a:solidFill>
                  <a:srgbClr val="FF0000"/>
                </a:solidFill>
                <a:hlinkClick r:id="rId2"/>
              </a:rPr>
              <a:t>Stockage d’énergie</a:t>
            </a:r>
            <a:endParaRPr lang="fr-FR" sz="2800" b="1" dirty="0">
              <a:solidFill>
                <a:srgbClr val="FF0000"/>
              </a:solidFill>
              <a:hlinkClick r:id="rId2"/>
            </a:endParaRPr>
          </a:p>
        </p:txBody>
      </p:sp>
      <p:sp>
        <p:nvSpPr>
          <p:cNvPr id="5" name="Flèche à trois pointes 4"/>
          <p:cNvSpPr/>
          <p:nvPr/>
        </p:nvSpPr>
        <p:spPr>
          <a:xfrm>
            <a:off x="2571736" y="500042"/>
            <a:ext cx="3071834" cy="1357322"/>
          </a:xfrm>
          <a:prstGeom prst="leftRigh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71470" y="1071546"/>
            <a:ext cx="2643206" cy="954107"/>
          </a:xfrm>
          <a:prstGeom prst="rect">
            <a:avLst/>
          </a:prstGeom>
        </p:spPr>
        <p:txBody>
          <a:bodyPr wrap="square">
            <a:spAutoFit/>
          </a:bodyPr>
          <a:lstStyle/>
          <a:p>
            <a:pPr algn="ctr"/>
            <a:r>
              <a:rPr lang="fr-FR" sz="2800" b="1" dirty="0" smtClean="0">
                <a:solidFill>
                  <a:srgbClr val="FF0000"/>
                </a:solidFill>
                <a:hlinkClick r:id="rId2"/>
              </a:rPr>
              <a:t>Stockage </a:t>
            </a:r>
          </a:p>
          <a:p>
            <a:pPr algn="ctr"/>
            <a:r>
              <a:rPr lang="fr-FR" sz="2800" b="1" dirty="0" smtClean="0">
                <a:solidFill>
                  <a:srgbClr val="FF0000"/>
                </a:solidFill>
                <a:hlinkClick r:id="rId2"/>
              </a:rPr>
              <a:t>de l'électricité</a:t>
            </a:r>
          </a:p>
        </p:txBody>
      </p:sp>
      <p:sp>
        <p:nvSpPr>
          <p:cNvPr id="17" name="Rectangle 16"/>
          <p:cNvSpPr/>
          <p:nvPr/>
        </p:nvSpPr>
        <p:spPr>
          <a:xfrm>
            <a:off x="5643570" y="1000108"/>
            <a:ext cx="3286116" cy="954107"/>
          </a:xfrm>
          <a:prstGeom prst="rect">
            <a:avLst/>
          </a:prstGeom>
        </p:spPr>
        <p:txBody>
          <a:bodyPr wrap="square">
            <a:spAutoFit/>
          </a:bodyPr>
          <a:lstStyle/>
          <a:p>
            <a:pPr algn="ctr"/>
            <a:r>
              <a:rPr lang="fr-FR" sz="2800" b="1" dirty="0" smtClean="0">
                <a:solidFill>
                  <a:srgbClr val="FF0000"/>
                </a:solidFill>
                <a:hlinkClick r:id="rId2"/>
              </a:rPr>
              <a:t>Stockage thermique « de la chaleur »</a:t>
            </a:r>
          </a:p>
        </p:txBody>
      </p:sp>
      <p:sp>
        <p:nvSpPr>
          <p:cNvPr id="18" name="Flèche à angle droit 17"/>
          <p:cNvSpPr/>
          <p:nvPr/>
        </p:nvSpPr>
        <p:spPr>
          <a:xfrm rot="5400000" flipV="1">
            <a:off x="7358082" y="1928802"/>
            <a:ext cx="571504" cy="714380"/>
          </a:xfrm>
          <a:prstGeom prst="bentUp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ZoneTexte 18"/>
          <p:cNvSpPr txBox="1"/>
          <p:nvPr/>
        </p:nvSpPr>
        <p:spPr>
          <a:xfrm>
            <a:off x="3786182" y="2214554"/>
            <a:ext cx="3786214" cy="400110"/>
          </a:xfrm>
          <a:prstGeom prst="rect">
            <a:avLst/>
          </a:prstGeom>
          <a:noFill/>
        </p:spPr>
        <p:txBody>
          <a:bodyPr wrap="square" rtlCol="0">
            <a:spAutoFit/>
          </a:bodyPr>
          <a:lstStyle/>
          <a:p>
            <a:r>
              <a:rPr lang="fr-FR" sz="2000" b="1" dirty="0" smtClean="0">
                <a:solidFill>
                  <a:schemeClr val="bg1">
                    <a:lumMod val="85000"/>
                  </a:schemeClr>
                </a:solidFill>
              </a:rPr>
              <a:t>Stockage par chaleur sensible</a:t>
            </a:r>
          </a:p>
        </p:txBody>
      </p:sp>
      <p:sp>
        <p:nvSpPr>
          <p:cNvPr id="20" name="Flèche à angle droit 19"/>
          <p:cNvSpPr/>
          <p:nvPr/>
        </p:nvSpPr>
        <p:spPr>
          <a:xfrm rot="5400000" flipV="1">
            <a:off x="7368588" y="2428868"/>
            <a:ext cx="571504" cy="714380"/>
          </a:xfrm>
          <a:prstGeom prst="bentUp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ZoneTexte 20"/>
          <p:cNvSpPr txBox="1"/>
          <p:nvPr/>
        </p:nvSpPr>
        <p:spPr>
          <a:xfrm>
            <a:off x="3880778" y="2714620"/>
            <a:ext cx="3357586" cy="400110"/>
          </a:xfrm>
          <a:prstGeom prst="rect">
            <a:avLst/>
          </a:prstGeom>
          <a:noFill/>
        </p:spPr>
        <p:txBody>
          <a:bodyPr wrap="square" rtlCol="0">
            <a:spAutoFit/>
          </a:bodyPr>
          <a:lstStyle/>
          <a:p>
            <a:r>
              <a:rPr lang="fr-FR" sz="2000" b="1" dirty="0" smtClean="0">
                <a:solidFill>
                  <a:schemeClr val="bg1">
                    <a:lumMod val="85000"/>
                  </a:schemeClr>
                </a:solidFill>
              </a:rPr>
              <a:t>Stockage par chaleur latente</a:t>
            </a:r>
          </a:p>
        </p:txBody>
      </p:sp>
      <p:sp>
        <p:nvSpPr>
          <p:cNvPr id="22" name="ZoneTexte 21"/>
          <p:cNvSpPr txBox="1"/>
          <p:nvPr/>
        </p:nvSpPr>
        <p:spPr>
          <a:xfrm>
            <a:off x="0" y="3429000"/>
            <a:ext cx="8715404" cy="1015663"/>
          </a:xfrm>
          <a:prstGeom prst="rect">
            <a:avLst/>
          </a:prstGeom>
          <a:noFill/>
        </p:spPr>
        <p:txBody>
          <a:bodyPr wrap="square" rtlCol="0">
            <a:spAutoFit/>
          </a:bodyPr>
          <a:lstStyle/>
          <a:p>
            <a:pPr algn="just"/>
            <a:r>
              <a:rPr lang="fr-FR" sz="2000" dirty="0" smtClean="0"/>
              <a:t>      Ce stockage concerne principalement le chauffage « ou la climatisation » des bâtiments. Tout matériau possède la capacité de libérer ou de stocker la chaleur via un transfert thermique. Ce transfert peut être :</a:t>
            </a:r>
            <a:endParaRPr lang="fr-FR" sz="2000" b="1" dirty="0" smtClean="0">
              <a:solidFill>
                <a:schemeClr val="bg1">
                  <a:lumMod val="8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 to="" calcmode="lin" valueType="num">
                                      <p:cBhvr>
                                        <p:cTn id="7" dur="1" fill="hold"/>
                                        <p:tgtEl>
                                          <p:spTgt spid="18"/>
                                        </p:tgtEl>
                                        <p:attrNameLst>
                                          <p:attrName/>
                                        </p:attrNameLst>
                                      </p:cBhvr>
                                    </p:anim>
                                  </p:childTnLst>
                                </p:cTn>
                              </p:par>
                              <p:par>
                                <p:cTn id="8" presetID="24" presetClass="entr" presetSubtype="0"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 to="" calcmode="lin" valueType="num">
                                      <p:cBhvr>
                                        <p:cTn id="10" dur="1" fill="hold"/>
                                        <p:tgtEl>
                                          <p:spTgt spid="20"/>
                                        </p:tgtEl>
                                        <p:attrNameLst>
                                          <p:attrName/>
                                        </p:attrNameLst>
                                      </p:cBhvr>
                                    </p:anim>
                                  </p:childTnLst>
                                </p:cTn>
                              </p:par>
                            </p:childTnLst>
                          </p:cTn>
                        </p:par>
                      </p:childTnLst>
                    </p:cTn>
                  </p:par>
                  <p:par>
                    <p:cTn id="11" fill="hold">
                      <p:stCondLst>
                        <p:cond delay="indefinite"/>
                      </p:stCondLst>
                      <p:childTnLst>
                        <p:par>
                          <p:cTn id="12" fill="hold">
                            <p:stCondLst>
                              <p:cond delay="0"/>
                            </p:stCondLst>
                            <p:childTnLst>
                              <p:par>
                                <p:cTn id="13" presetID="24"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anim to="" calcmode="lin" valueType="num">
                                      <p:cBhvr>
                                        <p:cTn id="15" dur="1" fill="hold"/>
                                        <p:tgtEl>
                                          <p:spTgt spid="19"/>
                                        </p:tgtEl>
                                        <p:attrNameLst>
                                          <p:attrName/>
                                        </p:attrNameLst>
                                      </p:cBhvr>
                                    </p:anim>
                                  </p:childTnLst>
                                </p:cTn>
                              </p:par>
                            </p:childTnLst>
                          </p:cTn>
                        </p:par>
                      </p:childTnLst>
                    </p:cTn>
                  </p:par>
                  <p:par>
                    <p:cTn id="16" fill="hold">
                      <p:stCondLst>
                        <p:cond delay="indefinite"/>
                      </p:stCondLst>
                      <p:childTnLst>
                        <p:par>
                          <p:cTn id="17" fill="hold">
                            <p:stCondLst>
                              <p:cond delay="0"/>
                            </p:stCondLst>
                            <p:childTnLst>
                              <p:par>
                                <p:cTn id="18" presetID="24" presetClass="entr" presetSubtype="0" fill="hold" grpId="0" nodeType="clickEffect">
                                  <p:stCondLst>
                                    <p:cond delay="0"/>
                                  </p:stCondLst>
                                  <p:childTnLst>
                                    <p:set>
                                      <p:cBhvr>
                                        <p:cTn id="19" dur="1" fill="hold">
                                          <p:stCondLst>
                                            <p:cond delay="0"/>
                                          </p:stCondLst>
                                        </p:cTn>
                                        <p:tgtEl>
                                          <p:spTgt spid="21"/>
                                        </p:tgtEl>
                                        <p:attrNameLst>
                                          <p:attrName>style.visibility</p:attrName>
                                        </p:attrNameLst>
                                      </p:cBhvr>
                                      <p:to>
                                        <p:strVal val="visible"/>
                                      </p:to>
                                    </p:set>
                                    <p:anim to="" calcmode="lin" valueType="num">
                                      <p:cBhvr>
                                        <p:cTn id="20" dur="1" fill="hold"/>
                                        <p:tgtEl>
                                          <p:spTgt spid="21"/>
                                        </p:tgtEl>
                                        <p:attrNameLst>
                                          <p:attrName/>
                                        </p:attrNameLst>
                                      </p:cBhvr>
                                    </p:anim>
                                  </p:childTnLst>
                                </p:cTn>
                              </p:par>
                            </p:childTnLst>
                          </p:cTn>
                        </p:par>
                      </p:childTnLst>
                    </p:cTn>
                  </p:par>
                  <p:par>
                    <p:cTn id="21" fill="hold">
                      <p:stCondLst>
                        <p:cond delay="indefinite"/>
                      </p:stCondLst>
                      <p:childTnLst>
                        <p:par>
                          <p:cTn id="22" fill="hold">
                            <p:stCondLst>
                              <p:cond delay="0"/>
                            </p:stCondLst>
                            <p:childTnLst>
                              <p:par>
                                <p:cTn id="23" presetID="24" presetClass="entr" presetSubtype="0" fill="hold" grpId="0" nodeType="clickEffect">
                                  <p:stCondLst>
                                    <p:cond delay="0"/>
                                  </p:stCondLst>
                                  <p:childTnLst>
                                    <p:set>
                                      <p:cBhvr>
                                        <p:cTn id="24" dur="1" fill="hold">
                                          <p:stCondLst>
                                            <p:cond delay="0"/>
                                          </p:stCondLst>
                                        </p:cTn>
                                        <p:tgtEl>
                                          <p:spTgt spid="22"/>
                                        </p:tgtEl>
                                        <p:attrNameLst>
                                          <p:attrName>style.visibility</p:attrName>
                                        </p:attrNameLst>
                                      </p:cBhvr>
                                      <p:to>
                                        <p:strVal val="visible"/>
                                      </p:to>
                                    </p:set>
                                    <p:anim to="" calcmode="lin" valueType="num">
                                      <p:cBhvr>
                                        <p:cTn id="25" dur="1" fill="hold"/>
                                        <p:tgtEl>
                                          <p:spTgt spid="2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p:bldP spid="20" grpId="0" animBg="1"/>
      <p:bldP spid="21" grpId="0"/>
      <p:bldP spid="2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Rectangle 56"/>
          <p:cNvSpPr/>
          <p:nvPr/>
        </p:nvSpPr>
        <p:spPr>
          <a:xfrm>
            <a:off x="2571736" y="0"/>
            <a:ext cx="3000396" cy="523220"/>
          </a:xfrm>
          <a:prstGeom prst="rect">
            <a:avLst/>
          </a:prstGeom>
        </p:spPr>
        <p:txBody>
          <a:bodyPr wrap="square">
            <a:spAutoFit/>
          </a:bodyPr>
          <a:lstStyle/>
          <a:p>
            <a:r>
              <a:rPr lang="fr-FR" sz="2800" b="1" dirty="0" smtClean="0">
                <a:solidFill>
                  <a:srgbClr val="FF0000"/>
                </a:solidFill>
                <a:hlinkClick r:id="rId2"/>
              </a:rPr>
              <a:t>Stockage d’énergie</a:t>
            </a:r>
            <a:endParaRPr lang="fr-FR" sz="2800" b="1" dirty="0">
              <a:solidFill>
                <a:srgbClr val="FF0000"/>
              </a:solidFill>
              <a:hlinkClick r:id="rId2"/>
            </a:endParaRPr>
          </a:p>
        </p:txBody>
      </p:sp>
      <p:sp>
        <p:nvSpPr>
          <p:cNvPr id="5" name="Flèche à trois pointes 4"/>
          <p:cNvSpPr/>
          <p:nvPr/>
        </p:nvSpPr>
        <p:spPr>
          <a:xfrm>
            <a:off x="2571736" y="500042"/>
            <a:ext cx="3071834" cy="1357322"/>
          </a:xfrm>
          <a:prstGeom prst="leftRigh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71470" y="1071546"/>
            <a:ext cx="2643206" cy="954107"/>
          </a:xfrm>
          <a:prstGeom prst="rect">
            <a:avLst/>
          </a:prstGeom>
        </p:spPr>
        <p:txBody>
          <a:bodyPr wrap="square">
            <a:spAutoFit/>
          </a:bodyPr>
          <a:lstStyle/>
          <a:p>
            <a:pPr algn="ctr"/>
            <a:r>
              <a:rPr lang="fr-FR" sz="2800" b="1" dirty="0" smtClean="0">
                <a:solidFill>
                  <a:srgbClr val="FF0000"/>
                </a:solidFill>
                <a:hlinkClick r:id="rId2"/>
              </a:rPr>
              <a:t>Stockage </a:t>
            </a:r>
          </a:p>
          <a:p>
            <a:pPr algn="ctr"/>
            <a:r>
              <a:rPr lang="fr-FR" sz="2800" b="1" dirty="0" smtClean="0">
                <a:solidFill>
                  <a:srgbClr val="FF0000"/>
                </a:solidFill>
                <a:hlinkClick r:id="rId2"/>
              </a:rPr>
              <a:t>de l'électricité</a:t>
            </a:r>
          </a:p>
        </p:txBody>
      </p:sp>
      <p:sp>
        <p:nvSpPr>
          <p:cNvPr id="17" name="Rectangle 16"/>
          <p:cNvSpPr/>
          <p:nvPr/>
        </p:nvSpPr>
        <p:spPr>
          <a:xfrm>
            <a:off x="5643570" y="1000108"/>
            <a:ext cx="3286116" cy="954107"/>
          </a:xfrm>
          <a:prstGeom prst="rect">
            <a:avLst/>
          </a:prstGeom>
        </p:spPr>
        <p:txBody>
          <a:bodyPr wrap="square">
            <a:spAutoFit/>
          </a:bodyPr>
          <a:lstStyle/>
          <a:p>
            <a:pPr algn="ctr"/>
            <a:r>
              <a:rPr lang="fr-FR" sz="2800" b="1" dirty="0" smtClean="0">
                <a:solidFill>
                  <a:srgbClr val="FF0000"/>
                </a:solidFill>
                <a:hlinkClick r:id="rId2"/>
              </a:rPr>
              <a:t>Stockage thermique « de la chaleur »</a:t>
            </a:r>
          </a:p>
        </p:txBody>
      </p:sp>
      <p:sp>
        <p:nvSpPr>
          <p:cNvPr id="18" name="Flèche à angle droit 17"/>
          <p:cNvSpPr/>
          <p:nvPr/>
        </p:nvSpPr>
        <p:spPr>
          <a:xfrm rot="5400000" flipV="1">
            <a:off x="7358082" y="1928802"/>
            <a:ext cx="571504" cy="714380"/>
          </a:xfrm>
          <a:prstGeom prst="bentUp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ZoneTexte 18"/>
          <p:cNvSpPr txBox="1"/>
          <p:nvPr/>
        </p:nvSpPr>
        <p:spPr>
          <a:xfrm>
            <a:off x="3786182" y="2214554"/>
            <a:ext cx="3786214" cy="400110"/>
          </a:xfrm>
          <a:prstGeom prst="rect">
            <a:avLst/>
          </a:prstGeom>
          <a:noFill/>
        </p:spPr>
        <p:txBody>
          <a:bodyPr wrap="square" rtlCol="0">
            <a:spAutoFit/>
          </a:bodyPr>
          <a:lstStyle/>
          <a:p>
            <a:r>
              <a:rPr lang="fr-FR" sz="2000" b="1" dirty="0" smtClean="0">
                <a:solidFill>
                  <a:srgbClr val="FF0000"/>
                </a:solidFill>
              </a:rPr>
              <a:t>Stockage par chaleur sensible</a:t>
            </a:r>
          </a:p>
        </p:txBody>
      </p:sp>
      <p:sp>
        <p:nvSpPr>
          <p:cNvPr id="20" name="Flèche à angle droit 19"/>
          <p:cNvSpPr/>
          <p:nvPr/>
        </p:nvSpPr>
        <p:spPr>
          <a:xfrm rot="5400000" flipV="1">
            <a:off x="7368588" y="2428868"/>
            <a:ext cx="571504" cy="714380"/>
          </a:xfrm>
          <a:prstGeom prst="bentUp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ZoneTexte 20"/>
          <p:cNvSpPr txBox="1"/>
          <p:nvPr/>
        </p:nvSpPr>
        <p:spPr>
          <a:xfrm>
            <a:off x="3880778" y="2714620"/>
            <a:ext cx="3357586" cy="400110"/>
          </a:xfrm>
          <a:prstGeom prst="rect">
            <a:avLst/>
          </a:prstGeom>
          <a:noFill/>
        </p:spPr>
        <p:txBody>
          <a:bodyPr wrap="square" rtlCol="0">
            <a:spAutoFit/>
          </a:bodyPr>
          <a:lstStyle/>
          <a:p>
            <a:r>
              <a:rPr lang="fr-FR" sz="2000" b="1" dirty="0" smtClean="0">
                <a:solidFill>
                  <a:schemeClr val="bg1">
                    <a:lumMod val="85000"/>
                  </a:schemeClr>
                </a:solidFill>
              </a:rPr>
              <a:t>Stockage par chaleur latente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 to="" calcmode="lin" valueType="num">
                                      <p:cBhvr>
                                        <p:cTn id="7" dur="1" fill="hold"/>
                                        <p:tgtEl>
                                          <p:spTgt spid="18"/>
                                        </p:tgtEl>
                                        <p:attrNameLst>
                                          <p:attrName/>
                                        </p:attrNameLst>
                                      </p:cBhvr>
                                    </p:anim>
                                  </p:childTnLst>
                                </p:cTn>
                              </p:par>
                              <p:par>
                                <p:cTn id="8" presetID="24" presetClass="entr" presetSubtype="0"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 to="" calcmode="lin" valueType="num">
                                      <p:cBhvr>
                                        <p:cTn id="10" dur="1" fill="hold"/>
                                        <p:tgtEl>
                                          <p:spTgt spid="20"/>
                                        </p:tgtEl>
                                        <p:attrNameLst>
                                          <p:attrName/>
                                        </p:attrNameLst>
                                      </p:cBhvr>
                                    </p:anim>
                                  </p:childTnLst>
                                </p:cTn>
                              </p:par>
                            </p:childTnLst>
                          </p:cTn>
                        </p:par>
                      </p:childTnLst>
                    </p:cTn>
                  </p:par>
                  <p:par>
                    <p:cTn id="11" fill="hold">
                      <p:stCondLst>
                        <p:cond delay="indefinite"/>
                      </p:stCondLst>
                      <p:childTnLst>
                        <p:par>
                          <p:cTn id="12" fill="hold">
                            <p:stCondLst>
                              <p:cond delay="0"/>
                            </p:stCondLst>
                            <p:childTnLst>
                              <p:par>
                                <p:cTn id="13" presetID="24"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anim to="" calcmode="lin" valueType="num">
                                      <p:cBhvr>
                                        <p:cTn id="15" dur="1" fill="hold"/>
                                        <p:tgtEl>
                                          <p:spTgt spid="19"/>
                                        </p:tgtEl>
                                        <p:attrNameLst>
                                          <p:attrName/>
                                        </p:attrNameLst>
                                      </p:cBhvr>
                                    </p:anim>
                                  </p:childTnLst>
                                </p:cTn>
                              </p:par>
                              <p:par>
                                <p:cTn id="16" presetID="24" presetClass="entr" presetSubtype="0" fill="hold" grpId="0" nodeType="withEffect">
                                  <p:stCondLst>
                                    <p:cond delay="0"/>
                                  </p:stCondLst>
                                  <p:childTnLst>
                                    <p:set>
                                      <p:cBhvr>
                                        <p:cTn id="17" dur="1" fill="hold">
                                          <p:stCondLst>
                                            <p:cond delay="0"/>
                                          </p:stCondLst>
                                        </p:cTn>
                                        <p:tgtEl>
                                          <p:spTgt spid="21"/>
                                        </p:tgtEl>
                                        <p:attrNameLst>
                                          <p:attrName>style.visibility</p:attrName>
                                        </p:attrNameLst>
                                      </p:cBhvr>
                                      <p:to>
                                        <p:strVal val="visible"/>
                                      </p:to>
                                    </p:set>
                                    <p:anim to="" calcmode="lin" valueType="num">
                                      <p:cBhvr>
                                        <p:cTn id="18" dur="1" fill="hold"/>
                                        <p:tgtEl>
                                          <p:spTgt spid="21"/>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p:bldP spid="20" grpId="0" animBg="1"/>
      <p:bldP spid="2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Flèche à angle droit 17"/>
          <p:cNvSpPr/>
          <p:nvPr/>
        </p:nvSpPr>
        <p:spPr>
          <a:xfrm rot="5400000">
            <a:off x="35719" y="-35719"/>
            <a:ext cx="571504" cy="642942"/>
          </a:xfrm>
          <a:prstGeom prst="bentUp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ZoneTexte 18"/>
          <p:cNvSpPr txBox="1"/>
          <p:nvPr/>
        </p:nvSpPr>
        <p:spPr>
          <a:xfrm>
            <a:off x="635518" y="214290"/>
            <a:ext cx="3786214" cy="400110"/>
          </a:xfrm>
          <a:prstGeom prst="rect">
            <a:avLst/>
          </a:prstGeom>
          <a:noFill/>
        </p:spPr>
        <p:txBody>
          <a:bodyPr wrap="square" rtlCol="0">
            <a:spAutoFit/>
          </a:bodyPr>
          <a:lstStyle/>
          <a:p>
            <a:r>
              <a:rPr lang="fr-FR" sz="2000" b="1" dirty="0" smtClean="0"/>
              <a:t>Stockage par chaleur sensible</a:t>
            </a:r>
          </a:p>
        </p:txBody>
      </p:sp>
      <p:sp>
        <p:nvSpPr>
          <p:cNvPr id="22" name="ZoneTexte 21"/>
          <p:cNvSpPr txBox="1"/>
          <p:nvPr/>
        </p:nvSpPr>
        <p:spPr>
          <a:xfrm>
            <a:off x="214282" y="928670"/>
            <a:ext cx="8715404" cy="2814617"/>
          </a:xfrm>
          <a:prstGeom prst="rect">
            <a:avLst/>
          </a:prstGeom>
          <a:noFill/>
        </p:spPr>
        <p:txBody>
          <a:bodyPr wrap="square" rtlCol="0">
            <a:spAutoFit/>
          </a:bodyPr>
          <a:lstStyle/>
          <a:p>
            <a:pPr algn="just">
              <a:lnSpc>
                <a:spcPct val="150000"/>
              </a:lnSpc>
            </a:pPr>
            <a:r>
              <a:rPr lang="fr-FR" sz="2000" dirty="0" smtClean="0"/>
              <a:t>      L’élévation de la température d’un matériau permet de stocker de l‘énergie sous forme de chaleur.</a:t>
            </a:r>
          </a:p>
          <a:p>
            <a:pPr algn="just">
              <a:lnSpc>
                <a:spcPct val="150000"/>
              </a:lnSpc>
            </a:pPr>
            <a:r>
              <a:rPr lang="fr-FR" sz="2000" dirty="0" smtClean="0"/>
              <a:t>par exemple, pour les chauffe-eau solaires : ils récupèrent la chaleur dans la journée pour la restituer ensuite, avec un rendement moyen de l’ordre de 40% pour les systèmes les plus récents. Les matériaux privilégiés sont l’eau, l’huile de synthèse, la roche ou encore le béton.</a:t>
            </a:r>
            <a:endParaRPr lang="fr-FR" sz="2000" b="1" dirty="0" smtClean="0">
              <a:solidFill>
                <a:schemeClr val="bg1">
                  <a:lumMod val="8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 to="" calcmode="lin" valueType="num">
                                      <p:cBhvr>
                                        <p:cTn id="7" dur="1" fill="hold"/>
                                        <p:tgtEl>
                                          <p:spTgt spid="18"/>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 to="" calcmode="lin" valueType="num">
                                      <p:cBhvr>
                                        <p:cTn id="12" dur="1" fill="hold"/>
                                        <p:tgtEl>
                                          <p:spTgt spid="19"/>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 to="" calcmode="lin" valueType="num">
                                      <p:cBhvr>
                                        <p:cTn id="17" dur="1" fill="hold"/>
                                        <p:tgtEl>
                                          <p:spTgt spid="2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p:bldP spid="2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Rectangle 56"/>
          <p:cNvSpPr/>
          <p:nvPr/>
        </p:nvSpPr>
        <p:spPr>
          <a:xfrm>
            <a:off x="2571736" y="0"/>
            <a:ext cx="3000396" cy="523220"/>
          </a:xfrm>
          <a:prstGeom prst="rect">
            <a:avLst/>
          </a:prstGeom>
        </p:spPr>
        <p:txBody>
          <a:bodyPr wrap="square">
            <a:spAutoFit/>
          </a:bodyPr>
          <a:lstStyle/>
          <a:p>
            <a:r>
              <a:rPr lang="fr-FR" sz="2800" b="1" dirty="0" smtClean="0">
                <a:solidFill>
                  <a:srgbClr val="FF0000"/>
                </a:solidFill>
                <a:hlinkClick r:id="rId2"/>
              </a:rPr>
              <a:t>Stockage d’énergie</a:t>
            </a:r>
            <a:endParaRPr lang="fr-FR" sz="2800" b="1" dirty="0">
              <a:solidFill>
                <a:srgbClr val="FF0000"/>
              </a:solidFill>
              <a:hlinkClick r:id="rId2"/>
            </a:endParaRPr>
          </a:p>
        </p:txBody>
      </p:sp>
      <p:sp>
        <p:nvSpPr>
          <p:cNvPr id="5" name="Flèche à trois pointes 4"/>
          <p:cNvSpPr/>
          <p:nvPr/>
        </p:nvSpPr>
        <p:spPr>
          <a:xfrm>
            <a:off x="2571736" y="500042"/>
            <a:ext cx="3071834" cy="1357322"/>
          </a:xfrm>
          <a:prstGeom prst="leftRigh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71470" y="1071546"/>
            <a:ext cx="2643206" cy="954107"/>
          </a:xfrm>
          <a:prstGeom prst="rect">
            <a:avLst/>
          </a:prstGeom>
        </p:spPr>
        <p:txBody>
          <a:bodyPr wrap="square">
            <a:spAutoFit/>
          </a:bodyPr>
          <a:lstStyle/>
          <a:p>
            <a:pPr algn="ctr"/>
            <a:r>
              <a:rPr lang="fr-FR" sz="2800" b="1" dirty="0" smtClean="0">
                <a:solidFill>
                  <a:srgbClr val="FF0000"/>
                </a:solidFill>
                <a:hlinkClick r:id="rId2"/>
              </a:rPr>
              <a:t>Stockage </a:t>
            </a:r>
          </a:p>
          <a:p>
            <a:pPr algn="ctr"/>
            <a:r>
              <a:rPr lang="fr-FR" sz="2800" b="1" dirty="0" smtClean="0">
                <a:solidFill>
                  <a:srgbClr val="FF0000"/>
                </a:solidFill>
                <a:hlinkClick r:id="rId2"/>
              </a:rPr>
              <a:t>de l'électricité</a:t>
            </a:r>
          </a:p>
        </p:txBody>
      </p:sp>
      <p:sp>
        <p:nvSpPr>
          <p:cNvPr id="17" name="Rectangle 16"/>
          <p:cNvSpPr/>
          <p:nvPr/>
        </p:nvSpPr>
        <p:spPr>
          <a:xfrm>
            <a:off x="5643570" y="1000108"/>
            <a:ext cx="3286116" cy="954107"/>
          </a:xfrm>
          <a:prstGeom prst="rect">
            <a:avLst/>
          </a:prstGeom>
        </p:spPr>
        <p:txBody>
          <a:bodyPr wrap="square">
            <a:spAutoFit/>
          </a:bodyPr>
          <a:lstStyle/>
          <a:p>
            <a:pPr algn="ctr"/>
            <a:r>
              <a:rPr lang="fr-FR" sz="2800" b="1" dirty="0" smtClean="0">
                <a:solidFill>
                  <a:srgbClr val="FF0000"/>
                </a:solidFill>
                <a:hlinkClick r:id="rId2"/>
              </a:rPr>
              <a:t>Stockage thermique « de la chaleur »</a:t>
            </a:r>
          </a:p>
        </p:txBody>
      </p:sp>
      <p:sp>
        <p:nvSpPr>
          <p:cNvPr id="18" name="Flèche à angle droit 17"/>
          <p:cNvSpPr/>
          <p:nvPr/>
        </p:nvSpPr>
        <p:spPr>
          <a:xfrm rot="5400000" flipV="1">
            <a:off x="7358082" y="1928802"/>
            <a:ext cx="571504" cy="714380"/>
          </a:xfrm>
          <a:prstGeom prst="bentUp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ZoneTexte 18"/>
          <p:cNvSpPr txBox="1"/>
          <p:nvPr/>
        </p:nvSpPr>
        <p:spPr>
          <a:xfrm>
            <a:off x="3786182" y="2214554"/>
            <a:ext cx="3786214" cy="400110"/>
          </a:xfrm>
          <a:prstGeom prst="rect">
            <a:avLst/>
          </a:prstGeom>
          <a:noFill/>
        </p:spPr>
        <p:txBody>
          <a:bodyPr wrap="square" rtlCol="0">
            <a:spAutoFit/>
          </a:bodyPr>
          <a:lstStyle/>
          <a:p>
            <a:r>
              <a:rPr lang="fr-FR" sz="2000" b="1" dirty="0" smtClean="0">
                <a:solidFill>
                  <a:schemeClr val="bg1">
                    <a:lumMod val="85000"/>
                  </a:schemeClr>
                </a:solidFill>
              </a:rPr>
              <a:t>Stockage par chaleur sensible</a:t>
            </a:r>
          </a:p>
        </p:txBody>
      </p:sp>
      <p:sp>
        <p:nvSpPr>
          <p:cNvPr id="20" name="Flèche à angle droit 19"/>
          <p:cNvSpPr/>
          <p:nvPr/>
        </p:nvSpPr>
        <p:spPr>
          <a:xfrm rot="5400000" flipV="1">
            <a:off x="7368588" y="2428868"/>
            <a:ext cx="571504" cy="714380"/>
          </a:xfrm>
          <a:prstGeom prst="bentUp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ZoneTexte 20"/>
          <p:cNvSpPr txBox="1"/>
          <p:nvPr/>
        </p:nvSpPr>
        <p:spPr>
          <a:xfrm>
            <a:off x="3880778" y="2714620"/>
            <a:ext cx="3357586" cy="400110"/>
          </a:xfrm>
          <a:prstGeom prst="rect">
            <a:avLst/>
          </a:prstGeom>
          <a:noFill/>
        </p:spPr>
        <p:txBody>
          <a:bodyPr wrap="square" rtlCol="0">
            <a:spAutoFit/>
          </a:bodyPr>
          <a:lstStyle/>
          <a:p>
            <a:r>
              <a:rPr lang="fr-FR" sz="2000" b="1" dirty="0" smtClean="0">
                <a:solidFill>
                  <a:srgbClr val="FF0000"/>
                </a:solidFill>
              </a:rPr>
              <a:t>Stockage par chaleur latente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 to="" calcmode="lin" valueType="num">
                                      <p:cBhvr>
                                        <p:cTn id="7" dur="1" fill="hold"/>
                                        <p:tgtEl>
                                          <p:spTgt spid="18"/>
                                        </p:tgtEl>
                                        <p:attrNameLst>
                                          <p:attrName/>
                                        </p:attrNameLst>
                                      </p:cBhvr>
                                    </p:anim>
                                  </p:childTnLst>
                                </p:cTn>
                              </p:par>
                              <p:par>
                                <p:cTn id="8" presetID="24" presetClass="entr" presetSubtype="0"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 to="" calcmode="lin" valueType="num">
                                      <p:cBhvr>
                                        <p:cTn id="10" dur="1" fill="hold"/>
                                        <p:tgtEl>
                                          <p:spTgt spid="20"/>
                                        </p:tgtEl>
                                        <p:attrNameLst>
                                          <p:attrName/>
                                        </p:attrNameLst>
                                      </p:cBhvr>
                                    </p:anim>
                                  </p:childTnLst>
                                </p:cTn>
                              </p:par>
                            </p:childTnLst>
                          </p:cTn>
                        </p:par>
                        <p:par>
                          <p:cTn id="11" fill="hold">
                            <p:stCondLst>
                              <p:cond delay="0"/>
                            </p:stCondLst>
                            <p:childTnLst>
                              <p:par>
                                <p:cTn id="12" presetID="24"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anim to="" calcmode="lin" valueType="num">
                                      <p:cBhvr>
                                        <p:cTn id="14" dur="1" fill="hold"/>
                                        <p:tgtEl>
                                          <p:spTgt spid="19"/>
                                        </p:tgtEl>
                                        <p:attrNameLst>
                                          <p:attrName/>
                                        </p:attrNameLst>
                                      </p:cBhvr>
                                    </p:anim>
                                  </p:childTnLst>
                                </p:cTn>
                              </p:par>
                            </p:childTnLst>
                          </p:cTn>
                        </p:par>
                        <p:par>
                          <p:cTn id="15" fill="hold">
                            <p:stCondLst>
                              <p:cond delay="0"/>
                            </p:stCondLst>
                            <p:childTnLst>
                              <p:par>
                                <p:cTn id="16" presetID="24" presetClass="entr" presetSubtype="0" fill="hold" grpId="0" nodeType="afterEffect">
                                  <p:stCondLst>
                                    <p:cond delay="0"/>
                                  </p:stCondLst>
                                  <p:childTnLst>
                                    <p:set>
                                      <p:cBhvr>
                                        <p:cTn id="17" dur="1" fill="hold">
                                          <p:stCondLst>
                                            <p:cond delay="0"/>
                                          </p:stCondLst>
                                        </p:cTn>
                                        <p:tgtEl>
                                          <p:spTgt spid="21"/>
                                        </p:tgtEl>
                                        <p:attrNameLst>
                                          <p:attrName>style.visibility</p:attrName>
                                        </p:attrNameLst>
                                      </p:cBhvr>
                                      <p:to>
                                        <p:strVal val="visible"/>
                                      </p:to>
                                    </p:set>
                                    <p:anim to="" calcmode="lin" valueType="num">
                                      <p:cBhvr>
                                        <p:cTn id="18" dur="1" fill="hold"/>
                                        <p:tgtEl>
                                          <p:spTgt spid="21"/>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p:bldP spid="20" grpId="0" animBg="1"/>
      <p:bldP spid="21"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Flèche à angle droit 17"/>
          <p:cNvSpPr/>
          <p:nvPr/>
        </p:nvSpPr>
        <p:spPr>
          <a:xfrm rot="5400000">
            <a:off x="35719" y="-35719"/>
            <a:ext cx="571504" cy="642942"/>
          </a:xfrm>
          <a:prstGeom prst="bentUp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ZoneTexte 20"/>
          <p:cNvSpPr txBox="1"/>
          <p:nvPr/>
        </p:nvSpPr>
        <p:spPr>
          <a:xfrm>
            <a:off x="642910" y="214290"/>
            <a:ext cx="3357586" cy="400110"/>
          </a:xfrm>
          <a:prstGeom prst="rect">
            <a:avLst/>
          </a:prstGeom>
          <a:noFill/>
        </p:spPr>
        <p:txBody>
          <a:bodyPr wrap="square" rtlCol="0">
            <a:spAutoFit/>
          </a:bodyPr>
          <a:lstStyle/>
          <a:p>
            <a:r>
              <a:rPr lang="fr-FR" sz="2000" b="1" dirty="0" smtClean="0"/>
              <a:t>Stockage par chaleur latente</a:t>
            </a:r>
          </a:p>
        </p:txBody>
      </p:sp>
      <p:sp>
        <p:nvSpPr>
          <p:cNvPr id="22" name="ZoneTexte 21"/>
          <p:cNvSpPr txBox="1"/>
          <p:nvPr/>
        </p:nvSpPr>
        <p:spPr>
          <a:xfrm>
            <a:off x="214282" y="928670"/>
            <a:ext cx="8715404" cy="3785652"/>
          </a:xfrm>
          <a:prstGeom prst="rect">
            <a:avLst/>
          </a:prstGeom>
          <a:noFill/>
        </p:spPr>
        <p:txBody>
          <a:bodyPr wrap="square" rtlCol="0">
            <a:spAutoFit/>
          </a:bodyPr>
          <a:lstStyle/>
          <a:p>
            <a:pPr algn="just">
              <a:lnSpc>
                <a:spcPct val="150000"/>
              </a:lnSpc>
            </a:pPr>
            <a:r>
              <a:rPr lang="fr-FR" sz="2000" dirty="0" smtClean="0"/>
              <a:t>      Ce mode de stockage est basé sur les matériaux à changement de phase « </a:t>
            </a:r>
            <a:r>
              <a:rPr lang="fr-FR" sz="2000" b="1" dirty="0" smtClean="0"/>
              <a:t>MCP », ces matériaux </a:t>
            </a:r>
            <a:r>
              <a:rPr lang="fr-FR" sz="2000" dirty="0" smtClean="0"/>
              <a:t>stockent de l’énergie lorsqu’ils changent leur état « par exemple solide-liquide ». La transformation inverse permet de libérer l’énergie accumulée sous forme de chaleur ou de froid, avec un rendement d’environ 60%. Plusieurs types de ces matériaux « organiques »</a:t>
            </a:r>
            <a:r>
              <a:rPr lang="fr-FR" sz="2000" b="1" dirty="0" smtClean="0"/>
              <a:t> de la chaleur apportée </a:t>
            </a:r>
            <a:r>
              <a:rPr lang="fr-FR" sz="2000" dirty="0" smtClean="0"/>
              <a:t>par le soleil, pour tempérer les bâtiments.</a:t>
            </a:r>
          </a:p>
          <a:p>
            <a:pPr algn="just">
              <a:lnSpc>
                <a:spcPct val="150000"/>
              </a:lnSpc>
            </a:pPr>
            <a:r>
              <a:rPr lang="fr-FR" sz="2000" dirty="0" smtClean="0">
                <a:solidFill>
                  <a:srgbClr val="FF0000"/>
                </a:solidFill>
              </a:rPr>
              <a:t>Il n'existe pas à ce jour d'installations de stockage de grandes capacités basées sur ce principe mais de nombreux projets sont en cours.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 to="" calcmode="lin" valueType="num">
                                      <p:cBhvr>
                                        <p:cTn id="7" dur="1" fill="hold"/>
                                        <p:tgtEl>
                                          <p:spTgt spid="18"/>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 to="" calcmode="lin" valueType="num">
                                      <p:cBhvr>
                                        <p:cTn id="12" dur="1" fill="hold"/>
                                        <p:tgtEl>
                                          <p:spTgt spid="21"/>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 to="" calcmode="lin" valueType="num">
                                      <p:cBhvr>
                                        <p:cTn id="17" dur="1" fill="hold"/>
                                        <p:tgtEl>
                                          <p:spTgt spid="2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21" grpId="0"/>
      <p:bldP spid="2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AutoShape 1"/>
          <p:cNvSpPr>
            <a:spLocks noChangeShapeType="1"/>
          </p:cNvSpPr>
          <p:nvPr/>
        </p:nvSpPr>
        <p:spPr bwMode="auto">
          <a:xfrm>
            <a:off x="3757613" y="495300"/>
            <a:ext cx="0"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4" name="Rectangle 3"/>
          <p:cNvSpPr/>
          <p:nvPr/>
        </p:nvSpPr>
        <p:spPr>
          <a:xfrm>
            <a:off x="571472" y="75740"/>
            <a:ext cx="7643866" cy="461665"/>
          </a:xfrm>
          <a:prstGeom prst="rect">
            <a:avLst/>
          </a:prstGeom>
        </p:spPr>
        <p:txBody>
          <a:bodyPr wrap="square">
            <a:spAutoFit/>
          </a:bodyPr>
          <a:lstStyle/>
          <a:p>
            <a:pPr algn="ctr"/>
            <a:r>
              <a:rPr lang="fr-FR" sz="2400" b="1" dirty="0" smtClean="0">
                <a:solidFill>
                  <a:srgbClr val="FF0000"/>
                </a:solidFill>
                <a:latin typeface="Times New Roman" pitchFamily="18" charset="0"/>
                <a:cs typeface="Times New Roman" pitchFamily="18" charset="0"/>
              </a:rPr>
              <a:t>Conclusion</a:t>
            </a:r>
          </a:p>
        </p:txBody>
      </p:sp>
      <p:sp>
        <p:nvSpPr>
          <p:cNvPr id="5" name="Rectangle 4"/>
          <p:cNvSpPr/>
          <p:nvPr/>
        </p:nvSpPr>
        <p:spPr>
          <a:xfrm>
            <a:off x="214282" y="714356"/>
            <a:ext cx="4714908" cy="507831"/>
          </a:xfrm>
          <a:prstGeom prst="rect">
            <a:avLst/>
          </a:prstGeom>
        </p:spPr>
        <p:txBody>
          <a:bodyPr wrap="square">
            <a:spAutoFit/>
          </a:bodyPr>
          <a:lstStyle/>
          <a:p>
            <a:pPr algn="just">
              <a:lnSpc>
                <a:spcPct val="150000"/>
              </a:lnSpc>
              <a:buFont typeface="Wingdings" pitchFamily="2" charset="2"/>
              <a:buChar char="q"/>
            </a:pPr>
            <a:r>
              <a:rPr lang="fr-FR" dirty="0" smtClean="0">
                <a:latin typeface="Times New Roman" pitchFamily="18" charset="0"/>
                <a:cs typeface="Times New Roman" pitchFamily="18" charset="0"/>
              </a:rPr>
              <a:t> Conclusion</a:t>
            </a:r>
          </a:p>
        </p:txBody>
      </p:sp>
      <p:pic>
        <p:nvPicPr>
          <p:cNvPr id="1026" name="Picture 2"/>
          <p:cNvPicPr>
            <a:picLocks noChangeAspect="1" noChangeArrowheads="1"/>
          </p:cNvPicPr>
          <p:nvPr/>
        </p:nvPicPr>
        <p:blipFill>
          <a:blip r:embed="rId2"/>
          <a:srcRect l="66984" t="22461" r="16544" b="32617"/>
          <a:stretch>
            <a:fillRect/>
          </a:stretch>
        </p:blipFill>
        <p:spPr bwMode="auto">
          <a:xfrm>
            <a:off x="6500826" y="0"/>
            <a:ext cx="2143140" cy="3286148"/>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to="" calcmode="lin" valueType="num">
                                      <p:cBhvr>
                                        <p:cTn id="12" dur="1" fill="hold"/>
                                        <p:tgtEl>
                                          <p:spTgt spid="5"/>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214290"/>
            <a:ext cx="8501122" cy="523220"/>
          </a:xfrm>
          <a:prstGeom prst="rect">
            <a:avLst/>
          </a:prstGeom>
        </p:spPr>
        <p:txBody>
          <a:bodyPr wrap="square">
            <a:spAutoFit/>
          </a:bodyPr>
          <a:lstStyle/>
          <a:p>
            <a:r>
              <a:rPr lang="fr-FR" sz="2800" b="1" dirty="0" smtClean="0">
                <a:solidFill>
                  <a:srgbClr val="FF0000"/>
                </a:solidFill>
                <a:hlinkClick r:id="rId2"/>
              </a:rPr>
              <a:t>Définition et généralités sur le stockage d’énergie</a:t>
            </a:r>
            <a:endParaRPr lang="fr-FR" sz="2800" b="1" dirty="0">
              <a:solidFill>
                <a:srgbClr val="FF0000"/>
              </a:solidFill>
              <a:hlinkClick r:id="rId2"/>
            </a:endParaRPr>
          </a:p>
        </p:txBody>
      </p:sp>
      <p:sp>
        <p:nvSpPr>
          <p:cNvPr id="3" name="Rectangle 2"/>
          <p:cNvSpPr/>
          <p:nvPr/>
        </p:nvSpPr>
        <p:spPr>
          <a:xfrm>
            <a:off x="285720" y="857232"/>
            <a:ext cx="8572560" cy="1200329"/>
          </a:xfrm>
          <a:prstGeom prst="rect">
            <a:avLst/>
          </a:prstGeom>
        </p:spPr>
        <p:txBody>
          <a:bodyPr wrap="square">
            <a:spAutoFit/>
          </a:bodyPr>
          <a:lstStyle/>
          <a:p>
            <a:pPr algn="just"/>
            <a:r>
              <a:rPr lang="fr-FR" sz="2400" dirty="0" smtClean="0"/>
              <a:t>      </a:t>
            </a:r>
            <a:r>
              <a:rPr lang="fr-FR" sz="2400" b="1" dirty="0" smtClean="0"/>
              <a:t>Le stockage de l'énergie </a:t>
            </a:r>
            <a:r>
              <a:rPr lang="fr-FR" sz="2400" dirty="0" smtClean="0"/>
              <a:t>consiste à mettre en réserve une quantité d'énergie provenant d'une source pour une utilisation ultérieure. </a:t>
            </a:r>
            <a:endParaRPr lang="fr-FR" sz="2400" dirty="0"/>
          </a:p>
        </p:txBody>
      </p:sp>
      <p:pic>
        <p:nvPicPr>
          <p:cNvPr id="1026" name="Picture 2"/>
          <p:cNvPicPr>
            <a:picLocks noChangeAspect="1" noChangeArrowheads="1"/>
          </p:cNvPicPr>
          <p:nvPr/>
        </p:nvPicPr>
        <p:blipFill>
          <a:blip r:embed="rId3"/>
          <a:srcRect l="21962" t="9765" r="23133" b="23828"/>
          <a:stretch>
            <a:fillRect/>
          </a:stretch>
        </p:blipFill>
        <p:spPr bwMode="auto">
          <a:xfrm>
            <a:off x="642910" y="2428868"/>
            <a:ext cx="7572428" cy="4214842"/>
          </a:xfrm>
          <a:prstGeom prst="rect">
            <a:avLst/>
          </a:prstGeom>
          <a:noFill/>
          <a:ln w="9525">
            <a:solidFill>
              <a:schemeClr val="accent1"/>
            </a:solidFill>
            <a:miter lim="800000"/>
            <a:headEnd/>
            <a:tailEnd/>
          </a:ln>
          <a:effectLst/>
        </p:spPr>
      </p:pic>
      <p:sp>
        <p:nvSpPr>
          <p:cNvPr id="5" name="Rectangle 4"/>
          <p:cNvSpPr/>
          <p:nvPr/>
        </p:nvSpPr>
        <p:spPr>
          <a:xfrm>
            <a:off x="357158" y="849337"/>
            <a:ext cx="8501122" cy="1569660"/>
          </a:xfrm>
          <a:prstGeom prst="rect">
            <a:avLst/>
          </a:prstGeom>
        </p:spPr>
        <p:txBody>
          <a:bodyPr wrap="square">
            <a:spAutoFit/>
          </a:bodyPr>
          <a:lstStyle/>
          <a:p>
            <a:pPr algn="just"/>
            <a:r>
              <a:rPr lang="fr-FR" sz="2400" dirty="0" smtClean="0"/>
              <a:t>Stocker de </a:t>
            </a:r>
            <a:r>
              <a:rPr lang="fr-FR" sz="2400" b="1" dirty="0" smtClean="0">
                <a:solidFill>
                  <a:srgbClr val="FF0000"/>
                </a:solidFill>
              </a:rPr>
              <a:t>la chaleur </a:t>
            </a:r>
            <a:r>
              <a:rPr lang="fr-FR" sz="2400" dirty="0" smtClean="0"/>
              <a:t>ou de </a:t>
            </a:r>
            <a:r>
              <a:rPr lang="fr-FR" sz="2400" b="1" dirty="0" smtClean="0">
                <a:solidFill>
                  <a:srgbClr val="FF0000"/>
                </a:solidFill>
              </a:rPr>
              <a:t>l'électricité</a:t>
            </a:r>
            <a:r>
              <a:rPr lang="fr-FR" sz="2400" dirty="0" smtClean="0"/>
              <a:t> permet ainsi de stabiliser les réseaux énergétiques et de lisser les irrégularités de production/consommation dans le contexte de développement des énergies renouvelables, particulièrement sur les sites isolés.</a:t>
            </a:r>
            <a:endParaRPr lang="fr-F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to="" calcmode="lin" valueType="num">
                                      <p:cBhvr>
                                        <p:cTn id="12" dur="1" fill="hold"/>
                                        <p:tgtEl>
                                          <p:spTgt spid="3"/>
                                        </p:tgtEl>
                                        <p:attrNameLst>
                                          <p:attrName/>
                                        </p:attrNameLst>
                                      </p:cBhvr>
                                    </p:anim>
                                  </p:childTnLst>
                                </p:cTn>
                              </p:par>
                              <p:par>
                                <p:cTn id="13" presetID="24" presetClass="entr" presetSubtype="0" fill="hold" nodeType="withEffect">
                                  <p:stCondLst>
                                    <p:cond delay="0"/>
                                  </p:stCondLst>
                                  <p:childTnLst>
                                    <p:set>
                                      <p:cBhvr>
                                        <p:cTn id="14" dur="1" fill="hold">
                                          <p:stCondLst>
                                            <p:cond delay="0"/>
                                          </p:stCondLst>
                                        </p:cTn>
                                        <p:tgtEl>
                                          <p:spTgt spid="1026"/>
                                        </p:tgtEl>
                                        <p:attrNameLst>
                                          <p:attrName>style.visibility</p:attrName>
                                        </p:attrNameLst>
                                      </p:cBhvr>
                                      <p:to>
                                        <p:strVal val="visible"/>
                                      </p:to>
                                    </p:set>
                                    <p:anim to="" calcmode="lin" valueType="num">
                                      <p:cBhvr>
                                        <p:cTn id="15" dur="1" fill="hold"/>
                                        <p:tgtEl>
                                          <p:spTgt spid="1026"/>
                                        </p:tgtEl>
                                        <p:attrNameLst>
                                          <p:attrName/>
                                        </p:attrNameLst>
                                      </p:cBhvr>
                                    </p:anim>
                                  </p:childTnLst>
                                </p:cTn>
                              </p:par>
                            </p:childTnLst>
                          </p:cTn>
                        </p:par>
                      </p:childTnLst>
                    </p:cTn>
                  </p:par>
                  <p:par>
                    <p:cTn id="16" fill="hold">
                      <p:stCondLst>
                        <p:cond delay="indefinite"/>
                      </p:stCondLst>
                      <p:childTnLst>
                        <p:par>
                          <p:cTn id="17" fill="hold">
                            <p:stCondLst>
                              <p:cond delay="0"/>
                            </p:stCondLst>
                            <p:childTnLst>
                              <p:par>
                                <p:cTn id="18" presetID="24" presetClass="exit" presetSubtype="0" fill="hold" grpId="1" nodeType="clickEffect">
                                  <p:stCondLst>
                                    <p:cond delay="0"/>
                                  </p:stCondLst>
                                  <p:childTnLst>
                                    <p:anim to="" calcmode="lin" valueType="num">
                                      <p:cBhvr>
                                        <p:cTn id="19" dur="1"/>
                                        <p:tgtEl>
                                          <p:spTgt spid="3"/>
                                        </p:tgtEl>
                                        <p:attrNameLst>
                                          <p:attrName/>
                                        </p:attrNameLst>
                                      </p:cBhvr>
                                    </p:anim>
                                    <p:set>
                                      <p:cBhvr>
                                        <p:cTn id="20" dur="1" fill="hold">
                                          <p:stCondLst>
                                            <p:cond delay="0"/>
                                          </p:stCondLst>
                                        </p:cTn>
                                        <p:tgtEl>
                                          <p:spTgt spid="3"/>
                                        </p:tgtEl>
                                        <p:attrNameLst>
                                          <p:attrName>style.visibility</p:attrName>
                                        </p:attrNameLst>
                                      </p:cBhvr>
                                      <p:to>
                                        <p:strVal val="hidden"/>
                                      </p:to>
                                    </p:set>
                                  </p:childTnLst>
                                </p:cTn>
                              </p:par>
                              <p:par>
                                <p:cTn id="21" presetID="24" presetClass="entr" presetSubtype="0" fill="hold" grpId="0" nodeType="withEffect">
                                  <p:stCondLst>
                                    <p:cond delay="0"/>
                                  </p:stCondLst>
                                  <p:childTnLst>
                                    <p:set>
                                      <p:cBhvr>
                                        <p:cTn id="22" dur="1" fill="hold">
                                          <p:stCondLst>
                                            <p:cond delay="0"/>
                                          </p:stCondLst>
                                        </p:cTn>
                                        <p:tgtEl>
                                          <p:spTgt spid="5"/>
                                        </p:tgtEl>
                                        <p:attrNameLst>
                                          <p:attrName>style.visibility</p:attrName>
                                        </p:attrNameLst>
                                      </p:cBhvr>
                                      <p:to>
                                        <p:strVal val="visible"/>
                                      </p:to>
                                    </p:set>
                                    <p:anim to="" calcmode="lin" valueType="num">
                                      <p:cBhvr>
                                        <p:cTn id="23" dur="1" fill="hold"/>
                                        <p:tgtEl>
                                          <p:spTgt spid="5"/>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3" grpId="1"/>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188318"/>
            <a:ext cx="9144000" cy="523220"/>
          </a:xfrm>
          <a:prstGeom prst="rect">
            <a:avLst/>
          </a:prstGeom>
        </p:spPr>
        <p:txBody>
          <a:bodyPr wrap="square">
            <a:spAutoFit/>
          </a:bodyPr>
          <a:lstStyle/>
          <a:p>
            <a:pPr algn="just"/>
            <a:r>
              <a:rPr lang="fr-FR" sz="2800" dirty="0" smtClean="0"/>
              <a:t>Le stockage d'énergie répond à trois motivations principales :</a:t>
            </a:r>
            <a:endParaRPr lang="fr-FR" sz="2800" dirty="0"/>
          </a:p>
        </p:txBody>
      </p:sp>
      <p:sp>
        <p:nvSpPr>
          <p:cNvPr id="9" name="Rectangle 8"/>
          <p:cNvSpPr/>
          <p:nvPr/>
        </p:nvSpPr>
        <p:spPr>
          <a:xfrm>
            <a:off x="0" y="642918"/>
            <a:ext cx="1500198" cy="523220"/>
          </a:xfrm>
          <a:prstGeom prst="rect">
            <a:avLst/>
          </a:prstGeom>
        </p:spPr>
        <p:txBody>
          <a:bodyPr wrap="square">
            <a:spAutoFit/>
          </a:bodyPr>
          <a:lstStyle/>
          <a:p>
            <a:r>
              <a:rPr lang="fr-FR" sz="2800" b="1" dirty="0" smtClean="0">
                <a:solidFill>
                  <a:srgbClr val="FF0000"/>
                </a:solidFill>
              </a:rPr>
              <a:t>Intérêt</a:t>
            </a:r>
            <a:endParaRPr lang="fr-FR" sz="1200" dirty="0"/>
          </a:p>
        </p:txBody>
      </p:sp>
      <p:sp>
        <p:nvSpPr>
          <p:cNvPr id="11" name="Rectangle 10"/>
          <p:cNvSpPr/>
          <p:nvPr/>
        </p:nvSpPr>
        <p:spPr>
          <a:xfrm>
            <a:off x="214282" y="142852"/>
            <a:ext cx="8501122" cy="523220"/>
          </a:xfrm>
          <a:prstGeom prst="rect">
            <a:avLst/>
          </a:prstGeom>
        </p:spPr>
        <p:txBody>
          <a:bodyPr wrap="square">
            <a:spAutoFit/>
          </a:bodyPr>
          <a:lstStyle/>
          <a:p>
            <a:r>
              <a:rPr lang="fr-FR" sz="2800" b="1" dirty="0" smtClean="0">
                <a:solidFill>
                  <a:srgbClr val="FF0000"/>
                </a:solidFill>
                <a:hlinkClick r:id="rId2"/>
              </a:rPr>
              <a:t>Définition et généralités sur le stockage d’énergie</a:t>
            </a:r>
            <a:endParaRPr lang="fr-FR" sz="2800" b="1" dirty="0">
              <a:solidFill>
                <a:srgbClr val="FF0000"/>
              </a:solidFill>
              <a:hlinkClick r:id="rId2"/>
            </a:endParaRPr>
          </a:p>
        </p:txBody>
      </p:sp>
      <p:sp>
        <p:nvSpPr>
          <p:cNvPr id="6" name="Rectangle 5"/>
          <p:cNvSpPr/>
          <p:nvPr/>
        </p:nvSpPr>
        <p:spPr>
          <a:xfrm>
            <a:off x="-32" y="1713506"/>
            <a:ext cx="9144000" cy="3970318"/>
          </a:xfrm>
          <a:prstGeom prst="rect">
            <a:avLst/>
          </a:prstGeom>
        </p:spPr>
        <p:txBody>
          <a:bodyPr wrap="square">
            <a:spAutoFit/>
          </a:bodyPr>
          <a:lstStyle/>
          <a:p>
            <a:pPr algn="just">
              <a:lnSpc>
                <a:spcPct val="150000"/>
              </a:lnSpc>
              <a:buFont typeface="Wingdings" pitchFamily="2" charset="2"/>
              <a:buChar char="q"/>
            </a:pPr>
            <a:r>
              <a:rPr lang="fr-FR" sz="2800" dirty="0" smtClean="0"/>
              <a:t> Sécurisation de l'approvisionnement en énergie d'un pays ou d'un groupe de pays;</a:t>
            </a:r>
          </a:p>
          <a:p>
            <a:pPr algn="just">
              <a:lnSpc>
                <a:spcPct val="150000"/>
              </a:lnSpc>
              <a:buFont typeface="Wingdings" pitchFamily="2" charset="2"/>
              <a:buChar char="q"/>
            </a:pPr>
            <a:r>
              <a:rPr lang="fr-FR" sz="2800" dirty="0" smtClean="0"/>
              <a:t> Ajustement de la production d'énergie en fonction de la demande;</a:t>
            </a:r>
          </a:p>
          <a:p>
            <a:pPr algn="just">
              <a:lnSpc>
                <a:spcPct val="150000"/>
              </a:lnSpc>
              <a:buFont typeface="Wingdings" pitchFamily="2" charset="2"/>
              <a:buChar char="q"/>
            </a:pPr>
            <a:r>
              <a:rPr lang="fr-FR" sz="2800" dirty="0" smtClean="0"/>
              <a:t> Compensation de l'irrégularité de la production des énergies dites intermittentes.</a:t>
            </a:r>
            <a:endParaRPr lang="fr-F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 to="" calcmode="lin" valueType="num">
                                      <p:cBhvr>
                                        <p:cTn id="7" dur="1" fill="hold"/>
                                        <p:tgtEl>
                                          <p:spTgt spid="11"/>
                                        </p:tgtEl>
                                        <p:attrNameLst>
                                          <p:attrName/>
                                        </p:attrNameLst>
                                      </p:cBhvr>
                                    </p:anim>
                                  </p:childTnLst>
                                </p:cTn>
                              </p:par>
                              <p:par>
                                <p:cTn id="8" presetID="24"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 to="" calcmode="lin" valueType="num">
                                      <p:cBhvr>
                                        <p:cTn id="10" dur="1" fill="hold"/>
                                        <p:tgtEl>
                                          <p:spTgt spid="9"/>
                                        </p:tgtEl>
                                        <p:attrNameLst>
                                          <p:attrName/>
                                        </p:attrNameLst>
                                      </p:cBhvr>
                                    </p:anim>
                                  </p:childTnLst>
                                </p:cTn>
                              </p:par>
                            </p:childTnLst>
                          </p:cTn>
                        </p:par>
                      </p:childTnLst>
                    </p:cTn>
                  </p:par>
                  <p:par>
                    <p:cTn id="11" fill="hold">
                      <p:stCondLst>
                        <p:cond delay="indefinite"/>
                      </p:stCondLst>
                      <p:childTnLst>
                        <p:par>
                          <p:cTn id="12" fill="hold">
                            <p:stCondLst>
                              <p:cond delay="0"/>
                            </p:stCondLst>
                            <p:childTnLst>
                              <p:par>
                                <p:cTn id="13" presetID="24"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 to="" calcmode="lin" valueType="num">
                                      <p:cBhvr>
                                        <p:cTn id="15" dur="1" fill="hold"/>
                                        <p:tgtEl>
                                          <p:spTgt spid="3"/>
                                        </p:tgtEl>
                                        <p:attrNameLst>
                                          <p:attrName/>
                                        </p:attrNameLst>
                                      </p:cBhvr>
                                    </p:anim>
                                  </p:childTnLst>
                                </p:cTn>
                              </p:par>
                            </p:childTnLst>
                          </p:cTn>
                        </p:par>
                      </p:childTnLst>
                    </p:cTn>
                  </p:par>
                  <p:par>
                    <p:cTn id="16" fill="hold">
                      <p:stCondLst>
                        <p:cond delay="indefinite"/>
                      </p:stCondLst>
                      <p:childTnLst>
                        <p:par>
                          <p:cTn id="17" fill="hold">
                            <p:stCondLst>
                              <p:cond delay="0"/>
                            </p:stCondLst>
                            <p:childTnLst>
                              <p:par>
                                <p:cTn id="18" presetID="24"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 to="" calcmode="lin" valueType="num">
                                      <p:cBhvr>
                                        <p:cTn id="20" dur="1" fill="hold"/>
                                        <p:tgtEl>
                                          <p:spTgt spid="6"/>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P spid="11"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24"/>
            <a:ext cx="9144000" cy="3323987"/>
          </a:xfrm>
          <a:prstGeom prst="rect">
            <a:avLst/>
          </a:prstGeom>
        </p:spPr>
        <p:txBody>
          <a:bodyPr wrap="square">
            <a:spAutoFit/>
          </a:bodyPr>
          <a:lstStyle/>
          <a:p>
            <a:pPr algn="just">
              <a:lnSpc>
                <a:spcPct val="150000"/>
              </a:lnSpc>
              <a:buFont typeface="Wingdings" pitchFamily="2" charset="2"/>
              <a:buChar char="q"/>
            </a:pPr>
            <a:r>
              <a:rPr lang="fr-FR" sz="2800" dirty="0" smtClean="0"/>
              <a:t> Le but principal du stockage d’énergie est de faire </a:t>
            </a:r>
            <a:r>
              <a:rPr lang="fr-FR" sz="2800" b="1" dirty="0" smtClean="0"/>
              <a:t>un </a:t>
            </a:r>
            <a:r>
              <a:rPr lang="fr-FR" sz="2800" b="1" dirty="0" smtClean="0">
                <a:solidFill>
                  <a:srgbClr val="FF0000"/>
                </a:solidFill>
              </a:rPr>
              <a:t>équilibre entre la demande et la production d’électricité « il permet l’adaptation dans le temps entre l’offre et la demande en énergie», cet </a:t>
            </a:r>
            <a:r>
              <a:rPr lang="fr-FR" sz="2800" dirty="0" smtClean="0"/>
              <a:t>équilibre est nécessaire au fonctionnement des réseaux électriques.</a:t>
            </a:r>
            <a:endParaRPr lang="fr-FR" sz="2800" dirty="0"/>
          </a:p>
        </p:txBody>
      </p:sp>
      <p:pic>
        <p:nvPicPr>
          <p:cNvPr id="2050" name="Picture 2" descr="كيفية صنع ميزان ذو الكفتين - موضوع"/>
          <p:cNvPicPr>
            <a:picLocks noChangeAspect="1" noChangeArrowheads="1"/>
          </p:cNvPicPr>
          <p:nvPr/>
        </p:nvPicPr>
        <p:blipFill>
          <a:blip r:embed="rId2"/>
          <a:srcRect/>
          <a:stretch>
            <a:fillRect/>
          </a:stretch>
        </p:blipFill>
        <p:spPr bwMode="auto">
          <a:xfrm>
            <a:off x="1428728" y="3429000"/>
            <a:ext cx="6000750" cy="2857500"/>
          </a:xfrm>
          <a:prstGeom prst="rect">
            <a:avLst/>
          </a:prstGeom>
          <a:noFill/>
        </p:spPr>
      </p:pic>
      <p:sp>
        <p:nvSpPr>
          <p:cNvPr id="5" name="Rectangle 4"/>
          <p:cNvSpPr/>
          <p:nvPr/>
        </p:nvSpPr>
        <p:spPr>
          <a:xfrm>
            <a:off x="4937564" y="5929330"/>
            <a:ext cx="2571768" cy="671851"/>
          </a:xfrm>
          <a:prstGeom prst="rect">
            <a:avLst/>
          </a:prstGeom>
        </p:spPr>
        <p:txBody>
          <a:bodyPr wrap="square">
            <a:spAutoFit/>
          </a:bodyPr>
          <a:lstStyle/>
          <a:p>
            <a:pPr algn="just">
              <a:lnSpc>
                <a:spcPct val="150000"/>
              </a:lnSpc>
            </a:pPr>
            <a:r>
              <a:rPr lang="fr-FR" sz="2800" b="1" dirty="0" smtClean="0">
                <a:solidFill>
                  <a:srgbClr val="FF0000"/>
                </a:solidFill>
              </a:rPr>
              <a:t>Consommation</a:t>
            </a:r>
            <a:endParaRPr lang="fr-FR" sz="2800" b="1" dirty="0">
              <a:solidFill>
                <a:srgbClr val="FF0000"/>
              </a:solidFill>
            </a:endParaRPr>
          </a:p>
        </p:txBody>
      </p:sp>
      <p:sp>
        <p:nvSpPr>
          <p:cNvPr id="6" name="Rectangle 5"/>
          <p:cNvSpPr/>
          <p:nvPr/>
        </p:nvSpPr>
        <p:spPr>
          <a:xfrm>
            <a:off x="1643042" y="5929330"/>
            <a:ext cx="2071702" cy="671851"/>
          </a:xfrm>
          <a:prstGeom prst="rect">
            <a:avLst/>
          </a:prstGeom>
        </p:spPr>
        <p:txBody>
          <a:bodyPr wrap="square">
            <a:spAutoFit/>
          </a:bodyPr>
          <a:lstStyle/>
          <a:p>
            <a:pPr algn="just">
              <a:lnSpc>
                <a:spcPct val="150000"/>
              </a:lnSpc>
            </a:pPr>
            <a:r>
              <a:rPr lang="fr-FR" sz="2800" b="1" dirty="0" smtClean="0">
                <a:solidFill>
                  <a:srgbClr val="FF0000"/>
                </a:solidFill>
              </a:rPr>
              <a:t>Production</a:t>
            </a:r>
            <a:endParaRPr lang="fr-FR" sz="28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to="" calcmode="lin" valueType="num">
                                      <p:cBhvr>
                                        <p:cTn id="7" dur="1" fill="hold"/>
                                        <p:tgtEl>
                                          <p:spTgt spid="3"/>
                                        </p:tgtEl>
                                        <p:attrNameLst>
                                          <p:attrName/>
                                        </p:attrNameLst>
                                      </p:cBhvr>
                                    </p:anim>
                                  </p:childTnLst>
                                </p:cTn>
                              </p:par>
                              <p:par>
                                <p:cTn id="8" presetID="24" presetClass="entr" presetSubtype="0" fill="hold" nodeType="withEffect">
                                  <p:stCondLst>
                                    <p:cond delay="0"/>
                                  </p:stCondLst>
                                  <p:childTnLst>
                                    <p:set>
                                      <p:cBhvr>
                                        <p:cTn id="9" dur="1" fill="hold">
                                          <p:stCondLst>
                                            <p:cond delay="0"/>
                                          </p:stCondLst>
                                        </p:cTn>
                                        <p:tgtEl>
                                          <p:spTgt spid="2050"/>
                                        </p:tgtEl>
                                        <p:attrNameLst>
                                          <p:attrName>style.visibility</p:attrName>
                                        </p:attrNameLst>
                                      </p:cBhvr>
                                      <p:to>
                                        <p:strVal val="visible"/>
                                      </p:to>
                                    </p:set>
                                    <p:anim to="" calcmode="lin" valueType="num">
                                      <p:cBhvr>
                                        <p:cTn id="10" dur="1" fill="hold"/>
                                        <p:tgtEl>
                                          <p:spTgt spid="2050"/>
                                        </p:tgtEl>
                                        <p:attrNameLst>
                                          <p:attrName/>
                                        </p:attrNameLst>
                                      </p:cBhvr>
                                    </p:anim>
                                  </p:childTnLst>
                                </p:cTn>
                              </p:par>
                            </p:childTnLst>
                          </p:cTn>
                        </p:par>
                        <p:par>
                          <p:cTn id="11" fill="hold">
                            <p:stCondLst>
                              <p:cond delay="0"/>
                            </p:stCondLst>
                            <p:childTnLst>
                              <p:par>
                                <p:cTn id="12" presetID="24" presetClass="entr" presetSubtype="0" fill="hold" grpId="0" nodeType="afterEffect">
                                  <p:stCondLst>
                                    <p:cond delay="0"/>
                                  </p:stCondLst>
                                  <p:childTnLst>
                                    <p:set>
                                      <p:cBhvr>
                                        <p:cTn id="13" dur="1" fill="hold">
                                          <p:stCondLst>
                                            <p:cond delay="0"/>
                                          </p:stCondLst>
                                        </p:cTn>
                                        <p:tgtEl>
                                          <p:spTgt spid="6"/>
                                        </p:tgtEl>
                                        <p:attrNameLst>
                                          <p:attrName>style.visibility</p:attrName>
                                        </p:attrNameLst>
                                      </p:cBhvr>
                                      <p:to>
                                        <p:strVal val="visible"/>
                                      </p:to>
                                    </p:set>
                                    <p:anim to="" calcmode="lin" valueType="num">
                                      <p:cBhvr>
                                        <p:cTn id="14" dur="1" fill="hold"/>
                                        <p:tgtEl>
                                          <p:spTgt spid="6"/>
                                        </p:tgtEl>
                                        <p:attrNameLst>
                                          <p:attrName/>
                                        </p:attrNameLst>
                                      </p:cBhvr>
                                    </p:anim>
                                  </p:childTnLst>
                                </p:cTn>
                              </p:par>
                            </p:childTnLst>
                          </p:cTn>
                        </p:par>
                        <p:par>
                          <p:cTn id="15" fill="hold">
                            <p:stCondLst>
                              <p:cond delay="0"/>
                            </p:stCondLst>
                            <p:childTnLst>
                              <p:par>
                                <p:cTn id="16" presetID="24" presetClass="entr" presetSubtype="0" fill="hold" grpId="0" nodeType="afterEffect">
                                  <p:stCondLst>
                                    <p:cond delay="0"/>
                                  </p:stCondLst>
                                  <p:childTnLst>
                                    <p:set>
                                      <p:cBhvr>
                                        <p:cTn id="17" dur="1" fill="hold">
                                          <p:stCondLst>
                                            <p:cond delay="0"/>
                                          </p:stCondLst>
                                        </p:cTn>
                                        <p:tgtEl>
                                          <p:spTgt spid="5"/>
                                        </p:tgtEl>
                                        <p:attrNameLst>
                                          <p:attrName>style.visibility</p:attrName>
                                        </p:attrNameLst>
                                      </p:cBhvr>
                                      <p:to>
                                        <p:strVal val="visible"/>
                                      </p:to>
                                    </p:set>
                                    <p:anim to="" calcmode="lin" valueType="num">
                                      <p:cBhvr>
                                        <p:cTn id="18" dur="1" fill="hold"/>
                                        <p:tgtEl>
                                          <p:spTgt spid="5"/>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Rectangle 51"/>
          <p:cNvSpPr/>
          <p:nvPr/>
        </p:nvSpPr>
        <p:spPr>
          <a:xfrm>
            <a:off x="142844" y="571480"/>
            <a:ext cx="8643998" cy="2862322"/>
          </a:xfrm>
          <a:prstGeom prst="rect">
            <a:avLst/>
          </a:prstGeom>
        </p:spPr>
        <p:txBody>
          <a:bodyPr wrap="square">
            <a:spAutoFit/>
          </a:bodyPr>
          <a:lstStyle/>
          <a:p>
            <a:pPr algn="just">
              <a:lnSpc>
                <a:spcPct val="150000"/>
              </a:lnSpc>
            </a:pPr>
            <a:r>
              <a:rPr lang="fr-FR" sz="2400" dirty="0" smtClean="0"/>
              <a:t>L'un des </a:t>
            </a:r>
            <a:r>
              <a:rPr lang="fr-FR" sz="2400" b="1" dirty="0" smtClean="0"/>
              <a:t>inconvénients</a:t>
            </a:r>
            <a:r>
              <a:rPr lang="fr-FR" sz="2400" dirty="0" smtClean="0"/>
              <a:t> majeurs des énergies renouvelables en général est son intermittence due au caractère intermittent du vent, du soleil ou de la géothermie. </a:t>
            </a:r>
            <a:r>
              <a:rPr lang="fr-FR" sz="2400" u="sng" dirty="0" smtClean="0"/>
              <a:t>C'est pourquoi les systèmes de stockage</a:t>
            </a:r>
            <a:r>
              <a:rPr lang="fr-FR" sz="2400" dirty="0" smtClean="0"/>
              <a:t> auront un rôle important dans le développement de ces énergies dans la venir.</a:t>
            </a:r>
          </a:p>
        </p:txBody>
      </p:sp>
      <p:sp>
        <p:nvSpPr>
          <p:cNvPr id="56" name="Rectangle 55"/>
          <p:cNvSpPr/>
          <p:nvPr/>
        </p:nvSpPr>
        <p:spPr>
          <a:xfrm>
            <a:off x="142844" y="3429000"/>
            <a:ext cx="8643998" cy="2805063"/>
          </a:xfrm>
          <a:prstGeom prst="rect">
            <a:avLst/>
          </a:prstGeom>
        </p:spPr>
        <p:txBody>
          <a:bodyPr wrap="square">
            <a:spAutoFit/>
          </a:bodyPr>
          <a:lstStyle/>
          <a:p>
            <a:pPr algn="just">
              <a:lnSpc>
                <a:spcPct val="150000"/>
              </a:lnSpc>
            </a:pPr>
            <a:r>
              <a:rPr lang="fr-FR" sz="2400" dirty="0" smtClean="0"/>
              <a:t>L'électricité produite, par les panneaux solaires ou les éoliennes, dans les périodes de faible consommation ou de surproduction peut être stockée pour être restituée ensuite pendant les périodes où la production ne couvre pas la demande « production faible ou demande forte ».</a:t>
            </a:r>
            <a:endParaRPr lang="fr-FR" sz="2000" dirty="0"/>
          </a:p>
        </p:txBody>
      </p:sp>
      <p:sp>
        <p:nvSpPr>
          <p:cNvPr id="57" name="Rectangle 56"/>
          <p:cNvSpPr/>
          <p:nvPr/>
        </p:nvSpPr>
        <p:spPr>
          <a:xfrm>
            <a:off x="142844" y="71414"/>
            <a:ext cx="8501122" cy="523220"/>
          </a:xfrm>
          <a:prstGeom prst="rect">
            <a:avLst/>
          </a:prstGeom>
        </p:spPr>
        <p:txBody>
          <a:bodyPr wrap="square">
            <a:spAutoFit/>
          </a:bodyPr>
          <a:lstStyle/>
          <a:p>
            <a:r>
              <a:rPr lang="fr-FR" sz="2800" b="1" dirty="0" smtClean="0">
                <a:solidFill>
                  <a:srgbClr val="FF0000"/>
                </a:solidFill>
                <a:hlinkClick r:id="rId2"/>
              </a:rPr>
              <a:t>Définition et généralités sur le stockage d’énergie</a:t>
            </a:r>
            <a:endParaRPr lang="fr-FR" sz="2800" b="1" dirty="0">
              <a:solidFill>
                <a:srgbClr val="FF0000"/>
              </a:solidFill>
              <a:hlinkClick r:id="rId2"/>
            </a:endParaRPr>
          </a:p>
        </p:txBody>
      </p:sp>
      <p:pic>
        <p:nvPicPr>
          <p:cNvPr id="5" name="Picture 2"/>
          <p:cNvPicPr>
            <a:picLocks noChangeAspect="1" noChangeArrowheads="1"/>
          </p:cNvPicPr>
          <p:nvPr/>
        </p:nvPicPr>
        <p:blipFill>
          <a:blip r:embed="rId3"/>
          <a:srcRect l="66984" t="22461" r="16544" b="32617"/>
          <a:stretch>
            <a:fillRect/>
          </a:stretch>
        </p:blipFill>
        <p:spPr bwMode="auto">
          <a:xfrm>
            <a:off x="2714612" y="928670"/>
            <a:ext cx="3143272" cy="4819684"/>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nodeType="withEffect">
                                  <p:stCondLst>
                                    <p:cond delay="0"/>
                                  </p:stCondLst>
                                  <p:childTnLst>
                                    <p:set>
                                      <p:cBhvr>
                                        <p:cTn id="6" dur="1" fill="hold">
                                          <p:stCondLst>
                                            <p:cond delay="0"/>
                                          </p:stCondLst>
                                        </p:cTn>
                                        <p:tgtEl>
                                          <p:spTgt spid="57"/>
                                        </p:tgtEl>
                                        <p:attrNameLst>
                                          <p:attrName>style.visibility</p:attrName>
                                        </p:attrNameLst>
                                      </p:cBhvr>
                                      <p:to>
                                        <p:strVal val="visible"/>
                                      </p:to>
                                    </p:set>
                                    <p:anim to="" calcmode="lin" valueType="num">
                                      <p:cBhvr>
                                        <p:cTn id="7" dur="1" fill="hold"/>
                                        <p:tgtEl>
                                          <p:spTgt spid="57"/>
                                        </p:tgtEl>
                                        <p:attrNameLst>
                                          <p:attrName/>
                                        </p:attrNameLst>
                                      </p:cBhvr>
                                    </p:anim>
                                  </p:childTnLst>
                                </p:cTn>
                              </p:par>
                            </p:childTnLst>
                          </p:cTn>
                        </p:par>
                        <p:par>
                          <p:cTn id="8" fill="hold">
                            <p:stCondLst>
                              <p:cond delay="0"/>
                            </p:stCondLst>
                            <p:childTnLst>
                              <p:par>
                                <p:cTn id="9" presetID="24" presetClass="entr" presetSubtype="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to="" calcmode="lin" valueType="num">
                                      <p:cBhvr>
                                        <p:cTn id="11" dur="1" fill="hold"/>
                                        <p:tgtEl>
                                          <p:spTgt spid="5"/>
                                        </p:tgtEl>
                                        <p:attrNameLst>
                                          <p:attrName/>
                                        </p:attrNameLst>
                                      </p:cBhvr>
                                    </p:anim>
                                  </p:childTnLst>
                                </p:cTn>
                              </p:par>
                            </p:childTnLst>
                          </p:cTn>
                        </p:par>
                      </p:childTnLst>
                    </p:cTn>
                  </p:par>
                  <p:par>
                    <p:cTn id="12" fill="hold">
                      <p:stCondLst>
                        <p:cond delay="indefinite"/>
                      </p:stCondLst>
                      <p:childTnLst>
                        <p:par>
                          <p:cTn id="13" fill="hold">
                            <p:stCondLst>
                              <p:cond delay="0"/>
                            </p:stCondLst>
                            <p:childTnLst>
                              <p:par>
                                <p:cTn id="14" presetID="24" presetClass="exit" presetSubtype="0" fill="hold" nodeType="clickEffect">
                                  <p:stCondLst>
                                    <p:cond delay="0"/>
                                  </p:stCondLst>
                                  <p:childTnLst>
                                    <p:anim to="" calcmode="lin" valueType="num">
                                      <p:cBhvr>
                                        <p:cTn id="15" dur="1"/>
                                        <p:tgtEl>
                                          <p:spTgt spid="5"/>
                                        </p:tgtEl>
                                        <p:attrNameLst>
                                          <p:attrName/>
                                        </p:attrNameLst>
                                      </p:cBhvr>
                                    </p:anim>
                                    <p:set>
                                      <p:cBhvr>
                                        <p:cTn id="16" dur="1" fill="hold">
                                          <p:stCondLst>
                                            <p:cond delay="0"/>
                                          </p:stCondLst>
                                        </p:cTn>
                                        <p:tgtEl>
                                          <p:spTgt spid="5"/>
                                        </p:tgtEl>
                                        <p:attrNameLst>
                                          <p:attrName>style.visibility</p:attrName>
                                        </p:attrNameLst>
                                      </p:cBhvr>
                                      <p:to>
                                        <p:strVal val="hidden"/>
                                      </p:to>
                                    </p:set>
                                  </p:childTnLst>
                                </p:cTn>
                              </p:par>
                            </p:childTnLst>
                          </p:cTn>
                        </p:par>
                        <p:par>
                          <p:cTn id="17" fill="hold">
                            <p:stCondLst>
                              <p:cond delay="0"/>
                            </p:stCondLst>
                            <p:childTnLst>
                              <p:par>
                                <p:cTn id="18" presetID="24" presetClass="entr" presetSubtype="0" fill="hold" grpId="0" nodeType="afterEffect">
                                  <p:stCondLst>
                                    <p:cond delay="0"/>
                                  </p:stCondLst>
                                  <p:childTnLst>
                                    <p:set>
                                      <p:cBhvr>
                                        <p:cTn id="19" dur="1" fill="hold">
                                          <p:stCondLst>
                                            <p:cond delay="0"/>
                                          </p:stCondLst>
                                        </p:cTn>
                                        <p:tgtEl>
                                          <p:spTgt spid="52"/>
                                        </p:tgtEl>
                                        <p:attrNameLst>
                                          <p:attrName>style.visibility</p:attrName>
                                        </p:attrNameLst>
                                      </p:cBhvr>
                                      <p:to>
                                        <p:strVal val="visible"/>
                                      </p:to>
                                    </p:set>
                                    <p:anim to="" calcmode="lin" valueType="num">
                                      <p:cBhvr>
                                        <p:cTn id="20" dur="1" fill="hold"/>
                                        <p:tgtEl>
                                          <p:spTgt spid="52"/>
                                        </p:tgtEl>
                                        <p:attrNameLst>
                                          <p:attrName/>
                                        </p:attrNameLst>
                                      </p:cBhvr>
                                    </p:anim>
                                  </p:childTnLst>
                                </p:cTn>
                              </p:par>
                            </p:childTnLst>
                          </p:cTn>
                        </p:par>
                      </p:childTnLst>
                    </p:cTn>
                  </p:par>
                  <p:par>
                    <p:cTn id="21" fill="hold">
                      <p:stCondLst>
                        <p:cond delay="indefinite"/>
                      </p:stCondLst>
                      <p:childTnLst>
                        <p:par>
                          <p:cTn id="22" fill="hold">
                            <p:stCondLst>
                              <p:cond delay="0"/>
                            </p:stCondLst>
                            <p:childTnLst>
                              <p:par>
                                <p:cTn id="23" presetID="24" presetClass="exit" presetSubtype="0" fill="hold" grpId="1" nodeType="clickEffect">
                                  <p:stCondLst>
                                    <p:cond delay="0"/>
                                  </p:stCondLst>
                                  <p:childTnLst>
                                    <p:anim to="" calcmode="lin" valueType="num">
                                      <p:cBhvr>
                                        <p:cTn id="24" dur="1"/>
                                        <p:tgtEl>
                                          <p:spTgt spid="52"/>
                                        </p:tgtEl>
                                        <p:attrNameLst>
                                          <p:attrName/>
                                        </p:attrNameLst>
                                      </p:cBhvr>
                                    </p:anim>
                                    <p:set>
                                      <p:cBhvr>
                                        <p:cTn id="25" dur="1" fill="hold">
                                          <p:stCondLst>
                                            <p:cond delay="0"/>
                                          </p:stCondLst>
                                        </p:cTn>
                                        <p:tgtEl>
                                          <p:spTgt spid="52"/>
                                        </p:tgtEl>
                                        <p:attrNameLst>
                                          <p:attrName>style.visibility</p:attrName>
                                        </p:attrNameLst>
                                      </p:cBhvr>
                                      <p:to>
                                        <p:strVal val="hidden"/>
                                      </p:to>
                                    </p:set>
                                  </p:childTnLst>
                                </p:cTn>
                              </p:par>
                            </p:childTnLst>
                          </p:cTn>
                        </p:par>
                        <p:par>
                          <p:cTn id="26" fill="hold">
                            <p:stCondLst>
                              <p:cond delay="0"/>
                            </p:stCondLst>
                            <p:childTnLst>
                              <p:par>
                                <p:cTn id="27" presetID="24" presetClass="entr" presetSubtype="0" fill="hold" grpId="0" nodeType="afterEffect">
                                  <p:stCondLst>
                                    <p:cond delay="0"/>
                                  </p:stCondLst>
                                  <p:childTnLst>
                                    <p:set>
                                      <p:cBhvr>
                                        <p:cTn id="28" dur="1" fill="hold">
                                          <p:stCondLst>
                                            <p:cond delay="0"/>
                                          </p:stCondLst>
                                        </p:cTn>
                                        <p:tgtEl>
                                          <p:spTgt spid="56"/>
                                        </p:tgtEl>
                                        <p:attrNameLst>
                                          <p:attrName>style.visibility</p:attrName>
                                        </p:attrNameLst>
                                      </p:cBhvr>
                                      <p:to>
                                        <p:strVal val="visible"/>
                                      </p:to>
                                    </p:set>
                                    <p:anim to="" calcmode="lin" valueType="num">
                                      <p:cBhvr>
                                        <p:cTn id="29" dur="1" fill="hold"/>
                                        <p:tgtEl>
                                          <p:spTgt spid="56"/>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p:bldP spid="52" grpId="1"/>
      <p:bldP spid="5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Rectangle 56"/>
          <p:cNvSpPr/>
          <p:nvPr/>
        </p:nvSpPr>
        <p:spPr>
          <a:xfrm>
            <a:off x="2571736" y="0"/>
            <a:ext cx="3000396" cy="523220"/>
          </a:xfrm>
          <a:prstGeom prst="rect">
            <a:avLst/>
          </a:prstGeom>
        </p:spPr>
        <p:txBody>
          <a:bodyPr wrap="square">
            <a:spAutoFit/>
          </a:bodyPr>
          <a:lstStyle/>
          <a:p>
            <a:r>
              <a:rPr lang="fr-FR" sz="2800" b="1" dirty="0" smtClean="0">
                <a:solidFill>
                  <a:srgbClr val="FF0000"/>
                </a:solidFill>
                <a:hlinkClick r:id="rId2"/>
              </a:rPr>
              <a:t>Stockage d’énergie</a:t>
            </a:r>
            <a:endParaRPr lang="fr-FR" sz="2800" b="1" dirty="0">
              <a:solidFill>
                <a:srgbClr val="FF0000"/>
              </a:solidFill>
              <a:hlinkClick r:id="rId2"/>
            </a:endParaRPr>
          </a:p>
        </p:txBody>
      </p:sp>
      <p:sp>
        <p:nvSpPr>
          <p:cNvPr id="5" name="Flèche à trois pointes 4"/>
          <p:cNvSpPr/>
          <p:nvPr/>
        </p:nvSpPr>
        <p:spPr>
          <a:xfrm>
            <a:off x="2571736" y="500042"/>
            <a:ext cx="3071834" cy="1357322"/>
          </a:xfrm>
          <a:prstGeom prst="leftRigh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71470" y="1071546"/>
            <a:ext cx="2643206" cy="954107"/>
          </a:xfrm>
          <a:prstGeom prst="rect">
            <a:avLst/>
          </a:prstGeom>
        </p:spPr>
        <p:txBody>
          <a:bodyPr wrap="square">
            <a:spAutoFit/>
          </a:bodyPr>
          <a:lstStyle/>
          <a:p>
            <a:pPr algn="ctr"/>
            <a:r>
              <a:rPr lang="fr-FR" sz="2800" b="1" dirty="0" smtClean="0">
                <a:solidFill>
                  <a:srgbClr val="FF0000"/>
                </a:solidFill>
                <a:hlinkClick r:id="rId2"/>
              </a:rPr>
              <a:t>Stockage </a:t>
            </a:r>
          </a:p>
          <a:p>
            <a:pPr algn="ctr"/>
            <a:r>
              <a:rPr lang="fr-FR" sz="2800" b="1" dirty="0" smtClean="0">
                <a:solidFill>
                  <a:srgbClr val="FF0000"/>
                </a:solidFill>
                <a:hlinkClick r:id="rId2"/>
              </a:rPr>
              <a:t>de l'électricité</a:t>
            </a:r>
          </a:p>
        </p:txBody>
      </p:sp>
      <p:sp>
        <p:nvSpPr>
          <p:cNvPr id="7" name="ZoneTexte 6"/>
          <p:cNvSpPr txBox="1"/>
          <p:nvPr/>
        </p:nvSpPr>
        <p:spPr>
          <a:xfrm>
            <a:off x="1714480" y="2347024"/>
            <a:ext cx="4214842" cy="461665"/>
          </a:xfrm>
          <a:prstGeom prst="rect">
            <a:avLst/>
          </a:prstGeom>
          <a:noFill/>
        </p:spPr>
        <p:txBody>
          <a:bodyPr wrap="square" rtlCol="0">
            <a:spAutoFit/>
          </a:bodyPr>
          <a:lstStyle/>
          <a:p>
            <a:r>
              <a:rPr lang="fr-FR" sz="2400" b="1" dirty="0" smtClean="0">
                <a:solidFill>
                  <a:srgbClr val="FF0000"/>
                </a:solidFill>
              </a:rPr>
              <a:t>Stockage direct de l’électricité</a:t>
            </a:r>
            <a:endParaRPr lang="fr-FR" sz="2400" dirty="0">
              <a:solidFill>
                <a:srgbClr val="FF0000"/>
              </a:solidFill>
            </a:endParaRPr>
          </a:p>
        </p:txBody>
      </p:sp>
      <p:sp>
        <p:nvSpPr>
          <p:cNvPr id="10" name="Flèche à angle droit 9"/>
          <p:cNvSpPr/>
          <p:nvPr/>
        </p:nvSpPr>
        <p:spPr>
          <a:xfrm rot="5400000">
            <a:off x="1035819" y="2035959"/>
            <a:ext cx="642942" cy="714380"/>
          </a:xfrm>
          <a:prstGeom prst="bentUp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lèche à angle droit 10"/>
          <p:cNvSpPr/>
          <p:nvPr/>
        </p:nvSpPr>
        <p:spPr>
          <a:xfrm rot="5400000">
            <a:off x="1035819" y="2536025"/>
            <a:ext cx="642942" cy="714380"/>
          </a:xfrm>
          <a:prstGeom prst="bentUp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p:nvSpPr>
        <p:spPr>
          <a:xfrm>
            <a:off x="1785918" y="2857496"/>
            <a:ext cx="4500594" cy="461665"/>
          </a:xfrm>
          <a:prstGeom prst="rect">
            <a:avLst/>
          </a:prstGeom>
          <a:noFill/>
        </p:spPr>
        <p:txBody>
          <a:bodyPr wrap="square" rtlCol="0">
            <a:spAutoFit/>
          </a:bodyPr>
          <a:lstStyle/>
          <a:p>
            <a:r>
              <a:rPr lang="fr-FR" sz="2400" b="1" dirty="0" smtClean="0">
                <a:solidFill>
                  <a:srgbClr val="FF0000"/>
                </a:solidFill>
              </a:rPr>
              <a:t>Stockage indirect de l’électricité</a:t>
            </a:r>
          </a:p>
        </p:txBody>
      </p:sp>
      <p:sp>
        <p:nvSpPr>
          <p:cNvPr id="13" name="Flèche à angle droit 12"/>
          <p:cNvSpPr/>
          <p:nvPr/>
        </p:nvSpPr>
        <p:spPr>
          <a:xfrm rot="5400000">
            <a:off x="1893075" y="3178967"/>
            <a:ext cx="642942" cy="714380"/>
          </a:xfrm>
          <a:prstGeom prst="bentUp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2516064" y="3476298"/>
            <a:ext cx="4127638" cy="461665"/>
          </a:xfrm>
          <a:prstGeom prst="rect">
            <a:avLst/>
          </a:prstGeom>
          <a:noFill/>
        </p:spPr>
        <p:txBody>
          <a:bodyPr wrap="square" rtlCol="0">
            <a:spAutoFit/>
          </a:bodyPr>
          <a:lstStyle/>
          <a:p>
            <a:r>
              <a:rPr lang="fr-FR" sz="2400" b="1" dirty="0" smtClean="0">
                <a:solidFill>
                  <a:srgbClr val="00B050"/>
                </a:solidFill>
              </a:rPr>
              <a:t> Mode de stockage mécanique</a:t>
            </a:r>
          </a:p>
        </p:txBody>
      </p:sp>
      <p:sp>
        <p:nvSpPr>
          <p:cNvPr id="15" name="Flèche à angle droit 14"/>
          <p:cNvSpPr/>
          <p:nvPr/>
        </p:nvSpPr>
        <p:spPr>
          <a:xfrm rot="5400000">
            <a:off x="1893075" y="3679033"/>
            <a:ext cx="642942" cy="714380"/>
          </a:xfrm>
          <a:prstGeom prst="bentUp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ZoneTexte 15"/>
          <p:cNvSpPr txBox="1"/>
          <p:nvPr/>
        </p:nvSpPr>
        <p:spPr>
          <a:xfrm>
            <a:off x="2643174" y="4000504"/>
            <a:ext cx="3929090" cy="461665"/>
          </a:xfrm>
          <a:prstGeom prst="rect">
            <a:avLst/>
          </a:prstGeom>
          <a:noFill/>
        </p:spPr>
        <p:txBody>
          <a:bodyPr wrap="square" rtlCol="0">
            <a:spAutoFit/>
          </a:bodyPr>
          <a:lstStyle/>
          <a:p>
            <a:r>
              <a:rPr lang="fr-FR" sz="2400" b="1" dirty="0" smtClean="0">
                <a:solidFill>
                  <a:srgbClr val="00B050"/>
                </a:solidFill>
              </a:rPr>
              <a:t>Mode de stockage chimique</a:t>
            </a:r>
          </a:p>
        </p:txBody>
      </p:sp>
      <p:sp>
        <p:nvSpPr>
          <p:cNvPr id="17" name="Rectangle 16"/>
          <p:cNvSpPr/>
          <p:nvPr/>
        </p:nvSpPr>
        <p:spPr>
          <a:xfrm>
            <a:off x="5643570" y="1000108"/>
            <a:ext cx="3286116" cy="954107"/>
          </a:xfrm>
          <a:prstGeom prst="rect">
            <a:avLst/>
          </a:prstGeom>
        </p:spPr>
        <p:txBody>
          <a:bodyPr wrap="square">
            <a:spAutoFit/>
          </a:bodyPr>
          <a:lstStyle/>
          <a:p>
            <a:pPr algn="ctr"/>
            <a:r>
              <a:rPr lang="fr-FR" sz="2800" b="1" dirty="0" smtClean="0">
                <a:solidFill>
                  <a:srgbClr val="FF0000"/>
                </a:solidFill>
                <a:hlinkClick r:id="rId2"/>
              </a:rPr>
              <a:t>Stockage thermique « de la chaleur »</a:t>
            </a:r>
          </a:p>
        </p:txBody>
      </p:sp>
      <p:sp>
        <p:nvSpPr>
          <p:cNvPr id="20" name="Flèche vers le bas 19"/>
          <p:cNvSpPr/>
          <p:nvPr/>
        </p:nvSpPr>
        <p:spPr>
          <a:xfrm>
            <a:off x="2643174" y="4429132"/>
            <a:ext cx="428628" cy="71438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ZoneTexte 20"/>
          <p:cNvSpPr txBox="1"/>
          <p:nvPr/>
        </p:nvSpPr>
        <p:spPr>
          <a:xfrm>
            <a:off x="2643174" y="5072074"/>
            <a:ext cx="1857388" cy="584775"/>
          </a:xfrm>
          <a:prstGeom prst="rect">
            <a:avLst/>
          </a:prstGeom>
          <a:noFill/>
        </p:spPr>
        <p:txBody>
          <a:bodyPr wrap="square" rtlCol="0">
            <a:spAutoFit/>
          </a:bodyPr>
          <a:lstStyle/>
          <a:p>
            <a:r>
              <a:rPr lang="fr-FR" sz="3200" b="1" dirty="0" smtClean="0"/>
              <a:t>Batteries</a:t>
            </a:r>
            <a:endParaRPr lang="fr-FR" sz="3200" b="1" dirty="0" smtClean="0">
              <a:solidFill>
                <a:srgbClr val="00B050"/>
              </a:solidFill>
            </a:endParaRPr>
          </a:p>
        </p:txBody>
      </p:sp>
      <p:sp>
        <p:nvSpPr>
          <p:cNvPr id="22" name="ZoneTexte 21"/>
          <p:cNvSpPr txBox="1"/>
          <p:nvPr/>
        </p:nvSpPr>
        <p:spPr>
          <a:xfrm>
            <a:off x="2643174" y="6130373"/>
            <a:ext cx="3429024" cy="584775"/>
          </a:xfrm>
          <a:prstGeom prst="rect">
            <a:avLst/>
          </a:prstGeom>
          <a:noFill/>
        </p:spPr>
        <p:txBody>
          <a:bodyPr wrap="square" rtlCol="0">
            <a:spAutoFit/>
          </a:bodyPr>
          <a:lstStyle/>
          <a:p>
            <a:r>
              <a:rPr lang="fr-FR" sz="3200" b="1" dirty="0" smtClean="0"/>
              <a:t>Vecteur hydrogène</a:t>
            </a:r>
            <a:endParaRPr lang="fr-FR" sz="3200" b="1" dirty="0" smtClean="0">
              <a:solidFill>
                <a:srgbClr val="00B050"/>
              </a:solidFill>
            </a:endParaRPr>
          </a:p>
        </p:txBody>
      </p:sp>
      <p:sp>
        <p:nvSpPr>
          <p:cNvPr id="23" name="Rectangle 22"/>
          <p:cNvSpPr/>
          <p:nvPr/>
        </p:nvSpPr>
        <p:spPr>
          <a:xfrm>
            <a:off x="2000232" y="5000636"/>
            <a:ext cx="142876" cy="1500198"/>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Rectangle 23"/>
          <p:cNvSpPr/>
          <p:nvPr/>
        </p:nvSpPr>
        <p:spPr>
          <a:xfrm>
            <a:off x="2071670" y="5000636"/>
            <a:ext cx="571504" cy="142876"/>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Flèche vers le haut 24"/>
          <p:cNvSpPr/>
          <p:nvPr/>
        </p:nvSpPr>
        <p:spPr>
          <a:xfrm rot="5400000">
            <a:off x="2214546" y="5072074"/>
            <a:ext cx="357190" cy="642942"/>
          </a:xfrm>
          <a:prstGeom prst="upArrow">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Flèche vers le haut 25"/>
          <p:cNvSpPr/>
          <p:nvPr/>
        </p:nvSpPr>
        <p:spPr>
          <a:xfrm rot="5400000">
            <a:off x="2177754" y="6107370"/>
            <a:ext cx="357190" cy="642942"/>
          </a:xfrm>
          <a:prstGeom prst="upArrow">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ZoneTexte 26"/>
          <p:cNvSpPr txBox="1"/>
          <p:nvPr/>
        </p:nvSpPr>
        <p:spPr>
          <a:xfrm>
            <a:off x="4841986" y="4834602"/>
            <a:ext cx="2143140" cy="461665"/>
          </a:xfrm>
          <a:prstGeom prst="rect">
            <a:avLst/>
          </a:prstGeom>
          <a:noFill/>
        </p:spPr>
        <p:txBody>
          <a:bodyPr wrap="square" rtlCol="0">
            <a:spAutoFit/>
          </a:bodyPr>
          <a:lstStyle/>
          <a:p>
            <a:r>
              <a:rPr lang="fr-FR" sz="2400" b="1" dirty="0" smtClean="0"/>
              <a:t>Batteries à flux</a:t>
            </a:r>
            <a:endParaRPr lang="fr-FR" sz="2400" b="1" dirty="0" smtClean="0">
              <a:solidFill>
                <a:srgbClr val="00B050"/>
              </a:solidFill>
            </a:endParaRPr>
          </a:p>
        </p:txBody>
      </p:sp>
      <p:sp>
        <p:nvSpPr>
          <p:cNvPr id="28" name="ZoneTexte 27"/>
          <p:cNvSpPr txBox="1"/>
          <p:nvPr/>
        </p:nvSpPr>
        <p:spPr>
          <a:xfrm>
            <a:off x="4857752" y="5151886"/>
            <a:ext cx="4286248" cy="461665"/>
          </a:xfrm>
          <a:prstGeom prst="rect">
            <a:avLst/>
          </a:prstGeom>
          <a:noFill/>
        </p:spPr>
        <p:txBody>
          <a:bodyPr wrap="square" rtlCol="0">
            <a:spAutoFit/>
          </a:bodyPr>
          <a:lstStyle/>
          <a:p>
            <a:r>
              <a:rPr lang="fr-FR" sz="2400" b="1" dirty="0" smtClean="0"/>
              <a:t>Batteries lithium-ion "avancées"</a:t>
            </a:r>
            <a:endParaRPr lang="fr-FR" sz="2400" b="1" dirty="0" smtClean="0">
              <a:solidFill>
                <a:srgbClr val="00B050"/>
              </a:solidFill>
            </a:endParaRPr>
          </a:p>
        </p:txBody>
      </p:sp>
      <p:sp>
        <p:nvSpPr>
          <p:cNvPr id="29" name="ZoneTexte 28"/>
          <p:cNvSpPr txBox="1"/>
          <p:nvPr/>
        </p:nvSpPr>
        <p:spPr>
          <a:xfrm>
            <a:off x="4857752" y="5467665"/>
            <a:ext cx="2357454" cy="461665"/>
          </a:xfrm>
          <a:prstGeom prst="rect">
            <a:avLst/>
          </a:prstGeom>
          <a:noFill/>
        </p:spPr>
        <p:txBody>
          <a:bodyPr wrap="square" rtlCol="0">
            <a:spAutoFit/>
          </a:bodyPr>
          <a:lstStyle/>
          <a:p>
            <a:r>
              <a:rPr lang="fr-FR" sz="2400" b="1" dirty="0" smtClean="0"/>
              <a:t>Batteries Zn-</a:t>
            </a:r>
            <a:r>
              <a:rPr lang="fr-FR" sz="2400" b="1" dirty="0" err="1" smtClean="0"/>
              <a:t>Br</a:t>
            </a:r>
            <a:endParaRPr lang="fr-FR" sz="2400" b="1" dirty="0" smtClean="0">
              <a:solidFill>
                <a:srgbClr val="00B050"/>
              </a:solidFill>
            </a:endParaRPr>
          </a:p>
        </p:txBody>
      </p:sp>
      <p:sp>
        <p:nvSpPr>
          <p:cNvPr id="30" name="Flèche gauche 29"/>
          <p:cNvSpPr/>
          <p:nvPr/>
        </p:nvSpPr>
        <p:spPr>
          <a:xfrm rot="10800000">
            <a:off x="4334500" y="5283158"/>
            <a:ext cx="540000" cy="288000"/>
          </a:xfrm>
          <a:prstGeom prst="lef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ysClr val="windowText" lastClr="000000"/>
              </a:solidFill>
            </a:endParaRPr>
          </a:p>
        </p:txBody>
      </p:sp>
      <p:sp>
        <p:nvSpPr>
          <p:cNvPr id="31" name="Flèche gauche 30"/>
          <p:cNvSpPr/>
          <p:nvPr/>
        </p:nvSpPr>
        <p:spPr>
          <a:xfrm rot="8397800" flipV="1">
            <a:off x="4313131" y="5070034"/>
            <a:ext cx="540000" cy="280320"/>
          </a:xfrm>
          <a:prstGeom prst="lef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ysClr val="windowText" lastClr="000000"/>
              </a:solidFill>
            </a:endParaRPr>
          </a:p>
        </p:txBody>
      </p:sp>
      <p:sp>
        <p:nvSpPr>
          <p:cNvPr id="32" name="Flèche gauche 31"/>
          <p:cNvSpPr/>
          <p:nvPr/>
        </p:nvSpPr>
        <p:spPr>
          <a:xfrm rot="13100369" flipV="1">
            <a:off x="4323340" y="5495087"/>
            <a:ext cx="540000" cy="280320"/>
          </a:xfrm>
          <a:prstGeom prst="lef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ysClr val="windowText" lastClr="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nodeType="withEffect">
                                  <p:stCondLst>
                                    <p:cond delay="0"/>
                                  </p:stCondLst>
                                  <p:childTnLst>
                                    <p:set>
                                      <p:cBhvr>
                                        <p:cTn id="6" dur="1" fill="hold">
                                          <p:stCondLst>
                                            <p:cond delay="0"/>
                                          </p:stCondLst>
                                        </p:cTn>
                                        <p:tgtEl>
                                          <p:spTgt spid="57"/>
                                        </p:tgtEl>
                                        <p:attrNameLst>
                                          <p:attrName>style.visibility</p:attrName>
                                        </p:attrNameLst>
                                      </p:cBhvr>
                                      <p:to>
                                        <p:strVal val="visible"/>
                                      </p:to>
                                    </p:set>
                                    <p:anim to="" calcmode="lin" valueType="num">
                                      <p:cBhvr>
                                        <p:cTn id="7" dur="1" fill="hold"/>
                                        <p:tgtEl>
                                          <p:spTgt spid="57"/>
                                        </p:tgtEl>
                                        <p:attrNameLst>
                                          <p:attrName/>
                                        </p:attrNameLst>
                                      </p:cBhvr>
                                    </p:anim>
                                  </p:childTnLst>
                                </p:cTn>
                              </p:par>
                              <p:par>
                                <p:cTn id="8" presetID="24"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 to="" calcmode="lin" valueType="num">
                                      <p:cBhvr>
                                        <p:cTn id="10" dur="1" fill="hold"/>
                                        <p:tgtEl>
                                          <p:spTgt spid="5"/>
                                        </p:tgtEl>
                                        <p:attrNameLst>
                                          <p:attrName/>
                                        </p:attrNameLst>
                                      </p:cBhvr>
                                    </p:anim>
                                  </p:childTnLst>
                                </p:cTn>
                              </p:par>
                            </p:childTnLst>
                          </p:cTn>
                        </p:par>
                        <p:par>
                          <p:cTn id="11" fill="hold">
                            <p:stCondLst>
                              <p:cond delay="0"/>
                            </p:stCondLst>
                            <p:childTnLst>
                              <p:par>
                                <p:cTn id="12" presetID="24" presetClass="entr" presetSubtype="0" fill="hold" nodeType="afterEffect">
                                  <p:stCondLst>
                                    <p:cond delay="0"/>
                                  </p:stCondLst>
                                  <p:childTnLst>
                                    <p:set>
                                      <p:cBhvr>
                                        <p:cTn id="13" dur="1" fill="hold">
                                          <p:stCondLst>
                                            <p:cond delay="0"/>
                                          </p:stCondLst>
                                        </p:cTn>
                                        <p:tgtEl>
                                          <p:spTgt spid="6"/>
                                        </p:tgtEl>
                                        <p:attrNameLst>
                                          <p:attrName>style.visibility</p:attrName>
                                        </p:attrNameLst>
                                      </p:cBhvr>
                                      <p:to>
                                        <p:strVal val="visible"/>
                                      </p:to>
                                    </p:set>
                                    <p:anim to="" calcmode="lin" valueType="num">
                                      <p:cBhvr>
                                        <p:cTn id="14" dur="1" fill="hold"/>
                                        <p:tgtEl>
                                          <p:spTgt spid="6"/>
                                        </p:tgtEl>
                                        <p:attrNameLst>
                                          <p:attrName/>
                                        </p:attrNameLst>
                                      </p:cBhvr>
                                    </p:anim>
                                  </p:childTnLst>
                                </p:cTn>
                              </p:par>
                            </p:childTnLst>
                          </p:cTn>
                        </p:par>
                        <p:par>
                          <p:cTn id="15" fill="hold">
                            <p:stCondLst>
                              <p:cond delay="0"/>
                            </p:stCondLst>
                            <p:childTnLst>
                              <p:par>
                                <p:cTn id="16" presetID="24" presetClass="entr" presetSubtype="0" fill="hold" nodeType="afterEffect">
                                  <p:stCondLst>
                                    <p:cond delay="0"/>
                                  </p:stCondLst>
                                  <p:childTnLst>
                                    <p:set>
                                      <p:cBhvr>
                                        <p:cTn id="17" dur="1" fill="hold">
                                          <p:stCondLst>
                                            <p:cond delay="0"/>
                                          </p:stCondLst>
                                        </p:cTn>
                                        <p:tgtEl>
                                          <p:spTgt spid="17"/>
                                        </p:tgtEl>
                                        <p:attrNameLst>
                                          <p:attrName>style.visibility</p:attrName>
                                        </p:attrNameLst>
                                      </p:cBhvr>
                                      <p:to>
                                        <p:strVal val="visible"/>
                                      </p:to>
                                    </p:set>
                                    <p:anim to="" calcmode="lin" valueType="num">
                                      <p:cBhvr>
                                        <p:cTn id="18" dur="1" fill="hold"/>
                                        <p:tgtEl>
                                          <p:spTgt spid="17"/>
                                        </p:tgtEl>
                                        <p:attrNameLst>
                                          <p:attrName/>
                                        </p:attrNameLst>
                                      </p:cBhvr>
                                    </p:anim>
                                  </p:childTnLst>
                                </p:cTn>
                              </p:par>
                            </p:childTnLst>
                          </p:cTn>
                        </p:par>
                      </p:childTnLst>
                    </p:cTn>
                  </p:par>
                  <p:par>
                    <p:cTn id="19" fill="hold">
                      <p:stCondLst>
                        <p:cond delay="indefinite"/>
                      </p:stCondLst>
                      <p:childTnLst>
                        <p:par>
                          <p:cTn id="20" fill="hold">
                            <p:stCondLst>
                              <p:cond delay="0"/>
                            </p:stCondLst>
                            <p:childTnLst>
                              <p:par>
                                <p:cTn id="21" presetID="24"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 to="" calcmode="lin" valueType="num">
                                      <p:cBhvr>
                                        <p:cTn id="23" dur="1" fill="hold"/>
                                        <p:tgtEl>
                                          <p:spTgt spid="10"/>
                                        </p:tgtEl>
                                        <p:attrNameLst>
                                          <p:attrName/>
                                        </p:attrNameLst>
                                      </p:cBhvr>
                                    </p:anim>
                                  </p:childTnLst>
                                </p:cTn>
                              </p:par>
                              <p:par>
                                <p:cTn id="24" presetID="24" presetClass="entr" presetSubtype="0" fill="hold" grpId="0" nodeType="withEffect">
                                  <p:stCondLst>
                                    <p:cond delay="0"/>
                                  </p:stCondLst>
                                  <p:childTnLst>
                                    <p:set>
                                      <p:cBhvr>
                                        <p:cTn id="25" dur="1" fill="hold">
                                          <p:stCondLst>
                                            <p:cond delay="0"/>
                                          </p:stCondLst>
                                        </p:cTn>
                                        <p:tgtEl>
                                          <p:spTgt spid="11"/>
                                        </p:tgtEl>
                                        <p:attrNameLst>
                                          <p:attrName>style.visibility</p:attrName>
                                        </p:attrNameLst>
                                      </p:cBhvr>
                                      <p:to>
                                        <p:strVal val="visible"/>
                                      </p:to>
                                    </p:set>
                                    <p:anim to="" calcmode="lin" valueType="num">
                                      <p:cBhvr>
                                        <p:cTn id="26" dur="1" fill="hold"/>
                                        <p:tgtEl>
                                          <p:spTgt spid="11"/>
                                        </p:tgtEl>
                                        <p:attrNameLst>
                                          <p:attrName/>
                                        </p:attrNameLst>
                                      </p:cBhvr>
                                    </p:anim>
                                  </p:childTnLst>
                                </p:cTn>
                              </p:par>
                            </p:childTnLst>
                          </p:cTn>
                        </p:par>
                      </p:childTnLst>
                    </p:cTn>
                  </p:par>
                  <p:par>
                    <p:cTn id="27" fill="hold">
                      <p:stCondLst>
                        <p:cond delay="indefinite"/>
                      </p:stCondLst>
                      <p:childTnLst>
                        <p:par>
                          <p:cTn id="28" fill="hold">
                            <p:stCondLst>
                              <p:cond delay="0"/>
                            </p:stCondLst>
                            <p:childTnLst>
                              <p:par>
                                <p:cTn id="29" presetID="24"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to="" calcmode="lin" valueType="num">
                                      <p:cBhvr>
                                        <p:cTn id="31" dur="1" fill="hold"/>
                                        <p:tgtEl>
                                          <p:spTgt spid="7"/>
                                        </p:tgtEl>
                                        <p:attrNameLst>
                                          <p:attrName/>
                                        </p:attrNameLst>
                                      </p:cBhvr>
                                    </p:anim>
                                  </p:childTnLst>
                                </p:cTn>
                              </p:par>
                            </p:childTnLst>
                          </p:cTn>
                        </p:par>
                      </p:childTnLst>
                    </p:cTn>
                  </p:par>
                  <p:par>
                    <p:cTn id="32" fill="hold">
                      <p:stCondLst>
                        <p:cond delay="indefinite"/>
                      </p:stCondLst>
                      <p:childTnLst>
                        <p:par>
                          <p:cTn id="33" fill="hold">
                            <p:stCondLst>
                              <p:cond delay="0"/>
                            </p:stCondLst>
                            <p:childTnLst>
                              <p:par>
                                <p:cTn id="34" presetID="24" presetClass="entr" presetSubtype="0" fill="hold" grpId="0" nodeType="clickEffect">
                                  <p:stCondLst>
                                    <p:cond delay="0"/>
                                  </p:stCondLst>
                                  <p:childTnLst>
                                    <p:set>
                                      <p:cBhvr>
                                        <p:cTn id="35" dur="1" fill="hold">
                                          <p:stCondLst>
                                            <p:cond delay="0"/>
                                          </p:stCondLst>
                                        </p:cTn>
                                        <p:tgtEl>
                                          <p:spTgt spid="12"/>
                                        </p:tgtEl>
                                        <p:attrNameLst>
                                          <p:attrName>style.visibility</p:attrName>
                                        </p:attrNameLst>
                                      </p:cBhvr>
                                      <p:to>
                                        <p:strVal val="visible"/>
                                      </p:to>
                                    </p:set>
                                    <p:anim to="" calcmode="lin" valueType="num">
                                      <p:cBhvr>
                                        <p:cTn id="36" dur="1" fill="hold"/>
                                        <p:tgtEl>
                                          <p:spTgt spid="12"/>
                                        </p:tgtEl>
                                        <p:attrNameLst>
                                          <p:attrName/>
                                        </p:attrNameLst>
                                      </p:cBhvr>
                                    </p:anim>
                                  </p:childTnLst>
                                </p:cTn>
                              </p:par>
                            </p:childTnLst>
                          </p:cTn>
                        </p:par>
                      </p:childTnLst>
                    </p:cTn>
                  </p:par>
                  <p:par>
                    <p:cTn id="37" fill="hold">
                      <p:stCondLst>
                        <p:cond delay="indefinite"/>
                      </p:stCondLst>
                      <p:childTnLst>
                        <p:par>
                          <p:cTn id="38" fill="hold">
                            <p:stCondLst>
                              <p:cond delay="0"/>
                            </p:stCondLst>
                            <p:childTnLst>
                              <p:par>
                                <p:cTn id="39" presetID="24" presetClass="entr" presetSubtype="0" fill="hold" grpId="0" nodeType="clickEffect">
                                  <p:stCondLst>
                                    <p:cond delay="0"/>
                                  </p:stCondLst>
                                  <p:childTnLst>
                                    <p:set>
                                      <p:cBhvr>
                                        <p:cTn id="40" dur="1" fill="hold">
                                          <p:stCondLst>
                                            <p:cond delay="0"/>
                                          </p:stCondLst>
                                        </p:cTn>
                                        <p:tgtEl>
                                          <p:spTgt spid="13"/>
                                        </p:tgtEl>
                                        <p:attrNameLst>
                                          <p:attrName>style.visibility</p:attrName>
                                        </p:attrNameLst>
                                      </p:cBhvr>
                                      <p:to>
                                        <p:strVal val="visible"/>
                                      </p:to>
                                    </p:set>
                                    <p:anim to="" calcmode="lin" valueType="num">
                                      <p:cBhvr>
                                        <p:cTn id="41" dur="1" fill="hold"/>
                                        <p:tgtEl>
                                          <p:spTgt spid="13"/>
                                        </p:tgtEl>
                                        <p:attrNameLst>
                                          <p:attrName/>
                                        </p:attrNameLst>
                                      </p:cBhvr>
                                    </p:anim>
                                  </p:childTnLst>
                                </p:cTn>
                              </p:par>
                              <p:par>
                                <p:cTn id="42" presetID="24" presetClass="entr" presetSubtype="0" fill="hold" grpId="0" nodeType="withEffect">
                                  <p:stCondLst>
                                    <p:cond delay="0"/>
                                  </p:stCondLst>
                                  <p:childTnLst>
                                    <p:set>
                                      <p:cBhvr>
                                        <p:cTn id="43" dur="1" fill="hold">
                                          <p:stCondLst>
                                            <p:cond delay="0"/>
                                          </p:stCondLst>
                                        </p:cTn>
                                        <p:tgtEl>
                                          <p:spTgt spid="15"/>
                                        </p:tgtEl>
                                        <p:attrNameLst>
                                          <p:attrName>style.visibility</p:attrName>
                                        </p:attrNameLst>
                                      </p:cBhvr>
                                      <p:to>
                                        <p:strVal val="visible"/>
                                      </p:to>
                                    </p:set>
                                    <p:anim to="" calcmode="lin" valueType="num">
                                      <p:cBhvr>
                                        <p:cTn id="44" dur="1" fill="hold"/>
                                        <p:tgtEl>
                                          <p:spTgt spid="15"/>
                                        </p:tgtEl>
                                        <p:attrNameLst>
                                          <p:attrName/>
                                        </p:attrNameLst>
                                      </p:cBhvr>
                                    </p:anim>
                                  </p:childTnLst>
                                </p:cTn>
                              </p:par>
                            </p:childTnLst>
                          </p:cTn>
                        </p:par>
                      </p:childTnLst>
                    </p:cTn>
                  </p:par>
                  <p:par>
                    <p:cTn id="45" fill="hold">
                      <p:stCondLst>
                        <p:cond delay="indefinite"/>
                      </p:stCondLst>
                      <p:childTnLst>
                        <p:par>
                          <p:cTn id="46" fill="hold">
                            <p:stCondLst>
                              <p:cond delay="0"/>
                            </p:stCondLst>
                            <p:childTnLst>
                              <p:par>
                                <p:cTn id="47" presetID="24" presetClass="entr" presetSubtype="0" fill="hold" grpId="0" nodeType="clickEffect">
                                  <p:stCondLst>
                                    <p:cond delay="0"/>
                                  </p:stCondLst>
                                  <p:childTnLst>
                                    <p:set>
                                      <p:cBhvr>
                                        <p:cTn id="48" dur="1" fill="hold">
                                          <p:stCondLst>
                                            <p:cond delay="0"/>
                                          </p:stCondLst>
                                        </p:cTn>
                                        <p:tgtEl>
                                          <p:spTgt spid="14"/>
                                        </p:tgtEl>
                                        <p:attrNameLst>
                                          <p:attrName>style.visibility</p:attrName>
                                        </p:attrNameLst>
                                      </p:cBhvr>
                                      <p:to>
                                        <p:strVal val="visible"/>
                                      </p:to>
                                    </p:set>
                                    <p:anim to="" calcmode="lin" valueType="num">
                                      <p:cBhvr>
                                        <p:cTn id="49" dur="1" fill="hold"/>
                                        <p:tgtEl>
                                          <p:spTgt spid="14"/>
                                        </p:tgtEl>
                                        <p:attrNameLst>
                                          <p:attrName/>
                                        </p:attrNameLst>
                                      </p:cBhvr>
                                    </p:anim>
                                  </p:childTnLst>
                                </p:cTn>
                              </p:par>
                            </p:childTnLst>
                          </p:cTn>
                        </p:par>
                      </p:childTnLst>
                    </p:cTn>
                  </p:par>
                  <p:par>
                    <p:cTn id="50" fill="hold">
                      <p:stCondLst>
                        <p:cond delay="indefinite"/>
                      </p:stCondLst>
                      <p:childTnLst>
                        <p:par>
                          <p:cTn id="51" fill="hold">
                            <p:stCondLst>
                              <p:cond delay="0"/>
                            </p:stCondLst>
                            <p:childTnLst>
                              <p:par>
                                <p:cTn id="52" presetID="24" presetClass="entr" presetSubtype="0" fill="hold" grpId="0" nodeType="clickEffect">
                                  <p:stCondLst>
                                    <p:cond delay="0"/>
                                  </p:stCondLst>
                                  <p:childTnLst>
                                    <p:set>
                                      <p:cBhvr>
                                        <p:cTn id="53" dur="1" fill="hold">
                                          <p:stCondLst>
                                            <p:cond delay="0"/>
                                          </p:stCondLst>
                                        </p:cTn>
                                        <p:tgtEl>
                                          <p:spTgt spid="16"/>
                                        </p:tgtEl>
                                        <p:attrNameLst>
                                          <p:attrName>style.visibility</p:attrName>
                                        </p:attrNameLst>
                                      </p:cBhvr>
                                      <p:to>
                                        <p:strVal val="visible"/>
                                      </p:to>
                                    </p:set>
                                    <p:anim to="" calcmode="lin" valueType="num">
                                      <p:cBhvr>
                                        <p:cTn id="54" dur="1" fill="hold"/>
                                        <p:tgtEl>
                                          <p:spTgt spid="16"/>
                                        </p:tgtEl>
                                        <p:attrNameLst>
                                          <p:attrName/>
                                        </p:attrNameLst>
                                      </p:cBhvr>
                                    </p:anim>
                                  </p:childTnLst>
                                </p:cTn>
                              </p:par>
                            </p:childTnLst>
                          </p:cTn>
                        </p:par>
                      </p:childTnLst>
                    </p:cTn>
                  </p:par>
                  <p:par>
                    <p:cTn id="55" fill="hold">
                      <p:stCondLst>
                        <p:cond delay="indefinite"/>
                      </p:stCondLst>
                      <p:childTnLst>
                        <p:par>
                          <p:cTn id="56" fill="hold">
                            <p:stCondLst>
                              <p:cond delay="0"/>
                            </p:stCondLst>
                            <p:childTnLst>
                              <p:par>
                                <p:cTn id="57" presetID="24" presetClass="entr" presetSubtype="0" fill="hold" grpId="0" nodeType="clickEffect">
                                  <p:stCondLst>
                                    <p:cond delay="0"/>
                                  </p:stCondLst>
                                  <p:childTnLst>
                                    <p:set>
                                      <p:cBhvr>
                                        <p:cTn id="58" dur="1" fill="hold">
                                          <p:stCondLst>
                                            <p:cond delay="0"/>
                                          </p:stCondLst>
                                        </p:cTn>
                                        <p:tgtEl>
                                          <p:spTgt spid="20"/>
                                        </p:tgtEl>
                                        <p:attrNameLst>
                                          <p:attrName>style.visibility</p:attrName>
                                        </p:attrNameLst>
                                      </p:cBhvr>
                                      <p:to>
                                        <p:strVal val="visible"/>
                                      </p:to>
                                    </p:set>
                                    <p:anim to="" calcmode="lin" valueType="num">
                                      <p:cBhvr>
                                        <p:cTn id="59" dur="1" fill="hold"/>
                                        <p:tgtEl>
                                          <p:spTgt spid="20"/>
                                        </p:tgtEl>
                                        <p:attrNameLst>
                                          <p:attrName/>
                                        </p:attrNameLst>
                                      </p:cBhvr>
                                    </p:anim>
                                  </p:childTnLst>
                                </p:cTn>
                              </p:par>
                              <p:par>
                                <p:cTn id="60" presetID="24" presetClass="entr" presetSubtype="0" fill="hold" grpId="0" nodeType="withEffect">
                                  <p:stCondLst>
                                    <p:cond delay="0"/>
                                  </p:stCondLst>
                                  <p:childTnLst>
                                    <p:set>
                                      <p:cBhvr>
                                        <p:cTn id="61" dur="1" fill="hold">
                                          <p:stCondLst>
                                            <p:cond delay="0"/>
                                          </p:stCondLst>
                                        </p:cTn>
                                        <p:tgtEl>
                                          <p:spTgt spid="24"/>
                                        </p:tgtEl>
                                        <p:attrNameLst>
                                          <p:attrName>style.visibility</p:attrName>
                                        </p:attrNameLst>
                                      </p:cBhvr>
                                      <p:to>
                                        <p:strVal val="visible"/>
                                      </p:to>
                                    </p:set>
                                    <p:anim to="" calcmode="lin" valueType="num">
                                      <p:cBhvr>
                                        <p:cTn id="62" dur="1" fill="hold"/>
                                        <p:tgtEl>
                                          <p:spTgt spid="24"/>
                                        </p:tgtEl>
                                        <p:attrNameLst>
                                          <p:attrName/>
                                        </p:attrNameLst>
                                      </p:cBhvr>
                                    </p:anim>
                                  </p:childTnLst>
                                </p:cTn>
                              </p:par>
                              <p:par>
                                <p:cTn id="63" presetID="24" presetClass="entr" presetSubtype="0" fill="hold" grpId="0" nodeType="withEffect">
                                  <p:stCondLst>
                                    <p:cond delay="0"/>
                                  </p:stCondLst>
                                  <p:childTnLst>
                                    <p:set>
                                      <p:cBhvr>
                                        <p:cTn id="64" dur="1" fill="hold">
                                          <p:stCondLst>
                                            <p:cond delay="0"/>
                                          </p:stCondLst>
                                        </p:cTn>
                                        <p:tgtEl>
                                          <p:spTgt spid="25"/>
                                        </p:tgtEl>
                                        <p:attrNameLst>
                                          <p:attrName>style.visibility</p:attrName>
                                        </p:attrNameLst>
                                      </p:cBhvr>
                                      <p:to>
                                        <p:strVal val="visible"/>
                                      </p:to>
                                    </p:set>
                                    <p:anim to="" calcmode="lin" valueType="num">
                                      <p:cBhvr>
                                        <p:cTn id="65" dur="1" fill="hold"/>
                                        <p:tgtEl>
                                          <p:spTgt spid="25"/>
                                        </p:tgtEl>
                                        <p:attrNameLst>
                                          <p:attrName/>
                                        </p:attrNameLst>
                                      </p:cBhvr>
                                    </p:anim>
                                  </p:childTnLst>
                                </p:cTn>
                              </p:par>
                              <p:par>
                                <p:cTn id="66" presetID="24" presetClass="entr" presetSubtype="0" fill="hold" grpId="0" nodeType="withEffect">
                                  <p:stCondLst>
                                    <p:cond delay="0"/>
                                  </p:stCondLst>
                                  <p:childTnLst>
                                    <p:set>
                                      <p:cBhvr>
                                        <p:cTn id="67" dur="1" fill="hold">
                                          <p:stCondLst>
                                            <p:cond delay="0"/>
                                          </p:stCondLst>
                                        </p:cTn>
                                        <p:tgtEl>
                                          <p:spTgt spid="23"/>
                                        </p:tgtEl>
                                        <p:attrNameLst>
                                          <p:attrName>style.visibility</p:attrName>
                                        </p:attrNameLst>
                                      </p:cBhvr>
                                      <p:to>
                                        <p:strVal val="visible"/>
                                      </p:to>
                                    </p:set>
                                    <p:anim to="" calcmode="lin" valueType="num">
                                      <p:cBhvr>
                                        <p:cTn id="68" dur="1" fill="hold"/>
                                        <p:tgtEl>
                                          <p:spTgt spid="23"/>
                                        </p:tgtEl>
                                        <p:attrNameLst>
                                          <p:attrName/>
                                        </p:attrNameLst>
                                      </p:cBhvr>
                                    </p:anim>
                                  </p:childTnLst>
                                </p:cTn>
                              </p:par>
                              <p:par>
                                <p:cTn id="69" presetID="24" presetClass="entr" presetSubtype="0" fill="hold" grpId="0" nodeType="withEffect">
                                  <p:stCondLst>
                                    <p:cond delay="0"/>
                                  </p:stCondLst>
                                  <p:childTnLst>
                                    <p:set>
                                      <p:cBhvr>
                                        <p:cTn id="70" dur="1" fill="hold">
                                          <p:stCondLst>
                                            <p:cond delay="0"/>
                                          </p:stCondLst>
                                        </p:cTn>
                                        <p:tgtEl>
                                          <p:spTgt spid="26"/>
                                        </p:tgtEl>
                                        <p:attrNameLst>
                                          <p:attrName>style.visibility</p:attrName>
                                        </p:attrNameLst>
                                      </p:cBhvr>
                                      <p:to>
                                        <p:strVal val="visible"/>
                                      </p:to>
                                    </p:set>
                                    <p:anim to="" calcmode="lin" valueType="num">
                                      <p:cBhvr>
                                        <p:cTn id="71" dur="1" fill="hold"/>
                                        <p:tgtEl>
                                          <p:spTgt spid="26"/>
                                        </p:tgtEl>
                                        <p:attrNameLst>
                                          <p:attrName/>
                                        </p:attrNameLst>
                                      </p:cBhvr>
                                    </p:anim>
                                  </p:childTnLst>
                                </p:cTn>
                              </p:par>
                            </p:childTnLst>
                          </p:cTn>
                        </p:par>
                      </p:childTnLst>
                    </p:cTn>
                  </p:par>
                  <p:par>
                    <p:cTn id="72" fill="hold">
                      <p:stCondLst>
                        <p:cond delay="indefinite"/>
                      </p:stCondLst>
                      <p:childTnLst>
                        <p:par>
                          <p:cTn id="73" fill="hold">
                            <p:stCondLst>
                              <p:cond delay="0"/>
                            </p:stCondLst>
                            <p:childTnLst>
                              <p:par>
                                <p:cTn id="74" presetID="24" presetClass="entr" presetSubtype="0" fill="hold" grpId="0" nodeType="clickEffect">
                                  <p:stCondLst>
                                    <p:cond delay="0"/>
                                  </p:stCondLst>
                                  <p:childTnLst>
                                    <p:set>
                                      <p:cBhvr>
                                        <p:cTn id="75" dur="1" fill="hold">
                                          <p:stCondLst>
                                            <p:cond delay="0"/>
                                          </p:stCondLst>
                                        </p:cTn>
                                        <p:tgtEl>
                                          <p:spTgt spid="21"/>
                                        </p:tgtEl>
                                        <p:attrNameLst>
                                          <p:attrName>style.visibility</p:attrName>
                                        </p:attrNameLst>
                                      </p:cBhvr>
                                      <p:to>
                                        <p:strVal val="visible"/>
                                      </p:to>
                                    </p:set>
                                    <p:anim to="" calcmode="lin" valueType="num">
                                      <p:cBhvr>
                                        <p:cTn id="76" dur="1" fill="hold"/>
                                        <p:tgtEl>
                                          <p:spTgt spid="21"/>
                                        </p:tgtEl>
                                        <p:attrNameLst>
                                          <p:attrName/>
                                        </p:attrNameLst>
                                      </p:cBhvr>
                                    </p:anim>
                                  </p:childTnLst>
                                </p:cTn>
                              </p:par>
                            </p:childTnLst>
                          </p:cTn>
                        </p:par>
                      </p:childTnLst>
                    </p:cTn>
                  </p:par>
                  <p:par>
                    <p:cTn id="77" fill="hold">
                      <p:stCondLst>
                        <p:cond delay="indefinite"/>
                      </p:stCondLst>
                      <p:childTnLst>
                        <p:par>
                          <p:cTn id="78" fill="hold">
                            <p:stCondLst>
                              <p:cond delay="0"/>
                            </p:stCondLst>
                            <p:childTnLst>
                              <p:par>
                                <p:cTn id="79" presetID="24" presetClass="entr" presetSubtype="0" fill="hold" grpId="0" nodeType="clickEffect">
                                  <p:stCondLst>
                                    <p:cond delay="0"/>
                                  </p:stCondLst>
                                  <p:childTnLst>
                                    <p:set>
                                      <p:cBhvr>
                                        <p:cTn id="80" dur="1" fill="hold">
                                          <p:stCondLst>
                                            <p:cond delay="0"/>
                                          </p:stCondLst>
                                        </p:cTn>
                                        <p:tgtEl>
                                          <p:spTgt spid="31"/>
                                        </p:tgtEl>
                                        <p:attrNameLst>
                                          <p:attrName>style.visibility</p:attrName>
                                        </p:attrNameLst>
                                      </p:cBhvr>
                                      <p:to>
                                        <p:strVal val="visible"/>
                                      </p:to>
                                    </p:set>
                                    <p:anim to="" calcmode="lin" valueType="num">
                                      <p:cBhvr>
                                        <p:cTn id="81" dur="1" fill="hold"/>
                                        <p:tgtEl>
                                          <p:spTgt spid="31"/>
                                        </p:tgtEl>
                                        <p:attrNameLst>
                                          <p:attrName/>
                                        </p:attrNameLst>
                                      </p:cBhvr>
                                    </p:anim>
                                  </p:childTnLst>
                                </p:cTn>
                              </p:par>
                              <p:par>
                                <p:cTn id="82" presetID="24" presetClass="entr" presetSubtype="0" fill="hold" grpId="0" nodeType="withEffect">
                                  <p:stCondLst>
                                    <p:cond delay="0"/>
                                  </p:stCondLst>
                                  <p:childTnLst>
                                    <p:set>
                                      <p:cBhvr>
                                        <p:cTn id="83" dur="1" fill="hold">
                                          <p:stCondLst>
                                            <p:cond delay="0"/>
                                          </p:stCondLst>
                                        </p:cTn>
                                        <p:tgtEl>
                                          <p:spTgt spid="30"/>
                                        </p:tgtEl>
                                        <p:attrNameLst>
                                          <p:attrName>style.visibility</p:attrName>
                                        </p:attrNameLst>
                                      </p:cBhvr>
                                      <p:to>
                                        <p:strVal val="visible"/>
                                      </p:to>
                                    </p:set>
                                    <p:anim to="" calcmode="lin" valueType="num">
                                      <p:cBhvr>
                                        <p:cTn id="84" dur="1" fill="hold"/>
                                        <p:tgtEl>
                                          <p:spTgt spid="30"/>
                                        </p:tgtEl>
                                        <p:attrNameLst>
                                          <p:attrName/>
                                        </p:attrNameLst>
                                      </p:cBhvr>
                                    </p:anim>
                                  </p:childTnLst>
                                </p:cTn>
                              </p:par>
                              <p:par>
                                <p:cTn id="85" presetID="24" presetClass="entr" presetSubtype="0" fill="hold" grpId="0" nodeType="withEffect">
                                  <p:stCondLst>
                                    <p:cond delay="0"/>
                                  </p:stCondLst>
                                  <p:childTnLst>
                                    <p:set>
                                      <p:cBhvr>
                                        <p:cTn id="86" dur="1" fill="hold">
                                          <p:stCondLst>
                                            <p:cond delay="0"/>
                                          </p:stCondLst>
                                        </p:cTn>
                                        <p:tgtEl>
                                          <p:spTgt spid="32"/>
                                        </p:tgtEl>
                                        <p:attrNameLst>
                                          <p:attrName>style.visibility</p:attrName>
                                        </p:attrNameLst>
                                      </p:cBhvr>
                                      <p:to>
                                        <p:strVal val="visible"/>
                                      </p:to>
                                    </p:set>
                                    <p:anim to="" calcmode="lin" valueType="num">
                                      <p:cBhvr>
                                        <p:cTn id="87" dur="1" fill="hold"/>
                                        <p:tgtEl>
                                          <p:spTgt spid="32"/>
                                        </p:tgtEl>
                                        <p:attrNameLst>
                                          <p:attrName/>
                                        </p:attrNameLst>
                                      </p:cBhvr>
                                    </p:anim>
                                  </p:childTnLst>
                                </p:cTn>
                              </p:par>
                            </p:childTnLst>
                          </p:cTn>
                        </p:par>
                      </p:childTnLst>
                    </p:cTn>
                  </p:par>
                  <p:par>
                    <p:cTn id="88" fill="hold">
                      <p:stCondLst>
                        <p:cond delay="indefinite"/>
                      </p:stCondLst>
                      <p:childTnLst>
                        <p:par>
                          <p:cTn id="89" fill="hold">
                            <p:stCondLst>
                              <p:cond delay="0"/>
                            </p:stCondLst>
                            <p:childTnLst>
                              <p:par>
                                <p:cTn id="90" presetID="24" presetClass="entr" presetSubtype="0" fill="hold" grpId="0" nodeType="clickEffect">
                                  <p:stCondLst>
                                    <p:cond delay="0"/>
                                  </p:stCondLst>
                                  <p:childTnLst>
                                    <p:set>
                                      <p:cBhvr>
                                        <p:cTn id="91" dur="1" fill="hold">
                                          <p:stCondLst>
                                            <p:cond delay="0"/>
                                          </p:stCondLst>
                                        </p:cTn>
                                        <p:tgtEl>
                                          <p:spTgt spid="27"/>
                                        </p:tgtEl>
                                        <p:attrNameLst>
                                          <p:attrName>style.visibility</p:attrName>
                                        </p:attrNameLst>
                                      </p:cBhvr>
                                      <p:to>
                                        <p:strVal val="visible"/>
                                      </p:to>
                                    </p:set>
                                    <p:anim to="" calcmode="lin" valueType="num">
                                      <p:cBhvr>
                                        <p:cTn id="92" dur="1" fill="hold"/>
                                        <p:tgtEl>
                                          <p:spTgt spid="27"/>
                                        </p:tgtEl>
                                        <p:attrNameLst>
                                          <p:attrName/>
                                        </p:attrNameLst>
                                      </p:cBhvr>
                                    </p:anim>
                                  </p:childTnLst>
                                </p:cTn>
                              </p:par>
                              <p:par>
                                <p:cTn id="93" presetID="24" presetClass="entr" presetSubtype="0" fill="hold" grpId="0" nodeType="withEffect">
                                  <p:stCondLst>
                                    <p:cond delay="0"/>
                                  </p:stCondLst>
                                  <p:childTnLst>
                                    <p:set>
                                      <p:cBhvr>
                                        <p:cTn id="94" dur="1" fill="hold">
                                          <p:stCondLst>
                                            <p:cond delay="0"/>
                                          </p:stCondLst>
                                        </p:cTn>
                                        <p:tgtEl>
                                          <p:spTgt spid="28"/>
                                        </p:tgtEl>
                                        <p:attrNameLst>
                                          <p:attrName>style.visibility</p:attrName>
                                        </p:attrNameLst>
                                      </p:cBhvr>
                                      <p:to>
                                        <p:strVal val="visible"/>
                                      </p:to>
                                    </p:set>
                                    <p:anim to="" calcmode="lin" valueType="num">
                                      <p:cBhvr>
                                        <p:cTn id="95" dur="1" fill="hold"/>
                                        <p:tgtEl>
                                          <p:spTgt spid="28"/>
                                        </p:tgtEl>
                                        <p:attrNameLst>
                                          <p:attrName/>
                                        </p:attrNameLst>
                                      </p:cBhvr>
                                    </p:anim>
                                  </p:childTnLst>
                                </p:cTn>
                              </p:par>
                              <p:par>
                                <p:cTn id="96" presetID="24" presetClass="entr" presetSubtype="0" fill="hold" grpId="0" nodeType="withEffect">
                                  <p:stCondLst>
                                    <p:cond delay="0"/>
                                  </p:stCondLst>
                                  <p:childTnLst>
                                    <p:set>
                                      <p:cBhvr>
                                        <p:cTn id="97" dur="1" fill="hold">
                                          <p:stCondLst>
                                            <p:cond delay="0"/>
                                          </p:stCondLst>
                                        </p:cTn>
                                        <p:tgtEl>
                                          <p:spTgt spid="29"/>
                                        </p:tgtEl>
                                        <p:attrNameLst>
                                          <p:attrName>style.visibility</p:attrName>
                                        </p:attrNameLst>
                                      </p:cBhvr>
                                      <p:to>
                                        <p:strVal val="visible"/>
                                      </p:to>
                                    </p:set>
                                    <p:anim to="" calcmode="lin" valueType="num">
                                      <p:cBhvr>
                                        <p:cTn id="98" dur="1" fill="hold"/>
                                        <p:tgtEl>
                                          <p:spTgt spid="29"/>
                                        </p:tgtEl>
                                        <p:attrNameLst>
                                          <p:attrName/>
                                        </p:attrNameLst>
                                      </p:cBhvr>
                                    </p:anim>
                                  </p:childTnLst>
                                </p:cTn>
                              </p:par>
                            </p:childTnLst>
                          </p:cTn>
                        </p:par>
                      </p:childTnLst>
                    </p:cTn>
                  </p:par>
                  <p:par>
                    <p:cTn id="99" fill="hold">
                      <p:stCondLst>
                        <p:cond delay="indefinite"/>
                      </p:stCondLst>
                      <p:childTnLst>
                        <p:par>
                          <p:cTn id="100" fill="hold">
                            <p:stCondLst>
                              <p:cond delay="0"/>
                            </p:stCondLst>
                            <p:childTnLst>
                              <p:par>
                                <p:cTn id="101" presetID="24" presetClass="entr" presetSubtype="0" fill="hold" grpId="0" nodeType="clickEffect">
                                  <p:stCondLst>
                                    <p:cond delay="0"/>
                                  </p:stCondLst>
                                  <p:childTnLst>
                                    <p:set>
                                      <p:cBhvr>
                                        <p:cTn id="102" dur="1" fill="hold">
                                          <p:stCondLst>
                                            <p:cond delay="0"/>
                                          </p:stCondLst>
                                        </p:cTn>
                                        <p:tgtEl>
                                          <p:spTgt spid="22"/>
                                        </p:tgtEl>
                                        <p:attrNameLst>
                                          <p:attrName>style.visibility</p:attrName>
                                        </p:attrNameLst>
                                      </p:cBhvr>
                                      <p:to>
                                        <p:strVal val="visible"/>
                                      </p:to>
                                    </p:set>
                                    <p:anim to="" calcmode="lin" valueType="num">
                                      <p:cBhvr>
                                        <p:cTn id="103" dur="1" fill="hold"/>
                                        <p:tgtEl>
                                          <p:spTgt spid="2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P spid="10" grpId="0" animBg="1"/>
      <p:bldP spid="11" grpId="0" animBg="1"/>
      <p:bldP spid="12" grpId="0"/>
      <p:bldP spid="13" grpId="0" animBg="1"/>
      <p:bldP spid="14" grpId="0"/>
      <p:bldP spid="15" grpId="0" animBg="1"/>
      <p:bldP spid="16" grpId="0"/>
      <p:bldP spid="20" grpId="0" animBg="1"/>
      <p:bldP spid="21" grpId="0"/>
      <p:bldP spid="22" grpId="0"/>
      <p:bldP spid="23" grpId="0" animBg="1"/>
      <p:bldP spid="24" grpId="0" animBg="1"/>
      <p:bldP spid="25" grpId="0" animBg="1"/>
      <p:bldP spid="26" grpId="0" animBg="1"/>
      <p:bldP spid="27" grpId="0"/>
      <p:bldP spid="28" grpId="0"/>
      <p:bldP spid="29" grpId="0"/>
      <p:bldP spid="30" grpId="0" animBg="1"/>
      <p:bldP spid="31" grpId="0" animBg="1"/>
      <p:bldP spid="3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Rectangle 51"/>
          <p:cNvSpPr/>
          <p:nvPr/>
        </p:nvSpPr>
        <p:spPr>
          <a:xfrm>
            <a:off x="64014" y="492650"/>
            <a:ext cx="9001156" cy="2308324"/>
          </a:xfrm>
          <a:prstGeom prst="rect">
            <a:avLst/>
          </a:prstGeom>
        </p:spPr>
        <p:txBody>
          <a:bodyPr wrap="square">
            <a:spAutoFit/>
          </a:bodyPr>
          <a:lstStyle/>
          <a:p>
            <a:pPr algn="just">
              <a:lnSpc>
                <a:spcPct val="150000"/>
              </a:lnSpc>
            </a:pPr>
            <a:r>
              <a:rPr lang="fr-FR" sz="2400" dirty="0" smtClean="0"/>
              <a:t>Tous systèmes permettent de stocker directement l’énergie sous forme électrique. Il s’agit principalement des grands condensateurs ou des super-condensateurs. À ce jour, le stockage direct de l'énergie électrique est actuellement limité et coûteux. </a:t>
            </a:r>
          </a:p>
        </p:txBody>
      </p:sp>
      <p:sp>
        <p:nvSpPr>
          <p:cNvPr id="57" name="Rectangle 56"/>
          <p:cNvSpPr/>
          <p:nvPr/>
        </p:nvSpPr>
        <p:spPr>
          <a:xfrm>
            <a:off x="191124" y="47298"/>
            <a:ext cx="4000528" cy="523220"/>
          </a:xfrm>
          <a:prstGeom prst="rect">
            <a:avLst/>
          </a:prstGeom>
        </p:spPr>
        <p:txBody>
          <a:bodyPr wrap="square">
            <a:spAutoFit/>
          </a:bodyPr>
          <a:lstStyle/>
          <a:p>
            <a:r>
              <a:rPr lang="fr-FR" sz="2800" b="1" dirty="0" smtClean="0">
                <a:solidFill>
                  <a:srgbClr val="00B050"/>
                </a:solidFill>
                <a:hlinkClick r:id="rId2"/>
              </a:rPr>
              <a:t>Stockage de l'électricité</a:t>
            </a:r>
            <a:endParaRPr lang="fr-FR" sz="2800" b="1" dirty="0">
              <a:solidFill>
                <a:srgbClr val="00B050"/>
              </a:solidFill>
              <a:hlinkClick r:id="rId2"/>
            </a:endParaRPr>
          </a:p>
        </p:txBody>
      </p:sp>
      <p:sp>
        <p:nvSpPr>
          <p:cNvPr id="5" name="Rectangle 4"/>
          <p:cNvSpPr/>
          <p:nvPr/>
        </p:nvSpPr>
        <p:spPr>
          <a:xfrm>
            <a:off x="71406" y="428604"/>
            <a:ext cx="9001156" cy="5632311"/>
          </a:xfrm>
          <a:prstGeom prst="rect">
            <a:avLst/>
          </a:prstGeom>
        </p:spPr>
        <p:txBody>
          <a:bodyPr wrap="square">
            <a:spAutoFit/>
          </a:bodyPr>
          <a:lstStyle/>
          <a:p>
            <a:pPr algn="just">
              <a:lnSpc>
                <a:spcPct val="150000"/>
              </a:lnSpc>
            </a:pPr>
            <a:r>
              <a:rPr lang="fr-FR" sz="2400" dirty="0" smtClean="0"/>
              <a:t>Ce stockage de l'électricité vise à répondre à quatre problématiques principales :</a:t>
            </a:r>
          </a:p>
          <a:p>
            <a:pPr>
              <a:lnSpc>
                <a:spcPct val="150000"/>
              </a:lnSpc>
              <a:buFont typeface="Wingdings" pitchFamily="2" charset="2"/>
              <a:buChar char="q"/>
            </a:pPr>
            <a:r>
              <a:rPr lang="fr-FR" sz="2400" dirty="0" smtClean="0"/>
              <a:t> la récupération de la production d'énergie excédentaire par rapport à la demande du moment.</a:t>
            </a:r>
          </a:p>
          <a:p>
            <a:pPr>
              <a:lnSpc>
                <a:spcPct val="150000"/>
              </a:lnSpc>
              <a:buFont typeface="Wingdings" pitchFamily="2" charset="2"/>
              <a:buChar char="q"/>
            </a:pPr>
            <a:r>
              <a:rPr lang="fr-FR" sz="2400" dirty="0" smtClean="0"/>
              <a:t> la fourniture d'énergie pour compenser l'insuffisance due au caractère intermittent de l'offre.</a:t>
            </a:r>
          </a:p>
          <a:p>
            <a:pPr>
              <a:lnSpc>
                <a:spcPct val="150000"/>
              </a:lnSpc>
              <a:buFont typeface="Wingdings" pitchFamily="2" charset="2"/>
              <a:buChar char="q"/>
            </a:pPr>
            <a:r>
              <a:rPr lang="fr-FR" sz="2400" dirty="0" smtClean="0"/>
              <a:t> la fourniture d'énergie pour alimenter un pic de demande occasionnel.</a:t>
            </a:r>
          </a:p>
          <a:p>
            <a:pPr>
              <a:lnSpc>
                <a:spcPct val="150000"/>
              </a:lnSpc>
              <a:buFont typeface="Wingdings" pitchFamily="2" charset="2"/>
              <a:buChar char="q"/>
            </a:pPr>
            <a:r>
              <a:rPr lang="fr-FR" sz="2400" dirty="0" smtClean="0"/>
              <a:t>la fourniture d'énergie en cas de défaillance du système électrique ou de mauvaise qualité du réseau local.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nodeType="withEffect">
                                  <p:stCondLst>
                                    <p:cond delay="0"/>
                                  </p:stCondLst>
                                  <p:childTnLst>
                                    <p:set>
                                      <p:cBhvr>
                                        <p:cTn id="6" dur="1" fill="hold">
                                          <p:stCondLst>
                                            <p:cond delay="0"/>
                                          </p:stCondLst>
                                        </p:cTn>
                                        <p:tgtEl>
                                          <p:spTgt spid="57"/>
                                        </p:tgtEl>
                                        <p:attrNameLst>
                                          <p:attrName>style.visibility</p:attrName>
                                        </p:attrNameLst>
                                      </p:cBhvr>
                                      <p:to>
                                        <p:strVal val="visible"/>
                                      </p:to>
                                    </p:set>
                                    <p:anim to="" calcmode="lin" valueType="num">
                                      <p:cBhvr>
                                        <p:cTn id="7" dur="1" fill="hold"/>
                                        <p:tgtEl>
                                          <p:spTgt spid="57"/>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52"/>
                                        </p:tgtEl>
                                        <p:attrNameLst>
                                          <p:attrName>style.visibility</p:attrName>
                                        </p:attrNameLst>
                                      </p:cBhvr>
                                      <p:to>
                                        <p:strVal val="visible"/>
                                      </p:to>
                                    </p:set>
                                    <p:anim to="" calcmode="lin" valueType="num">
                                      <p:cBhvr>
                                        <p:cTn id="12" dur="1" fill="hold"/>
                                        <p:tgtEl>
                                          <p:spTgt spid="52"/>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xit" presetSubtype="0" fill="hold" grpId="1" nodeType="clickEffect">
                                  <p:stCondLst>
                                    <p:cond delay="0"/>
                                  </p:stCondLst>
                                  <p:childTnLst>
                                    <p:anim to="" calcmode="lin" valueType="num">
                                      <p:cBhvr>
                                        <p:cTn id="16" dur="1"/>
                                        <p:tgtEl>
                                          <p:spTgt spid="52"/>
                                        </p:tgtEl>
                                        <p:attrNameLst>
                                          <p:attrName/>
                                        </p:attrNameLst>
                                      </p:cBhvr>
                                    </p:anim>
                                    <p:set>
                                      <p:cBhvr>
                                        <p:cTn id="17" dur="1" fill="hold">
                                          <p:stCondLst>
                                            <p:cond delay="0"/>
                                          </p:stCondLst>
                                        </p:cTn>
                                        <p:tgtEl>
                                          <p:spTgt spid="52"/>
                                        </p:tgtEl>
                                        <p:attrNameLst>
                                          <p:attrName>style.visibility</p:attrName>
                                        </p:attrNameLst>
                                      </p:cBhvr>
                                      <p:to>
                                        <p:strVal val="hidden"/>
                                      </p:to>
                                    </p:set>
                                  </p:childTnLst>
                                </p:cTn>
                              </p:par>
                              <p:par>
                                <p:cTn id="18" presetID="24" presetClass="entr" presetSubtype="0" fill="hold" grpId="0" nodeType="withEffect">
                                  <p:stCondLst>
                                    <p:cond delay="0"/>
                                  </p:stCondLst>
                                  <p:childTnLst>
                                    <p:set>
                                      <p:cBhvr>
                                        <p:cTn id="19" dur="1" fill="hold">
                                          <p:stCondLst>
                                            <p:cond delay="0"/>
                                          </p:stCondLst>
                                        </p:cTn>
                                        <p:tgtEl>
                                          <p:spTgt spid="5"/>
                                        </p:tgtEl>
                                        <p:attrNameLst>
                                          <p:attrName>style.visibility</p:attrName>
                                        </p:attrNameLst>
                                      </p:cBhvr>
                                      <p:to>
                                        <p:strVal val="visible"/>
                                      </p:to>
                                    </p:set>
                                    <p:anim to="" calcmode="lin" valueType="num">
                                      <p:cBhvr>
                                        <p:cTn id="20" dur="1" fill="hold"/>
                                        <p:tgtEl>
                                          <p:spTgt spid="5"/>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p:bldP spid="52" grpId="1"/>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Rectangle 56"/>
          <p:cNvSpPr/>
          <p:nvPr/>
        </p:nvSpPr>
        <p:spPr>
          <a:xfrm>
            <a:off x="2571736" y="0"/>
            <a:ext cx="3000396" cy="523220"/>
          </a:xfrm>
          <a:prstGeom prst="rect">
            <a:avLst/>
          </a:prstGeom>
        </p:spPr>
        <p:txBody>
          <a:bodyPr wrap="square">
            <a:spAutoFit/>
          </a:bodyPr>
          <a:lstStyle/>
          <a:p>
            <a:r>
              <a:rPr lang="fr-FR" sz="2800" b="1" dirty="0" smtClean="0">
                <a:solidFill>
                  <a:srgbClr val="FF0000"/>
                </a:solidFill>
                <a:hlinkClick r:id="rId2"/>
              </a:rPr>
              <a:t>Stockage d’énergie</a:t>
            </a:r>
            <a:endParaRPr lang="fr-FR" sz="2800" b="1" dirty="0">
              <a:solidFill>
                <a:srgbClr val="FF0000"/>
              </a:solidFill>
              <a:hlinkClick r:id="rId2"/>
            </a:endParaRPr>
          </a:p>
        </p:txBody>
      </p:sp>
      <p:sp>
        <p:nvSpPr>
          <p:cNvPr id="5" name="Flèche à trois pointes 4"/>
          <p:cNvSpPr/>
          <p:nvPr/>
        </p:nvSpPr>
        <p:spPr>
          <a:xfrm>
            <a:off x="2571736" y="500042"/>
            <a:ext cx="3071834" cy="1357322"/>
          </a:xfrm>
          <a:prstGeom prst="leftRigh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71470" y="1071546"/>
            <a:ext cx="2643206" cy="954107"/>
          </a:xfrm>
          <a:prstGeom prst="rect">
            <a:avLst/>
          </a:prstGeom>
        </p:spPr>
        <p:txBody>
          <a:bodyPr wrap="square">
            <a:spAutoFit/>
          </a:bodyPr>
          <a:lstStyle/>
          <a:p>
            <a:pPr algn="ctr"/>
            <a:r>
              <a:rPr lang="fr-FR" sz="2800" b="1" dirty="0" smtClean="0">
                <a:solidFill>
                  <a:srgbClr val="FF0000"/>
                </a:solidFill>
                <a:hlinkClick r:id="rId2"/>
              </a:rPr>
              <a:t>Stockage </a:t>
            </a:r>
          </a:p>
          <a:p>
            <a:pPr algn="ctr"/>
            <a:r>
              <a:rPr lang="fr-FR" sz="2800" b="1" dirty="0" smtClean="0">
                <a:solidFill>
                  <a:srgbClr val="FF0000"/>
                </a:solidFill>
                <a:hlinkClick r:id="rId2"/>
              </a:rPr>
              <a:t>de l'électricité</a:t>
            </a:r>
          </a:p>
        </p:txBody>
      </p:sp>
      <p:sp>
        <p:nvSpPr>
          <p:cNvPr id="7" name="ZoneTexte 6"/>
          <p:cNvSpPr txBox="1"/>
          <p:nvPr/>
        </p:nvSpPr>
        <p:spPr>
          <a:xfrm>
            <a:off x="1714480" y="2347024"/>
            <a:ext cx="4214842" cy="461665"/>
          </a:xfrm>
          <a:prstGeom prst="rect">
            <a:avLst/>
          </a:prstGeom>
          <a:noFill/>
        </p:spPr>
        <p:txBody>
          <a:bodyPr wrap="square" rtlCol="0">
            <a:spAutoFit/>
          </a:bodyPr>
          <a:lstStyle/>
          <a:p>
            <a:r>
              <a:rPr lang="fr-FR" sz="2400" b="1" dirty="0" smtClean="0">
                <a:solidFill>
                  <a:srgbClr val="FF0000"/>
                </a:solidFill>
              </a:rPr>
              <a:t>Stockage direct de l’électricité</a:t>
            </a:r>
            <a:endParaRPr lang="fr-FR" sz="2400" dirty="0">
              <a:solidFill>
                <a:srgbClr val="FF0000"/>
              </a:solidFill>
            </a:endParaRPr>
          </a:p>
        </p:txBody>
      </p:sp>
      <p:sp>
        <p:nvSpPr>
          <p:cNvPr id="10" name="Flèche à angle droit 9"/>
          <p:cNvSpPr/>
          <p:nvPr/>
        </p:nvSpPr>
        <p:spPr>
          <a:xfrm rot="5400000">
            <a:off x="1035819" y="2035959"/>
            <a:ext cx="642942" cy="714380"/>
          </a:xfrm>
          <a:prstGeom prst="bentUp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lèche à angle droit 10"/>
          <p:cNvSpPr/>
          <p:nvPr/>
        </p:nvSpPr>
        <p:spPr>
          <a:xfrm rot="5400000">
            <a:off x="1035819" y="2536025"/>
            <a:ext cx="642942" cy="714380"/>
          </a:xfrm>
          <a:prstGeom prst="bentUp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p:nvSpPr>
        <p:spPr>
          <a:xfrm>
            <a:off x="1785918" y="2857496"/>
            <a:ext cx="4500594" cy="461665"/>
          </a:xfrm>
          <a:prstGeom prst="rect">
            <a:avLst/>
          </a:prstGeom>
          <a:noFill/>
        </p:spPr>
        <p:txBody>
          <a:bodyPr wrap="square" rtlCol="0">
            <a:spAutoFit/>
          </a:bodyPr>
          <a:lstStyle/>
          <a:p>
            <a:r>
              <a:rPr lang="fr-FR" sz="2400" b="1" dirty="0" smtClean="0">
                <a:solidFill>
                  <a:schemeClr val="bg1">
                    <a:lumMod val="85000"/>
                  </a:schemeClr>
                </a:solidFill>
              </a:rPr>
              <a:t>Stockage indirect de l’électricité</a:t>
            </a:r>
          </a:p>
        </p:txBody>
      </p:sp>
      <p:sp>
        <p:nvSpPr>
          <p:cNvPr id="13" name="Flèche à angle droit 12"/>
          <p:cNvSpPr/>
          <p:nvPr/>
        </p:nvSpPr>
        <p:spPr>
          <a:xfrm rot="5400000">
            <a:off x="1893075" y="3178967"/>
            <a:ext cx="642942" cy="714380"/>
          </a:xfrm>
          <a:prstGeom prst="bentUp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2516064" y="3476298"/>
            <a:ext cx="4127638" cy="461665"/>
          </a:xfrm>
          <a:prstGeom prst="rect">
            <a:avLst/>
          </a:prstGeom>
          <a:noFill/>
        </p:spPr>
        <p:txBody>
          <a:bodyPr wrap="square" rtlCol="0">
            <a:spAutoFit/>
          </a:bodyPr>
          <a:lstStyle/>
          <a:p>
            <a:r>
              <a:rPr lang="fr-FR" sz="2400" b="1" dirty="0" smtClean="0">
                <a:solidFill>
                  <a:srgbClr val="00B050"/>
                </a:solidFill>
              </a:rPr>
              <a:t> </a:t>
            </a:r>
            <a:r>
              <a:rPr lang="fr-FR" sz="2400" b="1" dirty="0" smtClean="0">
                <a:solidFill>
                  <a:schemeClr val="bg1">
                    <a:lumMod val="85000"/>
                  </a:schemeClr>
                </a:solidFill>
              </a:rPr>
              <a:t>Mode de stockage mécanique</a:t>
            </a:r>
          </a:p>
        </p:txBody>
      </p:sp>
      <p:sp>
        <p:nvSpPr>
          <p:cNvPr id="15" name="Flèche à angle droit 14"/>
          <p:cNvSpPr/>
          <p:nvPr/>
        </p:nvSpPr>
        <p:spPr>
          <a:xfrm rot="5400000">
            <a:off x="1893075" y="3679033"/>
            <a:ext cx="642942" cy="714380"/>
          </a:xfrm>
          <a:prstGeom prst="bentUp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ZoneTexte 15"/>
          <p:cNvSpPr txBox="1"/>
          <p:nvPr/>
        </p:nvSpPr>
        <p:spPr>
          <a:xfrm>
            <a:off x="2643174" y="4000504"/>
            <a:ext cx="3929090" cy="461665"/>
          </a:xfrm>
          <a:prstGeom prst="rect">
            <a:avLst/>
          </a:prstGeom>
          <a:noFill/>
        </p:spPr>
        <p:txBody>
          <a:bodyPr wrap="square" rtlCol="0">
            <a:spAutoFit/>
          </a:bodyPr>
          <a:lstStyle/>
          <a:p>
            <a:r>
              <a:rPr lang="fr-FR" sz="2400" b="1" dirty="0" smtClean="0">
                <a:solidFill>
                  <a:schemeClr val="bg1">
                    <a:lumMod val="85000"/>
                  </a:schemeClr>
                </a:solidFill>
              </a:rPr>
              <a:t>Mode de stockage chimique</a:t>
            </a:r>
          </a:p>
        </p:txBody>
      </p:sp>
      <p:sp>
        <p:nvSpPr>
          <p:cNvPr id="17" name="Rectangle 16"/>
          <p:cNvSpPr/>
          <p:nvPr/>
        </p:nvSpPr>
        <p:spPr>
          <a:xfrm>
            <a:off x="5643570" y="1000108"/>
            <a:ext cx="3286116" cy="954107"/>
          </a:xfrm>
          <a:prstGeom prst="rect">
            <a:avLst/>
          </a:prstGeom>
        </p:spPr>
        <p:txBody>
          <a:bodyPr wrap="square">
            <a:spAutoFit/>
          </a:bodyPr>
          <a:lstStyle/>
          <a:p>
            <a:pPr algn="ctr"/>
            <a:r>
              <a:rPr lang="fr-FR" sz="2800" b="1" dirty="0" smtClean="0">
                <a:solidFill>
                  <a:srgbClr val="FF0000"/>
                </a:solidFill>
                <a:hlinkClick r:id="rId2"/>
              </a:rPr>
              <a:t>Stockage thermique « de la chaleur »</a:t>
            </a:r>
          </a:p>
        </p:txBody>
      </p:sp>
      <p:sp>
        <p:nvSpPr>
          <p:cNvPr id="20" name="Flèche vers le bas 19"/>
          <p:cNvSpPr/>
          <p:nvPr/>
        </p:nvSpPr>
        <p:spPr>
          <a:xfrm>
            <a:off x="2643174" y="4429132"/>
            <a:ext cx="428628" cy="714380"/>
          </a:xfrm>
          <a:prstGeom prst="down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ZoneTexte 20"/>
          <p:cNvSpPr txBox="1"/>
          <p:nvPr/>
        </p:nvSpPr>
        <p:spPr>
          <a:xfrm>
            <a:off x="2643174" y="5072074"/>
            <a:ext cx="1857388" cy="584775"/>
          </a:xfrm>
          <a:prstGeom prst="rect">
            <a:avLst/>
          </a:prstGeom>
          <a:noFill/>
        </p:spPr>
        <p:txBody>
          <a:bodyPr wrap="square" rtlCol="0">
            <a:spAutoFit/>
          </a:bodyPr>
          <a:lstStyle/>
          <a:p>
            <a:r>
              <a:rPr lang="fr-FR" sz="3200" b="1" dirty="0" smtClean="0">
                <a:solidFill>
                  <a:schemeClr val="bg1">
                    <a:lumMod val="85000"/>
                  </a:schemeClr>
                </a:solidFill>
              </a:rPr>
              <a:t>Batteries</a:t>
            </a:r>
          </a:p>
        </p:txBody>
      </p:sp>
      <p:sp>
        <p:nvSpPr>
          <p:cNvPr id="22" name="ZoneTexte 21"/>
          <p:cNvSpPr txBox="1"/>
          <p:nvPr/>
        </p:nvSpPr>
        <p:spPr>
          <a:xfrm>
            <a:off x="2643174" y="6130373"/>
            <a:ext cx="3429024" cy="584775"/>
          </a:xfrm>
          <a:prstGeom prst="rect">
            <a:avLst/>
          </a:prstGeom>
          <a:noFill/>
        </p:spPr>
        <p:txBody>
          <a:bodyPr wrap="square" rtlCol="0">
            <a:spAutoFit/>
          </a:bodyPr>
          <a:lstStyle/>
          <a:p>
            <a:r>
              <a:rPr lang="fr-FR" sz="3200" b="1" dirty="0" smtClean="0">
                <a:solidFill>
                  <a:schemeClr val="bg1">
                    <a:lumMod val="85000"/>
                  </a:schemeClr>
                </a:solidFill>
              </a:rPr>
              <a:t>Vecteur hydrogène</a:t>
            </a:r>
          </a:p>
        </p:txBody>
      </p:sp>
      <p:sp>
        <p:nvSpPr>
          <p:cNvPr id="23" name="Rectangle 22"/>
          <p:cNvSpPr/>
          <p:nvPr/>
        </p:nvSpPr>
        <p:spPr>
          <a:xfrm>
            <a:off x="2000232" y="5000636"/>
            <a:ext cx="142876" cy="1500198"/>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Rectangle 23"/>
          <p:cNvSpPr/>
          <p:nvPr/>
        </p:nvSpPr>
        <p:spPr>
          <a:xfrm>
            <a:off x="2071670" y="5000636"/>
            <a:ext cx="571504" cy="142876"/>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Flèche vers le haut 24"/>
          <p:cNvSpPr/>
          <p:nvPr/>
        </p:nvSpPr>
        <p:spPr>
          <a:xfrm rot="5400000">
            <a:off x="2214546" y="5072074"/>
            <a:ext cx="357190" cy="642942"/>
          </a:xfrm>
          <a:prstGeom prst="up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Flèche vers le haut 25"/>
          <p:cNvSpPr/>
          <p:nvPr/>
        </p:nvSpPr>
        <p:spPr>
          <a:xfrm rot="5400000">
            <a:off x="2177754" y="6107370"/>
            <a:ext cx="357190" cy="642942"/>
          </a:xfrm>
          <a:prstGeom prst="up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ZoneTexte 26"/>
          <p:cNvSpPr txBox="1"/>
          <p:nvPr/>
        </p:nvSpPr>
        <p:spPr>
          <a:xfrm>
            <a:off x="4841986" y="4834602"/>
            <a:ext cx="2143140" cy="461665"/>
          </a:xfrm>
          <a:prstGeom prst="rect">
            <a:avLst/>
          </a:prstGeom>
          <a:noFill/>
        </p:spPr>
        <p:txBody>
          <a:bodyPr wrap="square" rtlCol="0">
            <a:spAutoFit/>
          </a:bodyPr>
          <a:lstStyle/>
          <a:p>
            <a:r>
              <a:rPr lang="fr-FR" sz="2400" b="1" dirty="0" smtClean="0">
                <a:solidFill>
                  <a:schemeClr val="bg1">
                    <a:lumMod val="85000"/>
                  </a:schemeClr>
                </a:solidFill>
              </a:rPr>
              <a:t>Batteries à flux</a:t>
            </a:r>
          </a:p>
        </p:txBody>
      </p:sp>
      <p:sp>
        <p:nvSpPr>
          <p:cNvPr id="28" name="ZoneTexte 27"/>
          <p:cNvSpPr txBox="1"/>
          <p:nvPr/>
        </p:nvSpPr>
        <p:spPr>
          <a:xfrm>
            <a:off x="4857752" y="5151886"/>
            <a:ext cx="4286248" cy="461665"/>
          </a:xfrm>
          <a:prstGeom prst="rect">
            <a:avLst/>
          </a:prstGeom>
          <a:noFill/>
        </p:spPr>
        <p:txBody>
          <a:bodyPr wrap="square" rtlCol="0">
            <a:spAutoFit/>
          </a:bodyPr>
          <a:lstStyle/>
          <a:p>
            <a:r>
              <a:rPr lang="fr-FR" sz="2400" b="1" dirty="0" smtClean="0">
                <a:solidFill>
                  <a:schemeClr val="bg1">
                    <a:lumMod val="85000"/>
                  </a:schemeClr>
                </a:solidFill>
              </a:rPr>
              <a:t>Batteries lithium-ion "avancées"</a:t>
            </a:r>
          </a:p>
        </p:txBody>
      </p:sp>
      <p:sp>
        <p:nvSpPr>
          <p:cNvPr id="29" name="ZoneTexte 28"/>
          <p:cNvSpPr txBox="1"/>
          <p:nvPr/>
        </p:nvSpPr>
        <p:spPr>
          <a:xfrm>
            <a:off x="4857752" y="5467665"/>
            <a:ext cx="2357454" cy="461665"/>
          </a:xfrm>
          <a:prstGeom prst="rect">
            <a:avLst/>
          </a:prstGeom>
          <a:noFill/>
        </p:spPr>
        <p:txBody>
          <a:bodyPr wrap="square" rtlCol="0">
            <a:spAutoFit/>
          </a:bodyPr>
          <a:lstStyle/>
          <a:p>
            <a:r>
              <a:rPr lang="fr-FR" sz="2400" b="1" dirty="0" smtClean="0">
                <a:solidFill>
                  <a:schemeClr val="bg1">
                    <a:lumMod val="85000"/>
                  </a:schemeClr>
                </a:solidFill>
              </a:rPr>
              <a:t>Batteries Zn-</a:t>
            </a:r>
            <a:r>
              <a:rPr lang="fr-FR" sz="2400" b="1" dirty="0" err="1" smtClean="0">
                <a:solidFill>
                  <a:schemeClr val="bg1">
                    <a:lumMod val="85000"/>
                  </a:schemeClr>
                </a:solidFill>
              </a:rPr>
              <a:t>Br</a:t>
            </a:r>
            <a:endParaRPr lang="fr-FR" sz="2400" b="1" dirty="0" smtClean="0">
              <a:solidFill>
                <a:schemeClr val="bg1">
                  <a:lumMod val="85000"/>
                </a:schemeClr>
              </a:solidFill>
            </a:endParaRPr>
          </a:p>
        </p:txBody>
      </p:sp>
      <p:sp>
        <p:nvSpPr>
          <p:cNvPr id="30" name="Flèche gauche 29"/>
          <p:cNvSpPr/>
          <p:nvPr/>
        </p:nvSpPr>
        <p:spPr>
          <a:xfrm rot="10800000">
            <a:off x="4334500" y="5283158"/>
            <a:ext cx="540000" cy="288000"/>
          </a:xfrm>
          <a:prstGeom prst="left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ysClr val="windowText" lastClr="000000"/>
              </a:solidFill>
            </a:endParaRPr>
          </a:p>
        </p:txBody>
      </p:sp>
      <p:sp>
        <p:nvSpPr>
          <p:cNvPr id="31" name="Flèche gauche 30"/>
          <p:cNvSpPr/>
          <p:nvPr/>
        </p:nvSpPr>
        <p:spPr>
          <a:xfrm rot="8397800" flipV="1">
            <a:off x="4313131" y="5070034"/>
            <a:ext cx="540000" cy="280320"/>
          </a:xfrm>
          <a:prstGeom prst="left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ysClr val="windowText" lastClr="000000"/>
              </a:solidFill>
            </a:endParaRPr>
          </a:p>
        </p:txBody>
      </p:sp>
      <p:sp>
        <p:nvSpPr>
          <p:cNvPr id="32" name="Flèche gauche 31"/>
          <p:cNvSpPr/>
          <p:nvPr/>
        </p:nvSpPr>
        <p:spPr>
          <a:xfrm rot="13100369" flipV="1">
            <a:off x="4323340" y="5495087"/>
            <a:ext cx="540000" cy="280320"/>
          </a:xfrm>
          <a:prstGeom prst="left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ysClr val="windowText" lastClr="00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43568281</TotalTime>
  <Words>1376</Words>
  <Application>Microsoft Office PowerPoint</Application>
  <PresentationFormat>Affichage à l'écran (4:3)</PresentationFormat>
  <Paragraphs>184</Paragraphs>
  <Slides>26</Slides>
  <Notes>1</Notes>
  <HiddenSlides>0</HiddenSlides>
  <MMClips>0</MMClips>
  <ScaleCrop>false</ScaleCrop>
  <HeadingPairs>
    <vt:vector size="4" baseType="variant">
      <vt:variant>
        <vt:lpstr>Thème</vt:lpstr>
      </vt:variant>
      <vt:variant>
        <vt:i4>1</vt:i4>
      </vt:variant>
      <vt:variant>
        <vt:lpstr>Titres des diapositives</vt:lpstr>
      </vt:variant>
      <vt:variant>
        <vt:i4>26</vt:i4>
      </vt:variant>
    </vt:vector>
  </HeadingPairs>
  <TitlesOfParts>
    <vt:vector size="27"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MAISON XP</dc:creator>
  <cp:lastModifiedBy>MAISON XP</cp:lastModifiedBy>
  <cp:revision>81</cp:revision>
  <dcterms:created xsi:type="dcterms:W3CDTF">2020-12-12T21:56:02Z</dcterms:created>
  <dcterms:modified xsi:type="dcterms:W3CDTF">2023-01-05T19:53:45Z</dcterms:modified>
</cp:coreProperties>
</file>