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1" r:id="rId2"/>
    <p:sldId id="272" r:id="rId3"/>
    <p:sldId id="264" r:id="rId4"/>
    <p:sldId id="269" r:id="rId5"/>
    <p:sldId id="322" r:id="rId6"/>
    <p:sldId id="296" r:id="rId7"/>
    <p:sldId id="323"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24" r:id="rId22"/>
    <p:sldId id="339" r:id="rId23"/>
    <p:sldId id="338" r:id="rId24"/>
    <p:sldId id="340" r:id="rId25"/>
    <p:sldId id="341" r:id="rId26"/>
    <p:sldId id="321" r:id="rId27"/>
  </p:sldIdLst>
  <p:sldSz cx="9144000" cy="6858000" type="screen4x3"/>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5591" autoAdjust="0"/>
  </p:normalViewPr>
  <p:slideViewPr>
    <p:cSldViewPr>
      <p:cViewPr>
        <p:scale>
          <a:sx n="60" d="100"/>
          <a:sy n="60" d="100"/>
        </p:scale>
        <p:origin x="-1656"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61399D-CB42-4BBA-A44A-5AAB7DF1BDDB}" type="doc">
      <dgm:prSet loTypeId="urn:microsoft.com/office/officeart/2008/layout/VerticalCurvedList" loCatId="list" qsTypeId="urn:microsoft.com/office/officeart/2005/8/quickstyle/simple1" qsCatId="simple" csTypeId="urn:microsoft.com/office/officeart/2005/8/colors/accent5_1" csCatId="accent5" phldr="1"/>
      <dgm:spPr/>
      <dgm:t>
        <a:bodyPr/>
        <a:lstStyle/>
        <a:p>
          <a:endParaRPr lang="fr-FR"/>
        </a:p>
      </dgm:t>
    </dgm:pt>
    <dgm:pt modelId="{A381FA05-7F16-4D84-89F5-740F0CA6DCBC}">
      <dgm:prSet phldrT="[Texte]"/>
      <dgm:spPr/>
      <dgm:t>
        <a:bodyPr/>
        <a:lstStyle/>
        <a:p>
          <a:r>
            <a:rPr lang="fr-FR" b="1" i="1" dirty="0" smtClean="0">
              <a:solidFill>
                <a:schemeClr val="bg1">
                  <a:lumMod val="75000"/>
                </a:schemeClr>
              </a:solidFill>
              <a:latin typeface="Times New Roman" pitchFamily="18" charset="0"/>
              <a:cs typeface="Times New Roman" pitchFamily="18" charset="0"/>
            </a:rPr>
            <a:t>Généralités sur la production d’énergie </a:t>
          </a:r>
          <a:endParaRPr lang="fr-FR" b="1" i="1" dirty="0">
            <a:solidFill>
              <a:schemeClr val="bg1">
                <a:lumMod val="75000"/>
              </a:schemeClr>
            </a:solidFill>
            <a:latin typeface="Times New Roman" pitchFamily="18" charset="0"/>
            <a:cs typeface="Times New Roman" pitchFamily="18" charset="0"/>
          </a:endParaRPr>
        </a:p>
      </dgm:t>
    </dgm:pt>
    <dgm:pt modelId="{025017B8-96F5-42EB-987D-5E620D2BE4C1}" type="parTrans" cxnId="{CB0C8F59-D528-43D0-87DD-E96A43DC1446}">
      <dgm:prSet/>
      <dgm:spPr/>
      <dgm:t>
        <a:bodyPr/>
        <a:lstStyle/>
        <a:p>
          <a:endParaRPr lang="fr-FR"/>
        </a:p>
      </dgm:t>
    </dgm:pt>
    <dgm:pt modelId="{AB21AA82-590B-4134-BE7B-93AC7EE350B0}" type="sibTrans" cxnId="{CB0C8F59-D528-43D0-87DD-E96A43DC1446}">
      <dgm:prSet/>
      <dgm:spPr/>
      <dgm:t>
        <a:bodyPr/>
        <a:lstStyle/>
        <a:p>
          <a:endParaRPr lang="fr-FR"/>
        </a:p>
      </dgm:t>
    </dgm:pt>
    <dgm:pt modelId="{2F7B7224-0B98-44AD-95CE-FCA116E1E019}">
      <dgm:prSet phldrT="[Texte]"/>
      <dgm:spPr/>
      <dgm:t>
        <a:bodyPr/>
        <a:lstStyle/>
        <a:p>
          <a:r>
            <a:rPr lang="fr-FR" b="1" i="1" dirty="0" smtClean="0">
              <a:solidFill>
                <a:schemeClr val="bg1">
                  <a:lumMod val="75000"/>
                </a:schemeClr>
              </a:solidFill>
              <a:latin typeface="Times New Roman" pitchFamily="18" charset="0"/>
              <a:cs typeface="Times New Roman" pitchFamily="18" charset="0"/>
            </a:rPr>
            <a:t>Les différentes ressources d’énergie Renouvelables </a:t>
          </a:r>
        </a:p>
      </dgm:t>
    </dgm:pt>
    <dgm:pt modelId="{93A52970-4013-4A4B-AE61-8F2AB503160A}" type="parTrans" cxnId="{0836BA58-17F8-4978-9251-67EBBE840B9F}">
      <dgm:prSet/>
      <dgm:spPr/>
      <dgm:t>
        <a:bodyPr/>
        <a:lstStyle/>
        <a:p>
          <a:endParaRPr lang="fr-FR"/>
        </a:p>
      </dgm:t>
    </dgm:pt>
    <dgm:pt modelId="{CA2DD228-1098-4130-8DE8-6E366F3A1F5D}" type="sibTrans" cxnId="{0836BA58-17F8-4978-9251-67EBBE840B9F}">
      <dgm:prSet/>
      <dgm:spPr/>
      <dgm:t>
        <a:bodyPr/>
        <a:lstStyle/>
        <a:p>
          <a:endParaRPr lang="fr-FR"/>
        </a:p>
      </dgm:t>
    </dgm:pt>
    <dgm:pt modelId="{62317F2D-3BA0-4E0D-A7F3-FEB4D69877BE}">
      <dgm:prSet phldrT="[Texte]"/>
      <dgm:spPr/>
      <dgm:t>
        <a:bodyPr/>
        <a:lstStyle/>
        <a:p>
          <a:r>
            <a:rPr lang="fr-FR" b="1" i="1" dirty="0" smtClean="0">
              <a:solidFill>
                <a:schemeClr val="bg1">
                  <a:lumMod val="75000"/>
                </a:schemeClr>
              </a:solidFill>
              <a:latin typeface="Times New Roman" pitchFamily="18" charset="0"/>
              <a:cs typeface="Times New Roman" pitchFamily="18" charset="0"/>
            </a:rPr>
            <a:t>Impact des pollutions sur la santé et l’environnement</a:t>
          </a:r>
          <a:endParaRPr lang="fr-FR" b="1" i="1" dirty="0">
            <a:solidFill>
              <a:schemeClr val="bg1">
                <a:lumMod val="75000"/>
              </a:schemeClr>
            </a:solidFill>
            <a:latin typeface="Times New Roman" pitchFamily="18" charset="0"/>
            <a:cs typeface="Times New Roman" pitchFamily="18" charset="0"/>
          </a:endParaRPr>
        </a:p>
      </dgm:t>
    </dgm:pt>
    <dgm:pt modelId="{779C2581-AC15-49C5-A14F-AECF2973004C}" type="parTrans" cxnId="{BBF6B579-D8D3-4F34-B979-1FBB42E61F98}">
      <dgm:prSet/>
      <dgm:spPr/>
      <dgm:t>
        <a:bodyPr/>
        <a:lstStyle/>
        <a:p>
          <a:endParaRPr lang="fr-FR"/>
        </a:p>
      </dgm:t>
    </dgm:pt>
    <dgm:pt modelId="{023FF8E5-A342-4667-BEDC-25EF85BAC001}" type="sibTrans" cxnId="{BBF6B579-D8D3-4F34-B979-1FBB42E61F98}">
      <dgm:prSet/>
      <dgm:spPr/>
      <dgm:t>
        <a:bodyPr/>
        <a:lstStyle/>
        <a:p>
          <a:endParaRPr lang="fr-FR"/>
        </a:p>
      </dgm:t>
    </dgm:pt>
    <dgm:pt modelId="{2A06BEA3-F0C2-438B-BBCC-A37393463A7F}">
      <dgm:prSet phldrT="[Texte]"/>
      <dgm:spPr/>
      <dgm:t>
        <a:bodyPr/>
        <a:lstStyle/>
        <a:p>
          <a:r>
            <a:rPr lang="fr-FR" b="1" i="1" dirty="0" smtClean="0">
              <a:solidFill>
                <a:schemeClr val="bg1">
                  <a:lumMod val="75000"/>
                </a:schemeClr>
              </a:solidFill>
              <a:latin typeface="Times New Roman" pitchFamily="18" charset="0"/>
              <a:cs typeface="Times New Roman" pitchFamily="18" charset="0"/>
            </a:rPr>
            <a:t>…………………………………</a:t>
          </a:r>
          <a:endParaRPr lang="fr-FR" b="1" i="1" dirty="0">
            <a:solidFill>
              <a:schemeClr val="bg1">
                <a:lumMod val="75000"/>
              </a:schemeClr>
            </a:solidFill>
            <a:latin typeface="Times New Roman" pitchFamily="18" charset="0"/>
            <a:cs typeface="Times New Roman" pitchFamily="18" charset="0"/>
          </a:endParaRPr>
        </a:p>
      </dgm:t>
    </dgm:pt>
    <dgm:pt modelId="{1D6DBBDF-FB60-4B8C-AAD4-7479A1C16D12}" type="parTrans" cxnId="{9505742C-78B3-4124-9689-38A60A3A48B3}">
      <dgm:prSet/>
      <dgm:spPr/>
      <dgm:t>
        <a:bodyPr/>
        <a:lstStyle/>
        <a:p>
          <a:endParaRPr lang="fr-FR"/>
        </a:p>
      </dgm:t>
    </dgm:pt>
    <dgm:pt modelId="{17BB9B28-0BD8-489B-889F-EA465F38F41D}" type="sibTrans" cxnId="{9505742C-78B3-4124-9689-38A60A3A48B3}">
      <dgm:prSet/>
      <dgm:spPr/>
      <dgm:t>
        <a:bodyPr/>
        <a:lstStyle/>
        <a:p>
          <a:endParaRPr lang="fr-FR"/>
        </a:p>
      </dgm:t>
    </dgm:pt>
    <dgm:pt modelId="{D4FABA3E-1671-4716-B15C-77EF23CA5D69}">
      <dgm:prSet custT="1"/>
      <dgm:spPr/>
      <dgm:t>
        <a:bodyPr/>
        <a:lstStyle/>
        <a:p>
          <a:r>
            <a:rPr lang="fr-FR" sz="3600" b="1" i="1" dirty="0" smtClean="0">
              <a:solidFill>
                <a:srgbClr val="FF0000"/>
              </a:solidFill>
              <a:latin typeface="Times New Roman" pitchFamily="18" charset="0"/>
              <a:cs typeface="Times New Roman" pitchFamily="18" charset="0"/>
            </a:rPr>
            <a:t>Stockage d’énergie </a:t>
          </a:r>
          <a:endParaRPr lang="fr-FR" sz="3600" b="1" i="1" dirty="0">
            <a:solidFill>
              <a:srgbClr val="FF0000"/>
            </a:solidFill>
            <a:latin typeface="Times New Roman" pitchFamily="18" charset="0"/>
            <a:cs typeface="Times New Roman" pitchFamily="18" charset="0"/>
          </a:endParaRPr>
        </a:p>
      </dgm:t>
    </dgm:pt>
    <dgm:pt modelId="{889EF551-F681-4D94-84B6-937E329D08B6}" type="parTrans" cxnId="{FF2769CE-C9EC-4AF4-A375-2BE3FC610879}">
      <dgm:prSet/>
      <dgm:spPr/>
      <dgm:t>
        <a:bodyPr/>
        <a:lstStyle/>
        <a:p>
          <a:endParaRPr lang="fr-FR"/>
        </a:p>
      </dgm:t>
    </dgm:pt>
    <dgm:pt modelId="{78227DFC-370B-4D01-A57A-A338643B3ECF}" type="sibTrans" cxnId="{FF2769CE-C9EC-4AF4-A375-2BE3FC610879}">
      <dgm:prSet/>
      <dgm:spPr/>
      <dgm:t>
        <a:bodyPr/>
        <a:lstStyle/>
        <a:p>
          <a:endParaRPr lang="fr-FR"/>
        </a:p>
      </dgm:t>
    </dgm:pt>
    <dgm:pt modelId="{13CED87F-5E9A-43B0-A6EE-802394A4CA6A}" type="pres">
      <dgm:prSet presAssocID="{9361399D-CB42-4BBA-A44A-5AAB7DF1BDDB}" presName="Name0" presStyleCnt="0">
        <dgm:presLayoutVars>
          <dgm:chMax val="7"/>
          <dgm:chPref val="7"/>
          <dgm:dir/>
        </dgm:presLayoutVars>
      </dgm:prSet>
      <dgm:spPr/>
      <dgm:t>
        <a:bodyPr/>
        <a:lstStyle/>
        <a:p>
          <a:endParaRPr lang="fr-FR"/>
        </a:p>
      </dgm:t>
    </dgm:pt>
    <dgm:pt modelId="{C9594F38-6BA5-4C2A-810B-EAC6947E1613}" type="pres">
      <dgm:prSet presAssocID="{9361399D-CB42-4BBA-A44A-5AAB7DF1BDDB}" presName="Name1" presStyleCnt="0"/>
      <dgm:spPr/>
      <dgm:t>
        <a:bodyPr/>
        <a:lstStyle/>
        <a:p>
          <a:endParaRPr lang="fr-FR"/>
        </a:p>
      </dgm:t>
    </dgm:pt>
    <dgm:pt modelId="{E0DDB461-AA98-43F1-B857-571DFA134F1B}" type="pres">
      <dgm:prSet presAssocID="{9361399D-CB42-4BBA-A44A-5AAB7DF1BDDB}" presName="cycle" presStyleCnt="0"/>
      <dgm:spPr/>
      <dgm:t>
        <a:bodyPr/>
        <a:lstStyle/>
        <a:p>
          <a:endParaRPr lang="fr-FR"/>
        </a:p>
      </dgm:t>
    </dgm:pt>
    <dgm:pt modelId="{74605492-48C0-48DB-AE58-6B343FD99B24}" type="pres">
      <dgm:prSet presAssocID="{9361399D-CB42-4BBA-A44A-5AAB7DF1BDDB}" presName="srcNode" presStyleLbl="node1" presStyleIdx="0" presStyleCnt="5"/>
      <dgm:spPr/>
      <dgm:t>
        <a:bodyPr/>
        <a:lstStyle/>
        <a:p>
          <a:endParaRPr lang="fr-FR"/>
        </a:p>
      </dgm:t>
    </dgm:pt>
    <dgm:pt modelId="{B2F128B8-E843-4E12-BACC-3089C5B3D35A}" type="pres">
      <dgm:prSet presAssocID="{9361399D-CB42-4BBA-A44A-5AAB7DF1BDDB}" presName="conn" presStyleLbl="parChTrans1D2" presStyleIdx="0" presStyleCnt="1"/>
      <dgm:spPr/>
      <dgm:t>
        <a:bodyPr/>
        <a:lstStyle/>
        <a:p>
          <a:endParaRPr lang="fr-FR"/>
        </a:p>
      </dgm:t>
    </dgm:pt>
    <dgm:pt modelId="{16D69004-182C-47A0-81CB-FA3589727E8E}" type="pres">
      <dgm:prSet presAssocID="{9361399D-CB42-4BBA-A44A-5AAB7DF1BDDB}" presName="extraNode" presStyleLbl="node1" presStyleIdx="0" presStyleCnt="5"/>
      <dgm:spPr/>
      <dgm:t>
        <a:bodyPr/>
        <a:lstStyle/>
        <a:p>
          <a:endParaRPr lang="fr-FR"/>
        </a:p>
      </dgm:t>
    </dgm:pt>
    <dgm:pt modelId="{B104EBBB-EA98-46BC-BCCF-0A001EB1C014}" type="pres">
      <dgm:prSet presAssocID="{9361399D-CB42-4BBA-A44A-5AAB7DF1BDDB}" presName="dstNode" presStyleLbl="node1" presStyleIdx="0" presStyleCnt="5"/>
      <dgm:spPr/>
      <dgm:t>
        <a:bodyPr/>
        <a:lstStyle/>
        <a:p>
          <a:endParaRPr lang="fr-FR"/>
        </a:p>
      </dgm:t>
    </dgm:pt>
    <dgm:pt modelId="{AE420536-F736-4B31-AE18-7C7578E927FC}" type="pres">
      <dgm:prSet presAssocID="{A381FA05-7F16-4D84-89F5-740F0CA6DCBC}" presName="text_1" presStyleLbl="node1" presStyleIdx="0" presStyleCnt="5">
        <dgm:presLayoutVars>
          <dgm:bulletEnabled val="1"/>
        </dgm:presLayoutVars>
      </dgm:prSet>
      <dgm:spPr/>
      <dgm:t>
        <a:bodyPr/>
        <a:lstStyle/>
        <a:p>
          <a:endParaRPr lang="fr-FR"/>
        </a:p>
      </dgm:t>
    </dgm:pt>
    <dgm:pt modelId="{B1991E3F-E1F9-4555-A77E-5A9A19B72FF1}" type="pres">
      <dgm:prSet presAssocID="{A381FA05-7F16-4D84-89F5-740F0CA6DCBC}" presName="accent_1" presStyleCnt="0"/>
      <dgm:spPr/>
      <dgm:t>
        <a:bodyPr/>
        <a:lstStyle/>
        <a:p>
          <a:endParaRPr lang="fr-FR"/>
        </a:p>
      </dgm:t>
    </dgm:pt>
    <dgm:pt modelId="{16426C4A-CD3D-4ABF-AC5A-050E10737C27}" type="pres">
      <dgm:prSet presAssocID="{A381FA05-7F16-4D84-89F5-740F0CA6DCBC}" presName="accentRepeatNode" presStyleLbl="solidFgAcc1" presStyleIdx="0" presStyleCnt="5"/>
      <dgm:spPr/>
      <dgm:t>
        <a:bodyPr/>
        <a:lstStyle/>
        <a:p>
          <a:endParaRPr lang="fr-FR"/>
        </a:p>
      </dgm:t>
    </dgm:pt>
    <dgm:pt modelId="{4526E161-A35C-4338-9151-509D4D296537}" type="pres">
      <dgm:prSet presAssocID="{2F7B7224-0B98-44AD-95CE-FCA116E1E019}" presName="text_2" presStyleLbl="node1" presStyleIdx="1" presStyleCnt="5" custLinFactNeighborX="-55" custLinFactNeighborY="-11095">
        <dgm:presLayoutVars>
          <dgm:bulletEnabled val="1"/>
        </dgm:presLayoutVars>
      </dgm:prSet>
      <dgm:spPr/>
      <dgm:t>
        <a:bodyPr/>
        <a:lstStyle/>
        <a:p>
          <a:endParaRPr lang="fr-FR"/>
        </a:p>
      </dgm:t>
    </dgm:pt>
    <dgm:pt modelId="{E7073086-9303-4702-A7DA-59D7DBA04012}" type="pres">
      <dgm:prSet presAssocID="{2F7B7224-0B98-44AD-95CE-FCA116E1E019}" presName="accent_2" presStyleCnt="0"/>
      <dgm:spPr/>
      <dgm:t>
        <a:bodyPr/>
        <a:lstStyle/>
        <a:p>
          <a:endParaRPr lang="fr-FR"/>
        </a:p>
      </dgm:t>
    </dgm:pt>
    <dgm:pt modelId="{896FD1C9-D1E7-4204-AA99-2C2BCF79ECB7}" type="pres">
      <dgm:prSet presAssocID="{2F7B7224-0B98-44AD-95CE-FCA116E1E019}" presName="accentRepeatNode" presStyleLbl="solidFgAcc1" presStyleIdx="1" presStyleCnt="5"/>
      <dgm:spPr/>
      <dgm:t>
        <a:bodyPr/>
        <a:lstStyle/>
        <a:p>
          <a:endParaRPr lang="fr-FR"/>
        </a:p>
      </dgm:t>
    </dgm:pt>
    <dgm:pt modelId="{E025187D-EFDB-4318-8C08-0F454181C53F}" type="pres">
      <dgm:prSet presAssocID="{D4FABA3E-1671-4716-B15C-77EF23CA5D69}" presName="text_3" presStyleLbl="node1" presStyleIdx="2" presStyleCnt="5">
        <dgm:presLayoutVars>
          <dgm:bulletEnabled val="1"/>
        </dgm:presLayoutVars>
      </dgm:prSet>
      <dgm:spPr/>
      <dgm:t>
        <a:bodyPr/>
        <a:lstStyle/>
        <a:p>
          <a:endParaRPr lang="fr-FR"/>
        </a:p>
      </dgm:t>
    </dgm:pt>
    <dgm:pt modelId="{EBA0CFF3-B1C3-468D-97E0-0162C6708104}" type="pres">
      <dgm:prSet presAssocID="{D4FABA3E-1671-4716-B15C-77EF23CA5D69}" presName="accent_3" presStyleCnt="0"/>
      <dgm:spPr/>
    </dgm:pt>
    <dgm:pt modelId="{389FD67A-EA9A-492C-8D0B-004B60CA3713}" type="pres">
      <dgm:prSet presAssocID="{D4FABA3E-1671-4716-B15C-77EF23CA5D69}" presName="accentRepeatNode" presStyleLbl="solidFgAcc1" presStyleIdx="2" presStyleCnt="5"/>
      <dgm:spPr/>
    </dgm:pt>
    <dgm:pt modelId="{90A6C4CF-D715-46D7-94C6-36278B82F43C}" type="pres">
      <dgm:prSet presAssocID="{62317F2D-3BA0-4E0D-A7F3-FEB4D69877BE}" presName="text_4" presStyleLbl="node1" presStyleIdx="3" presStyleCnt="5">
        <dgm:presLayoutVars>
          <dgm:bulletEnabled val="1"/>
        </dgm:presLayoutVars>
      </dgm:prSet>
      <dgm:spPr/>
      <dgm:t>
        <a:bodyPr/>
        <a:lstStyle/>
        <a:p>
          <a:endParaRPr lang="fr-FR"/>
        </a:p>
      </dgm:t>
    </dgm:pt>
    <dgm:pt modelId="{2D11926D-5382-4F15-BD83-483C44A60C75}" type="pres">
      <dgm:prSet presAssocID="{62317F2D-3BA0-4E0D-A7F3-FEB4D69877BE}" presName="accent_4" presStyleCnt="0"/>
      <dgm:spPr/>
    </dgm:pt>
    <dgm:pt modelId="{2721C06B-D776-4CB1-A6E7-8C9FC5D4D061}" type="pres">
      <dgm:prSet presAssocID="{62317F2D-3BA0-4E0D-A7F3-FEB4D69877BE}" presName="accentRepeatNode" presStyleLbl="solidFgAcc1" presStyleIdx="3" presStyleCnt="5"/>
      <dgm:spPr/>
    </dgm:pt>
    <dgm:pt modelId="{8FB83F35-D148-479E-A305-33B3C2F04829}" type="pres">
      <dgm:prSet presAssocID="{2A06BEA3-F0C2-438B-BBCC-A37393463A7F}" presName="text_5" presStyleLbl="node1" presStyleIdx="4" presStyleCnt="5">
        <dgm:presLayoutVars>
          <dgm:bulletEnabled val="1"/>
        </dgm:presLayoutVars>
      </dgm:prSet>
      <dgm:spPr/>
      <dgm:t>
        <a:bodyPr/>
        <a:lstStyle/>
        <a:p>
          <a:endParaRPr lang="fr-FR"/>
        </a:p>
      </dgm:t>
    </dgm:pt>
    <dgm:pt modelId="{305331BC-F983-4B32-830E-16E034F1C3D4}" type="pres">
      <dgm:prSet presAssocID="{2A06BEA3-F0C2-438B-BBCC-A37393463A7F}" presName="accent_5" presStyleCnt="0"/>
      <dgm:spPr/>
    </dgm:pt>
    <dgm:pt modelId="{9B9C8559-799A-4B97-9257-A0C6B0227E7A}" type="pres">
      <dgm:prSet presAssocID="{2A06BEA3-F0C2-438B-BBCC-A37393463A7F}" presName="accentRepeatNode" presStyleLbl="solidFgAcc1" presStyleIdx="4" presStyleCnt="5"/>
      <dgm:spPr/>
    </dgm:pt>
  </dgm:ptLst>
  <dgm:cxnLst>
    <dgm:cxn modelId="{9D06EECD-9B1D-430E-81C4-39051BBC233A}" type="presOf" srcId="{9361399D-CB42-4BBA-A44A-5AAB7DF1BDDB}" destId="{13CED87F-5E9A-43B0-A6EE-802394A4CA6A}" srcOrd="0" destOrd="0" presId="urn:microsoft.com/office/officeart/2008/layout/VerticalCurvedList"/>
    <dgm:cxn modelId="{FF2769CE-C9EC-4AF4-A375-2BE3FC610879}" srcId="{9361399D-CB42-4BBA-A44A-5AAB7DF1BDDB}" destId="{D4FABA3E-1671-4716-B15C-77EF23CA5D69}" srcOrd="2" destOrd="0" parTransId="{889EF551-F681-4D94-84B6-937E329D08B6}" sibTransId="{78227DFC-370B-4D01-A57A-A338643B3ECF}"/>
    <dgm:cxn modelId="{9505742C-78B3-4124-9689-38A60A3A48B3}" srcId="{9361399D-CB42-4BBA-A44A-5AAB7DF1BDDB}" destId="{2A06BEA3-F0C2-438B-BBCC-A37393463A7F}" srcOrd="4" destOrd="0" parTransId="{1D6DBBDF-FB60-4B8C-AAD4-7479A1C16D12}" sibTransId="{17BB9B28-0BD8-489B-889F-EA465F38F41D}"/>
    <dgm:cxn modelId="{BBF6B579-D8D3-4F34-B979-1FBB42E61F98}" srcId="{9361399D-CB42-4BBA-A44A-5AAB7DF1BDDB}" destId="{62317F2D-3BA0-4E0D-A7F3-FEB4D69877BE}" srcOrd="3" destOrd="0" parTransId="{779C2581-AC15-49C5-A14F-AECF2973004C}" sibTransId="{023FF8E5-A342-4667-BEDC-25EF85BAC001}"/>
    <dgm:cxn modelId="{A5A1B62C-74F9-4A9E-B7FC-DA8959E1ADBD}" type="presOf" srcId="{2F7B7224-0B98-44AD-95CE-FCA116E1E019}" destId="{4526E161-A35C-4338-9151-509D4D296537}" srcOrd="0" destOrd="0" presId="urn:microsoft.com/office/officeart/2008/layout/VerticalCurvedList"/>
    <dgm:cxn modelId="{CB0C8F59-D528-43D0-87DD-E96A43DC1446}" srcId="{9361399D-CB42-4BBA-A44A-5AAB7DF1BDDB}" destId="{A381FA05-7F16-4D84-89F5-740F0CA6DCBC}" srcOrd="0" destOrd="0" parTransId="{025017B8-96F5-42EB-987D-5E620D2BE4C1}" sibTransId="{AB21AA82-590B-4134-BE7B-93AC7EE350B0}"/>
    <dgm:cxn modelId="{0836BA58-17F8-4978-9251-67EBBE840B9F}" srcId="{9361399D-CB42-4BBA-A44A-5AAB7DF1BDDB}" destId="{2F7B7224-0B98-44AD-95CE-FCA116E1E019}" srcOrd="1" destOrd="0" parTransId="{93A52970-4013-4A4B-AE61-8F2AB503160A}" sibTransId="{CA2DD228-1098-4130-8DE8-6E366F3A1F5D}"/>
    <dgm:cxn modelId="{C80D0E6B-AE12-4A60-9A6E-8929CA9B1B09}" type="presOf" srcId="{D4FABA3E-1671-4716-B15C-77EF23CA5D69}" destId="{E025187D-EFDB-4318-8C08-0F454181C53F}" srcOrd="0" destOrd="0" presId="urn:microsoft.com/office/officeart/2008/layout/VerticalCurvedList"/>
    <dgm:cxn modelId="{7D9B0F8A-F045-46D6-8E58-AA86870B7976}" type="presOf" srcId="{2A06BEA3-F0C2-438B-BBCC-A37393463A7F}" destId="{8FB83F35-D148-479E-A305-33B3C2F04829}" srcOrd="0" destOrd="0" presId="urn:microsoft.com/office/officeart/2008/layout/VerticalCurvedList"/>
    <dgm:cxn modelId="{4ECE0807-FC23-481D-8D39-C9CD4D34C7B5}" type="presOf" srcId="{62317F2D-3BA0-4E0D-A7F3-FEB4D69877BE}" destId="{90A6C4CF-D715-46D7-94C6-36278B82F43C}" srcOrd="0" destOrd="0" presId="urn:microsoft.com/office/officeart/2008/layout/VerticalCurvedList"/>
    <dgm:cxn modelId="{763EA756-B009-4462-A926-8C570D9D25FC}" type="presOf" srcId="{A381FA05-7F16-4D84-89F5-740F0CA6DCBC}" destId="{AE420536-F736-4B31-AE18-7C7578E927FC}" srcOrd="0" destOrd="0" presId="urn:microsoft.com/office/officeart/2008/layout/VerticalCurvedList"/>
    <dgm:cxn modelId="{3308FF51-34D4-4D20-8BB2-AF6FA2649135}" type="presOf" srcId="{AB21AA82-590B-4134-BE7B-93AC7EE350B0}" destId="{B2F128B8-E843-4E12-BACC-3089C5B3D35A}" srcOrd="0" destOrd="0" presId="urn:microsoft.com/office/officeart/2008/layout/VerticalCurvedList"/>
    <dgm:cxn modelId="{9EBD29A3-1F31-42C2-A240-4657D8CBD00D}" type="presParOf" srcId="{13CED87F-5E9A-43B0-A6EE-802394A4CA6A}" destId="{C9594F38-6BA5-4C2A-810B-EAC6947E1613}" srcOrd="0" destOrd="0" presId="urn:microsoft.com/office/officeart/2008/layout/VerticalCurvedList"/>
    <dgm:cxn modelId="{A338DB1F-699F-491E-A44C-11C098232E56}" type="presParOf" srcId="{C9594F38-6BA5-4C2A-810B-EAC6947E1613}" destId="{E0DDB461-AA98-43F1-B857-571DFA134F1B}" srcOrd="0" destOrd="0" presId="urn:microsoft.com/office/officeart/2008/layout/VerticalCurvedList"/>
    <dgm:cxn modelId="{D2FAB968-966B-49DE-8053-799976A694E6}" type="presParOf" srcId="{E0DDB461-AA98-43F1-B857-571DFA134F1B}" destId="{74605492-48C0-48DB-AE58-6B343FD99B24}" srcOrd="0" destOrd="0" presId="urn:microsoft.com/office/officeart/2008/layout/VerticalCurvedList"/>
    <dgm:cxn modelId="{15A96F8E-AE3D-44CC-B2AC-109E448A79F0}" type="presParOf" srcId="{E0DDB461-AA98-43F1-B857-571DFA134F1B}" destId="{B2F128B8-E843-4E12-BACC-3089C5B3D35A}" srcOrd="1" destOrd="0" presId="urn:microsoft.com/office/officeart/2008/layout/VerticalCurvedList"/>
    <dgm:cxn modelId="{0F6A9668-F53F-410E-9ACC-D8BFB826E873}" type="presParOf" srcId="{E0DDB461-AA98-43F1-B857-571DFA134F1B}" destId="{16D69004-182C-47A0-81CB-FA3589727E8E}" srcOrd="2" destOrd="0" presId="urn:microsoft.com/office/officeart/2008/layout/VerticalCurvedList"/>
    <dgm:cxn modelId="{D6DF8923-8768-434F-B51F-32EE2F5E4AA3}" type="presParOf" srcId="{E0DDB461-AA98-43F1-B857-571DFA134F1B}" destId="{B104EBBB-EA98-46BC-BCCF-0A001EB1C014}" srcOrd="3" destOrd="0" presId="urn:microsoft.com/office/officeart/2008/layout/VerticalCurvedList"/>
    <dgm:cxn modelId="{A0CA7691-2885-4061-98D8-2F47AA38E810}" type="presParOf" srcId="{C9594F38-6BA5-4C2A-810B-EAC6947E1613}" destId="{AE420536-F736-4B31-AE18-7C7578E927FC}" srcOrd="1" destOrd="0" presId="urn:microsoft.com/office/officeart/2008/layout/VerticalCurvedList"/>
    <dgm:cxn modelId="{45B5C511-4D68-4F81-A8EA-BF7C32C61086}" type="presParOf" srcId="{C9594F38-6BA5-4C2A-810B-EAC6947E1613}" destId="{B1991E3F-E1F9-4555-A77E-5A9A19B72FF1}" srcOrd="2" destOrd="0" presId="urn:microsoft.com/office/officeart/2008/layout/VerticalCurvedList"/>
    <dgm:cxn modelId="{F2BD7209-36D4-4EF4-952A-86E60F29B602}" type="presParOf" srcId="{B1991E3F-E1F9-4555-A77E-5A9A19B72FF1}" destId="{16426C4A-CD3D-4ABF-AC5A-050E10737C27}" srcOrd="0" destOrd="0" presId="urn:microsoft.com/office/officeart/2008/layout/VerticalCurvedList"/>
    <dgm:cxn modelId="{2F804DD2-1A82-4D77-BDE2-323F7AA98AA4}" type="presParOf" srcId="{C9594F38-6BA5-4C2A-810B-EAC6947E1613}" destId="{4526E161-A35C-4338-9151-509D4D296537}" srcOrd="3" destOrd="0" presId="urn:microsoft.com/office/officeart/2008/layout/VerticalCurvedList"/>
    <dgm:cxn modelId="{1C5879D1-BA8D-4921-8460-E175B661F7D2}" type="presParOf" srcId="{C9594F38-6BA5-4C2A-810B-EAC6947E1613}" destId="{E7073086-9303-4702-A7DA-59D7DBA04012}" srcOrd="4" destOrd="0" presId="urn:microsoft.com/office/officeart/2008/layout/VerticalCurvedList"/>
    <dgm:cxn modelId="{CC7A49FF-044C-4C4F-9F5B-AAAFE6940F80}" type="presParOf" srcId="{E7073086-9303-4702-A7DA-59D7DBA04012}" destId="{896FD1C9-D1E7-4204-AA99-2C2BCF79ECB7}" srcOrd="0" destOrd="0" presId="urn:microsoft.com/office/officeart/2008/layout/VerticalCurvedList"/>
    <dgm:cxn modelId="{8FFF3D6A-D3A0-4EA6-B583-BC877C929985}" type="presParOf" srcId="{C9594F38-6BA5-4C2A-810B-EAC6947E1613}" destId="{E025187D-EFDB-4318-8C08-0F454181C53F}" srcOrd="5" destOrd="0" presId="urn:microsoft.com/office/officeart/2008/layout/VerticalCurvedList"/>
    <dgm:cxn modelId="{31FB3CA2-6FF4-463B-9765-6D69DE01B3B9}" type="presParOf" srcId="{C9594F38-6BA5-4C2A-810B-EAC6947E1613}" destId="{EBA0CFF3-B1C3-468D-97E0-0162C6708104}" srcOrd="6" destOrd="0" presId="urn:microsoft.com/office/officeart/2008/layout/VerticalCurvedList"/>
    <dgm:cxn modelId="{4D54DB0F-1F8C-45B7-A9F0-C0326D727D41}" type="presParOf" srcId="{EBA0CFF3-B1C3-468D-97E0-0162C6708104}" destId="{389FD67A-EA9A-492C-8D0B-004B60CA3713}" srcOrd="0" destOrd="0" presId="urn:microsoft.com/office/officeart/2008/layout/VerticalCurvedList"/>
    <dgm:cxn modelId="{97253B39-6135-464C-99B7-5A5D105036A0}" type="presParOf" srcId="{C9594F38-6BA5-4C2A-810B-EAC6947E1613}" destId="{90A6C4CF-D715-46D7-94C6-36278B82F43C}" srcOrd="7" destOrd="0" presId="urn:microsoft.com/office/officeart/2008/layout/VerticalCurvedList"/>
    <dgm:cxn modelId="{3F4379EF-EF7C-4764-90DC-974F49A55EB6}" type="presParOf" srcId="{C9594F38-6BA5-4C2A-810B-EAC6947E1613}" destId="{2D11926D-5382-4F15-BD83-483C44A60C75}" srcOrd="8" destOrd="0" presId="urn:microsoft.com/office/officeart/2008/layout/VerticalCurvedList"/>
    <dgm:cxn modelId="{87855645-1EE1-4720-A9A7-C7C769926291}" type="presParOf" srcId="{2D11926D-5382-4F15-BD83-483C44A60C75}" destId="{2721C06B-D776-4CB1-A6E7-8C9FC5D4D061}" srcOrd="0" destOrd="0" presId="urn:microsoft.com/office/officeart/2008/layout/VerticalCurvedList"/>
    <dgm:cxn modelId="{A036D625-3E0B-4DE3-B465-A72221037B3E}" type="presParOf" srcId="{C9594F38-6BA5-4C2A-810B-EAC6947E1613}" destId="{8FB83F35-D148-479E-A305-33B3C2F04829}" srcOrd="9" destOrd="0" presId="urn:microsoft.com/office/officeart/2008/layout/VerticalCurvedList"/>
    <dgm:cxn modelId="{415141B9-D030-49D7-ADC4-C7D1A94F604F}" type="presParOf" srcId="{C9594F38-6BA5-4C2A-810B-EAC6947E1613}" destId="{305331BC-F983-4B32-830E-16E034F1C3D4}" srcOrd="10" destOrd="0" presId="urn:microsoft.com/office/officeart/2008/layout/VerticalCurvedList"/>
    <dgm:cxn modelId="{A9BEC994-1671-4CC9-A359-6945A4D17A17}" type="presParOf" srcId="{305331BC-F983-4B32-830E-16E034F1C3D4}" destId="{9B9C8559-799A-4B97-9257-A0C6B0227E7A}"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128B8-E843-4E12-BACC-3089C5B3D35A}">
      <dsp:nvSpPr>
        <dsp:cNvPr id="0" name=""/>
        <dsp:cNvSpPr/>
      </dsp:nvSpPr>
      <dsp:spPr>
        <a:xfrm>
          <a:off x="-5851608" y="-895546"/>
          <a:ext cx="6966365" cy="6966365"/>
        </a:xfrm>
        <a:prstGeom prst="blockArc">
          <a:avLst>
            <a:gd name="adj1" fmla="val 18900000"/>
            <a:gd name="adj2" fmla="val 2700000"/>
            <a:gd name="adj3" fmla="val 31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420536-F736-4B31-AE18-7C7578E927FC}">
      <dsp:nvSpPr>
        <dsp:cNvPr id="0" name=""/>
        <dsp:cNvSpPr/>
      </dsp:nvSpPr>
      <dsp:spPr>
        <a:xfrm>
          <a:off x="487226" y="323350"/>
          <a:ext cx="6079609" cy="647116"/>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648" tIns="50800" rIns="50800" bIns="50800" numCol="1" spcCol="1270" anchor="ctr" anchorCtr="0">
          <a:noAutofit/>
        </a:bodyPr>
        <a:lstStyle/>
        <a:p>
          <a:pPr lvl="0" algn="l" defTabSz="889000">
            <a:lnSpc>
              <a:spcPct val="90000"/>
            </a:lnSpc>
            <a:spcBef>
              <a:spcPct val="0"/>
            </a:spcBef>
            <a:spcAft>
              <a:spcPct val="35000"/>
            </a:spcAft>
          </a:pPr>
          <a:r>
            <a:rPr lang="fr-FR" sz="2000" b="1" i="1" kern="1200" dirty="0" smtClean="0">
              <a:solidFill>
                <a:schemeClr val="bg1">
                  <a:lumMod val="75000"/>
                </a:schemeClr>
              </a:solidFill>
              <a:latin typeface="Times New Roman" pitchFamily="18" charset="0"/>
              <a:cs typeface="Times New Roman" pitchFamily="18" charset="0"/>
            </a:rPr>
            <a:t>Généralités sur la production d’énergie </a:t>
          </a:r>
          <a:endParaRPr lang="fr-FR" sz="2000" b="1" i="1" kern="1200" dirty="0">
            <a:solidFill>
              <a:schemeClr val="bg1">
                <a:lumMod val="75000"/>
              </a:schemeClr>
            </a:solidFill>
            <a:latin typeface="Times New Roman" pitchFamily="18" charset="0"/>
            <a:cs typeface="Times New Roman" pitchFamily="18" charset="0"/>
          </a:endParaRPr>
        </a:p>
      </dsp:txBody>
      <dsp:txXfrm>
        <a:off x="487226" y="323350"/>
        <a:ext cx="6079609" cy="647116"/>
      </dsp:txXfrm>
    </dsp:sp>
    <dsp:sp modelId="{16426C4A-CD3D-4ABF-AC5A-050E10737C27}">
      <dsp:nvSpPr>
        <dsp:cNvPr id="0" name=""/>
        <dsp:cNvSpPr/>
      </dsp:nvSpPr>
      <dsp:spPr>
        <a:xfrm>
          <a:off x="82778" y="242461"/>
          <a:ext cx="808895" cy="808895"/>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26E161-A35C-4338-9151-509D4D296537}">
      <dsp:nvSpPr>
        <dsp:cNvPr id="0" name=""/>
        <dsp:cNvSpPr/>
      </dsp:nvSpPr>
      <dsp:spPr>
        <a:xfrm>
          <a:off x="947842" y="1221916"/>
          <a:ext cx="5615905" cy="647116"/>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648" tIns="50800" rIns="50800" bIns="50800" numCol="1" spcCol="1270" anchor="ctr" anchorCtr="0">
          <a:noAutofit/>
        </a:bodyPr>
        <a:lstStyle/>
        <a:p>
          <a:pPr lvl="0" algn="l" defTabSz="889000">
            <a:lnSpc>
              <a:spcPct val="90000"/>
            </a:lnSpc>
            <a:spcBef>
              <a:spcPct val="0"/>
            </a:spcBef>
            <a:spcAft>
              <a:spcPct val="35000"/>
            </a:spcAft>
          </a:pPr>
          <a:r>
            <a:rPr lang="fr-FR" sz="2000" b="1" i="1" kern="1200" dirty="0" smtClean="0">
              <a:solidFill>
                <a:schemeClr val="bg1">
                  <a:lumMod val="75000"/>
                </a:schemeClr>
              </a:solidFill>
              <a:latin typeface="Times New Roman" pitchFamily="18" charset="0"/>
              <a:cs typeface="Times New Roman" pitchFamily="18" charset="0"/>
            </a:rPr>
            <a:t>Les différentes ressources d’énergie Renouvelables </a:t>
          </a:r>
        </a:p>
      </dsp:txBody>
      <dsp:txXfrm>
        <a:off x="947842" y="1221916"/>
        <a:ext cx="5615905" cy="647116"/>
      </dsp:txXfrm>
    </dsp:sp>
    <dsp:sp modelId="{896FD1C9-D1E7-4204-AA99-2C2BCF79ECB7}">
      <dsp:nvSpPr>
        <dsp:cNvPr id="0" name=""/>
        <dsp:cNvSpPr/>
      </dsp:nvSpPr>
      <dsp:spPr>
        <a:xfrm>
          <a:off x="546483" y="1212824"/>
          <a:ext cx="808895" cy="808895"/>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25187D-EFDB-4318-8C08-0F454181C53F}">
      <dsp:nvSpPr>
        <dsp:cNvPr id="0" name=""/>
        <dsp:cNvSpPr/>
      </dsp:nvSpPr>
      <dsp:spPr>
        <a:xfrm>
          <a:off x="1093250" y="2264077"/>
          <a:ext cx="5473585" cy="647116"/>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648" tIns="91440" rIns="91440" bIns="91440" numCol="1" spcCol="1270" anchor="ctr" anchorCtr="0">
          <a:noAutofit/>
        </a:bodyPr>
        <a:lstStyle/>
        <a:p>
          <a:pPr lvl="0" algn="l" defTabSz="1600200">
            <a:lnSpc>
              <a:spcPct val="90000"/>
            </a:lnSpc>
            <a:spcBef>
              <a:spcPct val="0"/>
            </a:spcBef>
            <a:spcAft>
              <a:spcPct val="35000"/>
            </a:spcAft>
          </a:pPr>
          <a:r>
            <a:rPr lang="fr-FR" sz="3600" b="1" i="1" kern="1200" dirty="0" smtClean="0">
              <a:solidFill>
                <a:srgbClr val="FF0000"/>
              </a:solidFill>
              <a:latin typeface="Times New Roman" pitchFamily="18" charset="0"/>
              <a:cs typeface="Times New Roman" pitchFamily="18" charset="0"/>
            </a:rPr>
            <a:t>Stockage d’énergie </a:t>
          </a:r>
          <a:endParaRPr lang="fr-FR" sz="3600" b="1" i="1" kern="1200" dirty="0">
            <a:solidFill>
              <a:srgbClr val="FF0000"/>
            </a:solidFill>
            <a:latin typeface="Times New Roman" pitchFamily="18" charset="0"/>
            <a:cs typeface="Times New Roman" pitchFamily="18" charset="0"/>
          </a:endParaRPr>
        </a:p>
      </dsp:txBody>
      <dsp:txXfrm>
        <a:off x="1093250" y="2264077"/>
        <a:ext cx="5473585" cy="647116"/>
      </dsp:txXfrm>
    </dsp:sp>
    <dsp:sp modelId="{389FD67A-EA9A-492C-8D0B-004B60CA3713}">
      <dsp:nvSpPr>
        <dsp:cNvPr id="0" name=""/>
        <dsp:cNvSpPr/>
      </dsp:nvSpPr>
      <dsp:spPr>
        <a:xfrm>
          <a:off x="688803" y="2183188"/>
          <a:ext cx="808895" cy="808895"/>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A6C4CF-D715-46D7-94C6-36278B82F43C}">
      <dsp:nvSpPr>
        <dsp:cNvPr id="0" name=""/>
        <dsp:cNvSpPr/>
      </dsp:nvSpPr>
      <dsp:spPr>
        <a:xfrm>
          <a:off x="950930" y="3234441"/>
          <a:ext cx="5615905" cy="647116"/>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648" tIns="50800" rIns="50800" bIns="50800" numCol="1" spcCol="1270" anchor="ctr" anchorCtr="0">
          <a:noAutofit/>
        </a:bodyPr>
        <a:lstStyle/>
        <a:p>
          <a:pPr lvl="0" algn="l" defTabSz="889000">
            <a:lnSpc>
              <a:spcPct val="90000"/>
            </a:lnSpc>
            <a:spcBef>
              <a:spcPct val="0"/>
            </a:spcBef>
            <a:spcAft>
              <a:spcPct val="35000"/>
            </a:spcAft>
          </a:pPr>
          <a:r>
            <a:rPr lang="fr-FR" sz="2000" b="1" i="1" kern="1200" dirty="0" smtClean="0">
              <a:solidFill>
                <a:schemeClr val="bg1">
                  <a:lumMod val="75000"/>
                </a:schemeClr>
              </a:solidFill>
              <a:latin typeface="Times New Roman" pitchFamily="18" charset="0"/>
              <a:cs typeface="Times New Roman" pitchFamily="18" charset="0"/>
            </a:rPr>
            <a:t>Impact des pollutions sur la santé et l’environnement</a:t>
          </a:r>
          <a:endParaRPr lang="fr-FR" sz="2000" b="1" i="1" kern="1200" dirty="0">
            <a:solidFill>
              <a:schemeClr val="bg1">
                <a:lumMod val="75000"/>
              </a:schemeClr>
            </a:solidFill>
            <a:latin typeface="Times New Roman" pitchFamily="18" charset="0"/>
            <a:cs typeface="Times New Roman" pitchFamily="18" charset="0"/>
          </a:endParaRPr>
        </a:p>
      </dsp:txBody>
      <dsp:txXfrm>
        <a:off x="950930" y="3234441"/>
        <a:ext cx="5615905" cy="647116"/>
      </dsp:txXfrm>
    </dsp:sp>
    <dsp:sp modelId="{2721C06B-D776-4CB1-A6E7-8C9FC5D4D061}">
      <dsp:nvSpPr>
        <dsp:cNvPr id="0" name=""/>
        <dsp:cNvSpPr/>
      </dsp:nvSpPr>
      <dsp:spPr>
        <a:xfrm>
          <a:off x="546483" y="3153551"/>
          <a:ext cx="808895" cy="808895"/>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B83F35-D148-479E-A305-33B3C2F04829}">
      <dsp:nvSpPr>
        <dsp:cNvPr id="0" name=""/>
        <dsp:cNvSpPr/>
      </dsp:nvSpPr>
      <dsp:spPr>
        <a:xfrm>
          <a:off x="487226" y="4204804"/>
          <a:ext cx="6079609" cy="647116"/>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648" tIns="50800" rIns="50800" bIns="50800" numCol="1" spcCol="1270" anchor="ctr" anchorCtr="0">
          <a:noAutofit/>
        </a:bodyPr>
        <a:lstStyle/>
        <a:p>
          <a:pPr lvl="0" algn="l" defTabSz="889000">
            <a:lnSpc>
              <a:spcPct val="90000"/>
            </a:lnSpc>
            <a:spcBef>
              <a:spcPct val="0"/>
            </a:spcBef>
            <a:spcAft>
              <a:spcPct val="35000"/>
            </a:spcAft>
          </a:pPr>
          <a:r>
            <a:rPr lang="fr-FR" sz="2000" b="1" i="1" kern="1200" dirty="0" smtClean="0">
              <a:solidFill>
                <a:schemeClr val="bg1">
                  <a:lumMod val="75000"/>
                </a:schemeClr>
              </a:solidFill>
              <a:latin typeface="Times New Roman" pitchFamily="18" charset="0"/>
              <a:cs typeface="Times New Roman" pitchFamily="18" charset="0"/>
            </a:rPr>
            <a:t>…………………………………</a:t>
          </a:r>
          <a:endParaRPr lang="fr-FR" sz="2000" b="1" i="1" kern="1200" dirty="0">
            <a:solidFill>
              <a:schemeClr val="bg1">
                <a:lumMod val="75000"/>
              </a:schemeClr>
            </a:solidFill>
            <a:latin typeface="Times New Roman" pitchFamily="18" charset="0"/>
            <a:cs typeface="Times New Roman" pitchFamily="18" charset="0"/>
          </a:endParaRPr>
        </a:p>
      </dsp:txBody>
      <dsp:txXfrm>
        <a:off x="487226" y="4204804"/>
        <a:ext cx="6079609" cy="647116"/>
      </dsp:txXfrm>
    </dsp:sp>
    <dsp:sp modelId="{9B9C8559-799A-4B97-9257-A0C6B0227E7A}">
      <dsp:nvSpPr>
        <dsp:cNvPr id="0" name=""/>
        <dsp:cNvSpPr/>
      </dsp:nvSpPr>
      <dsp:spPr>
        <a:xfrm>
          <a:off x="82778" y="4123915"/>
          <a:ext cx="808895" cy="808895"/>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lang="fr-FR"/>
          </a:p>
        </p:txBody>
      </p:sp>
      <p:sp>
        <p:nvSpPr>
          <p:cNvPr id="3" name="Espace réservé de la date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C002E182-10E0-4371-A5D8-F35537000002}" type="datetimeFigureOut">
              <a:rPr lang="fr-FR" smtClean="0"/>
              <a:pPr/>
              <a:t>05/01/2023</a:t>
            </a:fld>
            <a:endParaRPr lang="fr-FR"/>
          </a:p>
        </p:txBody>
      </p:sp>
      <p:sp>
        <p:nvSpPr>
          <p:cNvPr id="4" name="Espace réservé de l'image des diapositives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endParaRPr lang="fr-FR"/>
          </a:p>
        </p:txBody>
      </p:sp>
      <p:sp>
        <p:nvSpPr>
          <p:cNvPr id="5" name="Espace réservé des commentaires 4"/>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A1E5AC81-C5C4-47D6-9C35-0254B04A15A0}" type="slidenum">
              <a:rPr lang="fr-FR" smtClean="0"/>
              <a:pPr/>
              <a:t>‹N°›</a:t>
            </a:fld>
            <a:endParaRPr lang="fr-FR"/>
          </a:p>
        </p:txBody>
      </p:sp>
    </p:spTree>
    <p:extLst>
      <p:ext uri="{BB962C8B-B14F-4D97-AF65-F5344CB8AC3E}">
        <p14:creationId xmlns:p14="http://schemas.microsoft.com/office/powerpoint/2010/main" val="1245818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24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25A78908-5815-45EF-9EE0-559C1821798B}" type="slidenum">
              <a:rPr lang="fr-FR" smtClean="0"/>
              <a:pPr>
                <a:defRPr/>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1B10F4-5CAF-470C-9C85-02AFD56E4AC8}" type="datetimeFigureOut">
              <a:rPr lang="fr-FR" smtClean="0"/>
              <a:pPr/>
              <a:t>05/01/2023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C0185E-2A30-45D4-82E8-6BDCA47FB07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B10F4-5CAF-470C-9C85-02AFD56E4AC8}" type="datetimeFigureOut">
              <a:rPr lang="fr-FR" smtClean="0"/>
              <a:pPr/>
              <a:t>05/01/2023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0185E-2A30-45D4-82E8-6BDCA47FB07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fr.wikipedia.org/wiki/Stockage_de_l'%C3%A9nergi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6147" name="Picture 19" descr="top_bg1"/>
          <p:cNvPicPr>
            <a:picLocks noChangeAspect="1" noChangeArrowheads="1"/>
          </p:cNvPicPr>
          <p:nvPr/>
        </p:nvPicPr>
        <p:blipFill>
          <a:blip r:embed="rId2"/>
          <a:srcRect/>
          <a:stretch>
            <a:fillRect/>
          </a:stretch>
        </p:blipFill>
        <p:spPr bwMode="auto">
          <a:xfrm>
            <a:off x="-5500758" y="5658818"/>
            <a:ext cx="9144000" cy="638175"/>
          </a:xfrm>
          <a:prstGeom prst="rect">
            <a:avLst/>
          </a:prstGeom>
          <a:noFill/>
          <a:ln w="9525">
            <a:noFill/>
            <a:miter lim="800000"/>
            <a:headEnd/>
            <a:tailEnd/>
          </a:ln>
        </p:spPr>
      </p:pic>
      <p:sp>
        <p:nvSpPr>
          <p:cNvPr id="3092" name="Text Box 20"/>
          <p:cNvSpPr txBox="1">
            <a:spLocks noChangeArrowheads="1"/>
          </p:cNvSpPr>
          <p:nvPr/>
        </p:nvSpPr>
        <p:spPr bwMode="auto">
          <a:xfrm>
            <a:off x="71438" y="1419225"/>
            <a:ext cx="6143636" cy="369332"/>
          </a:xfrm>
          <a:prstGeom prst="rect">
            <a:avLst/>
          </a:prstGeom>
          <a:solidFill>
            <a:srgbClr val="FF0000"/>
          </a:solidFill>
          <a:ln w="9525">
            <a:noFill/>
            <a:miter lim="800000"/>
            <a:headEnd/>
            <a:tailEnd/>
          </a:ln>
          <a:effectLst/>
        </p:spPr>
        <p:txBody>
          <a:bodyPr wrap="square">
            <a:spAutoFit/>
          </a:bodyPr>
          <a:lstStyle/>
          <a:p>
            <a:pPr algn="ctr">
              <a:spcBef>
                <a:spcPct val="50000"/>
              </a:spcBef>
              <a:defRPr/>
            </a:pPr>
            <a:r>
              <a:rPr lang="fr-FR" dirty="0">
                <a:solidFill>
                  <a:schemeClr val="bg1"/>
                </a:solidFill>
                <a:effectLst>
                  <a:outerShdw blurRad="38100" dist="38100" dir="2700000" algn="tl">
                    <a:srgbClr val="000000"/>
                  </a:outerShdw>
                </a:effectLst>
                <a:latin typeface="PaqueteSSK" pitchFamily="18" charset="0"/>
              </a:rPr>
              <a:t>Département de </a:t>
            </a:r>
            <a:r>
              <a:rPr lang="fr-FR" dirty="0" smtClean="0">
                <a:solidFill>
                  <a:schemeClr val="bg1"/>
                </a:solidFill>
                <a:effectLst>
                  <a:outerShdw blurRad="38100" dist="38100" dir="2700000" algn="tl">
                    <a:srgbClr val="000000"/>
                  </a:outerShdw>
                </a:effectLst>
                <a:latin typeface="PaqueteSSK" pitchFamily="18" charset="0"/>
              </a:rPr>
              <a:t>………………………………………………</a:t>
            </a:r>
            <a:endParaRPr lang="fr-FR" dirty="0">
              <a:solidFill>
                <a:schemeClr val="bg1"/>
              </a:solidFill>
              <a:effectLst>
                <a:outerShdw blurRad="38100" dist="38100" dir="2700000" algn="tl">
                  <a:srgbClr val="000000"/>
                </a:outerShdw>
              </a:effectLst>
              <a:latin typeface="PaqueteSSK" pitchFamily="18" charset="0"/>
            </a:endParaRPr>
          </a:p>
        </p:txBody>
      </p:sp>
      <p:sp>
        <p:nvSpPr>
          <p:cNvPr id="3093" name="Text Box 21"/>
          <p:cNvSpPr txBox="1">
            <a:spLocks noChangeArrowheads="1"/>
          </p:cNvSpPr>
          <p:nvPr/>
        </p:nvSpPr>
        <p:spPr bwMode="auto">
          <a:xfrm>
            <a:off x="88154" y="1825832"/>
            <a:ext cx="6126920" cy="369332"/>
          </a:xfrm>
          <a:prstGeom prst="rect">
            <a:avLst/>
          </a:prstGeom>
          <a:solidFill>
            <a:srgbClr val="FF0000"/>
          </a:solidFill>
          <a:ln w="9525">
            <a:noFill/>
            <a:miter lim="800000"/>
            <a:headEnd/>
            <a:tailEnd/>
          </a:ln>
          <a:effectLst/>
        </p:spPr>
        <p:txBody>
          <a:bodyPr wrap="square">
            <a:spAutoFit/>
          </a:bodyPr>
          <a:lstStyle/>
          <a:p>
            <a:pPr algn="ctr">
              <a:spcBef>
                <a:spcPct val="50000"/>
              </a:spcBef>
              <a:defRPr/>
            </a:pPr>
            <a:r>
              <a:rPr lang="fr-FR" dirty="0">
                <a:solidFill>
                  <a:schemeClr val="bg1"/>
                </a:solidFill>
                <a:effectLst>
                  <a:outerShdw blurRad="38100" dist="38100" dir="2700000" algn="tl">
                    <a:srgbClr val="000000"/>
                  </a:outerShdw>
                </a:effectLst>
                <a:latin typeface="PaqueteSSK" pitchFamily="18" charset="0"/>
              </a:rPr>
              <a:t>Filière: </a:t>
            </a:r>
            <a:r>
              <a:rPr lang="fr-FR" dirty="0" smtClean="0">
                <a:solidFill>
                  <a:schemeClr val="bg1"/>
                </a:solidFill>
                <a:effectLst>
                  <a:outerShdw blurRad="38100" dist="38100" dir="2700000" algn="tl">
                    <a:srgbClr val="000000"/>
                  </a:outerShdw>
                </a:effectLst>
                <a:latin typeface="PaqueteSSK" pitchFamily="18" charset="0"/>
              </a:rPr>
              <a:t>Energies Renouvelables et Environnement     </a:t>
            </a:r>
            <a:endParaRPr lang="fr-FR" dirty="0">
              <a:solidFill>
                <a:schemeClr val="bg1"/>
              </a:solidFill>
              <a:effectLst>
                <a:outerShdw blurRad="38100" dist="38100" dir="2700000" algn="tl">
                  <a:srgbClr val="000000"/>
                </a:outerShdw>
              </a:effectLst>
              <a:latin typeface="PaqueteSSK" pitchFamily="18" charset="0"/>
            </a:endParaRPr>
          </a:p>
        </p:txBody>
      </p:sp>
      <p:sp>
        <p:nvSpPr>
          <p:cNvPr id="6152" name="AutoShape 26"/>
          <p:cNvSpPr>
            <a:spLocks noChangeArrowheads="1"/>
          </p:cNvSpPr>
          <p:nvPr/>
        </p:nvSpPr>
        <p:spPr bwMode="auto">
          <a:xfrm>
            <a:off x="0" y="3000372"/>
            <a:ext cx="8712200" cy="2143140"/>
          </a:xfrm>
          <a:prstGeom prst="flowChartPunchedCard">
            <a:avLst/>
          </a:prstGeom>
          <a:solidFill>
            <a:srgbClr val="808080">
              <a:alpha val="20000"/>
            </a:srgbClr>
          </a:solidFill>
          <a:ln w="9525">
            <a:noFill/>
            <a:miter lim="800000"/>
            <a:headEnd/>
            <a:tailEnd/>
          </a:ln>
        </p:spPr>
        <p:txBody>
          <a:bodyPr wrap="none" anchor="ctr"/>
          <a:lstStyle/>
          <a:p>
            <a:pPr algn="ctr"/>
            <a:endParaRPr lang="fr-FR"/>
          </a:p>
        </p:txBody>
      </p:sp>
      <p:sp>
        <p:nvSpPr>
          <p:cNvPr id="6154" name="AutoShape 28"/>
          <p:cNvSpPr>
            <a:spLocks noChangeArrowheads="1"/>
          </p:cNvSpPr>
          <p:nvPr/>
        </p:nvSpPr>
        <p:spPr bwMode="auto">
          <a:xfrm rot="-5400000">
            <a:off x="-32" y="3784603"/>
            <a:ext cx="215900" cy="215900"/>
          </a:xfrm>
          <a:prstGeom prst="flowChartMerge">
            <a:avLst/>
          </a:prstGeom>
          <a:solidFill>
            <a:srgbClr val="FF0000"/>
          </a:solidFill>
          <a:ln w="9525">
            <a:noFill/>
            <a:miter lim="800000"/>
            <a:headEnd/>
            <a:tailEnd/>
          </a:ln>
        </p:spPr>
        <p:txBody>
          <a:bodyPr wrap="none" anchor="ctr"/>
          <a:lstStyle/>
          <a:p>
            <a:endParaRPr lang="fr-FR"/>
          </a:p>
        </p:txBody>
      </p:sp>
      <p:sp>
        <p:nvSpPr>
          <p:cNvPr id="6158" name="WordArt 44"/>
          <p:cNvSpPr>
            <a:spLocks noChangeArrowheads="1" noChangeShapeType="1" noTextEdit="1"/>
          </p:cNvSpPr>
          <p:nvPr/>
        </p:nvSpPr>
        <p:spPr bwMode="auto">
          <a:xfrm>
            <a:off x="-3143304" y="5762625"/>
            <a:ext cx="6624638" cy="431800"/>
          </a:xfrm>
          <a:prstGeom prst="rect">
            <a:avLst/>
          </a:prstGeom>
        </p:spPr>
        <p:txBody>
          <a:bodyPr wrap="none" fromWordArt="1">
            <a:prstTxWarp prst="textPlain">
              <a:avLst>
                <a:gd name="adj" fmla="val 50000"/>
              </a:avLst>
            </a:prstTxWarp>
          </a:bodyPr>
          <a:lstStyle/>
          <a:p>
            <a:pPr algn="ctr"/>
            <a:r>
              <a:rPr lang="fr-FR" sz="3600" kern="10" dirty="0">
                <a:ln w="9525">
                  <a:solidFill>
                    <a:schemeClr val="bg1"/>
                  </a:solidFill>
                  <a:round/>
                  <a:headEnd/>
                  <a:tailEnd/>
                </a:ln>
                <a:solidFill>
                  <a:schemeClr val="bg1"/>
                </a:solidFill>
                <a:latin typeface="PaqueteSSK"/>
              </a:rPr>
              <a:t> </a:t>
            </a:r>
            <a:r>
              <a:rPr lang="fr-FR" sz="3600" kern="10" dirty="0" smtClean="0">
                <a:ln w="9525">
                  <a:solidFill>
                    <a:schemeClr val="bg1"/>
                  </a:solidFill>
                  <a:round/>
                  <a:headEnd/>
                  <a:tailEnd/>
                </a:ln>
                <a:solidFill>
                  <a:schemeClr val="bg1"/>
                </a:solidFill>
                <a:latin typeface="PaqueteSSK"/>
              </a:rPr>
              <a:t>                             Le:…/…/2022</a:t>
            </a:r>
            <a:endParaRPr lang="fr-FR" sz="3600" kern="10" dirty="0">
              <a:ln w="9525">
                <a:solidFill>
                  <a:schemeClr val="bg1"/>
                </a:solidFill>
                <a:round/>
                <a:headEnd/>
                <a:tailEnd/>
              </a:ln>
              <a:solidFill>
                <a:schemeClr val="bg1"/>
              </a:solidFill>
              <a:latin typeface="PaqueteSSK"/>
            </a:endParaRPr>
          </a:p>
        </p:txBody>
      </p:sp>
      <p:sp>
        <p:nvSpPr>
          <p:cNvPr id="19" name="Text Box 21"/>
          <p:cNvSpPr txBox="1">
            <a:spLocks noChangeArrowheads="1"/>
          </p:cNvSpPr>
          <p:nvPr/>
        </p:nvSpPr>
        <p:spPr bwMode="auto">
          <a:xfrm>
            <a:off x="79375" y="2243138"/>
            <a:ext cx="6135699" cy="369332"/>
          </a:xfrm>
          <a:prstGeom prst="rect">
            <a:avLst/>
          </a:prstGeom>
          <a:solidFill>
            <a:srgbClr val="FF0000"/>
          </a:solidFill>
          <a:ln w="9525">
            <a:noFill/>
            <a:miter lim="800000"/>
            <a:headEnd/>
            <a:tailEnd/>
          </a:ln>
          <a:effectLst/>
        </p:spPr>
        <p:txBody>
          <a:bodyPr wrap="square">
            <a:spAutoFit/>
          </a:bodyPr>
          <a:lstStyle/>
          <a:p>
            <a:pPr algn="ctr">
              <a:spcBef>
                <a:spcPct val="50000"/>
              </a:spcBef>
              <a:defRPr/>
            </a:pPr>
            <a:r>
              <a:rPr lang="fr-FR" dirty="0">
                <a:solidFill>
                  <a:schemeClr val="bg1"/>
                </a:solidFill>
                <a:effectLst>
                  <a:outerShdw blurRad="38100" dist="38100" dir="2700000" algn="tl">
                    <a:srgbClr val="000000"/>
                  </a:outerShdw>
                </a:effectLst>
                <a:latin typeface="PaqueteSSK" pitchFamily="18" charset="0"/>
              </a:rPr>
              <a:t>Spécialité: </a:t>
            </a:r>
            <a:r>
              <a:rPr lang="fr-FR" dirty="0" smtClean="0">
                <a:solidFill>
                  <a:schemeClr val="bg1"/>
                </a:solidFill>
                <a:effectLst>
                  <a:outerShdw blurRad="38100" dist="38100" dir="2700000" algn="tl">
                    <a:srgbClr val="000000"/>
                  </a:outerShdw>
                </a:effectLst>
                <a:latin typeface="PaqueteSSK" pitchFamily="18" charset="0"/>
              </a:rPr>
              <a:t>Energies Renouvelables et Environnement</a:t>
            </a:r>
            <a:endParaRPr lang="fr-FR" dirty="0">
              <a:solidFill>
                <a:schemeClr val="bg1"/>
              </a:solidFill>
              <a:effectLst>
                <a:outerShdw blurRad="38100" dist="38100" dir="2700000" algn="tl">
                  <a:srgbClr val="000000"/>
                </a:outerShdw>
              </a:effectLst>
              <a:latin typeface="PaqueteSSK" pitchFamily="18" charset="0"/>
            </a:endParaRPr>
          </a:p>
        </p:txBody>
      </p:sp>
      <p:sp>
        <p:nvSpPr>
          <p:cNvPr id="20" name="Text Box 5"/>
          <p:cNvSpPr txBox="1">
            <a:spLocks noChangeArrowheads="1"/>
          </p:cNvSpPr>
          <p:nvPr/>
        </p:nvSpPr>
        <p:spPr bwMode="auto">
          <a:xfrm>
            <a:off x="1260475" y="44450"/>
            <a:ext cx="6624638" cy="1354138"/>
          </a:xfrm>
          <a:prstGeom prst="rect">
            <a:avLst/>
          </a:prstGeom>
          <a:noFill/>
          <a:ln w="9525">
            <a:noFill/>
            <a:miter lim="800000"/>
            <a:headEnd/>
            <a:tailEnd/>
          </a:ln>
        </p:spPr>
        <p:txBody>
          <a:bodyPr>
            <a:spAutoFit/>
          </a:bodyPr>
          <a:lstStyle/>
          <a:p>
            <a:pPr algn="ctr">
              <a:defRPr/>
            </a:pPr>
            <a:r>
              <a:rPr lang="fr-FR" sz="1600" dirty="0">
                <a:latin typeface="+mj-lt"/>
              </a:rPr>
              <a:t>République Algérienne Démocratique et Populaire</a:t>
            </a:r>
          </a:p>
          <a:p>
            <a:pPr algn="ctr">
              <a:defRPr/>
            </a:pPr>
            <a:r>
              <a:rPr lang="fr-FR" sz="1600" dirty="0">
                <a:latin typeface="+mj-lt"/>
              </a:rPr>
              <a:t>Ministère De L’enseignement Supérieur et de la Recherche Scientifique</a:t>
            </a:r>
          </a:p>
          <a:p>
            <a:pPr algn="ctr">
              <a:defRPr/>
            </a:pPr>
            <a:r>
              <a:rPr lang="fr-FR" sz="1600" dirty="0">
                <a:latin typeface="+mj-lt"/>
              </a:rPr>
              <a:t>Université  Mohamed </a:t>
            </a:r>
            <a:r>
              <a:rPr lang="fr-FR" sz="1600" dirty="0" err="1">
                <a:latin typeface="+mj-lt"/>
              </a:rPr>
              <a:t>Boudiaf-M’sila</a:t>
            </a:r>
            <a:r>
              <a:rPr lang="fr-FR" sz="1600" dirty="0">
                <a:latin typeface="+mj-lt"/>
              </a:rPr>
              <a:t>-</a:t>
            </a:r>
          </a:p>
          <a:p>
            <a:pPr>
              <a:defRPr/>
            </a:pPr>
            <a:endParaRPr lang="fr-FR" dirty="0">
              <a:solidFill>
                <a:schemeClr val="bg1"/>
              </a:solidFill>
              <a:latin typeface="Tahoma" pitchFamily="34" charset="0"/>
            </a:endParaRPr>
          </a:p>
        </p:txBody>
      </p:sp>
      <p:pic>
        <p:nvPicPr>
          <p:cNvPr id="6162" name="Image 5" descr="D:\logo-final-umbm.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59675" y="0"/>
            <a:ext cx="1584325" cy="1444625"/>
          </a:xfrm>
          <a:prstGeom prst="rect">
            <a:avLst/>
          </a:prstGeom>
          <a:noFill/>
          <a:ln w="9525">
            <a:noFill/>
            <a:miter lim="800000"/>
            <a:headEnd/>
            <a:tailEnd/>
          </a:ln>
        </p:spPr>
      </p:pic>
      <p:pic>
        <p:nvPicPr>
          <p:cNvPr id="6163" name="Image 5" descr="D:\logo-final-umbm.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15875"/>
            <a:ext cx="1584325" cy="1444625"/>
          </a:xfrm>
          <a:prstGeom prst="rect">
            <a:avLst/>
          </a:prstGeom>
          <a:noFill/>
          <a:ln w="9525">
            <a:noFill/>
            <a:miter lim="800000"/>
            <a:headEnd/>
            <a:tailEnd/>
          </a:ln>
        </p:spPr>
      </p:pic>
      <p:sp>
        <p:nvSpPr>
          <p:cNvPr id="26" name="Text Box 27"/>
          <p:cNvSpPr txBox="1">
            <a:spLocks noChangeArrowheads="1"/>
          </p:cNvSpPr>
          <p:nvPr/>
        </p:nvSpPr>
        <p:spPr bwMode="auto">
          <a:xfrm>
            <a:off x="0" y="3577240"/>
            <a:ext cx="8864600" cy="923330"/>
          </a:xfrm>
          <a:prstGeom prst="rect">
            <a:avLst/>
          </a:prstGeom>
          <a:noFill/>
          <a:ln w="9525">
            <a:noFill/>
            <a:miter lim="800000"/>
            <a:headEnd/>
            <a:tailEnd/>
          </a:ln>
        </p:spPr>
        <p:txBody>
          <a:bodyPr>
            <a:spAutoFit/>
          </a:bodyPr>
          <a:lstStyle/>
          <a:p>
            <a:pPr algn="ctr">
              <a:defRPr/>
            </a:pPr>
            <a:r>
              <a:rPr lang="fr-FR" sz="5400" u="sng" dirty="0" smtClean="0">
                <a:solidFill>
                  <a:srgbClr val="000099"/>
                </a:solidFill>
                <a:effectLst>
                  <a:outerShdw blurRad="38100" dist="38100" dir="2700000" algn="tl">
                    <a:srgbClr val="000000">
                      <a:alpha val="43137"/>
                    </a:srgbClr>
                  </a:outerShdw>
                </a:effectLst>
                <a:latin typeface="Narkisim" pitchFamily="34" charset="-79"/>
                <a:cs typeface="Narkisim" pitchFamily="34" charset="-79"/>
              </a:rPr>
              <a:t>Energies et Environnement</a:t>
            </a:r>
            <a:endParaRPr lang="fr-FR" sz="5400" u="sng" dirty="0">
              <a:solidFill>
                <a:srgbClr val="000099"/>
              </a:solidFill>
              <a:effectLst>
                <a:outerShdw blurRad="38100" dist="38100" dir="2700000" algn="tl">
                  <a:srgbClr val="000000">
                    <a:alpha val="43137"/>
                  </a:srgbClr>
                </a:outerShdw>
              </a:effectLst>
              <a:latin typeface="Narkisim" pitchFamily="34" charset="-79"/>
              <a:cs typeface="Narkisim" pitchFamily="34" charset="-79"/>
            </a:endParaRPr>
          </a:p>
        </p:txBody>
      </p:sp>
      <p:pic>
        <p:nvPicPr>
          <p:cNvPr id="24" name="Image 23" descr="Image associÃ©e"/>
          <p:cNvPicPr/>
          <p:nvPr/>
        </p:nvPicPr>
        <p:blipFill>
          <a:blip r:embed="rId4" cstate="print"/>
          <a:srcRect l="6291" t="17090" r="4967" b="3524"/>
          <a:stretch>
            <a:fillRect/>
          </a:stretch>
        </p:blipFill>
        <p:spPr bwMode="auto">
          <a:xfrm>
            <a:off x="6654180" y="4612966"/>
            <a:ext cx="2428860" cy="2214554"/>
          </a:xfrm>
          <a:prstGeom prst="rect">
            <a:avLst/>
          </a:prstGeom>
          <a:noFill/>
          <a:ln w="38100">
            <a:noFill/>
            <a:miter lim="800000"/>
            <a:headEnd/>
            <a:tailEnd/>
          </a:ln>
        </p:spPr>
      </p:pic>
      <p:sp>
        <p:nvSpPr>
          <p:cNvPr id="15" name="Text Box 21"/>
          <p:cNvSpPr txBox="1">
            <a:spLocks noChangeArrowheads="1"/>
          </p:cNvSpPr>
          <p:nvPr/>
        </p:nvSpPr>
        <p:spPr bwMode="auto">
          <a:xfrm>
            <a:off x="69928" y="2667322"/>
            <a:ext cx="4557744" cy="369332"/>
          </a:xfrm>
          <a:prstGeom prst="rect">
            <a:avLst/>
          </a:prstGeom>
          <a:solidFill>
            <a:srgbClr val="FF0000"/>
          </a:solidFill>
          <a:ln w="9525">
            <a:noFill/>
            <a:miter lim="800000"/>
            <a:headEnd/>
            <a:tailEnd/>
          </a:ln>
          <a:effectLst/>
        </p:spPr>
        <p:txBody>
          <a:bodyPr wrap="square">
            <a:spAutoFit/>
          </a:bodyPr>
          <a:lstStyle/>
          <a:p>
            <a:pPr algn="ctr">
              <a:spcBef>
                <a:spcPct val="50000"/>
              </a:spcBef>
              <a:defRPr/>
            </a:pPr>
            <a:r>
              <a:rPr lang="fr-FR" dirty="0" smtClean="0">
                <a:solidFill>
                  <a:schemeClr val="bg1"/>
                </a:solidFill>
                <a:effectLst>
                  <a:outerShdw blurRad="38100" dist="38100" dir="2700000" algn="tl">
                    <a:srgbClr val="000000"/>
                  </a:outerShdw>
                </a:effectLst>
                <a:latin typeface="PaqueteSSK" pitchFamily="18" charset="0"/>
              </a:rPr>
              <a:t>Email: hani.benguesmia@univ-msila.dz</a:t>
            </a:r>
            <a:endParaRPr lang="fr-FR" dirty="0">
              <a:solidFill>
                <a:schemeClr val="bg1"/>
              </a:solidFill>
              <a:effectLst>
                <a:outerShdw blurRad="38100" dist="38100" dir="2700000" algn="tl">
                  <a:srgbClr val="000000"/>
                </a:outerShdw>
              </a:effectLst>
              <a:latin typeface="PaqueteSSK"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14348" y="252691"/>
            <a:ext cx="4214842" cy="461665"/>
          </a:xfrm>
          <a:prstGeom prst="rect">
            <a:avLst/>
          </a:prstGeom>
          <a:noFill/>
        </p:spPr>
        <p:txBody>
          <a:bodyPr wrap="square" rtlCol="0">
            <a:spAutoFit/>
          </a:bodyPr>
          <a:lstStyle/>
          <a:p>
            <a:r>
              <a:rPr lang="fr-FR" sz="2400" b="1" dirty="0" smtClean="0">
                <a:solidFill>
                  <a:srgbClr val="FF0000"/>
                </a:solidFill>
              </a:rPr>
              <a:t>Stockage direct de l’électricité</a:t>
            </a:r>
            <a:endParaRPr lang="fr-FR" sz="2400" dirty="0">
              <a:solidFill>
                <a:srgbClr val="FF0000"/>
              </a:solidFill>
            </a:endParaRPr>
          </a:p>
        </p:txBody>
      </p:sp>
      <p:sp>
        <p:nvSpPr>
          <p:cNvPr id="10" name="Flèche à angle droit 9"/>
          <p:cNvSpPr/>
          <p:nvPr/>
        </p:nvSpPr>
        <p:spPr>
          <a:xfrm rot="5400000">
            <a:off x="35719" y="-35719"/>
            <a:ext cx="642942"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214282" y="857232"/>
            <a:ext cx="8715436" cy="5021055"/>
          </a:xfrm>
          <a:prstGeom prst="rect">
            <a:avLst/>
          </a:prstGeom>
          <a:noFill/>
        </p:spPr>
        <p:txBody>
          <a:bodyPr wrap="square" rtlCol="0">
            <a:spAutoFit/>
          </a:bodyPr>
          <a:lstStyle/>
          <a:p>
            <a:pPr algn="just">
              <a:lnSpc>
                <a:spcPct val="150000"/>
              </a:lnSpc>
              <a:buFont typeface="Wingdings" pitchFamily="2" charset="2"/>
              <a:buChar char="Ø"/>
            </a:pPr>
            <a:r>
              <a:rPr lang="fr-FR" sz="2400" dirty="0" smtClean="0"/>
              <a:t> Le stockage direct de l’électricité est réussi par l’utilisation de grands condensateurs « composants électriques constitués de deux armatures conductrices»,</a:t>
            </a:r>
          </a:p>
          <a:p>
            <a:pPr algn="just">
              <a:lnSpc>
                <a:spcPct val="150000"/>
              </a:lnSpc>
              <a:buFont typeface="Wingdings" pitchFamily="2" charset="2"/>
              <a:buChar char="Ø"/>
            </a:pPr>
            <a:endParaRPr lang="fr-FR" sz="2400" dirty="0" smtClean="0"/>
          </a:p>
          <a:p>
            <a:pPr algn="just">
              <a:lnSpc>
                <a:spcPct val="150000"/>
              </a:lnSpc>
              <a:buFont typeface="Wingdings" pitchFamily="2" charset="2"/>
              <a:buChar char="Ø"/>
            </a:pPr>
            <a:r>
              <a:rPr lang="fr-FR" sz="2400" dirty="0" smtClean="0"/>
              <a:t> Une autre piste du stockage direct de l’électricité est le stockage par les super-condensateurs « des condensateurs fabriqués à base des matériaux supraconducteurs ». Cependant, ceux-ci « les</a:t>
            </a:r>
          </a:p>
          <a:p>
            <a:pPr algn="just">
              <a:lnSpc>
                <a:spcPct val="150000"/>
              </a:lnSpc>
            </a:pPr>
            <a:r>
              <a:rPr lang="fr-FR" sz="2400" dirty="0" smtClean="0"/>
              <a:t>supraconducteurs » requièrent des températures d’utilisation proches du zéro absolu « - 273°C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to="" calcmode="lin" valueType="num">
                                      <p:cBhvr>
                                        <p:cTn id="15" dur="1" fill="hold"/>
                                        <p:tgtEl>
                                          <p:spTgt spid="3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7" name="ZoneTexte 6"/>
          <p:cNvSpPr txBox="1"/>
          <p:nvPr/>
        </p:nvSpPr>
        <p:spPr>
          <a:xfrm>
            <a:off x="1714480" y="2347024"/>
            <a:ext cx="4214842" cy="461665"/>
          </a:xfrm>
          <a:prstGeom prst="rect">
            <a:avLst/>
          </a:prstGeom>
          <a:noFill/>
        </p:spPr>
        <p:txBody>
          <a:bodyPr wrap="square" rtlCol="0">
            <a:spAutoFit/>
          </a:bodyPr>
          <a:lstStyle/>
          <a:p>
            <a:r>
              <a:rPr lang="fr-FR" sz="2400" b="1" dirty="0" smtClean="0">
                <a:solidFill>
                  <a:schemeClr val="bg1">
                    <a:lumMod val="85000"/>
                  </a:schemeClr>
                </a:solidFill>
              </a:rPr>
              <a:t>Stockage direct de l’électricité</a:t>
            </a:r>
            <a:endParaRPr lang="fr-FR" sz="2400" dirty="0">
              <a:solidFill>
                <a:schemeClr val="bg1">
                  <a:lumMod val="85000"/>
                </a:schemeClr>
              </a:solidFill>
            </a:endParaRPr>
          </a:p>
        </p:txBody>
      </p:sp>
      <p:sp>
        <p:nvSpPr>
          <p:cNvPr id="10" name="Flèche à angle droit 9"/>
          <p:cNvSpPr/>
          <p:nvPr/>
        </p:nvSpPr>
        <p:spPr>
          <a:xfrm rot="5400000">
            <a:off x="1035819" y="2035959"/>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à angle droit 10"/>
          <p:cNvSpPr/>
          <p:nvPr/>
        </p:nvSpPr>
        <p:spPr>
          <a:xfrm rot="5400000">
            <a:off x="1035819" y="2536025"/>
            <a:ext cx="642942"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785918" y="2857496"/>
            <a:ext cx="4500594" cy="461665"/>
          </a:xfrm>
          <a:prstGeom prst="rect">
            <a:avLst/>
          </a:prstGeom>
          <a:noFill/>
        </p:spPr>
        <p:txBody>
          <a:bodyPr wrap="square" rtlCol="0">
            <a:spAutoFit/>
          </a:bodyPr>
          <a:lstStyle/>
          <a:p>
            <a:r>
              <a:rPr lang="fr-FR" sz="2400" b="1" dirty="0" smtClean="0">
                <a:solidFill>
                  <a:srgbClr val="FF0000"/>
                </a:solidFill>
              </a:rPr>
              <a:t>Stockage indirect de l’électricité</a:t>
            </a:r>
          </a:p>
        </p:txBody>
      </p:sp>
      <p:sp>
        <p:nvSpPr>
          <p:cNvPr id="13" name="Flèche à angle droit 12"/>
          <p:cNvSpPr/>
          <p:nvPr/>
        </p:nvSpPr>
        <p:spPr>
          <a:xfrm rot="5400000">
            <a:off x="1893075" y="3178967"/>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16064" y="3476298"/>
            <a:ext cx="4127638" cy="461665"/>
          </a:xfrm>
          <a:prstGeom prst="rect">
            <a:avLst/>
          </a:prstGeom>
          <a:noFill/>
        </p:spPr>
        <p:txBody>
          <a:bodyPr wrap="square" rtlCol="0">
            <a:spAutoFit/>
          </a:bodyPr>
          <a:lstStyle/>
          <a:p>
            <a:r>
              <a:rPr lang="fr-FR" sz="2400" b="1" dirty="0" smtClean="0">
                <a:solidFill>
                  <a:srgbClr val="00B050"/>
                </a:solidFill>
              </a:rPr>
              <a:t> </a:t>
            </a:r>
            <a:r>
              <a:rPr lang="fr-FR" sz="2400" b="1" dirty="0" smtClean="0">
                <a:solidFill>
                  <a:schemeClr val="bg1">
                    <a:lumMod val="85000"/>
                  </a:schemeClr>
                </a:solidFill>
              </a:rPr>
              <a:t>Mode de stockage mécanique</a:t>
            </a:r>
          </a:p>
        </p:txBody>
      </p:sp>
      <p:sp>
        <p:nvSpPr>
          <p:cNvPr id="15" name="Flèche à angle droit 14"/>
          <p:cNvSpPr/>
          <p:nvPr/>
        </p:nvSpPr>
        <p:spPr>
          <a:xfrm rot="5400000">
            <a:off x="1893075" y="3679033"/>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643174" y="4000504"/>
            <a:ext cx="3929090" cy="461665"/>
          </a:xfrm>
          <a:prstGeom prst="rect">
            <a:avLst/>
          </a:prstGeom>
          <a:noFill/>
        </p:spPr>
        <p:txBody>
          <a:bodyPr wrap="square" rtlCol="0">
            <a:spAutoFit/>
          </a:bodyPr>
          <a:lstStyle/>
          <a:p>
            <a:r>
              <a:rPr lang="fr-FR" sz="2400" b="1" dirty="0" smtClean="0">
                <a:solidFill>
                  <a:schemeClr val="bg1">
                    <a:lumMod val="85000"/>
                  </a:schemeClr>
                </a:solidFill>
              </a:rPr>
              <a:t>Mode de stockage chimique</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20" name="Flèche vers le bas 19"/>
          <p:cNvSpPr/>
          <p:nvPr/>
        </p:nvSpPr>
        <p:spPr>
          <a:xfrm>
            <a:off x="2643174" y="4429132"/>
            <a:ext cx="428628" cy="714380"/>
          </a:xfrm>
          <a:prstGeom prst="down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643174" y="5072074"/>
            <a:ext cx="1857388" cy="584775"/>
          </a:xfrm>
          <a:prstGeom prst="rect">
            <a:avLst/>
          </a:prstGeom>
          <a:noFill/>
        </p:spPr>
        <p:txBody>
          <a:bodyPr wrap="square" rtlCol="0">
            <a:spAutoFit/>
          </a:bodyPr>
          <a:lstStyle/>
          <a:p>
            <a:r>
              <a:rPr lang="fr-FR" sz="3200" b="1" dirty="0" smtClean="0">
                <a:solidFill>
                  <a:schemeClr val="bg1">
                    <a:lumMod val="85000"/>
                  </a:schemeClr>
                </a:solidFill>
              </a:rPr>
              <a:t>Batteries</a:t>
            </a:r>
          </a:p>
        </p:txBody>
      </p:sp>
      <p:sp>
        <p:nvSpPr>
          <p:cNvPr id="22" name="ZoneTexte 21"/>
          <p:cNvSpPr txBox="1"/>
          <p:nvPr/>
        </p:nvSpPr>
        <p:spPr>
          <a:xfrm>
            <a:off x="2643174" y="6130373"/>
            <a:ext cx="3429024" cy="584775"/>
          </a:xfrm>
          <a:prstGeom prst="rect">
            <a:avLst/>
          </a:prstGeom>
          <a:noFill/>
        </p:spPr>
        <p:txBody>
          <a:bodyPr wrap="square" rtlCol="0">
            <a:spAutoFit/>
          </a:bodyPr>
          <a:lstStyle/>
          <a:p>
            <a:r>
              <a:rPr lang="fr-FR" sz="3200" b="1" dirty="0" smtClean="0">
                <a:solidFill>
                  <a:schemeClr val="bg1">
                    <a:lumMod val="85000"/>
                  </a:schemeClr>
                </a:solidFill>
              </a:rPr>
              <a:t>Vecteur hydrogène</a:t>
            </a:r>
          </a:p>
        </p:txBody>
      </p:sp>
      <p:sp>
        <p:nvSpPr>
          <p:cNvPr id="23" name="Rectangle 22"/>
          <p:cNvSpPr/>
          <p:nvPr/>
        </p:nvSpPr>
        <p:spPr>
          <a:xfrm>
            <a:off x="2000232" y="5000636"/>
            <a:ext cx="142876" cy="150019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071670" y="5000636"/>
            <a:ext cx="571504" cy="14287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haut 24"/>
          <p:cNvSpPr/>
          <p:nvPr/>
        </p:nvSpPr>
        <p:spPr>
          <a:xfrm rot="5400000">
            <a:off x="2214546" y="5072074"/>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haut 25"/>
          <p:cNvSpPr/>
          <p:nvPr/>
        </p:nvSpPr>
        <p:spPr>
          <a:xfrm rot="5400000">
            <a:off x="2177754" y="6107370"/>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841986" y="4834602"/>
            <a:ext cx="2143140" cy="461665"/>
          </a:xfrm>
          <a:prstGeom prst="rect">
            <a:avLst/>
          </a:prstGeom>
          <a:noFill/>
        </p:spPr>
        <p:txBody>
          <a:bodyPr wrap="square" rtlCol="0">
            <a:spAutoFit/>
          </a:bodyPr>
          <a:lstStyle/>
          <a:p>
            <a:r>
              <a:rPr lang="fr-FR" sz="2400" b="1" dirty="0" smtClean="0">
                <a:solidFill>
                  <a:schemeClr val="bg1">
                    <a:lumMod val="85000"/>
                  </a:schemeClr>
                </a:solidFill>
              </a:rPr>
              <a:t>Batteries à flux</a:t>
            </a:r>
          </a:p>
        </p:txBody>
      </p:sp>
      <p:sp>
        <p:nvSpPr>
          <p:cNvPr id="28" name="ZoneTexte 27"/>
          <p:cNvSpPr txBox="1"/>
          <p:nvPr/>
        </p:nvSpPr>
        <p:spPr>
          <a:xfrm>
            <a:off x="4857752" y="5151886"/>
            <a:ext cx="4286248" cy="461665"/>
          </a:xfrm>
          <a:prstGeom prst="rect">
            <a:avLst/>
          </a:prstGeom>
          <a:noFill/>
        </p:spPr>
        <p:txBody>
          <a:bodyPr wrap="square" rtlCol="0">
            <a:spAutoFit/>
          </a:bodyPr>
          <a:lstStyle/>
          <a:p>
            <a:r>
              <a:rPr lang="fr-FR" sz="2400" b="1" dirty="0" smtClean="0">
                <a:solidFill>
                  <a:schemeClr val="bg1">
                    <a:lumMod val="85000"/>
                  </a:schemeClr>
                </a:solidFill>
              </a:rPr>
              <a:t>Batteries lithium-ion "avancées"</a:t>
            </a:r>
          </a:p>
        </p:txBody>
      </p:sp>
      <p:sp>
        <p:nvSpPr>
          <p:cNvPr id="29" name="ZoneTexte 28"/>
          <p:cNvSpPr txBox="1"/>
          <p:nvPr/>
        </p:nvSpPr>
        <p:spPr>
          <a:xfrm>
            <a:off x="4857752" y="5467665"/>
            <a:ext cx="2357454" cy="461665"/>
          </a:xfrm>
          <a:prstGeom prst="rect">
            <a:avLst/>
          </a:prstGeom>
          <a:noFill/>
        </p:spPr>
        <p:txBody>
          <a:bodyPr wrap="square" rtlCol="0">
            <a:spAutoFit/>
          </a:bodyPr>
          <a:lstStyle/>
          <a:p>
            <a:r>
              <a:rPr lang="fr-FR" sz="2400" b="1" dirty="0" smtClean="0">
                <a:solidFill>
                  <a:schemeClr val="bg1">
                    <a:lumMod val="85000"/>
                  </a:schemeClr>
                </a:solidFill>
              </a:rPr>
              <a:t>Batteries Zn-</a:t>
            </a:r>
            <a:r>
              <a:rPr lang="fr-FR" sz="2400" b="1" dirty="0" err="1" smtClean="0">
                <a:solidFill>
                  <a:schemeClr val="bg1">
                    <a:lumMod val="85000"/>
                  </a:schemeClr>
                </a:solidFill>
              </a:rPr>
              <a:t>Br</a:t>
            </a:r>
            <a:endParaRPr lang="fr-FR" sz="2400" b="1" dirty="0" smtClean="0">
              <a:solidFill>
                <a:schemeClr val="bg1">
                  <a:lumMod val="85000"/>
                </a:schemeClr>
              </a:solidFill>
            </a:endParaRPr>
          </a:p>
        </p:txBody>
      </p:sp>
      <p:sp>
        <p:nvSpPr>
          <p:cNvPr id="30" name="Flèche gauche 29"/>
          <p:cNvSpPr/>
          <p:nvPr/>
        </p:nvSpPr>
        <p:spPr>
          <a:xfrm rot="10800000">
            <a:off x="4334500" y="5283158"/>
            <a:ext cx="540000" cy="28800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1" name="Flèche gauche 30"/>
          <p:cNvSpPr/>
          <p:nvPr/>
        </p:nvSpPr>
        <p:spPr>
          <a:xfrm rot="8397800" flipV="1">
            <a:off x="4313131" y="5070034"/>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2" name="Flèche gauche 31"/>
          <p:cNvSpPr/>
          <p:nvPr/>
        </p:nvSpPr>
        <p:spPr>
          <a:xfrm rot="13100369" flipV="1">
            <a:off x="4323340" y="5495087"/>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14348" y="252691"/>
            <a:ext cx="4214842" cy="461665"/>
          </a:xfrm>
          <a:prstGeom prst="rect">
            <a:avLst/>
          </a:prstGeom>
          <a:noFill/>
        </p:spPr>
        <p:txBody>
          <a:bodyPr wrap="square" rtlCol="0">
            <a:spAutoFit/>
          </a:bodyPr>
          <a:lstStyle/>
          <a:p>
            <a:r>
              <a:rPr lang="fr-FR" sz="2400" b="1" dirty="0" smtClean="0">
                <a:solidFill>
                  <a:srgbClr val="FF0000"/>
                </a:solidFill>
              </a:rPr>
              <a:t>Stockage indirect de l’électricité</a:t>
            </a:r>
            <a:endParaRPr lang="fr-FR" sz="2400" dirty="0">
              <a:solidFill>
                <a:srgbClr val="FF0000"/>
              </a:solidFill>
            </a:endParaRPr>
          </a:p>
        </p:txBody>
      </p:sp>
      <p:sp>
        <p:nvSpPr>
          <p:cNvPr id="10" name="Flèche à angle droit 9"/>
          <p:cNvSpPr/>
          <p:nvPr/>
        </p:nvSpPr>
        <p:spPr>
          <a:xfrm rot="5400000">
            <a:off x="35719" y="-35719"/>
            <a:ext cx="642942"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214282" y="857232"/>
            <a:ext cx="8715436" cy="2251065"/>
          </a:xfrm>
          <a:prstGeom prst="rect">
            <a:avLst/>
          </a:prstGeom>
          <a:noFill/>
        </p:spPr>
        <p:txBody>
          <a:bodyPr wrap="square" rtlCol="0">
            <a:spAutoFit/>
          </a:bodyPr>
          <a:lstStyle/>
          <a:p>
            <a:pPr algn="just">
              <a:lnSpc>
                <a:spcPct val="150000"/>
              </a:lnSpc>
            </a:pPr>
            <a:r>
              <a:rPr lang="fr-FR" sz="2400" dirty="0" smtClean="0"/>
              <a:t>Dans ce cas, l'électricité ne se stocke pas directement. Il est donc nécessaire de convertir l'électricité en une autre énergie qu’en peut la maitrisée. Les différents modes de stockage sont classés en fonction des énergies primaires de conversion.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to="" calcmode="lin" valueType="num">
                                      <p:cBhvr>
                                        <p:cTn id="15" dur="1" fill="hold"/>
                                        <p:tgtEl>
                                          <p:spTgt spid="3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7" name="ZoneTexte 6"/>
          <p:cNvSpPr txBox="1"/>
          <p:nvPr/>
        </p:nvSpPr>
        <p:spPr>
          <a:xfrm>
            <a:off x="1714480" y="2347024"/>
            <a:ext cx="4214842" cy="461665"/>
          </a:xfrm>
          <a:prstGeom prst="rect">
            <a:avLst/>
          </a:prstGeom>
          <a:noFill/>
        </p:spPr>
        <p:txBody>
          <a:bodyPr wrap="square" rtlCol="0">
            <a:spAutoFit/>
          </a:bodyPr>
          <a:lstStyle/>
          <a:p>
            <a:r>
              <a:rPr lang="fr-FR" sz="2400" b="1" dirty="0" smtClean="0">
                <a:solidFill>
                  <a:schemeClr val="bg1">
                    <a:lumMod val="85000"/>
                  </a:schemeClr>
                </a:solidFill>
              </a:rPr>
              <a:t>Stockage direct de l’électricité</a:t>
            </a:r>
            <a:endParaRPr lang="fr-FR" sz="2400" dirty="0">
              <a:solidFill>
                <a:schemeClr val="bg1">
                  <a:lumMod val="85000"/>
                </a:schemeClr>
              </a:solidFill>
            </a:endParaRPr>
          </a:p>
        </p:txBody>
      </p:sp>
      <p:sp>
        <p:nvSpPr>
          <p:cNvPr id="10" name="Flèche à angle droit 9"/>
          <p:cNvSpPr/>
          <p:nvPr/>
        </p:nvSpPr>
        <p:spPr>
          <a:xfrm rot="5400000">
            <a:off x="1035819" y="2035959"/>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à angle droit 10"/>
          <p:cNvSpPr/>
          <p:nvPr/>
        </p:nvSpPr>
        <p:spPr>
          <a:xfrm rot="5400000">
            <a:off x="1035819" y="2536025"/>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785918" y="2857496"/>
            <a:ext cx="4500594" cy="461665"/>
          </a:xfrm>
          <a:prstGeom prst="rect">
            <a:avLst/>
          </a:prstGeom>
          <a:noFill/>
        </p:spPr>
        <p:txBody>
          <a:bodyPr wrap="square" rtlCol="0">
            <a:spAutoFit/>
          </a:bodyPr>
          <a:lstStyle/>
          <a:p>
            <a:r>
              <a:rPr lang="fr-FR" sz="2400" b="1" dirty="0" smtClean="0">
                <a:solidFill>
                  <a:schemeClr val="bg1">
                    <a:lumMod val="85000"/>
                  </a:schemeClr>
                </a:solidFill>
              </a:rPr>
              <a:t>Stockage indirect de l’électricité</a:t>
            </a:r>
          </a:p>
        </p:txBody>
      </p:sp>
      <p:sp>
        <p:nvSpPr>
          <p:cNvPr id="13" name="Flèche à angle droit 12"/>
          <p:cNvSpPr/>
          <p:nvPr/>
        </p:nvSpPr>
        <p:spPr>
          <a:xfrm rot="5400000">
            <a:off x="1893075" y="3178967"/>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16064" y="3476298"/>
            <a:ext cx="4127638" cy="461665"/>
          </a:xfrm>
          <a:prstGeom prst="rect">
            <a:avLst/>
          </a:prstGeom>
          <a:noFill/>
        </p:spPr>
        <p:txBody>
          <a:bodyPr wrap="square" rtlCol="0">
            <a:spAutoFit/>
          </a:bodyPr>
          <a:lstStyle/>
          <a:p>
            <a:r>
              <a:rPr lang="fr-FR" sz="2400" b="1" dirty="0" smtClean="0">
                <a:solidFill>
                  <a:srgbClr val="00B050"/>
                </a:solidFill>
              </a:rPr>
              <a:t> Mode de stockage mécanique</a:t>
            </a:r>
          </a:p>
        </p:txBody>
      </p:sp>
      <p:sp>
        <p:nvSpPr>
          <p:cNvPr id="15" name="Flèche à angle droit 14"/>
          <p:cNvSpPr/>
          <p:nvPr/>
        </p:nvSpPr>
        <p:spPr>
          <a:xfrm rot="5400000">
            <a:off x="1893075" y="3679033"/>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643174" y="4000504"/>
            <a:ext cx="3929090" cy="461665"/>
          </a:xfrm>
          <a:prstGeom prst="rect">
            <a:avLst/>
          </a:prstGeom>
          <a:noFill/>
        </p:spPr>
        <p:txBody>
          <a:bodyPr wrap="square" rtlCol="0">
            <a:spAutoFit/>
          </a:bodyPr>
          <a:lstStyle/>
          <a:p>
            <a:r>
              <a:rPr lang="fr-FR" sz="2400" b="1" dirty="0" smtClean="0">
                <a:solidFill>
                  <a:schemeClr val="bg1">
                    <a:lumMod val="85000"/>
                  </a:schemeClr>
                </a:solidFill>
              </a:rPr>
              <a:t>Mode de stockage chimique</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20" name="Flèche vers le bas 19"/>
          <p:cNvSpPr/>
          <p:nvPr/>
        </p:nvSpPr>
        <p:spPr>
          <a:xfrm>
            <a:off x="2643174" y="4429132"/>
            <a:ext cx="428628" cy="714380"/>
          </a:xfrm>
          <a:prstGeom prst="down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643174" y="5072074"/>
            <a:ext cx="1857388" cy="584775"/>
          </a:xfrm>
          <a:prstGeom prst="rect">
            <a:avLst/>
          </a:prstGeom>
          <a:noFill/>
        </p:spPr>
        <p:txBody>
          <a:bodyPr wrap="square" rtlCol="0">
            <a:spAutoFit/>
          </a:bodyPr>
          <a:lstStyle/>
          <a:p>
            <a:r>
              <a:rPr lang="fr-FR" sz="3200" b="1" dirty="0" smtClean="0">
                <a:solidFill>
                  <a:schemeClr val="bg1">
                    <a:lumMod val="85000"/>
                  </a:schemeClr>
                </a:solidFill>
              </a:rPr>
              <a:t>Batteries</a:t>
            </a:r>
          </a:p>
        </p:txBody>
      </p:sp>
      <p:sp>
        <p:nvSpPr>
          <p:cNvPr id="22" name="ZoneTexte 21"/>
          <p:cNvSpPr txBox="1"/>
          <p:nvPr/>
        </p:nvSpPr>
        <p:spPr>
          <a:xfrm>
            <a:off x="2643174" y="6130373"/>
            <a:ext cx="3429024" cy="584775"/>
          </a:xfrm>
          <a:prstGeom prst="rect">
            <a:avLst/>
          </a:prstGeom>
          <a:noFill/>
        </p:spPr>
        <p:txBody>
          <a:bodyPr wrap="square" rtlCol="0">
            <a:spAutoFit/>
          </a:bodyPr>
          <a:lstStyle/>
          <a:p>
            <a:r>
              <a:rPr lang="fr-FR" sz="3200" b="1" dirty="0" smtClean="0">
                <a:solidFill>
                  <a:schemeClr val="bg1">
                    <a:lumMod val="85000"/>
                  </a:schemeClr>
                </a:solidFill>
              </a:rPr>
              <a:t>Vecteur hydrogène</a:t>
            </a:r>
          </a:p>
        </p:txBody>
      </p:sp>
      <p:sp>
        <p:nvSpPr>
          <p:cNvPr id="23" name="Rectangle 22"/>
          <p:cNvSpPr/>
          <p:nvPr/>
        </p:nvSpPr>
        <p:spPr>
          <a:xfrm>
            <a:off x="2000232" y="5000636"/>
            <a:ext cx="142876" cy="150019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071670" y="5000636"/>
            <a:ext cx="571504" cy="14287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haut 24"/>
          <p:cNvSpPr/>
          <p:nvPr/>
        </p:nvSpPr>
        <p:spPr>
          <a:xfrm rot="5400000">
            <a:off x="2214546" y="5072074"/>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haut 25"/>
          <p:cNvSpPr/>
          <p:nvPr/>
        </p:nvSpPr>
        <p:spPr>
          <a:xfrm rot="5400000">
            <a:off x="2177754" y="6107370"/>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841986" y="4834602"/>
            <a:ext cx="2143140" cy="461665"/>
          </a:xfrm>
          <a:prstGeom prst="rect">
            <a:avLst/>
          </a:prstGeom>
          <a:noFill/>
        </p:spPr>
        <p:txBody>
          <a:bodyPr wrap="square" rtlCol="0">
            <a:spAutoFit/>
          </a:bodyPr>
          <a:lstStyle/>
          <a:p>
            <a:r>
              <a:rPr lang="fr-FR" sz="2400" b="1" dirty="0" smtClean="0">
                <a:solidFill>
                  <a:schemeClr val="bg1">
                    <a:lumMod val="85000"/>
                  </a:schemeClr>
                </a:solidFill>
              </a:rPr>
              <a:t>Batteries à flux</a:t>
            </a:r>
          </a:p>
        </p:txBody>
      </p:sp>
      <p:sp>
        <p:nvSpPr>
          <p:cNvPr id="28" name="ZoneTexte 27"/>
          <p:cNvSpPr txBox="1"/>
          <p:nvPr/>
        </p:nvSpPr>
        <p:spPr>
          <a:xfrm>
            <a:off x="4857752" y="5151886"/>
            <a:ext cx="4286248" cy="461665"/>
          </a:xfrm>
          <a:prstGeom prst="rect">
            <a:avLst/>
          </a:prstGeom>
          <a:noFill/>
        </p:spPr>
        <p:txBody>
          <a:bodyPr wrap="square" rtlCol="0">
            <a:spAutoFit/>
          </a:bodyPr>
          <a:lstStyle/>
          <a:p>
            <a:r>
              <a:rPr lang="fr-FR" sz="2400" b="1" dirty="0" smtClean="0">
                <a:solidFill>
                  <a:schemeClr val="bg1">
                    <a:lumMod val="85000"/>
                  </a:schemeClr>
                </a:solidFill>
              </a:rPr>
              <a:t>Batteries lithium-ion "avancées"</a:t>
            </a:r>
          </a:p>
        </p:txBody>
      </p:sp>
      <p:sp>
        <p:nvSpPr>
          <p:cNvPr id="29" name="ZoneTexte 28"/>
          <p:cNvSpPr txBox="1"/>
          <p:nvPr/>
        </p:nvSpPr>
        <p:spPr>
          <a:xfrm>
            <a:off x="4857752" y="5467665"/>
            <a:ext cx="2357454" cy="461665"/>
          </a:xfrm>
          <a:prstGeom prst="rect">
            <a:avLst/>
          </a:prstGeom>
          <a:noFill/>
        </p:spPr>
        <p:txBody>
          <a:bodyPr wrap="square" rtlCol="0">
            <a:spAutoFit/>
          </a:bodyPr>
          <a:lstStyle/>
          <a:p>
            <a:r>
              <a:rPr lang="fr-FR" sz="2400" b="1" dirty="0" smtClean="0">
                <a:solidFill>
                  <a:schemeClr val="bg1">
                    <a:lumMod val="85000"/>
                  </a:schemeClr>
                </a:solidFill>
              </a:rPr>
              <a:t>Batteries Zn-</a:t>
            </a:r>
            <a:r>
              <a:rPr lang="fr-FR" sz="2400" b="1" dirty="0" err="1" smtClean="0">
                <a:solidFill>
                  <a:schemeClr val="bg1">
                    <a:lumMod val="85000"/>
                  </a:schemeClr>
                </a:solidFill>
              </a:rPr>
              <a:t>Br</a:t>
            </a:r>
            <a:endParaRPr lang="fr-FR" sz="2400" b="1" dirty="0" smtClean="0">
              <a:solidFill>
                <a:schemeClr val="bg1">
                  <a:lumMod val="85000"/>
                </a:schemeClr>
              </a:solidFill>
            </a:endParaRPr>
          </a:p>
        </p:txBody>
      </p:sp>
      <p:sp>
        <p:nvSpPr>
          <p:cNvPr id="30" name="Flèche gauche 29"/>
          <p:cNvSpPr/>
          <p:nvPr/>
        </p:nvSpPr>
        <p:spPr>
          <a:xfrm rot="10800000">
            <a:off x="4334500" y="5283158"/>
            <a:ext cx="540000" cy="28800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1" name="Flèche gauche 30"/>
          <p:cNvSpPr/>
          <p:nvPr/>
        </p:nvSpPr>
        <p:spPr>
          <a:xfrm rot="8397800" flipV="1">
            <a:off x="4313131" y="5070034"/>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2" name="Flèche gauche 31"/>
          <p:cNvSpPr/>
          <p:nvPr/>
        </p:nvSpPr>
        <p:spPr>
          <a:xfrm rot="13100369" flipV="1">
            <a:off x="4323340" y="5495087"/>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14348" y="252691"/>
            <a:ext cx="4214842" cy="461665"/>
          </a:xfrm>
          <a:prstGeom prst="rect">
            <a:avLst/>
          </a:prstGeom>
          <a:noFill/>
        </p:spPr>
        <p:txBody>
          <a:bodyPr wrap="square" rtlCol="0">
            <a:spAutoFit/>
          </a:bodyPr>
          <a:lstStyle/>
          <a:p>
            <a:r>
              <a:rPr lang="fr-FR" sz="2400" b="1" dirty="0" smtClean="0">
                <a:solidFill>
                  <a:srgbClr val="00B050"/>
                </a:solidFill>
              </a:rPr>
              <a:t>Mode de stockage mécanique</a:t>
            </a:r>
            <a:endParaRPr lang="fr-FR" sz="2400" dirty="0">
              <a:solidFill>
                <a:srgbClr val="FF0000"/>
              </a:solidFill>
            </a:endParaRPr>
          </a:p>
        </p:txBody>
      </p:sp>
      <p:sp>
        <p:nvSpPr>
          <p:cNvPr id="10" name="Flèche à angle droit 9"/>
          <p:cNvSpPr/>
          <p:nvPr/>
        </p:nvSpPr>
        <p:spPr>
          <a:xfrm rot="5400000">
            <a:off x="35719" y="-35719"/>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214282" y="857232"/>
            <a:ext cx="8715436" cy="830997"/>
          </a:xfrm>
          <a:prstGeom prst="rect">
            <a:avLst/>
          </a:prstGeom>
          <a:noFill/>
        </p:spPr>
        <p:txBody>
          <a:bodyPr wrap="square" rtlCol="0">
            <a:spAutoFit/>
          </a:bodyPr>
          <a:lstStyle/>
          <a:p>
            <a:pPr algn="just"/>
            <a:r>
              <a:rPr lang="fr-FR" sz="2400" dirty="0" smtClean="0"/>
              <a:t>Ce mode de stockage d’électricité englobe tous les types de stockage d’énergie à grande échelle.</a:t>
            </a:r>
          </a:p>
        </p:txBody>
      </p:sp>
      <p:sp>
        <p:nvSpPr>
          <p:cNvPr id="5" name="ZoneTexte 4"/>
          <p:cNvSpPr txBox="1"/>
          <p:nvPr/>
        </p:nvSpPr>
        <p:spPr>
          <a:xfrm>
            <a:off x="0" y="1928802"/>
            <a:ext cx="9144000" cy="3416320"/>
          </a:xfrm>
          <a:prstGeom prst="rect">
            <a:avLst/>
          </a:prstGeom>
          <a:noFill/>
        </p:spPr>
        <p:txBody>
          <a:bodyPr wrap="square" rtlCol="0">
            <a:spAutoFit/>
          </a:bodyPr>
          <a:lstStyle/>
          <a:p>
            <a:pPr algn="just">
              <a:lnSpc>
                <a:spcPct val="150000"/>
              </a:lnSpc>
            </a:pPr>
            <a:r>
              <a:rPr lang="fr-FR" sz="2400" b="1" dirty="0" smtClean="0"/>
              <a:t>A- Stations de transfert d'énergie par pompage « STEP »</a:t>
            </a:r>
          </a:p>
          <a:p>
            <a:pPr algn="just">
              <a:lnSpc>
                <a:spcPct val="150000"/>
              </a:lnSpc>
            </a:pPr>
            <a:r>
              <a:rPr lang="fr-FR" sz="2400" b="1" dirty="0" smtClean="0"/>
              <a:t>B- Stations de stockage par air comprimé « </a:t>
            </a:r>
            <a:r>
              <a:rPr lang="fr-FR" sz="2400" b="1" dirty="0" err="1" smtClean="0"/>
              <a:t>Compressed</a:t>
            </a:r>
            <a:r>
              <a:rPr lang="fr-FR" sz="2400" b="1" dirty="0" smtClean="0"/>
              <a:t> Air </a:t>
            </a:r>
            <a:r>
              <a:rPr lang="fr-FR" sz="2400" b="1" dirty="0" err="1" smtClean="0"/>
              <a:t>Energy</a:t>
            </a:r>
            <a:r>
              <a:rPr lang="fr-FR" sz="2400" b="1" dirty="0" smtClean="0"/>
              <a:t> Storage CAES »</a:t>
            </a:r>
          </a:p>
          <a:p>
            <a:pPr algn="just">
              <a:lnSpc>
                <a:spcPct val="150000"/>
              </a:lnSpc>
            </a:pPr>
            <a:r>
              <a:rPr lang="fr-FR" sz="2400" b="1" dirty="0" smtClean="0"/>
              <a:t>C- Volants d’inertie</a:t>
            </a:r>
          </a:p>
          <a:p>
            <a:pPr algn="just">
              <a:lnSpc>
                <a:spcPct val="150000"/>
              </a:lnSpc>
            </a:pPr>
            <a:r>
              <a:rPr lang="fr-FR" sz="2400" b="1" dirty="0" smtClean="0"/>
              <a:t>….</a:t>
            </a:r>
          </a:p>
          <a:p>
            <a:pPr algn="just">
              <a:lnSpc>
                <a:spcPct val="150000"/>
              </a:lnSpc>
            </a:pPr>
            <a:r>
              <a:rPr lang="fr-FR" sz="2400" b="1" dirty="0" smtClean="0"/>
              <a:t>….etc.</a:t>
            </a:r>
            <a:endParaRPr lang="fr-F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to="" calcmode="lin" valueType="num">
                                      <p:cBhvr>
                                        <p:cTn id="15" dur="1" fill="hold"/>
                                        <p:tgtEl>
                                          <p:spTgt spid="33"/>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3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7" name="ZoneTexte 6"/>
          <p:cNvSpPr txBox="1"/>
          <p:nvPr/>
        </p:nvSpPr>
        <p:spPr>
          <a:xfrm>
            <a:off x="1714480" y="2347024"/>
            <a:ext cx="4214842" cy="461665"/>
          </a:xfrm>
          <a:prstGeom prst="rect">
            <a:avLst/>
          </a:prstGeom>
          <a:noFill/>
        </p:spPr>
        <p:txBody>
          <a:bodyPr wrap="square" rtlCol="0">
            <a:spAutoFit/>
          </a:bodyPr>
          <a:lstStyle/>
          <a:p>
            <a:r>
              <a:rPr lang="fr-FR" sz="2400" b="1" dirty="0" smtClean="0">
                <a:solidFill>
                  <a:schemeClr val="bg1">
                    <a:lumMod val="85000"/>
                  </a:schemeClr>
                </a:solidFill>
              </a:rPr>
              <a:t>Stockage direct de l’électricité</a:t>
            </a:r>
            <a:endParaRPr lang="fr-FR" sz="2400" dirty="0">
              <a:solidFill>
                <a:schemeClr val="bg1">
                  <a:lumMod val="85000"/>
                </a:schemeClr>
              </a:solidFill>
            </a:endParaRPr>
          </a:p>
        </p:txBody>
      </p:sp>
      <p:sp>
        <p:nvSpPr>
          <p:cNvPr id="10" name="Flèche à angle droit 9"/>
          <p:cNvSpPr/>
          <p:nvPr/>
        </p:nvSpPr>
        <p:spPr>
          <a:xfrm rot="5400000">
            <a:off x="1035819" y="2035959"/>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à angle droit 10"/>
          <p:cNvSpPr/>
          <p:nvPr/>
        </p:nvSpPr>
        <p:spPr>
          <a:xfrm rot="5400000">
            <a:off x="1035819" y="2536025"/>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785918" y="2857496"/>
            <a:ext cx="4500594" cy="461665"/>
          </a:xfrm>
          <a:prstGeom prst="rect">
            <a:avLst/>
          </a:prstGeom>
          <a:noFill/>
        </p:spPr>
        <p:txBody>
          <a:bodyPr wrap="square" rtlCol="0">
            <a:spAutoFit/>
          </a:bodyPr>
          <a:lstStyle/>
          <a:p>
            <a:r>
              <a:rPr lang="fr-FR" sz="2400" b="1" dirty="0" smtClean="0">
                <a:solidFill>
                  <a:schemeClr val="bg1">
                    <a:lumMod val="85000"/>
                  </a:schemeClr>
                </a:solidFill>
              </a:rPr>
              <a:t>Stockage indirect de l’électricité</a:t>
            </a:r>
          </a:p>
        </p:txBody>
      </p:sp>
      <p:sp>
        <p:nvSpPr>
          <p:cNvPr id="13" name="Flèche à angle droit 12"/>
          <p:cNvSpPr/>
          <p:nvPr/>
        </p:nvSpPr>
        <p:spPr>
          <a:xfrm rot="5400000">
            <a:off x="1893075" y="3178967"/>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16064" y="3476298"/>
            <a:ext cx="4127638" cy="461665"/>
          </a:xfrm>
          <a:prstGeom prst="rect">
            <a:avLst/>
          </a:prstGeom>
          <a:noFill/>
        </p:spPr>
        <p:txBody>
          <a:bodyPr wrap="square" rtlCol="0">
            <a:spAutoFit/>
          </a:bodyPr>
          <a:lstStyle/>
          <a:p>
            <a:r>
              <a:rPr lang="fr-FR" sz="2400" b="1" dirty="0" smtClean="0">
                <a:solidFill>
                  <a:srgbClr val="00B050"/>
                </a:solidFill>
              </a:rPr>
              <a:t> </a:t>
            </a:r>
            <a:r>
              <a:rPr lang="fr-FR" sz="2400" b="1" dirty="0" smtClean="0">
                <a:solidFill>
                  <a:schemeClr val="bg1">
                    <a:lumMod val="85000"/>
                  </a:schemeClr>
                </a:solidFill>
              </a:rPr>
              <a:t>Mode de stockage mécanique</a:t>
            </a:r>
          </a:p>
        </p:txBody>
      </p:sp>
      <p:sp>
        <p:nvSpPr>
          <p:cNvPr id="15" name="Flèche à angle droit 14"/>
          <p:cNvSpPr/>
          <p:nvPr/>
        </p:nvSpPr>
        <p:spPr>
          <a:xfrm rot="5400000">
            <a:off x="1893075" y="3679033"/>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643174" y="4000504"/>
            <a:ext cx="3929090" cy="461665"/>
          </a:xfrm>
          <a:prstGeom prst="rect">
            <a:avLst/>
          </a:prstGeom>
          <a:noFill/>
        </p:spPr>
        <p:txBody>
          <a:bodyPr wrap="square" rtlCol="0">
            <a:spAutoFit/>
          </a:bodyPr>
          <a:lstStyle/>
          <a:p>
            <a:r>
              <a:rPr lang="fr-FR" sz="2400" b="1" dirty="0" smtClean="0">
                <a:solidFill>
                  <a:srgbClr val="00B050"/>
                </a:solidFill>
              </a:rPr>
              <a:t>Mode de stockage chimique</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20" name="Flèche vers le bas 19"/>
          <p:cNvSpPr/>
          <p:nvPr/>
        </p:nvSpPr>
        <p:spPr>
          <a:xfrm>
            <a:off x="2643174" y="4429132"/>
            <a:ext cx="428628" cy="714380"/>
          </a:xfrm>
          <a:prstGeom prst="down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643174" y="5072074"/>
            <a:ext cx="1857388" cy="584775"/>
          </a:xfrm>
          <a:prstGeom prst="rect">
            <a:avLst/>
          </a:prstGeom>
          <a:noFill/>
        </p:spPr>
        <p:txBody>
          <a:bodyPr wrap="square" rtlCol="0">
            <a:spAutoFit/>
          </a:bodyPr>
          <a:lstStyle/>
          <a:p>
            <a:r>
              <a:rPr lang="fr-FR" sz="3200" b="1" dirty="0" smtClean="0">
                <a:solidFill>
                  <a:schemeClr val="bg1">
                    <a:lumMod val="85000"/>
                  </a:schemeClr>
                </a:solidFill>
              </a:rPr>
              <a:t>Batteries</a:t>
            </a:r>
          </a:p>
        </p:txBody>
      </p:sp>
      <p:sp>
        <p:nvSpPr>
          <p:cNvPr id="22" name="ZoneTexte 21"/>
          <p:cNvSpPr txBox="1"/>
          <p:nvPr/>
        </p:nvSpPr>
        <p:spPr>
          <a:xfrm>
            <a:off x="2643174" y="6130373"/>
            <a:ext cx="3429024" cy="584775"/>
          </a:xfrm>
          <a:prstGeom prst="rect">
            <a:avLst/>
          </a:prstGeom>
          <a:noFill/>
        </p:spPr>
        <p:txBody>
          <a:bodyPr wrap="square" rtlCol="0">
            <a:spAutoFit/>
          </a:bodyPr>
          <a:lstStyle/>
          <a:p>
            <a:r>
              <a:rPr lang="fr-FR" sz="3200" b="1" dirty="0" smtClean="0">
                <a:solidFill>
                  <a:schemeClr val="bg1">
                    <a:lumMod val="85000"/>
                  </a:schemeClr>
                </a:solidFill>
              </a:rPr>
              <a:t>Vecteur hydrogène</a:t>
            </a:r>
          </a:p>
        </p:txBody>
      </p:sp>
      <p:sp>
        <p:nvSpPr>
          <p:cNvPr id="23" name="Rectangle 22"/>
          <p:cNvSpPr/>
          <p:nvPr/>
        </p:nvSpPr>
        <p:spPr>
          <a:xfrm>
            <a:off x="2000232" y="5000636"/>
            <a:ext cx="142876" cy="150019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071670" y="5000636"/>
            <a:ext cx="571504" cy="14287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haut 24"/>
          <p:cNvSpPr/>
          <p:nvPr/>
        </p:nvSpPr>
        <p:spPr>
          <a:xfrm rot="5400000">
            <a:off x="2214546" y="5072074"/>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haut 25"/>
          <p:cNvSpPr/>
          <p:nvPr/>
        </p:nvSpPr>
        <p:spPr>
          <a:xfrm rot="5400000">
            <a:off x="2177754" y="6107370"/>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841986" y="4834602"/>
            <a:ext cx="2143140" cy="461665"/>
          </a:xfrm>
          <a:prstGeom prst="rect">
            <a:avLst/>
          </a:prstGeom>
          <a:noFill/>
        </p:spPr>
        <p:txBody>
          <a:bodyPr wrap="square" rtlCol="0">
            <a:spAutoFit/>
          </a:bodyPr>
          <a:lstStyle/>
          <a:p>
            <a:r>
              <a:rPr lang="fr-FR" sz="2400" b="1" dirty="0" smtClean="0">
                <a:solidFill>
                  <a:schemeClr val="bg1">
                    <a:lumMod val="85000"/>
                  </a:schemeClr>
                </a:solidFill>
              </a:rPr>
              <a:t>Batteries à flux</a:t>
            </a:r>
          </a:p>
        </p:txBody>
      </p:sp>
      <p:sp>
        <p:nvSpPr>
          <p:cNvPr id="28" name="ZoneTexte 27"/>
          <p:cNvSpPr txBox="1"/>
          <p:nvPr/>
        </p:nvSpPr>
        <p:spPr>
          <a:xfrm>
            <a:off x="4857752" y="5151886"/>
            <a:ext cx="4286248" cy="461665"/>
          </a:xfrm>
          <a:prstGeom prst="rect">
            <a:avLst/>
          </a:prstGeom>
          <a:noFill/>
        </p:spPr>
        <p:txBody>
          <a:bodyPr wrap="square" rtlCol="0">
            <a:spAutoFit/>
          </a:bodyPr>
          <a:lstStyle/>
          <a:p>
            <a:r>
              <a:rPr lang="fr-FR" sz="2400" b="1" dirty="0" smtClean="0">
                <a:solidFill>
                  <a:schemeClr val="bg1">
                    <a:lumMod val="85000"/>
                  </a:schemeClr>
                </a:solidFill>
              </a:rPr>
              <a:t>Batteries lithium-ion "avancées"</a:t>
            </a:r>
          </a:p>
        </p:txBody>
      </p:sp>
      <p:sp>
        <p:nvSpPr>
          <p:cNvPr id="29" name="ZoneTexte 28"/>
          <p:cNvSpPr txBox="1"/>
          <p:nvPr/>
        </p:nvSpPr>
        <p:spPr>
          <a:xfrm>
            <a:off x="4857752" y="5467665"/>
            <a:ext cx="2357454" cy="461665"/>
          </a:xfrm>
          <a:prstGeom prst="rect">
            <a:avLst/>
          </a:prstGeom>
          <a:noFill/>
        </p:spPr>
        <p:txBody>
          <a:bodyPr wrap="square" rtlCol="0">
            <a:spAutoFit/>
          </a:bodyPr>
          <a:lstStyle/>
          <a:p>
            <a:r>
              <a:rPr lang="fr-FR" sz="2400" b="1" dirty="0" smtClean="0">
                <a:solidFill>
                  <a:schemeClr val="bg1">
                    <a:lumMod val="85000"/>
                  </a:schemeClr>
                </a:solidFill>
              </a:rPr>
              <a:t>Batteries Zn-</a:t>
            </a:r>
            <a:r>
              <a:rPr lang="fr-FR" sz="2400" b="1" dirty="0" err="1" smtClean="0">
                <a:solidFill>
                  <a:schemeClr val="bg1">
                    <a:lumMod val="85000"/>
                  </a:schemeClr>
                </a:solidFill>
              </a:rPr>
              <a:t>Br</a:t>
            </a:r>
            <a:endParaRPr lang="fr-FR" sz="2400" b="1" dirty="0" smtClean="0">
              <a:solidFill>
                <a:schemeClr val="bg1">
                  <a:lumMod val="85000"/>
                </a:schemeClr>
              </a:solidFill>
            </a:endParaRPr>
          </a:p>
        </p:txBody>
      </p:sp>
      <p:sp>
        <p:nvSpPr>
          <p:cNvPr id="30" name="Flèche gauche 29"/>
          <p:cNvSpPr/>
          <p:nvPr/>
        </p:nvSpPr>
        <p:spPr>
          <a:xfrm rot="10800000">
            <a:off x="4334500" y="5283158"/>
            <a:ext cx="540000" cy="28800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1" name="Flèche gauche 30"/>
          <p:cNvSpPr/>
          <p:nvPr/>
        </p:nvSpPr>
        <p:spPr>
          <a:xfrm rot="8397800" flipV="1">
            <a:off x="4313131" y="5070034"/>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2" name="Flèche gauche 31"/>
          <p:cNvSpPr/>
          <p:nvPr/>
        </p:nvSpPr>
        <p:spPr>
          <a:xfrm rot="13100369" flipV="1">
            <a:off x="4323340" y="5495087"/>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14348" y="285728"/>
            <a:ext cx="4214842" cy="461665"/>
          </a:xfrm>
          <a:prstGeom prst="rect">
            <a:avLst/>
          </a:prstGeom>
          <a:noFill/>
        </p:spPr>
        <p:txBody>
          <a:bodyPr wrap="square" rtlCol="0">
            <a:spAutoFit/>
          </a:bodyPr>
          <a:lstStyle/>
          <a:p>
            <a:r>
              <a:rPr lang="fr-FR" sz="2400" b="1" dirty="0" smtClean="0">
                <a:solidFill>
                  <a:srgbClr val="00B050"/>
                </a:solidFill>
              </a:rPr>
              <a:t>Mode de stockage chimique</a:t>
            </a:r>
          </a:p>
        </p:txBody>
      </p:sp>
      <p:sp>
        <p:nvSpPr>
          <p:cNvPr id="10" name="Flèche à angle droit 9"/>
          <p:cNvSpPr/>
          <p:nvPr/>
        </p:nvSpPr>
        <p:spPr>
          <a:xfrm rot="5400000">
            <a:off x="35719" y="-35719"/>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214282" y="714356"/>
            <a:ext cx="8715436" cy="1754326"/>
          </a:xfrm>
          <a:prstGeom prst="rect">
            <a:avLst/>
          </a:prstGeom>
          <a:noFill/>
        </p:spPr>
        <p:txBody>
          <a:bodyPr wrap="square" rtlCol="0">
            <a:spAutoFit/>
          </a:bodyPr>
          <a:lstStyle/>
          <a:p>
            <a:pPr algn="just">
              <a:lnSpc>
                <a:spcPct val="150000"/>
              </a:lnSpc>
            </a:pPr>
            <a:r>
              <a:rPr lang="fr-FR" sz="2400" dirty="0" smtClean="0"/>
              <a:t>Le principe de ce mode de stockage d’électricité repose sur la conversion de l'énergie chimique en énergie électrique, concerne principalement </a:t>
            </a:r>
            <a:r>
              <a:rPr lang="fr-FR" sz="2400" b="1" dirty="0" smtClean="0"/>
              <a:t>les batteries </a:t>
            </a:r>
            <a:r>
              <a:rPr lang="fr-FR" sz="2400" dirty="0" smtClean="0"/>
              <a:t>et </a:t>
            </a:r>
            <a:r>
              <a:rPr lang="fr-FR" sz="2400" b="1" dirty="0" smtClean="0"/>
              <a:t>le vecteur hydrogène</a:t>
            </a:r>
            <a:r>
              <a:rPr lang="fr-FR"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to="" calcmode="lin" valueType="num">
                                      <p:cBhvr>
                                        <p:cTn id="15" dur="1" fill="hold"/>
                                        <p:tgtEl>
                                          <p:spTgt spid="3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7" name="ZoneTexte 6"/>
          <p:cNvSpPr txBox="1"/>
          <p:nvPr/>
        </p:nvSpPr>
        <p:spPr>
          <a:xfrm>
            <a:off x="1714480" y="2347024"/>
            <a:ext cx="4214842" cy="461665"/>
          </a:xfrm>
          <a:prstGeom prst="rect">
            <a:avLst/>
          </a:prstGeom>
          <a:noFill/>
        </p:spPr>
        <p:txBody>
          <a:bodyPr wrap="square" rtlCol="0">
            <a:spAutoFit/>
          </a:bodyPr>
          <a:lstStyle/>
          <a:p>
            <a:r>
              <a:rPr lang="fr-FR" sz="2400" b="1" dirty="0" smtClean="0">
                <a:solidFill>
                  <a:schemeClr val="bg1">
                    <a:lumMod val="85000"/>
                  </a:schemeClr>
                </a:solidFill>
              </a:rPr>
              <a:t>Stockage direct de l’électricité</a:t>
            </a:r>
            <a:endParaRPr lang="fr-FR" sz="2400" dirty="0">
              <a:solidFill>
                <a:schemeClr val="bg1">
                  <a:lumMod val="85000"/>
                </a:schemeClr>
              </a:solidFill>
            </a:endParaRPr>
          </a:p>
        </p:txBody>
      </p:sp>
      <p:sp>
        <p:nvSpPr>
          <p:cNvPr id="10" name="Flèche à angle droit 9"/>
          <p:cNvSpPr/>
          <p:nvPr/>
        </p:nvSpPr>
        <p:spPr>
          <a:xfrm rot="5400000">
            <a:off x="1035819" y="2035959"/>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à angle droit 10"/>
          <p:cNvSpPr/>
          <p:nvPr/>
        </p:nvSpPr>
        <p:spPr>
          <a:xfrm rot="5400000">
            <a:off x="1035819" y="2536025"/>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785918" y="2857496"/>
            <a:ext cx="4500594" cy="461665"/>
          </a:xfrm>
          <a:prstGeom prst="rect">
            <a:avLst/>
          </a:prstGeom>
          <a:noFill/>
        </p:spPr>
        <p:txBody>
          <a:bodyPr wrap="square" rtlCol="0">
            <a:spAutoFit/>
          </a:bodyPr>
          <a:lstStyle/>
          <a:p>
            <a:r>
              <a:rPr lang="fr-FR" sz="2400" b="1" dirty="0" smtClean="0">
                <a:solidFill>
                  <a:schemeClr val="bg1">
                    <a:lumMod val="85000"/>
                  </a:schemeClr>
                </a:solidFill>
              </a:rPr>
              <a:t>Stockage indirect de l’électricité</a:t>
            </a:r>
          </a:p>
        </p:txBody>
      </p:sp>
      <p:sp>
        <p:nvSpPr>
          <p:cNvPr id="13" name="Flèche à angle droit 12"/>
          <p:cNvSpPr/>
          <p:nvPr/>
        </p:nvSpPr>
        <p:spPr>
          <a:xfrm rot="5400000">
            <a:off x="1893075" y="3178967"/>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16064" y="3476298"/>
            <a:ext cx="4127638" cy="461665"/>
          </a:xfrm>
          <a:prstGeom prst="rect">
            <a:avLst/>
          </a:prstGeom>
          <a:noFill/>
        </p:spPr>
        <p:txBody>
          <a:bodyPr wrap="square" rtlCol="0">
            <a:spAutoFit/>
          </a:bodyPr>
          <a:lstStyle/>
          <a:p>
            <a:r>
              <a:rPr lang="fr-FR" sz="2400" b="1" dirty="0" smtClean="0">
                <a:solidFill>
                  <a:srgbClr val="00B050"/>
                </a:solidFill>
              </a:rPr>
              <a:t> </a:t>
            </a:r>
            <a:r>
              <a:rPr lang="fr-FR" sz="2400" b="1" dirty="0" smtClean="0">
                <a:solidFill>
                  <a:schemeClr val="bg1">
                    <a:lumMod val="85000"/>
                  </a:schemeClr>
                </a:solidFill>
              </a:rPr>
              <a:t>Mode de stockage mécanique</a:t>
            </a:r>
          </a:p>
        </p:txBody>
      </p:sp>
      <p:sp>
        <p:nvSpPr>
          <p:cNvPr id="15" name="Flèche à angle droit 14"/>
          <p:cNvSpPr/>
          <p:nvPr/>
        </p:nvSpPr>
        <p:spPr>
          <a:xfrm rot="5400000">
            <a:off x="1893075" y="3679033"/>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643174" y="4000504"/>
            <a:ext cx="3929090" cy="461665"/>
          </a:xfrm>
          <a:prstGeom prst="rect">
            <a:avLst/>
          </a:prstGeom>
          <a:noFill/>
        </p:spPr>
        <p:txBody>
          <a:bodyPr wrap="square" rtlCol="0">
            <a:spAutoFit/>
          </a:bodyPr>
          <a:lstStyle/>
          <a:p>
            <a:r>
              <a:rPr lang="fr-FR" sz="2400" b="1" dirty="0" smtClean="0">
                <a:solidFill>
                  <a:srgbClr val="00B050"/>
                </a:solidFill>
              </a:rPr>
              <a:t>Mode de stockage chimique</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20" name="Flèche vers le bas 19"/>
          <p:cNvSpPr/>
          <p:nvPr/>
        </p:nvSpPr>
        <p:spPr>
          <a:xfrm>
            <a:off x="2643174" y="4429132"/>
            <a:ext cx="428628" cy="7143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643174" y="5072074"/>
            <a:ext cx="1857388" cy="584775"/>
          </a:xfrm>
          <a:prstGeom prst="rect">
            <a:avLst/>
          </a:prstGeom>
          <a:noFill/>
        </p:spPr>
        <p:txBody>
          <a:bodyPr wrap="square" rtlCol="0">
            <a:spAutoFit/>
          </a:bodyPr>
          <a:lstStyle/>
          <a:p>
            <a:r>
              <a:rPr lang="fr-FR" sz="3200" b="1" dirty="0" smtClean="0"/>
              <a:t>Batteries</a:t>
            </a:r>
          </a:p>
        </p:txBody>
      </p:sp>
      <p:sp>
        <p:nvSpPr>
          <p:cNvPr id="22" name="ZoneTexte 21"/>
          <p:cNvSpPr txBox="1"/>
          <p:nvPr/>
        </p:nvSpPr>
        <p:spPr>
          <a:xfrm>
            <a:off x="2643174" y="6130373"/>
            <a:ext cx="3429024" cy="584775"/>
          </a:xfrm>
          <a:prstGeom prst="rect">
            <a:avLst/>
          </a:prstGeom>
          <a:noFill/>
        </p:spPr>
        <p:txBody>
          <a:bodyPr wrap="square" rtlCol="0">
            <a:spAutoFit/>
          </a:bodyPr>
          <a:lstStyle/>
          <a:p>
            <a:r>
              <a:rPr lang="fr-FR" sz="3200" b="1" dirty="0" smtClean="0">
                <a:solidFill>
                  <a:schemeClr val="bg1">
                    <a:lumMod val="85000"/>
                  </a:schemeClr>
                </a:solidFill>
              </a:rPr>
              <a:t>Vecteur hydrogène</a:t>
            </a:r>
          </a:p>
        </p:txBody>
      </p:sp>
      <p:sp>
        <p:nvSpPr>
          <p:cNvPr id="23" name="Rectangle 22"/>
          <p:cNvSpPr/>
          <p:nvPr/>
        </p:nvSpPr>
        <p:spPr>
          <a:xfrm>
            <a:off x="2000232" y="5000636"/>
            <a:ext cx="142876" cy="150019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071670" y="5000636"/>
            <a:ext cx="571504"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haut 24"/>
          <p:cNvSpPr/>
          <p:nvPr/>
        </p:nvSpPr>
        <p:spPr>
          <a:xfrm rot="5400000">
            <a:off x="2214546" y="5072074"/>
            <a:ext cx="357190" cy="64294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haut 25"/>
          <p:cNvSpPr/>
          <p:nvPr/>
        </p:nvSpPr>
        <p:spPr>
          <a:xfrm rot="5400000">
            <a:off x="2177754" y="6107370"/>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841986" y="4834602"/>
            <a:ext cx="2143140" cy="461665"/>
          </a:xfrm>
          <a:prstGeom prst="rect">
            <a:avLst/>
          </a:prstGeom>
          <a:noFill/>
        </p:spPr>
        <p:txBody>
          <a:bodyPr wrap="square" rtlCol="0">
            <a:spAutoFit/>
          </a:bodyPr>
          <a:lstStyle/>
          <a:p>
            <a:r>
              <a:rPr lang="fr-FR" sz="2400" b="1" dirty="0" smtClean="0"/>
              <a:t>Batteries à flux</a:t>
            </a:r>
          </a:p>
        </p:txBody>
      </p:sp>
      <p:sp>
        <p:nvSpPr>
          <p:cNvPr id="28" name="ZoneTexte 27"/>
          <p:cNvSpPr txBox="1"/>
          <p:nvPr/>
        </p:nvSpPr>
        <p:spPr>
          <a:xfrm>
            <a:off x="4857752" y="5151886"/>
            <a:ext cx="4286248" cy="461665"/>
          </a:xfrm>
          <a:prstGeom prst="rect">
            <a:avLst/>
          </a:prstGeom>
          <a:noFill/>
        </p:spPr>
        <p:txBody>
          <a:bodyPr wrap="square" rtlCol="0">
            <a:spAutoFit/>
          </a:bodyPr>
          <a:lstStyle/>
          <a:p>
            <a:r>
              <a:rPr lang="fr-FR" sz="2400" b="1" dirty="0" smtClean="0"/>
              <a:t>Batteries lithium-ion "avancées"</a:t>
            </a:r>
          </a:p>
        </p:txBody>
      </p:sp>
      <p:sp>
        <p:nvSpPr>
          <p:cNvPr id="29" name="ZoneTexte 28"/>
          <p:cNvSpPr txBox="1"/>
          <p:nvPr/>
        </p:nvSpPr>
        <p:spPr>
          <a:xfrm>
            <a:off x="4857752" y="5467665"/>
            <a:ext cx="2357454" cy="461665"/>
          </a:xfrm>
          <a:prstGeom prst="rect">
            <a:avLst/>
          </a:prstGeom>
          <a:noFill/>
        </p:spPr>
        <p:txBody>
          <a:bodyPr wrap="square" rtlCol="0">
            <a:spAutoFit/>
          </a:bodyPr>
          <a:lstStyle/>
          <a:p>
            <a:r>
              <a:rPr lang="fr-FR" sz="2400" b="1" dirty="0" smtClean="0"/>
              <a:t>Batteries Zn-</a:t>
            </a:r>
            <a:r>
              <a:rPr lang="fr-FR" sz="2400" b="1" dirty="0" err="1" smtClean="0"/>
              <a:t>Br</a:t>
            </a:r>
            <a:endParaRPr lang="fr-FR" sz="2400" b="1" dirty="0" smtClean="0"/>
          </a:p>
        </p:txBody>
      </p:sp>
      <p:sp>
        <p:nvSpPr>
          <p:cNvPr id="30" name="Flèche gauche 29"/>
          <p:cNvSpPr/>
          <p:nvPr/>
        </p:nvSpPr>
        <p:spPr>
          <a:xfrm rot="10800000">
            <a:off x="4334500" y="5283158"/>
            <a:ext cx="540000" cy="28800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1" name="Flèche gauche 30"/>
          <p:cNvSpPr/>
          <p:nvPr/>
        </p:nvSpPr>
        <p:spPr>
          <a:xfrm rot="8397800" flipV="1">
            <a:off x="4313131" y="5070034"/>
            <a:ext cx="540000" cy="2803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2" name="Flèche gauche 31"/>
          <p:cNvSpPr/>
          <p:nvPr/>
        </p:nvSpPr>
        <p:spPr>
          <a:xfrm rot="13100369" flipV="1">
            <a:off x="4323340" y="5495087"/>
            <a:ext cx="540000" cy="2803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14348" y="285728"/>
            <a:ext cx="4214842" cy="461665"/>
          </a:xfrm>
          <a:prstGeom prst="rect">
            <a:avLst/>
          </a:prstGeom>
          <a:noFill/>
        </p:spPr>
        <p:txBody>
          <a:bodyPr wrap="square" rtlCol="0">
            <a:spAutoFit/>
          </a:bodyPr>
          <a:lstStyle/>
          <a:p>
            <a:r>
              <a:rPr lang="fr-FR" sz="2400" b="1" dirty="0" smtClean="0">
                <a:solidFill>
                  <a:srgbClr val="00B050"/>
                </a:solidFill>
              </a:rPr>
              <a:t>Mode de stockage chimique</a:t>
            </a:r>
          </a:p>
        </p:txBody>
      </p:sp>
      <p:sp>
        <p:nvSpPr>
          <p:cNvPr id="10" name="Flèche à angle droit 9"/>
          <p:cNvSpPr/>
          <p:nvPr/>
        </p:nvSpPr>
        <p:spPr>
          <a:xfrm rot="5400000">
            <a:off x="35719" y="-35719"/>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857256" y="968576"/>
            <a:ext cx="1785918" cy="646331"/>
          </a:xfrm>
          <a:prstGeom prst="rect">
            <a:avLst/>
          </a:prstGeom>
          <a:noFill/>
        </p:spPr>
        <p:txBody>
          <a:bodyPr wrap="square" rtlCol="0">
            <a:spAutoFit/>
          </a:bodyPr>
          <a:lstStyle/>
          <a:p>
            <a:pPr algn="just">
              <a:lnSpc>
                <a:spcPct val="150000"/>
              </a:lnSpc>
            </a:pPr>
            <a:r>
              <a:rPr lang="fr-FR" sz="2400" b="1" dirty="0" smtClean="0"/>
              <a:t>A- Batteries</a:t>
            </a:r>
          </a:p>
        </p:txBody>
      </p:sp>
      <p:sp>
        <p:nvSpPr>
          <p:cNvPr id="6" name="Flèche à angle droit 5"/>
          <p:cNvSpPr/>
          <p:nvPr/>
        </p:nvSpPr>
        <p:spPr>
          <a:xfrm rot="5400000">
            <a:off x="188119" y="821513"/>
            <a:ext cx="642942" cy="714380"/>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42976" y="1714488"/>
            <a:ext cx="7572396" cy="2677656"/>
          </a:xfrm>
          <a:prstGeom prst="rect">
            <a:avLst/>
          </a:prstGeom>
          <a:noFill/>
        </p:spPr>
        <p:txBody>
          <a:bodyPr wrap="square" rtlCol="0">
            <a:spAutoFit/>
          </a:bodyPr>
          <a:lstStyle/>
          <a:p>
            <a:pPr algn="just"/>
            <a:r>
              <a:rPr lang="fr-FR" sz="2400" dirty="0" smtClean="0"/>
              <a:t>Le stockage d’électricité s’effectue grâce à des réactions électrochimiques qui consistent à faire circuler des ions et des électrons entre deux électrodes. Les batteries utilisées pour le stockage  a forte capacité à ce jour. Elles peuvent délivrer une puissance pendant quelques heures ou sur plusieurs jours et résister à un certain nombre de cycles de charge/décharge.</a:t>
            </a:r>
            <a:endParaRPr lang="fr-FR"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to="" calcmode="lin" valueType="num">
                                      <p:cBhvr>
                                        <p:cTn id="15" dur="1" fill="hold"/>
                                        <p:tgtEl>
                                          <p:spTgt spid="5"/>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1" fill="hold"/>
                                        <p:tgtEl>
                                          <p:spTgt spid="6"/>
                                        </p:tgtEl>
                                        <p:attrNameLst>
                                          <p:attrName/>
                                        </p:attrNameLst>
                                      </p:cBhvr>
                                    </p:anim>
                                  </p:childTnLst>
                                </p:cTn>
                              </p:par>
                            </p:childTnLst>
                          </p:cTn>
                        </p:par>
                        <p:par>
                          <p:cTn id="19" fill="hold">
                            <p:stCondLst>
                              <p:cond delay="0"/>
                            </p:stCondLst>
                            <p:childTnLst>
                              <p:par>
                                <p:cTn id="20" presetID="24"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5" grpId="0"/>
      <p:bldP spid="6" grpId="0" animBg="1"/>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7" name="ZoneTexte 6"/>
          <p:cNvSpPr txBox="1"/>
          <p:nvPr/>
        </p:nvSpPr>
        <p:spPr>
          <a:xfrm>
            <a:off x="1714480" y="2347024"/>
            <a:ext cx="4214842" cy="461665"/>
          </a:xfrm>
          <a:prstGeom prst="rect">
            <a:avLst/>
          </a:prstGeom>
          <a:noFill/>
        </p:spPr>
        <p:txBody>
          <a:bodyPr wrap="square" rtlCol="0">
            <a:spAutoFit/>
          </a:bodyPr>
          <a:lstStyle/>
          <a:p>
            <a:r>
              <a:rPr lang="fr-FR" sz="2400" b="1" dirty="0" smtClean="0">
                <a:solidFill>
                  <a:schemeClr val="bg1">
                    <a:lumMod val="85000"/>
                  </a:schemeClr>
                </a:solidFill>
              </a:rPr>
              <a:t>Stockage direct de l’électricité</a:t>
            </a:r>
            <a:endParaRPr lang="fr-FR" sz="2400" dirty="0">
              <a:solidFill>
                <a:schemeClr val="bg1">
                  <a:lumMod val="85000"/>
                </a:schemeClr>
              </a:solidFill>
            </a:endParaRPr>
          </a:p>
        </p:txBody>
      </p:sp>
      <p:sp>
        <p:nvSpPr>
          <p:cNvPr id="10" name="Flèche à angle droit 9"/>
          <p:cNvSpPr/>
          <p:nvPr/>
        </p:nvSpPr>
        <p:spPr>
          <a:xfrm rot="5400000">
            <a:off x="1035819" y="2035959"/>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à angle droit 10"/>
          <p:cNvSpPr/>
          <p:nvPr/>
        </p:nvSpPr>
        <p:spPr>
          <a:xfrm rot="5400000">
            <a:off x="1035819" y="2536025"/>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785918" y="2857496"/>
            <a:ext cx="4500594" cy="461665"/>
          </a:xfrm>
          <a:prstGeom prst="rect">
            <a:avLst/>
          </a:prstGeom>
          <a:noFill/>
        </p:spPr>
        <p:txBody>
          <a:bodyPr wrap="square" rtlCol="0">
            <a:spAutoFit/>
          </a:bodyPr>
          <a:lstStyle/>
          <a:p>
            <a:r>
              <a:rPr lang="fr-FR" sz="2400" b="1" dirty="0" smtClean="0">
                <a:solidFill>
                  <a:schemeClr val="bg1">
                    <a:lumMod val="85000"/>
                  </a:schemeClr>
                </a:solidFill>
              </a:rPr>
              <a:t>Stockage indirect de l’électricité</a:t>
            </a:r>
          </a:p>
        </p:txBody>
      </p:sp>
      <p:sp>
        <p:nvSpPr>
          <p:cNvPr id="13" name="Flèche à angle droit 12"/>
          <p:cNvSpPr/>
          <p:nvPr/>
        </p:nvSpPr>
        <p:spPr>
          <a:xfrm rot="5400000">
            <a:off x="1893075" y="3178967"/>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16064" y="3476298"/>
            <a:ext cx="4127638" cy="461665"/>
          </a:xfrm>
          <a:prstGeom prst="rect">
            <a:avLst/>
          </a:prstGeom>
          <a:noFill/>
        </p:spPr>
        <p:txBody>
          <a:bodyPr wrap="square" rtlCol="0">
            <a:spAutoFit/>
          </a:bodyPr>
          <a:lstStyle/>
          <a:p>
            <a:r>
              <a:rPr lang="fr-FR" sz="2400" b="1" dirty="0" smtClean="0">
                <a:solidFill>
                  <a:srgbClr val="00B050"/>
                </a:solidFill>
              </a:rPr>
              <a:t> </a:t>
            </a:r>
            <a:r>
              <a:rPr lang="fr-FR" sz="2400" b="1" dirty="0" smtClean="0">
                <a:solidFill>
                  <a:schemeClr val="bg1">
                    <a:lumMod val="85000"/>
                  </a:schemeClr>
                </a:solidFill>
              </a:rPr>
              <a:t>Mode de stockage mécanique</a:t>
            </a:r>
          </a:p>
        </p:txBody>
      </p:sp>
      <p:sp>
        <p:nvSpPr>
          <p:cNvPr id="15" name="Flèche à angle droit 14"/>
          <p:cNvSpPr/>
          <p:nvPr/>
        </p:nvSpPr>
        <p:spPr>
          <a:xfrm rot="5400000">
            <a:off x="1893075" y="3679033"/>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643174" y="4000504"/>
            <a:ext cx="3929090" cy="461665"/>
          </a:xfrm>
          <a:prstGeom prst="rect">
            <a:avLst/>
          </a:prstGeom>
          <a:noFill/>
        </p:spPr>
        <p:txBody>
          <a:bodyPr wrap="square" rtlCol="0">
            <a:spAutoFit/>
          </a:bodyPr>
          <a:lstStyle/>
          <a:p>
            <a:r>
              <a:rPr lang="fr-FR" sz="2400" b="1" dirty="0" smtClean="0">
                <a:solidFill>
                  <a:srgbClr val="00B050"/>
                </a:solidFill>
              </a:rPr>
              <a:t>Mode de stockage chimique</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20" name="Flèche vers le bas 19"/>
          <p:cNvSpPr/>
          <p:nvPr/>
        </p:nvSpPr>
        <p:spPr>
          <a:xfrm>
            <a:off x="2643174" y="4429132"/>
            <a:ext cx="428628" cy="7143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643174" y="5072074"/>
            <a:ext cx="1857388" cy="584775"/>
          </a:xfrm>
          <a:prstGeom prst="rect">
            <a:avLst/>
          </a:prstGeom>
          <a:noFill/>
        </p:spPr>
        <p:txBody>
          <a:bodyPr wrap="square" rtlCol="0">
            <a:spAutoFit/>
          </a:bodyPr>
          <a:lstStyle/>
          <a:p>
            <a:r>
              <a:rPr lang="fr-FR" sz="3200" b="1" dirty="0" smtClean="0">
                <a:solidFill>
                  <a:schemeClr val="bg1">
                    <a:lumMod val="75000"/>
                  </a:schemeClr>
                </a:solidFill>
              </a:rPr>
              <a:t>Batteries</a:t>
            </a:r>
          </a:p>
        </p:txBody>
      </p:sp>
      <p:sp>
        <p:nvSpPr>
          <p:cNvPr id="22" name="ZoneTexte 21"/>
          <p:cNvSpPr txBox="1"/>
          <p:nvPr/>
        </p:nvSpPr>
        <p:spPr>
          <a:xfrm>
            <a:off x="2643174" y="6130373"/>
            <a:ext cx="3429024" cy="584775"/>
          </a:xfrm>
          <a:prstGeom prst="rect">
            <a:avLst/>
          </a:prstGeom>
          <a:noFill/>
        </p:spPr>
        <p:txBody>
          <a:bodyPr wrap="square" rtlCol="0">
            <a:spAutoFit/>
          </a:bodyPr>
          <a:lstStyle/>
          <a:p>
            <a:r>
              <a:rPr lang="fr-FR" sz="3200" b="1" dirty="0" smtClean="0"/>
              <a:t>Vecteur hydrogène</a:t>
            </a:r>
          </a:p>
        </p:txBody>
      </p:sp>
      <p:sp>
        <p:nvSpPr>
          <p:cNvPr id="23" name="Rectangle 22"/>
          <p:cNvSpPr/>
          <p:nvPr/>
        </p:nvSpPr>
        <p:spPr>
          <a:xfrm>
            <a:off x="2000232" y="5000636"/>
            <a:ext cx="142876" cy="150019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071670" y="5000636"/>
            <a:ext cx="571504"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haut 24"/>
          <p:cNvSpPr/>
          <p:nvPr/>
        </p:nvSpPr>
        <p:spPr>
          <a:xfrm rot="5400000">
            <a:off x="2214546" y="5072074"/>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haut 25"/>
          <p:cNvSpPr/>
          <p:nvPr/>
        </p:nvSpPr>
        <p:spPr>
          <a:xfrm rot="5400000">
            <a:off x="2177754" y="6107370"/>
            <a:ext cx="357190" cy="64294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841986" y="4834602"/>
            <a:ext cx="2143140" cy="461665"/>
          </a:xfrm>
          <a:prstGeom prst="rect">
            <a:avLst/>
          </a:prstGeom>
          <a:noFill/>
        </p:spPr>
        <p:txBody>
          <a:bodyPr wrap="square" rtlCol="0">
            <a:spAutoFit/>
          </a:bodyPr>
          <a:lstStyle/>
          <a:p>
            <a:r>
              <a:rPr lang="fr-FR" sz="2400" b="1" dirty="0" smtClean="0">
                <a:solidFill>
                  <a:schemeClr val="bg1">
                    <a:lumMod val="75000"/>
                  </a:schemeClr>
                </a:solidFill>
              </a:rPr>
              <a:t>Batteries à flux</a:t>
            </a:r>
          </a:p>
        </p:txBody>
      </p:sp>
      <p:sp>
        <p:nvSpPr>
          <p:cNvPr id="28" name="ZoneTexte 27"/>
          <p:cNvSpPr txBox="1"/>
          <p:nvPr/>
        </p:nvSpPr>
        <p:spPr>
          <a:xfrm>
            <a:off x="4857752" y="5151886"/>
            <a:ext cx="4286248" cy="461665"/>
          </a:xfrm>
          <a:prstGeom prst="rect">
            <a:avLst/>
          </a:prstGeom>
          <a:noFill/>
        </p:spPr>
        <p:txBody>
          <a:bodyPr wrap="square" rtlCol="0">
            <a:spAutoFit/>
          </a:bodyPr>
          <a:lstStyle/>
          <a:p>
            <a:r>
              <a:rPr lang="fr-FR" sz="2400" b="1" dirty="0" smtClean="0">
                <a:solidFill>
                  <a:schemeClr val="bg1">
                    <a:lumMod val="75000"/>
                  </a:schemeClr>
                </a:solidFill>
              </a:rPr>
              <a:t>Batteries lithium-ion "avancées"</a:t>
            </a:r>
          </a:p>
        </p:txBody>
      </p:sp>
      <p:sp>
        <p:nvSpPr>
          <p:cNvPr id="29" name="ZoneTexte 28"/>
          <p:cNvSpPr txBox="1"/>
          <p:nvPr/>
        </p:nvSpPr>
        <p:spPr>
          <a:xfrm>
            <a:off x="4857752" y="5467665"/>
            <a:ext cx="2357454" cy="461665"/>
          </a:xfrm>
          <a:prstGeom prst="rect">
            <a:avLst/>
          </a:prstGeom>
          <a:noFill/>
        </p:spPr>
        <p:txBody>
          <a:bodyPr wrap="square" rtlCol="0">
            <a:spAutoFit/>
          </a:bodyPr>
          <a:lstStyle/>
          <a:p>
            <a:r>
              <a:rPr lang="fr-FR" sz="2400" b="1" dirty="0" smtClean="0">
                <a:solidFill>
                  <a:schemeClr val="bg1">
                    <a:lumMod val="75000"/>
                  </a:schemeClr>
                </a:solidFill>
              </a:rPr>
              <a:t>Batteries Zn-</a:t>
            </a:r>
            <a:r>
              <a:rPr lang="fr-FR" sz="2400" b="1" dirty="0" err="1" smtClean="0">
                <a:solidFill>
                  <a:schemeClr val="bg1">
                    <a:lumMod val="75000"/>
                  </a:schemeClr>
                </a:solidFill>
              </a:rPr>
              <a:t>Br</a:t>
            </a:r>
            <a:endParaRPr lang="fr-FR" sz="2400" b="1" dirty="0" smtClean="0">
              <a:solidFill>
                <a:schemeClr val="bg1">
                  <a:lumMod val="75000"/>
                </a:schemeClr>
              </a:solidFill>
            </a:endParaRPr>
          </a:p>
        </p:txBody>
      </p:sp>
      <p:sp>
        <p:nvSpPr>
          <p:cNvPr id="30" name="Flèche gauche 29"/>
          <p:cNvSpPr/>
          <p:nvPr/>
        </p:nvSpPr>
        <p:spPr>
          <a:xfrm rot="10800000">
            <a:off x="4334500" y="5283158"/>
            <a:ext cx="540000" cy="28800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1" name="Flèche gauche 30"/>
          <p:cNvSpPr/>
          <p:nvPr/>
        </p:nvSpPr>
        <p:spPr>
          <a:xfrm rot="8397800" flipV="1">
            <a:off x="4313131" y="5070034"/>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2" name="Flèche gauche 31"/>
          <p:cNvSpPr/>
          <p:nvPr/>
        </p:nvSpPr>
        <p:spPr>
          <a:xfrm rot="13100369" flipV="1">
            <a:off x="4323340" y="5495087"/>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55"/>
          <p:cNvPicPr>
            <a:picLocks noChangeAspect="1" noChangeArrowheads="1"/>
          </p:cNvPicPr>
          <p:nvPr/>
        </p:nvPicPr>
        <p:blipFill>
          <a:blip r:embed="rId3"/>
          <a:srcRect/>
          <a:stretch>
            <a:fillRect/>
          </a:stretch>
        </p:blipFill>
        <p:spPr bwMode="auto">
          <a:xfrm>
            <a:off x="0" y="17463"/>
            <a:ext cx="9144000" cy="6840537"/>
          </a:xfrm>
          <a:prstGeom prst="rect">
            <a:avLst/>
          </a:prstGeom>
          <a:noFill/>
          <a:ln w="9525">
            <a:noFill/>
            <a:miter lim="800000"/>
            <a:headEnd/>
            <a:tailEnd/>
          </a:ln>
        </p:spPr>
      </p:pic>
      <p:sp>
        <p:nvSpPr>
          <p:cNvPr id="5" name="Rectangle 4"/>
          <p:cNvSpPr/>
          <p:nvPr/>
        </p:nvSpPr>
        <p:spPr>
          <a:xfrm>
            <a:off x="1979712" y="71414"/>
            <a:ext cx="5616624" cy="1015663"/>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fr-FR" sz="6000" dirty="0">
                <a:ln w="11430">
                  <a:solidFill>
                    <a:sysClr val="windowText" lastClr="000000"/>
                  </a:solidFill>
                </a:ln>
                <a:solidFill>
                  <a:schemeClr val="tx2"/>
                </a:solidFill>
                <a:effectLst>
                  <a:outerShdw blurRad="50800" dist="39000" dir="5460000" algn="tl">
                    <a:srgbClr val="000000">
                      <a:alpha val="38000"/>
                    </a:srgbClr>
                  </a:outerShdw>
                </a:effectLst>
                <a:latin typeface="Times New Roman" pitchFamily="18" charset="0"/>
                <a:cs typeface="Times New Roman" pitchFamily="18" charset="0"/>
              </a:rPr>
              <a:t>Plan</a:t>
            </a:r>
          </a:p>
        </p:txBody>
      </p:sp>
      <p:sp>
        <p:nvSpPr>
          <p:cNvPr id="7173" name="Oval 17"/>
          <p:cNvSpPr>
            <a:spLocks noChangeArrowheads="1"/>
          </p:cNvSpPr>
          <p:nvPr/>
        </p:nvSpPr>
        <p:spPr bwMode="auto">
          <a:xfrm flipH="1" flipV="1">
            <a:off x="10093325" y="585788"/>
            <a:ext cx="88900" cy="128587"/>
          </a:xfrm>
          <a:prstGeom prst="ellipse">
            <a:avLst/>
          </a:prstGeom>
          <a:solidFill>
            <a:srgbClr val="3366FF">
              <a:alpha val="56862"/>
            </a:srgbClr>
          </a:solidFill>
          <a:ln w="9525">
            <a:noFill/>
            <a:round/>
            <a:headEnd/>
            <a:tailEnd/>
          </a:ln>
        </p:spPr>
        <p:txBody>
          <a:bodyPr wrap="none" anchor="ctr"/>
          <a:lstStyle/>
          <a:p>
            <a:endParaRPr lang="fr-FR"/>
          </a:p>
        </p:txBody>
      </p:sp>
      <p:sp>
        <p:nvSpPr>
          <p:cNvPr id="7174" name="Oval 17"/>
          <p:cNvSpPr>
            <a:spLocks noChangeArrowheads="1"/>
          </p:cNvSpPr>
          <p:nvPr/>
        </p:nvSpPr>
        <p:spPr bwMode="auto">
          <a:xfrm flipH="1" flipV="1">
            <a:off x="9809163" y="571500"/>
            <a:ext cx="88900" cy="128588"/>
          </a:xfrm>
          <a:prstGeom prst="ellipse">
            <a:avLst/>
          </a:prstGeom>
          <a:solidFill>
            <a:srgbClr val="3366FF">
              <a:alpha val="56862"/>
            </a:srgbClr>
          </a:solidFill>
          <a:ln w="9525">
            <a:noFill/>
            <a:round/>
            <a:headEnd/>
            <a:tailEnd/>
          </a:ln>
        </p:spPr>
        <p:txBody>
          <a:bodyPr wrap="none" anchor="ctr"/>
          <a:lstStyle/>
          <a:p>
            <a:endParaRPr lang="fr-FR"/>
          </a:p>
        </p:txBody>
      </p:sp>
      <p:sp>
        <p:nvSpPr>
          <p:cNvPr id="7175" name="Oval 17"/>
          <p:cNvSpPr>
            <a:spLocks noChangeArrowheads="1"/>
          </p:cNvSpPr>
          <p:nvPr/>
        </p:nvSpPr>
        <p:spPr bwMode="auto">
          <a:xfrm flipH="1" flipV="1">
            <a:off x="10452100" y="588963"/>
            <a:ext cx="88900" cy="130175"/>
          </a:xfrm>
          <a:prstGeom prst="ellipse">
            <a:avLst/>
          </a:prstGeom>
          <a:solidFill>
            <a:srgbClr val="3366FF">
              <a:alpha val="56862"/>
            </a:srgbClr>
          </a:solidFill>
          <a:ln w="9525">
            <a:noFill/>
            <a:round/>
            <a:headEnd/>
            <a:tailEnd/>
          </a:ln>
        </p:spPr>
        <p:txBody>
          <a:bodyPr wrap="none" anchor="ctr"/>
          <a:lstStyle/>
          <a:p>
            <a:endParaRPr lang="fr-FR"/>
          </a:p>
        </p:txBody>
      </p:sp>
      <p:graphicFrame>
        <p:nvGraphicFramePr>
          <p:cNvPr id="2" name="Diagramme 1"/>
          <p:cNvGraphicFramePr/>
          <p:nvPr/>
        </p:nvGraphicFramePr>
        <p:xfrm>
          <a:off x="1643042" y="1039810"/>
          <a:ext cx="6639574" cy="5175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ZoneTexte 3"/>
          <p:cNvSpPr txBox="1"/>
          <p:nvPr/>
        </p:nvSpPr>
        <p:spPr>
          <a:xfrm>
            <a:off x="1969738" y="1439186"/>
            <a:ext cx="338138" cy="461962"/>
          </a:xfrm>
          <a:prstGeom prst="rect">
            <a:avLst/>
          </a:prstGeom>
          <a:noFill/>
        </p:spPr>
        <p:txBody>
          <a:bodyPr wrap="none">
            <a:spAutoFit/>
          </a:bodyPr>
          <a:lstStyle/>
          <a:p>
            <a:pPr>
              <a:defRPr/>
            </a:pPr>
            <a:r>
              <a:rPr lang="fr-FR" sz="2400" dirty="0">
                <a:solidFill>
                  <a:schemeClr val="tx2"/>
                </a:solidFill>
                <a:latin typeface="Times New Roman" pitchFamily="18" charset="0"/>
                <a:cs typeface="+mn-cs"/>
              </a:rPr>
              <a:t>1</a:t>
            </a:r>
          </a:p>
        </p:txBody>
      </p:sp>
      <p:sp>
        <p:nvSpPr>
          <p:cNvPr id="3" name="ZoneTexte 5"/>
          <p:cNvSpPr txBox="1">
            <a:spLocks noChangeArrowheads="1"/>
          </p:cNvSpPr>
          <p:nvPr/>
        </p:nvSpPr>
        <p:spPr bwMode="auto">
          <a:xfrm>
            <a:off x="2428860" y="2428868"/>
            <a:ext cx="327025" cy="400050"/>
          </a:xfrm>
          <a:prstGeom prst="rect">
            <a:avLst/>
          </a:prstGeom>
          <a:noFill/>
          <a:ln w="9525">
            <a:noFill/>
            <a:miter lim="800000"/>
            <a:headEnd/>
            <a:tailEnd/>
          </a:ln>
        </p:spPr>
        <p:txBody>
          <a:bodyPr wrap="none">
            <a:spAutoFit/>
          </a:bodyPr>
          <a:lstStyle/>
          <a:p>
            <a:r>
              <a:rPr lang="fr-FR" sz="2000" dirty="0">
                <a:solidFill>
                  <a:schemeClr val="tx2"/>
                </a:solidFill>
              </a:rPr>
              <a:t>2</a:t>
            </a:r>
          </a:p>
        </p:txBody>
      </p:sp>
      <p:sp>
        <p:nvSpPr>
          <p:cNvPr id="6" name="ZoneTexte 7"/>
          <p:cNvSpPr txBox="1">
            <a:spLocks noChangeArrowheads="1"/>
          </p:cNvSpPr>
          <p:nvPr/>
        </p:nvSpPr>
        <p:spPr bwMode="auto">
          <a:xfrm>
            <a:off x="2571736" y="3429000"/>
            <a:ext cx="327025" cy="400050"/>
          </a:xfrm>
          <a:prstGeom prst="rect">
            <a:avLst/>
          </a:prstGeom>
          <a:noFill/>
          <a:ln w="9525">
            <a:noFill/>
            <a:miter lim="800000"/>
            <a:headEnd/>
            <a:tailEnd/>
          </a:ln>
        </p:spPr>
        <p:txBody>
          <a:bodyPr>
            <a:spAutoFit/>
          </a:bodyPr>
          <a:lstStyle/>
          <a:p>
            <a:r>
              <a:rPr lang="fr-FR" sz="2000" dirty="0">
                <a:solidFill>
                  <a:schemeClr val="tx2"/>
                </a:solidFill>
              </a:rPr>
              <a:t>3</a:t>
            </a:r>
          </a:p>
        </p:txBody>
      </p:sp>
      <p:sp>
        <p:nvSpPr>
          <p:cNvPr id="16" name="ZoneTexte 7"/>
          <p:cNvSpPr txBox="1">
            <a:spLocks noChangeArrowheads="1"/>
          </p:cNvSpPr>
          <p:nvPr/>
        </p:nvSpPr>
        <p:spPr bwMode="auto">
          <a:xfrm>
            <a:off x="2428860" y="4429132"/>
            <a:ext cx="327025" cy="400050"/>
          </a:xfrm>
          <a:prstGeom prst="rect">
            <a:avLst/>
          </a:prstGeom>
          <a:noFill/>
          <a:ln w="9525">
            <a:noFill/>
            <a:miter lim="800000"/>
            <a:headEnd/>
            <a:tailEnd/>
          </a:ln>
        </p:spPr>
        <p:txBody>
          <a:bodyPr>
            <a:spAutoFit/>
          </a:bodyPr>
          <a:lstStyle/>
          <a:p>
            <a:r>
              <a:rPr lang="fr-FR" sz="2000" dirty="0" smtClean="0">
                <a:solidFill>
                  <a:schemeClr val="tx2"/>
                </a:solidFill>
              </a:rPr>
              <a:t>4</a:t>
            </a:r>
            <a:endParaRPr lang="fr-FR" sz="2000" dirty="0">
              <a:solidFill>
                <a:schemeClr val="tx2"/>
              </a:solidFill>
            </a:endParaRPr>
          </a:p>
        </p:txBody>
      </p:sp>
      <p:sp>
        <p:nvSpPr>
          <p:cNvPr id="17" name="ZoneTexte 7"/>
          <p:cNvSpPr txBox="1">
            <a:spLocks noChangeArrowheads="1"/>
          </p:cNvSpPr>
          <p:nvPr/>
        </p:nvSpPr>
        <p:spPr bwMode="auto">
          <a:xfrm>
            <a:off x="1972080" y="5415616"/>
            <a:ext cx="327025" cy="400050"/>
          </a:xfrm>
          <a:prstGeom prst="rect">
            <a:avLst/>
          </a:prstGeom>
          <a:noFill/>
          <a:ln w="9525">
            <a:noFill/>
            <a:miter lim="800000"/>
            <a:headEnd/>
            <a:tailEnd/>
          </a:ln>
        </p:spPr>
        <p:txBody>
          <a:bodyPr>
            <a:spAutoFit/>
          </a:bodyPr>
          <a:lstStyle/>
          <a:p>
            <a:r>
              <a:rPr lang="fr-FR" sz="2000" dirty="0" smtClean="0">
                <a:solidFill>
                  <a:schemeClr val="tx2"/>
                </a:solidFill>
              </a:rPr>
              <a:t>5</a:t>
            </a:r>
            <a:endParaRPr lang="fr-FR" sz="2000"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edge">
                                      <p:cBhvr>
                                        <p:cTn id="11" dur="1000"/>
                                        <p:tgtEl>
                                          <p:spTgt spid="2"/>
                                        </p:tgtEl>
                                      </p:cBhvr>
                                    </p:animEffect>
                                  </p:childTnLst>
                                </p:cTn>
                              </p:par>
                              <p:par>
                                <p:cTn id="12" presetID="2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edge">
                                      <p:cBhvr>
                                        <p:cTn id="14" dur="1000"/>
                                        <p:tgtEl>
                                          <p:spTgt spid="4"/>
                                        </p:tgtEl>
                                      </p:cBhvr>
                                    </p:animEffect>
                                  </p:childTnLst>
                                </p:cTn>
                              </p:par>
                              <p:par>
                                <p:cTn id="15" presetID="20"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1000"/>
                                        <p:tgtEl>
                                          <p:spTgt spid="3"/>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edge">
                                      <p:cBhvr>
                                        <p:cTn id="20" dur="1000"/>
                                        <p:tgtEl>
                                          <p:spTgt spid="6"/>
                                        </p:tgtEl>
                                      </p:cBhvr>
                                    </p:animEffect>
                                  </p:childTnLst>
                                </p:cTn>
                              </p:par>
                              <p:par>
                                <p:cTn id="21" presetID="2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edge">
                                      <p:cBhvr>
                                        <p:cTn id="23" dur="1000"/>
                                        <p:tgtEl>
                                          <p:spTgt spid="16"/>
                                        </p:tgtEl>
                                      </p:cBhvr>
                                    </p:animEffect>
                                  </p:childTnLst>
                                </p:cTn>
                              </p:par>
                              <p:par>
                                <p:cTn id="24" presetID="2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edge">
                                      <p:cBhvr>
                                        <p:cTn id="2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p:bldP spid="3" grpId="0"/>
      <p:bldP spid="6"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14348" y="285728"/>
            <a:ext cx="4214842" cy="461665"/>
          </a:xfrm>
          <a:prstGeom prst="rect">
            <a:avLst/>
          </a:prstGeom>
          <a:noFill/>
        </p:spPr>
        <p:txBody>
          <a:bodyPr wrap="square" rtlCol="0">
            <a:spAutoFit/>
          </a:bodyPr>
          <a:lstStyle/>
          <a:p>
            <a:r>
              <a:rPr lang="fr-FR" sz="2400" b="1" dirty="0" smtClean="0">
                <a:solidFill>
                  <a:srgbClr val="00B050"/>
                </a:solidFill>
              </a:rPr>
              <a:t>Mode de stockage chimique</a:t>
            </a:r>
          </a:p>
        </p:txBody>
      </p:sp>
      <p:sp>
        <p:nvSpPr>
          <p:cNvPr id="10" name="Flèche à angle droit 9"/>
          <p:cNvSpPr/>
          <p:nvPr/>
        </p:nvSpPr>
        <p:spPr>
          <a:xfrm rot="5400000">
            <a:off x="35719" y="-35719"/>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857256" y="968576"/>
            <a:ext cx="2928926" cy="646331"/>
          </a:xfrm>
          <a:prstGeom prst="rect">
            <a:avLst/>
          </a:prstGeom>
          <a:noFill/>
        </p:spPr>
        <p:txBody>
          <a:bodyPr wrap="square" rtlCol="0">
            <a:spAutoFit/>
          </a:bodyPr>
          <a:lstStyle/>
          <a:p>
            <a:pPr algn="just">
              <a:lnSpc>
                <a:spcPct val="150000"/>
              </a:lnSpc>
            </a:pPr>
            <a:r>
              <a:rPr lang="fr-FR" sz="2400" b="1" dirty="0" smtClean="0"/>
              <a:t>B-Vecteur hydrogène</a:t>
            </a:r>
          </a:p>
        </p:txBody>
      </p:sp>
      <p:sp>
        <p:nvSpPr>
          <p:cNvPr id="6" name="Flèche à angle droit 5"/>
          <p:cNvSpPr/>
          <p:nvPr/>
        </p:nvSpPr>
        <p:spPr>
          <a:xfrm rot="5400000">
            <a:off x="188119" y="821513"/>
            <a:ext cx="642942" cy="714380"/>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214282" y="1714488"/>
            <a:ext cx="8929718" cy="3416320"/>
          </a:xfrm>
          <a:prstGeom prst="rect">
            <a:avLst/>
          </a:prstGeom>
          <a:noFill/>
        </p:spPr>
        <p:txBody>
          <a:bodyPr wrap="square" rtlCol="0">
            <a:spAutoFit/>
          </a:bodyPr>
          <a:lstStyle/>
          <a:p>
            <a:pPr algn="just"/>
            <a:r>
              <a:rPr lang="fr-FR" sz="2400" dirty="0" smtClean="0"/>
              <a:t>L’hydrogène ne représente pas une source d’énergie directe comme l’énergie éolienne à titre d’exemple. Il ne se trouve pas sous forme pure dans la nature, mais doit être extrait de l’eau «H2O» par électrolyse. Le gaz d’hydrogène peut être directement utilisé « comme combustible » ou bien stocké et converti de nouveau en électricité « par une pile à combustible ».</a:t>
            </a:r>
          </a:p>
          <a:p>
            <a:pPr algn="just"/>
            <a:r>
              <a:rPr lang="fr-FR" sz="2400" dirty="0" smtClean="0"/>
              <a:t>Le principe de la pile à combustible, est de convertir l’énergie chimique en énergie électrique à partir de l’hydrogène qui sera utilisé comme carburant. </a:t>
            </a:r>
            <a:endParaRPr lang="fr-FR"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to="" calcmode="lin" valueType="num">
                                      <p:cBhvr>
                                        <p:cTn id="15" dur="1" fill="hold"/>
                                        <p:tgtEl>
                                          <p:spTgt spid="5"/>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1" fill="hold"/>
                                        <p:tgtEl>
                                          <p:spTgt spid="6"/>
                                        </p:tgtEl>
                                        <p:attrNameLst>
                                          <p:attrName/>
                                        </p:attrNameLst>
                                      </p:cBhvr>
                                    </p:anim>
                                  </p:childTnLst>
                                </p:cTn>
                              </p:par>
                            </p:childTnLst>
                          </p:cTn>
                        </p:par>
                        <p:par>
                          <p:cTn id="19" fill="hold">
                            <p:stCondLst>
                              <p:cond delay="0"/>
                            </p:stCondLst>
                            <p:childTnLst>
                              <p:par>
                                <p:cTn id="20" presetID="24"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5" grpId="0"/>
      <p:bldP spid="6"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18" name="Flèche à angle droit 17"/>
          <p:cNvSpPr/>
          <p:nvPr/>
        </p:nvSpPr>
        <p:spPr>
          <a:xfrm rot="5400000" flipV="1">
            <a:off x="7358082" y="1928802"/>
            <a:ext cx="571504"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786182" y="2214554"/>
            <a:ext cx="3786214" cy="400110"/>
          </a:xfrm>
          <a:prstGeom prst="rect">
            <a:avLst/>
          </a:prstGeom>
          <a:noFill/>
        </p:spPr>
        <p:txBody>
          <a:bodyPr wrap="square" rtlCol="0">
            <a:spAutoFit/>
          </a:bodyPr>
          <a:lstStyle/>
          <a:p>
            <a:r>
              <a:rPr lang="fr-FR" sz="2000" b="1" dirty="0" smtClean="0">
                <a:solidFill>
                  <a:schemeClr val="bg1">
                    <a:lumMod val="85000"/>
                  </a:schemeClr>
                </a:solidFill>
              </a:rPr>
              <a:t>Stockage par chaleur sensible</a:t>
            </a:r>
          </a:p>
        </p:txBody>
      </p:sp>
      <p:sp>
        <p:nvSpPr>
          <p:cNvPr id="20" name="Flèche à angle droit 19"/>
          <p:cNvSpPr/>
          <p:nvPr/>
        </p:nvSpPr>
        <p:spPr>
          <a:xfrm rot="5400000" flipV="1">
            <a:off x="7368588" y="2428868"/>
            <a:ext cx="571504"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3880778" y="2714620"/>
            <a:ext cx="3357586" cy="400110"/>
          </a:xfrm>
          <a:prstGeom prst="rect">
            <a:avLst/>
          </a:prstGeom>
          <a:noFill/>
        </p:spPr>
        <p:txBody>
          <a:bodyPr wrap="square" rtlCol="0">
            <a:spAutoFit/>
          </a:bodyPr>
          <a:lstStyle/>
          <a:p>
            <a:r>
              <a:rPr lang="fr-FR" sz="2000" b="1" dirty="0" smtClean="0">
                <a:solidFill>
                  <a:schemeClr val="bg1">
                    <a:lumMod val="85000"/>
                  </a:schemeClr>
                </a:solidFill>
              </a:rPr>
              <a:t>Stockage par chaleur latente</a:t>
            </a:r>
          </a:p>
        </p:txBody>
      </p:sp>
      <p:sp>
        <p:nvSpPr>
          <p:cNvPr id="22" name="ZoneTexte 21"/>
          <p:cNvSpPr txBox="1"/>
          <p:nvPr/>
        </p:nvSpPr>
        <p:spPr>
          <a:xfrm>
            <a:off x="0" y="3429000"/>
            <a:ext cx="8715404" cy="1015663"/>
          </a:xfrm>
          <a:prstGeom prst="rect">
            <a:avLst/>
          </a:prstGeom>
          <a:noFill/>
        </p:spPr>
        <p:txBody>
          <a:bodyPr wrap="square" rtlCol="0">
            <a:spAutoFit/>
          </a:bodyPr>
          <a:lstStyle/>
          <a:p>
            <a:pPr algn="just"/>
            <a:r>
              <a:rPr lang="fr-FR" sz="2000" dirty="0" smtClean="0"/>
              <a:t>      Ce stockage concerne principalement le chauffage « ou la climatisation » des bâtiments. Tout matériau possède la capacité de libérer ou de stocker la chaleur via un transfert thermique. Ce transfert peut être :</a:t>
            </a:r>
            <a:endParaRPr lang="fr-FR" sz="2000" b="1" dirty="0" smtClean="0">
              <a:solidFill>
                <a:schemeClr val="bg1">
                  <a:lumMod val="8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to="" calcmode="lin" valueType="num">
                                      <p:cBhvr>
                                        <p:cTn id="7" dur="1" fill="hold"/>
                                        <p:tgtEl>
                                          <p:spTgt spid="18"/>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 to="" calcmode="lin" valueType="num">
                                      <p:cBhvr>
                                        <p:cTn id="10" dur="1" fill="hold"/>
                                        <p:tgtEl>
                                          <p:spTgt spid="20"/>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 to="" calcmode="lin" valueType="num">
                                      <p:cBhvr>
                                        <p:cTn id="15" dur="1" fill="hold"/>
                                        <p:tgtEl>
                                          <p:spTgt spid="19"/>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 to="" calcmode="lin" valueType="num">
                                      <p:cBhvr>
                                        <p:cTn id="20" dur="1" fill="hold"/>
                                        <p:tgtEl>
                                          <p:spTgt spid="21"/>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to="" calcmode="lin" valueType="num">
                                      <p:cBhvr>
                                        <p:cTn id="25" dur="1" fill="hold"/>
                                        <p:tgtEl>
                                          <p:spTgt spid="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18" name="Flèche à angle droit 17"/>
          <p:cNvSpPr/>
          <p:nvPr/>
        </p:nvSpPr>
        <p:spPr>
          <a:xfrm rot="5400000" flipV="1">
            <a:off x="7358082" y="1928802"/>
            <a:ext cx="571504"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786182" y="2214554"/>
            <a:ext cx="3786214" cy="400110"/>
          </a:xfrm>
          <a:prstGeom prst="rect">
            <a:avLst/>
          </a:prstGeom>
          <a:noFill/>
        </p:spPr>
        <p:txBody>
          <a:bodyPr wrap="square" rtlCol="0">
            <a:spAutoFit/>
          </a:bodyPr>
          <a:lstStyle/>
          <a:p>
            <a:r>
              <a:rPr lang="fr-FR" sz="2000" b="1" dirty="0" smtClean="0">
                <a:solidFill>
                  <a:srgbClr val="FF0000"/>
                </a:solidFill>
              </a:rPr>
              <a:t>Stockage par chaleur sensible</a:t>
            </a:r>
          </a:p>
        </p:txBody>
      </p:sp>
      <p:sp>
        <p:nvSpPr>
          <p:cNvPr id="20" name="Flèche à angle droit 19"/>
          <p:cNvSpPr/>
          <p:nvPr/>
        </p:nvSpPr>
        <p:spPr>
          <a:xfrm rot="5400000" flipV="1">
            <a:off x="7368588" y="2428868"/>
            <a:ext cx="571504"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3880778" y="2714620"/>
            <a:ext cx="3357586" cy="400110"/>
          </a:xfrm>
          <a:prstGeom prst="rect">
            <a:avLst/>
          </a:prstGeom>
          <a:noFill/>
        </p:spPr>
        <p:txBody>
          <a:bodyPr wrap="square" rtlCol="0">
            <a:spAutoFit/>
          </a:bodyPr>
          <a:lstStyle/>
          <a:p>
            <a:r>
              <a:rPr lang="fr-FR" sz="2000" b="1" dirty="0" smtClean="0">
                <a:solidFill>
                  <a:schemeClr val="bg1">
                    <a:lumMod val="85000"/>
                  </a:schemeClr>
                </a:solidFill>
              </a:rPr>
              <a:t>Stockage par chaleur latente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to="" calcmode="lin" valueType="num">
                                      <p:cBhvr>
                                        <p:cTn id="7" dur="1" fill="hold"/>
                                        <p:tgtEl>
                                          <p:spTgt spid="18"/>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 to="" calcmode="lin" valueType="num">
                                      <p:cBhvr>
                                        <p:cTn id="10" dur="1" fill="hold"/>
                                        <p:tgtEl>
                                          <p:spTgt spid="20"/>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 to="" calcmode="lin" valueType="num">
                                      <p:cBhvr>
                                        <p:cTn id="15" dur="1" fill="hold"/>
                                        <p:tgtEl>
                                          <p:spTgt spid="19"/>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 to="" calcmode="lin" valueType="num">
                                      <p:cBhvr>
                                        <p:cTn id="18" dur="1" fill="hold"/>
                                        <p:tgtEl>
                                          <p:spTgt spid="2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èche à angle droit 17"/>
          <p:cNvSpPr/>
          <p:nvPr/>
        </p:nvSpPr>
        <p:spPr>
          <a:xfrm rot="5400000">
            <a:off x="35719" y="-35719"/>
            <a:ext cx="571504" cy="642942"/>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635518" y="214290"/>
            <a:ext cx="3786214" cy="400110"/>
          </a:xfrm>
          <a:prstGeom prst="rect">
            <a:avLst/>
          </a:prstGeom>
          <a:noFill/>
        </p:spPr>
        <p:txBody>
          <a:bodyPr wrap="square" rtlCol="0">
            <a:spAutoFit/>
          </a:bodyPr>
          <a:lstStyle/>
          <a:p>
            <a:r>
              <a:rPr lang="fr-FR" sz="2000" b="1" dirty="0" smtClean="0"/>
              <a:t>Stockage par chaleur sensible</a:t>
            </a:r>
          </a:p>
        </p:txBody>
      </p:sp>
      <p:sp>
        <p:nvSpPr>
          <p:cNvPr id="22" name="ZoneTexte 21"/>
          <p:cNvSpPr txBox="1"/>
          <p:nvPr/>
        </p:nvSpPr>
        <p:spPr>
          <a:xfrm>
            <a:off x="214282" y="928670"/>
            <a:ext cx="8715404" cy="2814617"/>
          </a:xfrm>
          <a:prstGeom prst="rect">
            <a:avLst/>
          </a:prstGeom>
          <a:noFill/>
        </p:spPr>
        <p:txBody>
          <a:bodyPr wrap="square" rtlCol="0">
            <a:spAutoFit/>
          </a:bodyPr>
          <a:lstStyle/>
          <a:p>
            <a:pPr algn="just">
              <a:lnSpc>
                <a:spcPct val="150000"/>
              </a:lnSpc>
            </a:pPr>
            <a:r>
              <a:rPr lang="fr-FR" sz="2000" dirty="0" smtClean="0"/>
              <a:t>      L’élévation de la température d’un matériau permet de stocker de l‘énergie sous forme de chaleur.</a:t>
            </a:r>
          </a:p>
          <a:p>
            <a:pPr algn="just">
              <a:lnSpc>
                <a:spcPct val="150000"/>
              </a:lnSpc>
            </a:pPr>
            <a:r>
              <a:rPr lang="fr-FR" sz="2000" dirty="0" smtClean="0"/>
              <a:t>par exemple, pour les chauffe-eau solaires : ils récupèrent la chaleur dans la journée pour la restituer ensuite, avec un rendement moyen de l’ordre de 40% pour les systèmes les plus récents. Les matériaux privilégiés sont l’eau, l’huile de synthèse, la roche ou encore le béton.</a:t>
            </a:r>
            <a:endParaRPr lang="fr-FR" sz="2000" b="1" dirty="0" smtClean="0">
              <a:solidFill>
                <a:schemeClr val="bg1">
                  <a:lumMod val="8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to="" calcmode="lin" valueType="num">
                                      <p:cBhvr>
                                        <p:cTn id="7" dur="1" fill="hold"/>
                                        <p:tgtEl>
                                          <p:spTgt spid="1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to="" calcmode="lin" valueType="num">
                                      <p:cBhvr>
                                        <p:cTn id="12" dur="1" fill="hold"/>
                                        <p:tgtEl>
                                          <p:spTgt spid="1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to="" calcmode="lin" valueType="num">
                                      <p:cBhvr>
                                        <p:cTn id="17" dur="1" fill="hold"/>
                                        <p:tgtEl>
                                          <p:spTgt spid="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18" name="Flèche à angle droit 17"/>
          <p:cNvSpPr/>
          <p:nvPr/>
        </p:nvSpPr>
        <p:spPr>
          <a:xfrm rot="5400000" flipV="1">
            <a:off x="7358082" y="1928802"/>
            <a:ext cx="571504"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786182" y="2214554"/>
            <a:ext cx="3786214" cy="400110"/>
          </a:xfrm>
          <a:prstGeom prst="rect">
            <a:avLst/>
          </a:prstGeom>
          <a:noFill/>
        </p:spPr>
        <p:txBody>
          <a:bodyPr wrap="square" rtlCol="0">
            <a:spAutoFit/>
          </a:bodyPr>
          <a:lstStyle/>
          <a:p>
            <a:r>
              <a:rPr lang="fr-FR" sz="2000" b="1" dirty="0" smtClean="0">
                <a:solidFill>
                  <a:schemeClr val="bg1">
                    <a:lumMod val="85000"/>
                  </a:schemeClr>
                </a:solidFill>
              </a:rPr>
              <a:t>Stockage par chaleur sensible</a:t>
            </a:r>
          </a:p>
        </p:txBody>
      </p:sp>
      <p:sp>
        <p:nvSpPr>
          <p:cNvPr id="20" name="Flèche à angle droit 19"/>
          <p:cNvSpPr/>
          <p:nvPr/>
        </p:nvSpPr>
        <p:spPr>
          <a:xfrm rot="5400000" flipV="1">
            <a:off x="7368588" y="2428868"/>
            <a:ext cx="571504"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3880778" y="2714620"/>
            <a:ext cx="3357586" cy="400110"/>
          </a:xfrm>
          <a:prstGeom prst="rect">
            <a:avLst/>
          </a:prstGeom>
          <a:noFill/>
        </p:spPr>
        <p:txBody>
          <a:bodyPr wrap="square" rtlCol="0">
            <a:spAutoFit/>
          </a:bodyPr>
          <a:lstStyle/>
          <a:p>
            <a:r>
              <a:rPr lang="fr-FR" sz="2000" b="1" dirty="0" smtClean="0">
                <a:solidFill>
                  <a:srgbClr val="FF0000"/>
                </a:solidFill>
              </a:rPr>
              <a:t>Stockage par chaleur latente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to="" calcmode="lin" valueType="num">
                                      <p:cBhvr>
                                        <p:cTn id="7" dur="1" fill="hold"/>
                                        <p:tgtEl>
                                          <p:spTgt spid="18"/>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 to="" calcmode="lin" valueType="num">
                                      <p:cBhvr>
                                        <p:cTn id="10" dur="1" fill="hold"/>
                                        <p:tgtEl>
                                          <p:spTgt spid="20"/>
                                        </p:tgtEl>
                                        <p:attrNameLst>
                                          <p:attrName/>
                                        </p:attrNameLst>
                                      </p:cBhvr>
                                    </p:anim>
                                  </p:childTnLst>
                                </p:cTn>
                              </p:par>
                            </p:childTnLst>
                          </p:cTn>
                        </p:par>
                        <p:par>
                          <p:cTn id="11" fill="hold">
                            <p:stCondLst>
                              <p:cond delay="0"/>
                            </p:stCondLst>
                            <p:childTnLst>
                              <p:par>
                                <p:cTn id="12" presetID="24"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 to="" calcmode="lin" valueType="num">
                                      <p:cBhvr>
                                        <p:cTn id="14" dur="1" fill="hold"/>
                                        <p:tgtEl>
                                          <p:spTgt spid="19"/>
                                        </p:tgtEl>
                                        <p:attrNameLst>
                                          <p:attrName/>
                                        </p:attrNameLst>
                                      </p:cBhvr>
                                    </p:anim>
                                  </p:childTnLst>
                                </p:cTn>
                              </p:par>
                            </p:childTnLst>
                          </p:cTn>
                        </p:par>
                        <p:par>
                          <p:cTn id="15" fill="hold">
                            <p:stCondLst>
                              <p:cond delay="0"/>
                            </p:stCondLst>
                            <p:childTnLst>
                              <p:par>
                                <p:cTn id="16" presetID="24"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 to="" calcmode="lin" valueType="num">
                                      <p:cBhvr>
                                        <p:cTn id="18" dur="1" fill="hold"/>
                                        <p:tgtEl>
                                          <p:spTgt spid="2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èche à angle droit 17"/>
          <p:cNvSpPr/>
          <p:nvPr/>
        </p:nvSpPr>
        <p:spPr>
          <a:xfrm rot="5400000">
            <a:off x="35719" y="-35719"/>
            <a:ext cx="571504" cy="642942"/>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642910" y="214290"/>
            <a:ext cx="3357586" cy="400110"/>
          </a:xfrm>
          <a:prstGeom prst="rect">
            <a:avLst/>
          </a:prstGeom>
          <a:noFill/>
        </p:spPr>
        <p:txBody>
          <a:bodyPr wrap="square" rtlCol="0">
            <a:spAutoFit/>
          </a:bodyPr>
          <a:lstStyle/>
          <a:p>
            <a:r>
              <a:rPr lang="fr-FR" sz="2000" b="1" dirty="0" smtClean="0"/>
              <a:t>Stockage par chaleur latente</a:t>
            </a:r>
          </a:p>
        </p:txBody>
      </p:sp>
      <p:sp>
        <p:nvSpPr>
          <p:cNvPr id="22" name="ZoneTexte 21"/>
          <p:cNvSpPr txBox="1"/>
          <p:nvPr/>
        </p:nvSpPr>
        <p:spPr>
          <a:xfrm>
            <a:off x="214282" y="928670"/>
            <a:ext cx="8715404" cy="3785652"/>
          </a:xfrm>
          <a:prstGeom prst="rect">
            <a:avLst/>
          </a:prstGeom>
          <a:noFill/>
        </p:spPr>
        <p:txBody>
          <a:bodyPr wrap="square" rtlCol="0">
            <a:spAutoFit/>
          </a:bodyPr>
          <a:lstStyle/>
          <a:p>
            <a:pPr algn="just">
              <a:lnSpc>
                <a:spcPct val="150000"/>
              </a:lnSpc>
            </a:pPr>
            <a:r>
              <a:rPr lang="fr-FR" sz="2000" dirty="0" smtClean="0"/>
              <a:t>      Ce mode de stockage est basé sur les matériaux à changement de phase « </a:t>
            </a:r>
            <a:r>
              <a:rPr lang="fr-FR" sz="2000" b="1" dirty="0" smtClean="0"/>
              <a:t>MCP », ces matériaux </a:t>
            </a:r>
            <a:r>
              <a:rPr lang="fr-FR" sz="2000" dirty="0" smtClean="0"/>
              <a:t>stockent de l’énergie lorsqu’ils changent leur état « par exemple solide-liquide ». La transformation inverse permet de libérer l’énergie accumulée sous forme de chaleur ou de froid, avec un rendement d’environ 60%. Plusieurs types de ces matériaux « organiques »</a:t>
            </a:r>
            <a:r>
              <a:rPr lang="fr-FR" sz="2000" b="1" dirty="0" smtClean="0"/>
              <a:t> de la chaleur apportée </a:t>
            </a:r>
            <a:r>
              <a:rPr lang="fr-FR" sz="2000" dirty="0" smtClean="0"/>
              <a:t>par le soleil, pour tempérer les bâtiments.</a:t>
            </a:r>
          </a:p>
          <a:p>
            <a:pPr algn="just">
              <a:lnSpc>
                <a:spcPct val="150000"/>
              </a:lnSpc>
            </a:pPr>
            <a:r>
              <a:rPr lang="fr-FR" sz="2000" dirty="0" smtClean="0">
                <a:solidFill>
                  <a:srgbClr val="FF0000"/>
                </a:solidFill>
              </a:rPr>
              <a:t>Il n'existe pas à ce jour d'installations de stockage de grandes capacités basées sur ce principe mais de nombreux projets sont en cours.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to="" calcmode="lin" valueType="num">
                                      <p:cBhvr>
                                        <p:cTn id="7" dur="1" fill="hold"/>
                                        <p:tgtEl>
                                          <p:spTgt spid="1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to="" calcmode="lin" valueType="num">
                                      <p:cBhvr>
                                        <p:cTn id="12" dur="1" fill="hold"/>
                                        <p:tgtEl>
                                          <p:spTgt spid="2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to="" calcmode="lin" valueType="num">
                                      <p:cBhvr>
                                        <p:cTn id="17" dur="1" fill="hold"/>
                                        <p:tgtEl>
                                          <p:spTgt spid="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1"/>
          <p:cNvSpPr>
            <a:spLocks noChangeShapeType="1"/>
          </p:cNvSpPr>
          <p:nvPr/>
        </p:nvSpPr>
        <p:spPr bwMode="auto">
          <a:xfrm>
            <a:off x="3757613" y="495300"/>
            <a:ext cx="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 name="Rectangle 3"/>
          <p:cNvSpPr/>
          <p:nvPr/>
        </p:nvSpPr>
        <p:spPr>
          <a:xfrm>
            <a:off x="571472" y="75740"/>
            <a:ext cx="7643866" cy="461665"/>
          </a:xfrm>
          <a:prstGeom prst="rect">
            <a:avLst/>
          </a:prstGeom>
        </p:spPr>
        <p:txBody>
          <a:bodyPr wrap="square">
            <a:spAutoFit/>
          </a:bodyPr>
          <a:lstStyle/>
          <a:p>
            <a:pPr algn="ctr"/>
            <a:r>
              <a:rPr lang="fr-FR" sz="2400" b="1" dirty="0" smtClean="0">
                <a:solidFill>
                  <a:srgbClr val="FF0000"/>
                </a:solidFill>
                <a:latin typeface="Times New Roman" pitchFamily="18" charset="0"/>
                <a:cs typeface="Times New Roman" pitchFamily="18" charset="0"/>
              </a:rPr>
              <a:t>Conclusion</a:t>
            </a:r>
          </a:p>
        </p:txBody>
      </p:sp>
      <p:sp>
        <p:nvSpPr>
          <p:cNvPr id="5" name="Rectangle 4"/>
          <p:cNvSpPr/>
          <p:nvPr/>
        </p:nvSpPr>
        <p:spPr>
          <a:xfrm>
            <a:off x="214282" y="714356"/>
            <a:ext cx="4714908" cy="507831"/>
          </a:xfrm>
          <a:prstGeom prst="rect">
            <a:avLst/>
          </a:prstGeom>
        </p:spPr>
        <p:txBody>
          <a:bodyPr wrap="square">
            <a:spAutoFit/>
          </a:bodyPr>
          <a:lstStyle/>
          <a:p>
            <a:pPr algn="just">
              <a:lnSpc>
                <a:spcPct val="150000"/>
              </a:lnSpc>
              <a:buFont typeface="Wingdings" pitchFamily="2" charset="2"/>
              <a:buChar char="q"/>
            </a:pPr>
            <a:r>
              <a:rPr lang="fr-FR" dirty="0" smtClean="0">
                <a:latin typeface="Times New Roman" pitchFamily="18" charset="0"/>
                <a:cs typeface="Times New Roman" pitchFamily="18" charset="0"/>
              </a:rPr>
              <a:t> Conclusion</a:t>
            </a:r>
          </a:p>
        </p:txBody>
      </p:sp>
      <p:pic>
        <p:nvPicPr>
          <p:cNvPr id="1026" name="Picture 2"/>
          <p:cNvPicPr>
            <a:picLocks noChangeAspect="1" noChangeArrowheads="1"/>
          </p:cNvPicPr>
          <p:nvPr/>
        </p:nvPicPr>
        <p:blipFill>
          <a:blip r:embed="rId2"/>
          <a:srcRect l="66984" t="22461" r="16544" b="32617"/>
          <a:stretch>
            <a:fillRect/>
          </a:stretch>
        </p:blipFill>
        <p:spPr bwMode="auto">
          <a:xfrm>
            <a:off x="6500826" y="0"/>
            <a:ext cx="2143140" cy="32861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501122" cy="523220"/>
          </a:xfrm>
          <a:prstGeom prst="rect">
            <a:avLst/>
          </a:prstGeom>
        </p:spPr>
        <p:txBody>
          <a:bodyPr wrap="square">
            <a:spAutoFit/>
          </a:bodyPr>
          <a:lstStyle/>
          <a:p>
            <a:r>
              <a:rPr lang="fr-FR" sz="2800" b="1" dirty="0" smtClean="0">
                <a:solidFill>
                  <a:srgbClr val="FF0000"/>
                </a:solidFill>
                <a:hlinkClick r:id="rId2"/>
              </a:rPr>
              <a:t>Définition et généralités sur le stockage d’énergie</a:t>
            </a:r>
            <a:endParaRPr lang="fr-FR" sz="2800" b="1" dirty="0">
              <a:solidFill>
                <a:srgbClr val="FF0000"/>
              </a:solidFill>
              <a:hlinkClick r:id="rId2"/>
            </a:endParaRPr>
          </a:p>
        </p:txBody>
      </p:sp>
      <p:sp>
        <p:nvSpPr>
          <p:cNvPr id="3" name="Rectangle 2"/>
          <p:cNvSpPr/>
          <p:nvPr/>
        </p:nvSpPr>
        <p:spPr>
          <a:xfrm>
            <a:off x="285720" y="857232"/>
            <a:ext cx="8572560" cy="1200329"/>
          </a:xfrm>
          <a:prstGeom prst="rect">
            <a:avLst/>
          </a:prstGeom>
        </p:spPr>
        <p:txBody>
          <a:bodyPr wrap="square">
            <a:spAutoFit/>
          </a:bodyPr>
          <a:lstStyle/>
          <a:p>
            <a:pPr algn="just"/>
            <a:r>
              <a:rPr lang="fr-FR" sz="2400" dirty="0" smtClean="0"/>
              <a:t>      </a:t>
            </a:r>
            <a:r>
              <a:rPr lang="fr-FR" sz="2400" b="1" dirty="0" smtClean="0"/>
              <a:t>Le stockage de l'énergie </a:t>
            </a:r>
            <a:r>
              <a:rPr lang="fr-FR" sz="2400" dirty="0" smtClean="0"/>
              <a:t>consiste à mettre en réserve une quantité d'énergie provenant d'une source pour une utilisation ultérieure. </a:t>
            </a:r>
            <a:endParaRPr lang="fr-FR" sz="2400" dirty="0"/>
          </a:p>
        </p:txBody>
      </p:sp>
      <p:pic>
        <p:nvPicPr>
          <p:cNvPr id="1026" name="Picture 2"/>
          <p:cNvPicPr>
            <a:picLocks noChangeAspect="1" noChangeArrowheads="1"/>
          </p:cNvPicPr>
          <p:nvPr/>
        </p:nvPicPr>
        <p:blipFill>
          <a:blip r:embed="rId3"/>
          <a:srcRect l="21962" t="9765" r="23133" b="23828"/>
          <a:stretch>
            <a:fillRect/>
          </a:stretch>
        </p:blipFill>
        <p:spPr bwMode="auto">
          <a:xfrm>
            <a:off x="642910" y="2428868"/>
            <a:ext cx="7572428" cy="4214842"/>
          </a:xfrm>
          <a:prstGeom prst="rect">
            <a:avLst/>
          </a:prstGeom>
          <a:noFill/>
          <a:ln w="9525">
            <a:solidFill>
              <a:schemeClr val="accent1"/>
            </a:solidFill>
            <a:miter lim="800000"/>
            <a:headEnd/>
            <a:tailEnd/>
          </a:ln>
          <a:effectLst/>
        </p:spPr>
      </p:pic>
      <p:sp>
        <p:nvSpPr>
          <p:cNvPr id="5" name="Rectangle 4"/>
          <p:cNvSpPr/>
          <p:nvPr/>
        </p:nvSpPr>
        <p:spPr>
          <a:xfrm>
            <a:off x="357158" y="849337"/>
            <a:ext cx="8501122" cy="1569660"/>
          </a:xfrm>
          <a:prstGeom prst="rect">
            <a:avLst/>
          </a:prstGeom>
        </p:spPr>
        <p:txBody>
          <a:bodyPr wrap="square">
            <a:spAutoFit/>
          </a:bodyPr>
          <a:lstStyle/>
          <a:p>
            <a:pPr algn="just"/>
            <a:r>
              <a:rPr lang="fr-FR" sz="2400" dirty="0" smtClean="0"/>
              <a:t>Stocker de </a:t>
            </a:r>
            <a:r>
              <a:rPr lang="fr-FR" sz="2400" b="1" dirty="0" smtClean="0">
                <a:solidFill>
                  <a:srgbClr val="FF0000"/>
                </a:solidFill>
              </a:rPr>
              <a:t>la chaleur </a:t>
            </a:r>
            <a:r>
              <a:rPr lang="fr-FR" sz="2400" dirty="0" smtClean="0"/>
              <a:t>ou de </a:t>
            </a:r>
            <a:r>
              <a:rPr lang="fr-FR" sz="2400" b="1" dirty="0" smtClean="0">
                <a:solidFill>
                  <a:srgbClr val="FF0000"/>
                </a:solidFill>
              </a:rPr>
              <a:t>l'électricité</a:t>
            </a:r>
            <a:r>
              <a:rPr lang="fr-FR" sz="2400" dirty="0" smtClean="0"/>
              <a:t> permet ainsi de stabiliser les réseaux énergétiques et de lisser les irrégularités de production/consommation dans le contexte de développement des énergies renouvelables, particulièrement sur les sites isolés.</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 to="" calcmode="lin" valueType="num">
                                      <p:cBhvr>
                                        <p:cTn id="15" dur="1" fill="hold"/>
                                        <p:tgtEl>
                                          <p:spTgt spid="1026"/>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xit" presetSubtype="0" fill="hold" grpId="1" nodeType="clickEffect">
                                  <p:stCondLst>
                                    <p:cond delay="0"/>
                                  </p:stCondLst>
                                  <p:childTnLst>
                                    <p:anim to="" calcmode="lin" valueType="num">
                                      <p:cBhvr>
                                        <p:cTn id="19" dur="1"/>
                                        <p:tgtEl>
                                          <p:spTgt spid="3"/>
                                        </p:tgtEl>
                                        <p:attrNameLst>
                                          <p:attrName/>
                                        </p:attrNameLst>
                                      </p:cBhvr>
                                    </p:anim>
                                    <p:set>
                                      <p:cBhvr>
                                        <p:cTn id="20" dur="1" fill="hold">
                                          <p:stCondLst>
                                            <p:cond delay="0"/>
                                          </p:stCondLst>
                                        </p:cTn>
                                        <p:tgtEl>
                                          <p:spTgt spid="3"/>
                                        </p:tgtEl>
                                        <p:attrNameLst>
                                          <p:attrName>style.visibility</p:attrName>
                                        </p:attrNameLst>
                                      </p:cBhvr>
                                      <p:to>
                                        <p:strVal val="hidden"/>
                                      </p:to>
                                    </p:set>
                                  </p:childTnLst>
                                </p:cTn>
                              </p:par>
                              <p:par>
                                <p:cTn id="21" presetID="24"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to="" calcmode="lin" valueType="num">
                                      <p:cBhvr>
                                        <p:cTn id="23"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88318"/>
            <a:ext cx="9144000" cy="523220"/>
          </a:xfrm>
          <a:prstGeom prst="rect">
            <a:avLst/>
          </a:prstGeom>
        </p:spPr>
        <p:txBody>
          <a:bodyPr wrap="square">
            <a:spAutoFit/>
          </a:bodyPr>
          <a:lstStyle/>
          <a:p>
            <a:pPr algn="just"/>
            <a:r>
              <a:rPr lang="fr-FR" sz="2800" dirty="0" smtClean="0"/>
              <a:t>Le stockage d'énergie répond à trois motivations principales :</a:t>
            </a:r>
            <a:endParaRPr lang="fr-FR" sz="2800" dirty="0"/>
          </a:p>
        </p:txBody>
      </p:sp>
      <p:sp>
        <p:nvSpPr>
          <p:cNvPr id="9" name="Rectangle 8"/>
          <p:cNvSpPr/>
          <p:nvPr/>
        </p:nvSpPr>
        <p:spPr>
          <a:xfrm>
            <a:off x="0" y="642918"/>
            <a:ext cx="1500198" cy="523220"/>
          </a:xfrm>
          <a:prstGeom prst="rect">
            <a:avLst/>
          </a:prstGeom>
        </p:spPr>
        <p:txBody>
          <a:bodyPr wrap="square">
            <a:spAutoFit/>
          </a:bodyPr>
          <a:lstStyle/>
          <a:p>
            <a:r>
              <a:rPr lang="fr-FR" sz="2800" b="1" dirty="0" smtClean="0">
                <a:solidFill>
                  <a:srgbClr val="FF0000"/>
                </a:solidFill>
              </a:rPr>
              <a:t>Intérêt</a:t>
            </a:r>
            <a:endParaRPr lang="fr-FR" sz="1200" dirty="0"/>
          </a:p>
        </p:txBody>
      </p:sp>
      <p:sp>
        <p:nvSpPr>
          <p:cNvPr id="11" name="Rectangle 10"/>
          <p:cNvSpPr/>
          <p:nvPr/>
        </p:nvSpPr>
        <p:spPr>
          <a:xfrm>
            <a:off x="214282" y="142852"/>
            <a:ext cx="8501122" cy="523220"/>
          </a:xfrm>
          <a:prstGeom prst="rect">
            <a:avLst/>
          </a:prstGeom>
        </p:spPr>
        <p:txBody>
          <a:bodyPr wrap="square">
            <a:spAutoFit/>
          </a:bodyPr>
          <a:lstStyle/>
          <a:p>
            <a:r>
              <a:rPr lang="fr-FR" sz="2800" b="1" dirty="0" smtClean="0">
                <a:solidFill>
                  <a:srgbClr val="FF0000"/>
                </a:solidFill>
                <a:hlinkClick r:id="rId2"/>
              </a:rPr>
              <a:t>Définition et généralités sur le stockage d’énergie</a:t>
            </a:r>
            <a:endParaRPr lang="fr-FR" sz="2800" b="1" dirty="0">
              <a:solidFill>
                <a:srgbClr val="FF0000"/>
              </a:solidFill>
              <a:hlinkClick r:id="rId2"/>
            </a:endParaRPr>
          </a:p>
        </p:txBody>
      </p:sp>
      <p:sp>
        <p:nvSpPr>
          <p:cNvPr id="6" name="Rectangle 5"/>
          <p:cNvSpPr/>
          <p:nvPr/>
        </p:nvSpPr>
        <p:spPr>
          <a:xfrm>
            <a:off x="-32" y="1713506"/>
            <a:ext cx="9144000" cy="3970318"/>
          </a:xfrm>
          <a:prstGeom prst="rect">
            <a:avLst/>
          </a:prstGeom>
        </p:spPr>
        <p:txBody>
          <a:bodyPr wrap="square">
            <a:spAutoFit/>
          </a:bodyPr>
          <a:lstStyle/>
          <a:p>
            <a:pPr algn="just">
              <a:lnSpc>
                <a:spcPct val="150000"/>
              </a:lnSpc>
              <a:buFont typeface="Wingdings" pitchFamily="2" charset="2"/>
              <a:buChar char="q"/>
            </a:pPr>
            <a:r>
              <a:rPr lang="fr-FR" sz="2800" dirty="0" smtClean="0"/>
              <a:t> Sécurisation de l'approvisionnement en énergie d'un pays ou d'un groupe de pays;</a:t>
            </a:r>
          </a:p>
          <a:p>
            <a:pPr algn="just">
              <a:lnSpc>
                <a:spcPct val="150000"/>
              </a:lnSpc>
              <a:buFont typeface="Wingdings" pitchFamily="2" charset="2"/>
              <a:buChar char="q"/>
            </a:pPr>
            <a:r>
              <a:rPr lang="fr-FR" sz="2800" dirty="0" smtClean="0"/>
              <a:t> Ajustement de la production d'énergie en fonction de la demande;</a:t>
            </a:r>
          </a:p>
          <a:p>
            <a:pPr algn="just">
              <a:lnSpc>
                <a:spcPct val="150000"/>
              </a:lnSpc>
              <a:buFont typeface="Wingdings" pitchFamily="2" charset="2"/>
              <a:buChar char="q"/>
            </a:pPr>
            <a:r>
              <a:rPr lang="fr-FR" sz="2800" dirty="0" smtClean="0"/>
              <a:t> Compensation de l'irrégularité de la production des énergies dites intermittentes.</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to="" calcmode="lin" valueType="num">
                                      <p:cBhvr>
                                        <p:cTn id="10" dur="1" fill="hold"/>
                                        <p:tgtEl>
                                          <p:spTgt spid="9"/>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to="" calcmode="lin" valueType="num">
                                      <p:cBhvr>
                                        <p:cTn id="15" dur="1" fill="hold"/>
                                        <p:tgtEl>
                                          <p:spTgt spid="3"/>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to="" calcmode="lin" valueType="num">
                                      <p:cBhvr>
                                        <p:cTn id="20"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4"/>
            <a:ext cx="9144000" cy="3323987"/>
          </a:xfrm>
          <a:prstGeom prst="rect">
            <a:avLst/>
          </a:prstGeom>
        </p:spPr>
        <p:txBody>
          <a:bodyPr wrap="square">
            <a:spAutoFit/>
          </a:bodyPr>
          <a:lstStyle/>
          <a:p>
            <a:pPr algn="just">
              <a:lnSpc>
                <a:spcPct val="150000"/>
              </a:lnSpc>
              <a:buFont typeface="Wingdings" pitchFamily="2" charset="2"/>
              <a:buChar char="q"/>
            </a:pPr>
            <a:r>
              <a:rPr lang="fr-FR" sz="2800" dirty="0" smtClean="0"/>
              <a:t> Le but principal du stockage d’énergie est de faire </a:t>
            </a:r>
            <a:r>
              <a:rPr lang="fr-FR" sz="2800" b="1" dirty="0" smtClean="0"/>
              <a:t>un </a:t>
            </a:r>
            <a:r>
              <a:rPr lang="fr-FR" sz="2800" b="1" dirty="0" smtClean="0">
                <a:solidFill>
                  <a:srgbClr val="FF0000"/>
                </a:solidFill>
              </a:rPr>
              <a:t>équilibre entre la demande et la production d’électricité « il permet l’adaptation dans le temps entre l’offre et la demande en énergie», cet </a:t>
            </a:r>
            <a:r>
              <a:rPr lang="fr-FR" sz="2800" dirty="0" smtClean="0"/>
              <a:t>équilibre est nécessaire au fonctionnement des réseaux électriques.</a:t>
            </a:r>
            <a:endParaRPr lang="fr-FR" sz="2800" dirty="0"/>
          </a:p>
        </p:txBody>
      </p:sp>
      <p:pic>
        <p:nvPicPr>
          <p:cNvPr id="2050" name="Picture 2" descr="كيفية صنع ميزان ذو الكفتين - موضوع"/>
          <p:cNvPicPr>
            <a:picLocks noChangeAspect="1" noChangeArrowheads="1"/>
          </p:cNvPicPr>
          <p:nvPr/>
        </p:nvPicPr>
        <p:blipFill>
          <a:blip r:embed="rId2"/>
          <a:srcRect/>
          <a:stretch>
            <a:fillRect/>
          </a:stretch>
        </p:blipFill>
        <p:spPr bwMode="auto">
          <a:xfrm>
            <a:off x="1428728" y="3429000"/>
            <a:ext cx="6000750" cy="2857500"/>
          </a:xfrm>
          <a:prstGeom prst="rect">
            <a:avLst/>
          </a:prstGeom>
          <a:noFill/>
        </p:spPr>
      </p:pic>
      <p:sp>
        <p:nvSpPr>
          <p:cNvPr id="5" name="Rectangle 4"/>
          <p:cNvSpPr/>
          <p:nvPr/>
        </p:nvSpPr>
        <p:spPr>
          <a:xfrm>
            <a:off x="4937564" y="5929330"/>
            <a:ext cx="2571768" cy="671851"/>
          </a:xfrm>
          <a:prstGeom prst="rect">
            <a:avLst/>
          </a:prstGeom>
        </p:spPr>
        <p:txBody>
          <a:bodyPr wrap="square">
            <a:spAutoFit/>
          </a:bodyPr>
          <a:lstStyle/>
          <a:p>
            <a:pPr algn="just">
              <a:lnSpc>
                <a:spcPct val="150000"/>
              </a:lnSpc>
            </a:pPr>
            <a:r>
              <a:rPr lang="fr-FR" sz="2800" b="1" dirty="0" smtClean="0">
                <a:solidFill>
                  <a:srgbClr val="FF0000"/>
                </a:solidFill>
              </a:rPr>
              <a:t>Consommation</a:t>
            </a:r>
            <a:endParaRPr lang="fr-FR" sz="2800" b="1" dirty="0">
              <a:solidFill>
                <a:srgbClr val="FF0000"/>
              </a:solidFill>
            </a:endParaRPr>
          </a:p>
        </p:txBody>
      </p:sp>
      <p:sp>
        <p:nvSpPr>
          <p:cNvPr id="6" name="Rectangle 5"/>
          <p:cNvSpPr/>
          <p:nvPr/>
        </p:nvSpPr>
        <p:spPr>
          <a:xfrm>
            <a:off x="1643042" y="5929330"/>
            <a:ext cx="2071702" cy="671851"/>
          </a:xfrm>
          <a:prstGeom prst="rect">
            <a:avLst/>
          </a:prstGeom>
        </p:spPr>
        <p:txBody>
          <a:bodyPr wrap="square">
            <a:spAutoFit/>
          </a:bodyPr>
          <a:lstStyle/>
          <a:p>
            <a:pPr algn="just">
              <a:lnSpc>
                <a:spcPct val="150000"/>
              </a:lnSpc>
            </a:pPr>
            <a:r>
              <a:rPr lang="fr-FR" sz="2800" b="1" dirty="0" smtClean="0">
                <a:solidFill>
                  <a:srgbClr val="FF0000"/>
                </a:solidFill>
              </a:rPr>
              <a:t>Production</a:t>
            </a:r>
            <a:endParaRPr lang="fr-FR"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 to="" calcmode="lin" valueType="num">
                                      <p:cBhvr>
                                        <p:cTn id="10" dur="1" fill="hold"/>
                                        <p:tgtEl>
                                          <p:spTgt spid="2050"/>
                                        </p:tgtEl>
                                        <p:attrNameLst>
                                          <p:attrName/>
                                        </p:attrNameLst>
                                      </p:cBhvr>
                                    </p:anim>
                                  </p:childTnLst>
                                </p:cTn>
                              </p:par>
                            </p:childTnLst>
                          </p:cTn>
                        </p:par>
                        <p:par>
                          <p:cTn id="11" fill="hold">
                            <p:stCondLst>
                              <p:cond delay="0"/>
                            </p:stCondLst>
                            <p:childTnLst>
                              <p:par>
                                <p:cTn id="12" presetID="24"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to="" calcmode="lin" valueType="num">
                                      <p:cBhvr>
                                        <p:cTn id="14" dur="1" fill="hold"/>
                                        <p:tgtEl>
                                          <p:spTgt spid="6"/>
                                        </p:tgtEl>
                                        <p:attrNameLst>
                                          <p:attrName/>
                                        </p:attrNameLst>
                                      </p:cBhvr>
                                    </p:anim>
                                  </p:childTnLst>
                                </p:cTn>
                              </p:par>
                            </p:childTnLst>
                          </p:cTn>
                        </p:par>
                        <p:par>
                          <p:cTn id="15" fill="hold">
                            <p:stCondLst>
                              <p:cond delay="0"/>
                            </p:stCondLst>
                            <p:childTnLst>
                              <p:par>
                                <p:cTn id="16" presetID="24"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to="" calcmode="lin" valueType="num">
                                      <p:cBhvr>
                                        <p:cTn id="18"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142844" y="571480"/>
            <a:ext cx="8643998" cy="2862322"/>
          </a:xfrm>
          <a:prstGeom prst="rect">
            <a:avLst/>
          </a:prstGeom>
        </p:spPr>
        <p:txBody>
          <a:bodyPr wrap="square">
            <a:spAutoFit/>
          </a:bodyPr>
          <a:lstStyle/>
          <a:p>
            <a:pPr algn="just">
              <a:lnSpc>
                <a:spcPct val="150000"/>
              </a:lnSpc>
            </a:pPr>
            <a:r>
              <a:rPr lang="fr-FR" sz="2400" dirty="0" smtClean="0"/>
              <a:t>L'un des </a:t>
            </a:r>
            <a:r>
              <a:rPr lang="fr-FR" sz="2400" b="1" dirty="0" smtClean="0"/>
              <a:t>inconvénients</a:t>
            </a:r>
            <a:r>
              <a:rPr lang="fr-FR" sz="2400" dirty="0" smtClean="0"/>
              <a:t> majeurs des énergies renouvelables en général est son intermittence due au caractère intermittent du vent, du soleil ou de la géothermie. </a:t>
            </a:r>
            <a:r>
              <a:rPr lang="fr-FR" sz="2400" u="sng" dirty="0" smtClean="0"/>
              <a:t>C'est pourquoi les systèmes de stockage</a:t>
            </a:r>
            <a:r>
              <a:rPr lang="fr-FR" sz="2400" dirty="0" smtClean="0"/>
              <a:t> auront un rôle important dans le développement de ces énergies dans la venir.</a:t>
            </a:r>
          </a:p>
        </p:txBody>
      </p:sp>
      <p:sp>
        <p:nvSpPr>
          <p:cNvPr id="56" name="Rectangle 55"/>
          <p:cNvSpPr/>
          <p:nvPr/>
        </p:nvSpPr>
        <p:spPr>
          <a:xfrm>
            <a:off x="142844" y="3429000"/>
            <a:ext cx="8643998" cy="2805063"/>
          </a:xfrm>
          <a:prstGeom prst="rect">
            <a:avLst/>
          </a:prstGeom>
        </p:spPr>
        <p:txBody>
          <a:bodyPr wrap="square">
            <a:spAutoFit/>
          </a:bodyPr>
          <a:lstStyle/>
          <a:p>
            <a:pPr algn="just">
              <a:lnSpc>
                <a:spcPct val="150000"/>
              </a:lnSpc>
            </a:pPr>
            <a:r>
              <a:rPr lang="fr-FR" sz="2400" dirty="0" smtClean="0"/>
              <a:t>L'électricité produite, par les panneaux solaires ou les éoliennes, dans les périodes de faible consommation ou de surproduction peut être stockée pour être restituée ensuite pendant les périodes où la production ne couvre pas la demande « production faible ou demande forte ».</a:t>
            </a:r>
            <a:endParaRPr lang="fr-FR" sz="2000" dirty="0"/>
          </a:p>
        </p:txBody>
      </p:sp>
      <p:sp>
        <p:nvSpPr>
          <p:cNvPr id="57" name="Rectangle 56"/>
          <p:cNvSpPr/>
          <p:nvPr/>
        </p:nvSpPr>
        <p:spPr>
          <a:xfrm>
            <a:off x="142844" y="71414"/>
            <a:ext cx="8501122" cy="523220"/>
          </a:xfrm>
          <a:prstGeom prst="rect">
            <a:avLst/>
          </a:prstGeom>
        </p:spPr>
        <p:txBody>
          <a:bodyPr wrap="square">
            <a:spAutoFit/>
          </a:bodyPr>
          <a:lstStyle/>
          <a:p>
            <a:r>
              <a:rPr lang="fr-FR" sz="2800" b="1" dirty="0" smtClean="0">
                <a:solidFill>
                  <a:srgbClr val="FF0000"/>
                </a:solidFill>
                <a:hlinkClick r:id="rId2"/>
              </a:rPr>
              <a:t>Définition et généralités sur le stockage d’énergie</a:t>
            </a:r>
            <a:endParaRPr lang="fr-FR" sz="2800" b="1" dirty="0">
              <a:solidFill>
                <a:srgbClr val="FF0000"/>
              </a:solidFill>
              <a:hlinkClick r:id="rId2"/>
            </a:endParaRPr>
          </a:p>
        </p:txBody>
      </p:sp>
      <p:pic>
        <p:nvPicPr>
          <p:cNvPr id="5" name="Picture 2"/>
          <p:cNvPicPr>
            <a:picLocks noChangeAspect="1" noChangeArrowheads="1"/>
          </p:cNvPicPr>
          <p:nvPr/>
        </p:nvPicPr>
        <p:blipFill>
          <a:blip r:embed="rId3"/>
          <a:srcRect l="66984" t="22461" r="16544" b="32617"/>
          <a:stretch>
            <a:fillRect/>
          </a:stretch>
        </p:blipFill>
        <p:spPr bwMode="auto">
          <a:xfrm>
            <a:off x="2714612" y="928670"/>
            <a:ext cx="3143272" cy="481968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57"/>
                                        </p:tgtEl>
                                        <p:attrNameLst>
                                          <p:attrName>style.visibility</p:attrName>
                                        </p:attrNameLst>
                                      </p:cBhvr>
                                      <p:to>
                                        <p:strVal val="visible"/>
                                      </p:to>
                                    </p:set>
                                    <p:anim to="" calcmode="lin" valueType="num">
                                      <p:cBhvr>
                                        <p:cTn id="7" dur="1" fill="hold"/>
                                        <p:tgtEl>
                                          <p:spTgt spid="57"/>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to="" calcmode="lin" valueType="num">
                                      <p:cBhvr>
                                        <p:cTn id="11" dur="1" fill="hold"/>
                                        <p:tgtEl>
                                          <p:spTgt spid="5"/>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xit" presetSubtype="0" fill="hold" nodeType="clickEffect">
                                  <p:stCondLst>
                                    <p:cond delay="0"/>
                                  </p:stCondLst>
                                  <p:childTnLst>
                                    <p:anim to="" calcmode="lin" valueType="num">
                                      <p:cBhvr>
                                        <p:cTn id="15" dur="1"/>
                                        <p:tgtEl>
                                          <p:spTgt spid="5"/>
                                        </p:tgtEl>
                                        <p:attrNameLst>
                                          <p:attrName/>
                                        </p:attrNameLst>
                                      </p:cBhvr>
                                    </p:anim>
                                    <p:set>
                                      <p:cBhvr>
                                        <p:cTn id="16" dur="1" fill="hold">
                                          <p:stCondLst>
                                            <p:cond delay="0"/>
                                          </p:stCondLst>
                                        </p:cTn>
                                        <p:tgtEl>
                                          <p:spTgt spid="5"/>
                                        </p:tgtEl>
                                        <p:attrNameLst>
                                          <p:attrName>style.visibility</p:attrName>
                                        </p:attrNameLst>
                                      </p:cBhvr>
                                      <p:to>
                                        <p:strVal val="hidden"/>
                                      </p:to>
                                    </p:set>
                                  </p:childTnLst>
                                </p:cTn>
                              </p:par>
                            </p:childTnLst>
                          </p:cTn>
                        </p:par>
                        <p:par>
                          <p:cTn id="17" fill="hold">
                            <p:stCondLst>
                              <p:cond delay="0"/>
                            </p:stCondLst>
                            <p:childTnLst>
                              <p:par>
                                <p:cTn id="18" presetID="24" presetClass="entr" presetSubtype="0"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to="" calcmode="lin" valueType="num">
                                      <p:cBhvr>
                                        <p:cTn id="20" dur="1" fill="hold"/>
                                        <p:tgtEl>
                                          <p:spTgt spid="52"/>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xit" presetSubtype="0" fill="hold" grpId="1" nodeType="clickEffect">
                                  <p:stCondLst>
                                    <p:cond delay="0"/>
                                  </p:stCondLst>
                                  <p:childTnLst>
                                    <p:anim to="" calcmode="lin" valueType="num">
                                      <p:cBhvr>
                                        <p:cTn id="24" dur="1"/>
                                        <p:tgtEl>
                                          <p:spTgt spid="52"/>
                                        </p:tgtEl>
                                        <p:attrNameLst>
                                          <p:attrName/>
                                        </p:attrNameLst>
                                      </p:cBhvr>
                                    </p:anim>
                                    <p:set>
                                      <p:cBhvr>
                                        <p:cTn id="25" dur="1" fill="hold">
                                          <p:stCondLst>
                                            <p:cond delay="0"/>
                                          </p:stCondLst>
                                        </p:cTn>
                                        <p:tgtEl>
                                          <p:spTgt spid="52"/>
                                        </p:tgtEl>
                                        <p:attrNameLst>
                                          <p:attrName>style.visibility</p:attrName>
                                        </p:attrNameLst>
                                      </p:cBhvr>
                                      <p:to>
                                        <p:strVal val="hidden"/>
                                      </p:to>
                                    </p:set>
                                  </p:childTnLst>
                                </p:cTn>
                              </p:par>
                            </p:childTnLst>
                          </p:cTn>
                        </p:par>
                        <p:par>
                          <p:cTn id="26" fill="hold">
                            <p:stCondLst>
                              <p:cond delay="0"/>
                            </p:stCondLst>
                            <p:childTnLst>
                              <p:par>
                                <p:cTn id="27" presetID="24" presetClass="entr" presetSubtype="0"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 to="" calcmode="lin" valueType="num">
                                      <p:cBhvr>
                                        <p:cTn id="29" dur="1" fill="hold"/>
                                        <p:tgtEl>
                                          <p:spTgt spid="5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7" name="ZoneTexte 6"/>
          <p:cNvSpPr txBox="1"/>
          <p:nvPr/>
        </p:nvSpPr>
        <p:spPr>
          <a:xfrm>
            <a:off x="1714480" y="2347024"/>
            <a:ext cx="4214842" cy="461665"/>
          </a:xfrm>
          <a:prstGeom prst="rect">
            <a:avLst/>
          </a:prstGeom>
          <a:noFill/>
        </p:spPr>
        <p:txBody>
          <a:bodyPr wrap="square" rtlCol="0">
            <a:spAutoFit/>
          </a:bodyPr>
          <a:lstStyle/>
          <a:p>
            <a:r>
              <a:rPr lang="fr-FR" sz="2400" b="1" dirty="0" smtClean="0">
                <a:solidFill>
                  <a:srgbClr val="FF0000"/>
                </a:solidFill>
              </a:rPr>
              <a:t>Stockage direct de l’électricité</a:t>
            </a:r>
            <a:endParaRPr lang="fr-FR" sz="2400" dirty="0">
              <a:solidFill>
                <a:srgbClr val="FF0000"/>
              </a:solidFill>
            </a:endParaRPr>
          </a:p>
        </p:txBody>
      </p:sp>
      <p:sp>
        <p:nvSpPr>
          <p:cNvPr id="10" name="Flèche à angle droit 9"/>
          <p:cNvSpPr/>
          <p:nvPr/>
        </p:nvSpPr>
        <p:spPr>
          <a:xfrm rot="5400000">
            <a:off x="1035819" y="2035959"/>
            <a:ext cx="642942"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à angle droit 10"/>
          <p:cNvSpPr/>
          <p:nvPr/>
        </p:nvSpPr>
        <p:spPr>
          <a:xfrm rot="5400000">
            <a:off x="1035819" y="2536025"/>
            <a:ext cx="642942"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785918" y="2857496"/>
            <a:ext cx="4500594" cy="461665"/>
          </a:xfrm>
          <a:prstGeom prst="rect">
            <a:avLst/>
          </a:prstGeom>
          <a:noFill/>
        </p:spPr>
        <p:txBody>
          <a:bodyPr wrap="square" rtlCol="0">
            <a:spAutoFit/>
          </a:bodyPr>
          <a:lstStyle/>
          <a:p>
            <a:r>
              <a:rPr lang="fr-FR" sz="2400" b="1" dirty="0" smtClean="0">
                <a:solidFill>
                  <a:srgbClr val="FF0000"/>
                </a:solidFill>
              </a:rPr>
              <a:t>Stockage indirect de l’électricité</a:t>
            </a:r>
          </a:p>
        </p:txBody>
      </p:sp>
      <p:sp>
        <p:nvSpPr>
          <p:cNvPr id="13" name="Flèche à angle droit 12"/>
          <p:cNvSpPr/>
          <p:nvPr/>
        </p:nvSpPr>
        <p:spPr>
          <a:xfrm rot="5400000">
            <a:off x="1893075" y="3178967"/>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16064" y="3476298"/>
            <a:ext cx="4127638" cy="461665"/>
          </a:xfrm>
          <a:prstGeom prst="rect">
            <a:avLst/>
          </a:prstGeom>
          <a:noFill/>
        </p:spPr>
        <p:txBody>
          <a:bodyPr wrap="square" rtlCol="0">
            <a:spAutoFit/>
          </a:bodyPr>
          <a:lstStyle/>
          <a:p>
            <a:r>
              <a:rPr lang="fr-FR" sz="2400" b="1" dirty="0" smtClean="0">
                <a:solidFill>
                  <a:srgbClr val="00B050"/>
                </a:solidFill>
              </a:rPr>
              <a:t> Mode de stockage mécanique</a:t>
            </a:r>
          </a:p>
        </p:txBody>
      </p:sp>
      <p:sp>
        <p:nvSpPr>
          <p:cNvPr id="15" name="Flèche à angle droit 14"/>
          <p:cNvSpPr/>
          <p:nvPr/>
        </p:nvSpPr>
        <p:spPr>
          <a:xfrm rot="5400000">
            <a:off x="1893075" y="3679033"/>
            <a:ext cx="642942" cy="714380"/>
          </a:xfrm>
          <a:prstGeom prst="ben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643174" y="4000504"/>
            <a:ext cx="3929090" cy="461665"/>
          </a:xfrm>
          <a:prstGeom prst="rect">
            <a:avLst/>
          </a:prstGeom>
          <a:noFill/>
        </p:spPr>
        <p:txBody>
          <a:bodyPr wrap="square" rtlCol="0">
            <a:spAutoFit/>
          </a:bodyPr>
          <a:lstStyle/>
          <a:p>
            <a:r>
              <a:rPr lang="fr-FR" sz="2400" b="1" dirty="0" smtClean="0">
                <a:solidFill>
                  <a:srgbClr val="00B050"/>
                </a:solidFill>
              </a:rPr>
              <a:t>Mode de stockage chimique</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20" name="Flèche vers le bas 19"/>
          <p:cNvSpPr/>
          <p:nvPr/>
        </p:nvSpPr>
        <p:spPr>
          <a:xfrm>
            <a:off x="2643174" y="4429132"/>
            <a:ext cx="428628" cy="7143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643174" y="5072074"/>
            <a:ext cx="1857388" cy="584775"/>
          </a:xfrm>
          <a:prstGeom prst="rect">
            <a:avLst/>
          </a:prstGeom>
          <a:noFill/>
        </p:spPr>
        <p:txBody>
          <a:bodyPr wrap="square" rtlCol="0">
            <a:spAutoFit/>
          </a:bodyPr>
          <a:lstStyle/>
          <a:p>
            <a:r>
              <a:rPr lang="fr-FR" sz="3200" b="1" dirty="0" smtClean="0"/>
              <a:t>Batteries</a:t>
            </a:r>
            <a:endParaRPr lang="fr-FR" sz="3200" b="1" dirty="0" smtClean="0">
              <a:solidFill>
                <a:srgbClr val="00B050"/>
              </a:solidFill>
            </a:endParaRPr>
          </a:p>
        </p:txBody>
      </p:sp>
      <p:sp>
        <p:nvSpPr>
          <p:cNvPr id="22" name="ZoneTexte 21"/>
          <p:cNvSpPr txBox="1"/>
          <p:nvPr/>
        </p:nvSpPr>
        <p:spPr>
          <a:xfrm>
            <a:off x="2643174" y="6130373"/>
            <a:ext cx="3429024" cy="584775"/>
          </a:xfrm>
          <a:prstGeom prst="rect">
            <a:avLst/>
          </a:prstGeom>
          <a:noFill/>
        </p:spPr>
        <p:txBody>
          <a:bodyPr wrap="square" rtlCol="0">
            <a:spAutoFit/>
          </a:bodyPr>
          <a:lstStyle/>
          <a:p>
            <a:r>
              <a:rPr lang="fr-FR" sz="3200" b="1" dirty="0" smtClean="0"/>
              <a:t>Vecteur hydrogène</a:t>
            </a:r>
            <a:endParaRPr lang="fr-FR" sz="3200" b="1" dirty="0" smtClean="0">
              <a:solidFill>
                <a:srgbClr val="00B050"/>
              </a:solidFill>
            </a:endParaRPr>
          </a:p>
        </p:txBody>
      </p:sp>
      <p:sp>
        <p:nvSpPr>
          <p:cNvPr id="23" name="Rectangle 22"/>
          <p:cNvSpPr/>
          <p:nvPr/>
        </p:nvSpPr>
        <p:spPr>
          <a:xfrm>
            <a:off x="2000232" y="5000636"/>
            <a:ext cx="142876" cy="1500198"/>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071670" y="5000636"/>
            <a:ext cx="571504" cy="142876"/>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haut 24"/>
          <p:cNvSpPr/>
          <p:nvPr/>
        </p:nvSpPr>
        <p:spPr>
          <a:xfrm rot="5400000">
            <a:off x="2214546" y="5072074"/>
            <a:ext cx="357190" cy="642942"/>
          </a:xfrm>
          <a:prstGeom prst="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haut 25"/>
          <p:cNvSpPr/>
          <p:nvPr/>
        </p:nvSpPr>
        <p:spPr>
          <a:xfrm rot="5400000">
            <a:off x="2177754" y="6107370"/>
            <a:ext cx="357190" cy="642942"/>
          </a:xfrm>
          <a:prstGeom prst="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841986" y="4834602"/>
            <a:ext cx="2143140" cy="461665"/>
          </a:xfrm>
          <a:prstGeom prst="rect">
            <a:avLst/>
          </a:prstGeom>
          <a:noFill/>
        </p:spPr>
        <p:txBody>
          <a:bodyPr wrap="square" rtlCol="0">
            <a:spAutoFit/>
          </a:bodyPr>
          <a:lstStyle/>
          <a:p>
            <a:r>
              <a:rPr lang="fr-FR" sz="2400" b="1" dirty="0" smtClean="0"/>
              <a:t>Batteries à flux</a:t>
            </a:r>
            <a:endParaRPr lang="fr-FR" sz="2400" b="1" dirty="0" smtClean="0">
              <a:solidFill>
                <a:srgbClr val="00B050"/>
              </a:solidFill>
            </a:endParaRPr>
          </a:p>
        </p:txBody>
      </p:sp>
      <p:sp>
        <p:nvSpPr>
          <p:cNvPr id="28" name="ZoneTexte 27"/>
          <p:cNvSpPr txBox="1"/>
          <p:nvPr/>
        </p:nvSpPr>
        <p:spPr>
          <a:xfrm>
            <a:off x="4857752" y="5151886"/>
            <a:ext cx="4286248" cy="461665"/>
          </a:xfrm>
          <a:prstGeom prst="rect">
            <a:avLst/>
          </a:prstGeom>
          <a:noFill/>
        </p:spPr>
        <p:txBody>
          <a:bodyPr wrap="square" rtlCol="0">
            <a:spAutoFit/>
          </a:bodyPr>
          <a:lstStyle/>
          <a:p>
            <a:r>
              <a:rPr lang="fr-FR" sz="2400" b="1" dirty="0" smtClean="0"/>
              <a:t>Batteries lithium-ion "avancées"</a:t>
            </a:r>
            <a:endParaRPr lang="fr-FR" sz="2400" b="1" dirty="0" smtClean="0">
              <a:solidFill>
                <a:srgbClr val="00B050"/>
              </a:solidFill>
            </a:endParaRPr>
          </a:p>
        </p:txBody>
      </p:sp>
      <p:sp>
        <p:nvSpPr>
          <p:cNvPr id="29" name="ZoneTexte 28"/>
          <p:cNvSpPr txBox="1"/>
          <p:nvPr/>
        </p:nvSpPr>
        <p:spPr>
          <a:xfrm>
            <a:off x="4857752" y="5467665"/>
            <a:ext cx="2357454" cy="461665"/>
          </a:xfrm>
          <a:prstGeom prst="rect">
            <a:avLst/>
          </a:prstGeom>
          <a:noFill/>
        </p:spPr>
        <p:txBody>
          <a:bodyPr wrap="square" rtlCol="0">
            <a:spAutoFit/>
          </a:bodyPr>
          <a:lstStyle/>
          <a:p>
            <a:r>
              <a:rPr lang="fr-FR" sz="2400" b="1" dirty="0" smtClean="0"/>
              <a:t>Batteries Zn-</a:t>
            </a:r>
            <a:r>
              <a:rPr lang="fr-FR" sz="2400" b="1" dirty="0" err="1" smtClean="0"/>
              <a:t>Br</a:t>
            </a:r>
            <a:endParaRPr lang="fr-FR" sz="2400" b="1" dirty="0" smtClean="0">
              <a:solidFill>
                <a:srgbClr val="00B050"/>
              </a:solidFill>
            </a:endParaRPr>
          </a:p>
        </p:txBody>
      </p:sp>
      <p:sp>
        <p:nvSpPr>
          <p:cNvPr id="30" name="Flèche gauche 29"/>
          <p:cNvSpPr/>
          <p:nvPr/>
        </p:nvSpPr>
        <p:spPr>
          <a:xfrm rot="10800000">
            <a:off x="4334500" y="5283158"/>
            <a:ext cx="540000" cy="28800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1" name="Flèche gauche 30"/>
          <p:cNvSpPr/>
          <p:nvPr/>
        </p:nvSpPr>
        <p:spPr>
          <a:xfrm rot="8397800" flipV="1">
            <a:off x="4313131" y="5070034"/>
            <a:ext cx="540000" cy="2803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2" name="Flèche gauche 31"/>
          <p:cNvSpPr/>
          <p:nvPr/>
        </p:nvSpPr>
        <p:spPr>
          <a:xfrm rot="13100369" flipV="1">
            <a:off x="4323340" y="5495087"/>
            <a:ext cx="540000" cy="28032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57"/>
                                        </p:tgtEl>
                                        <p:attrNameLst>
                                          <p:attrName>style.visibility</p:attrName>
                                        </p:attrNameLst>
                                      </p:cBhvr>
                                      <p:to>
                                        <p:strVal val="visible"/>
                                      </p:to>
                                    </p:set>
                                    <p:anim to="" calcmode="lin" valueType="num">
                                      <p:cBhvr>
                                        <p:cTn id="7" dur="1" fill="hold"/>
                                        <p:tgtEl>
                                          <p:spTgt spid="57"/>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to="" calcmode="lin" valueType="num">
                                      <p:cBhvr>
                                        <p:cTn id="10" dur="1" fill="hold"/>
                                        <p:tgtEl>
                                          <p:spTgt spid="5"/>
                                        </p:tgtEl>
                                        <p:attrNameLst>
                                          <p:attrName/>
                                        </p:attrNameLst>
                                      </p:cBhvr>
                                    </p:anim>
                                  </p:childTnLst>
                                </p:cTn>
                              </p:par>
                            </p:childTnLst>
                          </p:cTn>
                        </p:par>
                        <p:par>
                          <p:cTn id="11" fill="hold">
                            <p:stCondLst>
                              <p:cond delay="0"/>
                            </p:stCondLst>
                            <p:childTnLst>
                              <p:par>
                                <p:cTn id="12" presetID="24"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to="" calcmode="lin" valueType="num">
                                      <p:cBhvr>
                                        <p:cTn id="14" dur="1" fill="hold"/>
                                        <p:tgtEl>
                                          <p:spTgt spid="6"/>
                                        </p:tgtEl>
                                        <p:attrNameLst>
                                          <p:attrName/>
                                        </p:attrNameLst>
                                      </p:cBhvr>
                                    </p:anim>
                                  </p:childTnLst>
                                </p:cTn>
                              </p:par>
                            </p:childTnLst>
                          </p:cTn>
                        </p:par>
                        <p:par>
                          <p:cTn id="15" fill="hold">
                            <p:stCondLst>
                              <p:cond delay="0"/>
                            </p:stCondLst>
                            <p:childTnLst>
                              <p:par>
                                <p:cTn id="16" presetID="24"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to="" calcmode="lin" valueType="num">
                                      <p:cBhvr>
                                        <p:cTn id="18" dur="1" fill="hold"/>
                                        <p:tgtEl>
                                          <p:spTgt spid="17"/>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to="" calcmode="lin" valueType="num">
                                      <p:cBhvr>
                                        <p:cTn id="26" dur="1" fill="hold"/>
                                        <p:tgtEl>
                                          <p:spTgt spid="11"/>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to="" calcmode="lin" valueType="num">
                                      <p:cBhvr>
                                        <p:cTn id="31" dur="1" fill="hold"/>
                                        <p:tgtEl>
                                          <p:spTgt spid="7"/>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to="" calcmode="lin" valueType="num">
                                      <p:cBhvr>
                                        <p:cTn id="36" dur="1" fill="hold"/>
                                        <p:tgtEl>
                                          <p:spTgt spid="12"/>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to="" calcmode="lin" valueType="num">
                                      <p:cBhvr>
                                        <p:cTn id="41" dur="1" fill="hold"/>
                                        <p:tgtEl>
                                          <p:spTgt spid="13"/>
                                        </p:tgtEl>
                                        <p:attrNameLst>
                                          <p:attrName/>
                                        </p:attrNameLst>
                                      </p:cBhvr>
                                    </p:anim>
                                  </p:childTnLst>
                                </p:cTn>
                              </p:par>
                              <p:par>
                                <p:cTn id="42" presetID="24"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to="" calcmode="lin" valueType="num">
                                      <p:cBhvr>
                                        <p:cTn id="44" dur="1" fill="hold"/>
                                        <p:tgtEl>
                                          <p:spTgt spid="15"/>
                                        </p:tgtEl>
                                        <p:attrNameLst>
                                          <p:attrName/>
                                        </p:attrNameLst>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to="" calcmode="lin" valueType="num">
                                      <p:cBhvr>
                                        <p:cTn id="49" dur="1" fill="hold"/>
                                        <p:tgtEl>
                                          <p:spTgt spid="14"/>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 to="" calcmode="lin" valueType="num">
                                      <p:cBhvr>
                                        <p:cTn id="54" dur="1" fill="hold"/>
                                        <p:tgtEl>
                                          <p:spTgt spid="16"/>
                                        </p:tgtEl>
                                        <p:attrNameLst>
                                          <p:attrName/>
                                        </p:attrNameLst>
                                      </p:cBhvr>
                                    </p:anim>
                                  </p:childTnLst>
                                </p:cTn>
                              </p:par>
                            </p:childTnLst>
                          </p:cTn>
                        </p:par>
                      </p:childTnLst>
                    </p:cTn>
                  </p:par>
                  <p:par>
                    <p:cTn id="55" fill="hold">
                      <p:stCondLst>
                        <p:cond delay="indefinite"/>
                      </p:stCondLst>
                      <p:childTnLst>
                        <p:par>
                          <p:cTn id="56" fill="hold">
                            <p:stCondLst>
                              <p:cond delay="0"/>
                            </p:stCondLst>
                            <p:childTnLst>
                              <p:par>
                                <p:cTn id="57" presetID="24"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to="" calcmode="lin" valueType="num">
                                      <p:cBhvr>
                                        <p:cTn id="59" dur="1" fill="hold"/>
                                        <p:tgtEl>
                                          <p:spTgt spid="20"/>
                                        </p:tgtEl>
                                        <p:attrNameLst>
                                          <p:attrName/>
                                        </p:attrNameLst>
                                      </p:cBhvr>
                                    </p:anim>
                                  </p:childTnLst>
                                </p:cTn>
                              </p:par>
                              <p:par>
                                <p:cTn id="60" presetID="24" presetClass="entr" presetSubtype="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 to="" calcmode="lin" valueType="num">
                                      <p:cBhvr>
                                        <p:cTn id="62" dur="1" fill="hold"/>
                                        <p:tgtEl>
                                          <p:spTgt spid="24"/>
                                        </p:tgtEl>
                                        <p:attrNameLst>
                                          <p:attrName/>
                                        </p:attrNameLst>
                                      </p:cBhvr>
                                    </p:anim>
                                  </p:childTnLst>
                                </p:cTn>
                              </p:par>
                              <p:par>
                                <p:cTn id="63" presetID="24"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 to="" calcmode="lin" valueType="num">
                                      <p:cBhvr>
                                        <p:cTn id="65" dur="1" fill="hold"/>
                                        <p:tgtEl>
                                          <p:spTgt spid="25"/>
                                        </p:tgtEl>
                                        <p:attrNameLst>
                                          <p:attrName/>
                                        </p:attrNameLst>
                                      </p:cBhvr>
                                    </p:anim>
                                  </p:childTnLst>
                                </p:cTn>
                              </p:par>
                              <p:par>
                                <p:cTn id="66" presetID="24" presetClass="entr" presetSubtype="0"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 to="" calcmode="lin" valueType="num">
                                      <p:cBhvr>
                                        <p:cTn id="68" dur="1" fill="hold"/>
                                        <p:tgtEl>
                                          <p:spTgt spid="23"/>
                                        </p:tgtEl>
                                        <p:attrNameLst>
                                          <p:attrName/>
                                        </p:attrNameLst>
                                      </p:cBhvr>
                                    </p:anim>
                                  </p:childTnLst>
                                </p:cTn>
                              </p:par>
                              <p:par>
                                <p:cTn id="69" presetID="24"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to="" calcmode="lin" valueType="num">
                                      <p:cBhvr>
                                        <p:cTn id="71" dur="1" fill="hold"/>
                                        <p:tgtEl>
                                          <p:spTgt spid="26"/>
                                        </p:tgtEl>
                                        <p:attrNameLst>
                                          <p:attrName/>
                                        </p:attrNameLst>
                                      </p:cBhvr>
                                    </p:anim>
                                  </p:childTnLst>
                                </p:cTn>
                              </p:par>
                            </p:childTnLst>
                          </p:cTn>
                        </p:par>
                      </p:childTnLst>
                    </p:cTn>
                  </p:par>
                  <p:par>
                    <p:cTn id="72" fill="hold">
                      <p:stCondLst>
                        <p:cond delay="indefinite"/>
                      </p:stCondLst>
                      <p:childTnLst>
                        <p:par>
                          <p:cTn id="73" fill="hold">
                            <p:stCondLst>
                              <p:cond delay="0"/>
                            </p:stCondLst>
                            <p:childTnLst>
                              <p:par>
                                <p:cTn id="74" presetID="24" presetClass="entr" presetSubtype="0" fill="hold" grpId="0" nodeType="clickEffect">
                                  <p:stCondLst>
                                    <p:cond delay="0"/>
                                  </p:stCondLst>
                                  <p:childTnLst>
                                    <p:set>
                                      <p:cBhvr>
                                        <p:cTn id="75" dur="1" fill="hold">
                                          <p:stCondLst>
                                            <p:cond delay="0"/>
                                          </p:stCondLst>
                                        </p:cTn>
                                        <p:tgtEl>
                                          <p:spTgt spid="21"/>
                                        </p:tgtEl>
                                        <p:attrNameLst>
                                          <p:attrName>style.visibility</p:attrName>
                                        </p:attrNameLst>
                                      </p:cBhvr>
                                      <p:to>
                                        <p:strVal val="visible"/>
                                      </p:to>
                                    </p:set>
                                    <p:anim to="" calcmode="lin" valueType="num">
                                      <p:cBhvr>
                                        <p:cTn id="76" dur="1" fill="hold"/>
                                        <p:tgtEl>
                                          <p:spTgt spid="21"/>
                                        </p:tgtEl>
                                        <p:attrNameLst>
                                          <p:attrName/>
                                        </p:attrNameLst>
                                      </p:cBhvr>
                                    </p:anim>
                                  </p:childTnLst>
                                </p:cTn>
                              </p:par>
                            </p:childTnLst>
                          </p:cTn>
                        </p:par>
                      </p:childTnLst>
                    </p:cTn>
                  </p:par>
                  <p:par>
                    <p:cTn id="77" fill="hold">
                      <p:stCondLst>
                        <p:cond delay="indefinite"/>
                      </p:stCondLst>
                      <p:childTnLst>
                        <p:par>
                          <p:cTn id="78" fill="hold">
                            <p:stCondLst>
                              <p:cond delay="0"/>
                            </p:stCondLst>
                            <p:childTnLst>
                              <p:par>
                                <p:cTn id="79" presetID="24" presetClass="entr" presetSubtype="0"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 to="" calcmode="lin" valueType="num">
                                      <p:cBhvr>
                                        <p:cTn id="81" dur="1" fill="hold"/>
                                        <p:tgtEl>
                                          <p:spTgt spid="31"/>
                                        </p:tgtEl>
                                        <p:attrNameLst>
                                          <p:attrName/>
                                        </p:attrNameLst>
                                      </p:cBhvr>
                                    </p:anim>
                                  </p:childTnLst>
                                </p:cTn>
                              </p:par>
                              <p:par>
                                <p:cTn id="82" presetID="24" presetClass="entr" presetSubtype="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 to="" calcmode="lin" valueType="num">
                                      <p:cBhvr>
                                        <p:cTn id="84" dur="1" fill="hold"/>
                                        <p:tgtEl>
                                          <p:spTgt spid="30"/>
                                        </p:tgtEl>
                                        <p:attrNameLst>
                                          <p:attrName/>
                                        </p:attrNameLst>
                                      </p:cBhvr>
                                    </p:anim>
                                  </p:childTnLst>
                                </p:cTn>
                              </p:par>
                              <p:par>
                                <p:cTn id="85" presetID="24" presetClass="entr" presetSubtype="0"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to="" calcmode="lin" valueType="num">
                                      <p:cBhvr>
                                        <p:cTn id="87" dur="1" fill="hold"/>
                                        <p:tgtEl>
                                          <p:spTgt spid="32"/>
                                        </p:tgtEl>
                                        <p:attrNameLst>
                                          <p:attrName/>
                                        </p:attrNameLst>
                                      </p:cBhvr>
                                    </p:anim>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 to="" calcmode="lin" valueType="num">
                                      <p:cBhvr>
                                        <p:cTn id="92" dur="1" fill="hold"/>
                                        <p:tgtEl>
                                          <p:spTgt spid="27"/>
                                        </p:tgtEl>
                                        <p:attrNameLst>
                                          <p:attrName/>
                                        </p:attrNameLst>
                                      </p:cBhvr>
                                    </p:anim>
                                  </p:childTnLst>
                                </p:cTn>
                              </p:par>
                              <p:par>
                                <p:cTn id="93" presetID="24"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to="" calcmode="lin" valueType="num">
                                      <p:cBhvr>
                                        <p:cTn id="95" dur="1" fill="hold"/>
                                        <p:tgtEl>
                                          <p:spTgt spid="28"/>
                                        </p:tgtEl>
                                        <p:attrNameLst>
                                          <p:attrName/>
                                        </p:attrNameLst>
                                      </p:cBhvr>
                                    </p:anim>
                                  </p:childTnLst>
                                </p:cTn>
                              </p:par>
                              <p:par>
                                <p:cTn id="96" presetID="24" presetClass="entr" presetSubtype="0"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 to="" calcmode="lin" valueType="num">
                                      <p:cBhvr>
                                        <p:cTn id="98" dur="1" fill="hold"/>
                                        <p:tgtEl>
                                          <p:spTgt spid="29"/>
                                        </p:tgtEl>
                                        <p:attrNameLst>
                                          <p:attrName/>
                                        </p:attrNameLst>
                                      </p:cBhvr>
                                    </p:anim>
                                  </p:childTnLst>
                                </p:cTn>
                              </p:par>
                            </p:childTnLst>
                          </p:cTn>
                        </p:par>
                      </p:childTnLst>
                    </p:cTn>
                  </p:par>
                  <p:par>
                    <p:cTn id="99" fill="hold">
                      <p:stCondLst>
                        <p:cond delay="indefinite"/>
                      </p:stCondLst>
                      <p:childTnLst>
                        <p:par>
                          <p:cTn id="100" fill="hold">
                            <p:stCondLst>
                              <p:cond delay="0"/>
                            </p:stCondLst>
                            <p:childTnLst>
                              <p:par>
                                <p:cTn id="101" presetID="24" presetClass="entr" presetSubtype="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 to="" calcmode="lin" valueType="num">
                                      <p:cBhvr>
                                        <p:cTn id="103" dur="1" fill="hold"/>
                                        <p:tgtEl>
                                          <p:spTgt spid="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10" grpId="0" animBg="1"/>
      <p:bldP spid="11" grpId="0" animBg="1"/>
      <p:bldP spid="12" grpId="0"/>
      <p:bldP spid="13" grpId="0" animBg="1"/>
      <p:bldP spid="14" grpId="0"/>
      <p:bldP spid="15" grpId="0" animBg="1"/>
      <p:bldP spid="16" grpId="0"/>
      <p:bldP spid="20" grpId="0" animBg="1"/>
      <p:bldP spid="21" grpId="0"/>
      <p:bldP spid="22" grpId="0"/>
      <p:bldP spid="23" grpId="0" animBg="1"/>
      <p:bldP spid="24" grpId="0" animBg="1"/>
      <p:bldP spid="25" grpId="0" animBg="1"/>
      <p:bldP spid="26" grpId="0" animBg="1"/>
      <p:bldP spid="27" grpId="0"/>
      <p:bldP spid="28" grpId="0"/>
      <p:bldP spid="29" grpId="0"/>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64014" y="492650"/>
            <a:ext cx="9001156" cy="2308324"/>
          </a:xfrm>
          <a:prstGeom prst="rect">
            <a:avLst/>
          </a:prstGeom>
        </p:spPr>
        <p:txBody>
          <a:bodyPr wrap="square">
            <a:spAutoFit/>
          </a:bodyPr>
          <a:lstStyle/>
          <a:p>
            <a:pPr algn="just">
              <a:lnSpc>
                <a:spcPct val="150000"/>
              </a:lnSpc>
            </a:pPr>
            <a:r>
              <a:rPr lang="fr-FR" sz="2400" dirty="0" smtClean="0"/>
              <a:t>Tous systèmes permettent de stocker directement l’énergie sous forme électrique. Il s’agit principalement des grands condensateurs ou des super-condensateurs. À ce jour, le stockage direct de l'énergie électrique est actuellement limité et coûteux. </a:t>
            </a:r>
          </a:p>
        </p:txBody>
      </p:sp>
      <p:sp>
        <p:nvSpPr>
          <p:cNvPr id="57" name="Rectangle 56"/>
          <p:cNvSpPr/>
          <p:nvPr/>
        </p:nvSpPr>
        <p:spPr>
          <a:xfrm>
            <a:off x="191124" y="47298"/>
            <a:ext cx="4000528" cy="523220"/>
          </a:xfrm>
          <a:prstGeom prst="rect">
            <a:avLst/>
          </a:prstGeom>
        </p:spPr>
        <p:txBody>
          <a:bodyPr wrap="square">
            <a:spAutoFit/>
          </a:bodyPr>
          <a:lstStyle/>
          <a:p>
            <a:r>
              <a:rPr lang="fr-FR" sz="2800" b="1" dirty="0" smtClean="0">
                <a:solidFill>
                  <a:srgbClr val="00B050"/>
                </a:solidFill>
                <a:hlinkClick r:id="rId2"/>
              </a:rPr>
              <a:t>Stockage de l'électricité</a:t>
            </a:r>
            <a:endParaRPr lang="fr-FR" sz="2800" b="1" dirty="0">
              <a:solidFill>
                <a:srgbClr val="00B050"/>
              </a:solidFill>
              <a:hlinkClick r:id="rId2"/>
            </a:endParaRPr>
          </a:p>
        </p:txBody>
      </p:sp>
      <p:sp>
        <p:nvSpPr>
          <p:cNvPr id="5" name="Rectangle 4"/>
          <p:cNvSpPr/>
          <p:nvPr/>
        </p:nvSpPr>
        <p:spPr>
          <a:xfrm>
            <a:off x="71406" y="428604"/>
            <a:ext cx="9001156" cy="5632311"/>
          </a:xfrm>
          <a:prstGeom prst="rect">
            <a:avLst/>
          </a:prstGeom>
        </p:spPr>
        <p:txBody>
          <a:bodyPr wrap="square">
            <a:spAutoFit/>
          </a:bodyPr>
          <a:lstStyle/>
          <a:p>
            <a:pPr algn="just">
              <a:lnSpc>
                <a:spcPct val="150000"/>
              </a:lnSpc>
            </a:pPr>
            <a:r>
              <a:rPr lang="fr-FR" sz="2400" dirty="0" smtClean="0"/>
              <a:t>Ce stockage de l'électricité vise à répondre à quatre problématiques principales :</a:t>
            </a:r>
          </a:p>
          <a:p>
            <a:pPr>
              <a:lnSpc>
                <a:spcPct val="150000"/>
              </a:lnSpc>
              <a:buFont typeface="Wingdings" pitchFamily="2" charset="2"/>
              <a:buChar char="q"/>
            </a:pPr>
            <a:r>
              <a:rPr lang="fr-FR" sz="2400" dirty="0" smtClean="0"/>
              <a:t> la récupération de la production d'énergie excédentaire par rapport à la demande du moment.</a:t>
            </a:r>
          </a:p>
          <a:p>
            <a:pPr>
              <a:lnSpc>
                <a:spcPct val="150000"/>
              </a:lnSpc>
              <a:buFont typeface="Wingdings" pitchFamily="2" charset="2"/>
              <a:buChar char="q"/>
            </a:pPr>
            <a:r>
              <a:rPr lang="fr-FR" sz="2400" dirty="0" smtClean="0"/>
              <a:t> la fourniture d'énergie pour compenser l'insuffisance due au caractère intermittent de l'offre.</a:t>
            </a:r>
          </a:p>
          <a:p>
            <a:pPr>
              <a:lnSpc>
                <a:spcPct val="150000"/>
              </a:lnSpc>
              <a:buFont typeface="Wingdings" pitchFamily="2" charset="2"/>
              <a:buChar char="q"/>
            </a:pPr>
            <a:r>
              <a:rPr lang="fr-FR" sz="2400" dirty="0" smtClean="0"/>
              <a:t> la fourniture d'énergie pour alimenter un pic de demande occasionnel.</a:t>
            </a:r>
          </a:p>
          <a:p>
            <a:pPr>
              <a:lnSpc>
                <a:spcPct val="150000"/>
              </a:lnSpc>
              <a:buFont typeface="Wingdings" pitchFamily="2" charset="2"/>
              <a:buChar char="q"/>
            </a:pPr>
            <a:r>
              <a:rPr lang="fr-FR" sz="2400" dirty="0" smtClean="0"/>
              <a:t>la fourniture d'énergie en cas de défaillance du système électrique ou de mauvaise qualité du réseau local.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57"/>
                                        </p:tgtEl>
                                        <p:attrNameLst>
                                          <p:attrName>style.visibility</p:attrName>
                                        </p:attrNameLst>
                                      </p:cBhvr>
                                      <p:to>
                                        <p:strVal val="visible"/>
                                      </p:to>
                                    </p:set>
                                    <p:anim to="" calcmode="lin" valueType="num">
                                      <p:cBhvr>
                                        <p:cTn id="7" dur="1" fill="hold"/>
                                        <p:tgtEl>
                                          <p:spTgt spid="5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
                                        </p:tgtEl>
                                        <p:attrNameLst>
                                          <p:attrName>style.visibility</p:attrName>
                                        </p:attrNameLst>
                                      </p:cBhvr>
                                      <p:to>
                                        <p:strVal val="visible"/>
                                      </p:to>
                                    </p:set>
                                    <p:anim to="" calcmode="lin" valueType="num">
                                      <p:cBhvr>
                                        <p:cTn id="12" dur="1" fill="hold"/>
                                        <p:tgtEl>
                                          <p:spTgt spid="5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xit" presetSubtype="0" fill="hold" grpId="1" nodeType="clickEffect">
                                  <p:stCondLst>
                                    <p:cond delay="0"/>
                                  </p:stCondLst>
                                  <p:childTnLst>
                                    <p:anim to="" calcmode="lin" valueType="num">
                                      <p:cBhvr>
                                        <p:cTn id="16" dur="1"/>
                                        <p:tgtEl>
                                          <p:spTgt spid="52"/>
                                        </p:tgtEl>
                                        <p:attrNameLst>
                                          <p:attrName/>
                                        </p:attrNameLst>
                                      </p:cBhvr>
                                    </p:anim>
                                    <p:set>
                                      <p:cBhvr>
                                        <p:cTn id="17" dur="1" fill="hold">
                                          <p:stCondLst>
                                            <p:cond delay="0"/>
                                          </p:stCondLst>
                                        </p:cTn>
                                        <p:tgtEl>
                                          <p:spTgt spid="52"/>
                                        </p:tgtEl>
                                        <p:attrNameLst>
                                          <p:attrName>style.visibility</p:attrName>
                                        </p:attrNameLst>
                                      </p:cBhvr>
                                      <p:to>
                                        <p:strVal val="hidden"/>
                                      </p:to>
                                    </p:set>
                                  </p:childTnLst>
                                </p:cTn>
                              </p:par>
                              <p:par>
                                <p:cTn id="18" presetID="24"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to="" calcmode="lin" valueType="num">
                                      <p:cBhvr>
                                        <p:cTn id="20"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2571736" y="0"/>
            <a:ext cx="3000396" cy="523220"/>
          </a:xfrm>
          <a:prstGeom prst="rect">
            <a:avLst/>
          </a:prstGeom>
        </p:spPr>
        <p:txBody>
          <a:bodyPr wrap="square">
            <a:spAutoFit/>
          </a:bodyPr>
          <a:lstStyle/>
          <a:p>
            <a:r>
              <a:rPr lang="fr-FR" sz="2800" b="1" dirty="0" smtClean="0">
                <a:solidFill>
                  <a:srgbClr val="FF0000"/>
                </a:solidFill>
                <a:hlinkClick r:id="rId2"/>
              </a:rPr>
              <a:t>Stockage d’énergie</a:t>
            </a:r>
            <a:endParaRPr lang="fr-FR" sz="2800" b="1" dirty="0">
              <a:solidFill>
                <a:srgbClr val="FF0000"/>
              </a:solidFill>
              <a:hlinkClick r:id="rId2"/>
            </a:endParaRPr>
          </a:p>
        </p:txBody>
      </p:sp>
      <p:sp>
        <p:nvSpPr>
          <p:cNvPr id="5" name="Flèche à trois pointes 4"/>
          <p:cNvSpPr/>
          <p:nvPr/>
        </p:nvSpPr>
        <p:spPr>
          <a:xfrm>
            <a:off x="2571736" y="500042"/>
            <a:ext cx="3071834" cy="135732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70" y="1071546"/>
            <a:ext cx="2643206" cy="954107"/>
          </a:xfrm>
          <a:prstGeom prst="rect">
            <a:avLst/>
          </a:prstGeom>
        </p:spPr>
        <p:txBody>
          <a:bodyPr wrap="square">
            <a:spAutoFit/>
          </a:bodyPr>
          <a:lstStyle/>
          <a:p>
            <a:pPr algn="ctr"/>
            <a:r>
              <a:rPr lang="fr-FR" sz="2800" b="1" dirty="0" smtClean="0">
                <a:solidFill>
                  <a:srgbClr val="FF0000"/>
                </a:solidFill>
                <a:hlinkClick r:id="rId2"/>
              </a:rPr>
              <a:t>Stockage </a:t>
            </a:r>
          </a:p>
          <a:p>
            <a:pPr algn="ctr"/>
            <a:r>
              <a:rPr lang="fr-FR" sz="2800" b="1" dirty="0" smtClean="0">
                <a:solidFill>
                  <a:srgbClr val="FF0000"/>
                </a:solidFill>
                <a:hlinkClick r:id="rId2"/>
              </a:rPr>
              <a:t>de l'électricité</a:t>
            </a:r>
          </a:p>
        </p:txBody>
      </p:sp>
      <p:sp>
        <p:nvSpPr>
          <p:cNvPr id="7" name="ZoneTexte 6"/>
          <p:cNvSpPr txBox="1"/>
          <p:nvPr/>
        </p:nvSpPr>
        <p:spPr>
          <a:xfrm>
            <a:off x="1714480" y="2347024"/>
            <a:ext cx="4214842" cy="461665"/>
          </a:xfrm>
          <a:prstGeom prst="rect">
            <a:avLst/>
          </a:prstGeom>
          <a:noFill/>
        </p:spPr>
        <p:txBody>
          <a:bodyPr wrap="square" rtlCol="0">
            <a:spAutoFit/>
          </a:bodyPr>
          <a:lstStyle/>
          <a:p>
            <a:r>
              <a:rPr lang="fr-FR" sz="2400" b="1" dirty="0" smtClean="0">
                <a:solidFill>
                  <a:srgbClr val="FF0000"/>
                </a:solidFill>
              </a:rPr>
              <a:t>Stockage direct de l’électricité</a:t>
            </a:r>
            <a:endParaRPr lang="fr-FR" sz="2400" dirty="0">
              <a:solidFill>
                <a:srgbClr val="FF0000"/>
              </a:solidFill>
            </a:endParaRPr>
          </a:p>
        </p:txBody>
      </p:sp>
      <p:sp>
        <p:nvSpPr>
          <p:cNvPr id="10" name="Flèche à angle droit 9"/>
          <p:cNvSpPr/>
          <p:nvPr/>
        </p:nvSpPr>
        <p:spPr>
          <a:xfrm rot="5400000">
            <a:off x="1035819" y="2035959"/>
            <a:ext cx="642942" cy="71438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à angle droit 10"/>
          <p:cNvSpPr/>
          <p:nvPr/>
        </p:nvSpPr>
        <p:spPr>
          <a:xfrm rot="5400000">
            <a:off x="1035819" y="2536025"/>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785918" y="2857496"/>
            <a:ext cx="4500594" cy="461665"/>
          </a:xfrm>
          <a:prstGeom prst="rect">
            <a:avLst/>
          </a:prstGeom>
          <a:noFill/>
        </p:spPr>
        <p:txBody>
          <a:bodyPr wrap="square" rtlCol="0">
            <a:spAutoFit/>
          </a:bodyPr>
          <a:lstStyle/>
          <a:p>
            <a:r>
              <a:rPr lang="fr-FR" sz="2400" b="1" dirty="0" smtClean="0">
                <a:solidFill>
                  <a:schemeClr val="bg1">
                    <a:lumMod val="85000"/>
                  </a:schemeClr>
                </a:solidFill>
              </a:rPr>
              <a:t>Stockage indirect de l’électricité</a:t>
            </a:r>
          </a:p>
        </p:txBody>
      </p:sp>
      <p:sp>
        <p:nvSpPr>
          <p:cNvPr id="13" name="Flèche à angle droit 12"/>
          <p:cNvSpPr/>
          <p:nvPr/>
        </p:nvSpPr>
        <p:spPr>
          <a:xfrm rot="5400000">
            <a:off x="1893075" y="3178967"/>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16064" y="3476298"/>
            <a:ext cx="4127638" cy="461665"/>
          </a:xfrm>
          <a:prstGeom prst="rect">
            <a:avLst/>
          </a:prstGeom>
          <a:noFill/>
        </p:spPr>
        <p:txBody>
          <a:bodyPr wrap="square" rtlCol="0">
            <a:spAutoFit/>
          </a:bodyPr>
          <a:lstStyle/>
          <a:p>
            <a:r>
              <a:rPr lang="fr-FR" sz="2400" b="1" dirty="0" smtClean="0">
                <a:solidFill>
                  <a:srgbClr val="00B050"/>
                </a:solidFill>
              </a:rPr>
              <a:t> </a:t>
            </a:r>
            <a:r>
              <a:rPr lang="fr-FR" sz="2400" b="1" dirty="0" smtClean="0">
                <a:solidFill>
                  <a:schemeClr val="bg1">
                    <a:lumMod val="85000"/>
                  </a:schemeClr>
                </a:solidFill>
              </a:rPr>
              <a:t>Mode de stockage mécanique</a:t>
            </a:r>
          </a:p>
        </p:txBody>
      </p:sp>
      <p:sp>
        <p:nvSpPr>
          <p:cNvPr id="15" name="Flèche à angle droit 14"/>
          <p:cNvSpPr/>
          <p:nvPr/>
        </p:nvSpPr>
        <p:spPr>
          <a:xfrm rot="5400000">
            <a:off x="1893075" y="3679033"/>
            <a:ext cx="642942" cy="714380"/>
          </a:xfrm>
          <a:prstGeom prst="ben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643174" y="4000504"/>
            <a:ext cx="3929090" cy="461665"/>
          </a:xfrm>
          <a:prstGeom prst="rect">
            <a:avLst/>
          </a:prstGeom>
          <a:noFill/>
        </p:spPr>
        <p:txBody>
          <a:bodyPr wrap="square" rtlCol="0">
            <a:spAutoFit/>
          </a:bodyPr>
          <a:lstStyle/>
          <a:p>
            <a:r>
              <a:rPr lang="fr-FR" sz="2400" b="1" dirty="0" smtClean="0">
                <a:solidFill>
                  <a:schemeClr val="bg1">
                    <a:lumMod val="85000"/>
                  </a:schemeClr>
                </a:solidFill>
              </a:rPr>
              <a:t>Mode de stockage chimique</a:t>
            </a:r>
          </a:p>
        </p:txBody>
      </p:sp>
      <p:sp>
        <p:nvSpPr>
          <p:cNvPr id="17" name="Rectangle 16"/>
          <p:cNvSpPr/>
          <p:nvPr/>
        </p:nvSpPr>
        <p:spPr>
          <a:xfrm>
            <a:off x="5643570" y="1000108"/>
            <a:ext cx="3286116" cy="954107"/>
          </a:xfrm>
          <a:prstGeom prst="rect">
            <a:avLst/>
          </a:prstGeom>
        </p:spPr>
        <p:txBody>
          <a:bodyPr wrap="square">
            <a:spAutoFit/>
          </a:bodyPr>
          <a:lstStyle/>
          <a:p>
            <a:pPr algn="ctr"/>
            <a:r>
              <a:rPr lang="fr-FR" sz="2800" b="1" dirty="0" smtClean="0">
                <a:solidFill>
                  <a:srgbClr val="FF0000"/>
                </a:solidFill>
                <a:hlinkClick r:id="rId2"/>
              </a:rPr>
              <a:t>Stockage thermique « de la chaleur »</a:t>
            </a:r>
          </a:p>
        </p:txBody>
      </p:sp>
      <p:sp>
        <p:nvSpPr>
          <p:cNvPr id="20" name="Flèche vers le bas 19"/>
          <p:cNvSpPr/>
          <p:nvPr/>
        </p:nvSpPr>
        <p:spPr>
          <a:xfrm>
            <a:off x="2643174" y="4429132"/>
            <a:ext cx="428628" cy="714380"/>
          </a:xfrm>
          <a:prstGeom prst="down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643174" y="5072074"/>
            <a:ext cx="1857388" cy="584775"/>
          </a:xfrm>
          <a:prstGeom prst="rect">
            <a:avLst/>
          </a:prstGeom>
          <a:noFill/>
        </p:spPr>
        <p:txBody>
          <a:bodyPr wrap="square" rtlCol="0">
            <a:spAutoFit/>
          </a:bodyPr>
          <a:lstStyle/>
          <a:p>
            <a:r>
              <a:rPr lang="fr-FR" sz="3200" b="1" dirty="0" smtClean="0">
                <a:solidFill>
                  <a:schemeClr val="bg1">
                    <a:lumMod val="85000"/>
                  </a:schemeClr>
                </a:solidFill>
              </a:rPr>
              <a:t>Batteries</a:t>
            </a:r>
          </a:p>
        </p:txBody>
      </p:sp>
      <p:sp>
        <p:nvSpPr>
          <p:cNvPr id="22" name="ZoneTexte 21"/>
          <p:cNvSpPr txBox="1"/>
          <p:nvPr/>
        </p:nvSpPr>
        <p:spPr>
          <a:xfrm>
            <a:off x="2643174" y="6130373"/>
            <a:ext cx="3429024" cy="584775"/>
          </a:xfrm>
          <a:prstGeom prst="rect">
            <a:avLst/>
          </a:prstGeom>
          <a:noFill/>
        </p:spPr>
        <p:txBody>
          <a:bodyPr wrap="square" rtlCol="0">
            <a:spAutoFit/>
          </a:bodyPr>
          <a:lstStyle/>
          <a:p>
            <a:r>
              <a:rPr lang="fr-FR" sz="3200" b="1" dirty="0" smtClean="0">
                <a:solidFill>
                  <a:schemeClr val="bg1">
                    <a:lumMod val="85000"/>
                  </a:schemeClr>
                </a:solidFill>
              </a:rPr>
              <a:t>Vecteur hydrogène</a:t>
            </a:r>
          </a:p>
        </p:txBody>
      </p:sp>
      <p:sp>
        <p:nvSpPr>
          <p:cNvPr id="23" name="Rectangle 22"/>
          <p:cNvSpPr/>
          <p:nvPr/>
        </p:nvSpPr>
        <p:spPr>
          <a:xfrm>
            <a:off x="2000232" y="5000636"/>
            <a:ext cx="142876" cy="150019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071670" y="5000636"/>
            <a:ext cx="571504" cy="14287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haut 24"/>
          <p:cNvSpPr/>
          <p:nvPr/>
        </p:nvSpPr>
        <p:spPr>
          <a:xfrm rot="5400000">
            <a:off x="2214546" y="5072074"/>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vers le haut 25"/>
          <p:cNvSpPr/>
          <p:nvPr/>
        </p:nvSpPr>
        <p:spPr>
          <a:xfrm rot="5400000">
            <a:off x="2177754" y="6107370"/>
            <a:ext cx="357190" cy="642942"/>
          </a:xfrm>
          <a:prstGeom prst="up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4841986" y="4834602"/>
            <a:ext cx="2143140" cy="461665"/>
          </a:xfrm>
          <a:prstGeom prst="rect">
            <a:avLst/>
          </a:prstGeom>
          <a:noFill/>
        </p:spPr>
        <p:txBody>
          <a:bodyPr wrap="square" rtlCol="0">
            <a:spAutoFit/>
          </a:bodyPr>
          <a:lstStyle/>
          <a:p>
            <a:r>
              <a:rPr lang="fr-FR" sz="2400" b="1" dirty="0" smtClean="0">
                <a:solidFill>
                  <a:schemeClr val="bg1">
                    <a:lumMod val="85000"/>
                  </a:schemeClr>
                </a:solidFill>
              </a:rPr>
              <a:t>Batteries à flux</a:t>
            </a:r>
          </a:p>
        </p:txBody>
      </p:sp>
      <p:sp>
        <p:nvSpPr>
          <p:cNvPr id="28" name="ZoneTexte 27"/>
          <p:cNvSpPr txBox="1"/>
          <p:nvPr/>
        </p:nvSpPr>
        <p:spPr>
          <a:xfrm>
            <a:off x="4857752" y="5151886"/>
            <a:ext cx="4286248" cy="461665"/>
          </a:xfrm>
          <a:prstGeom prst="rect">
            <a:avLst/>
          </a:prstGeom>
          <a:noFill/>
        </p:spPr>
        <p:txBody>
          <a:bodyPr wrap="square" rtlCol="0">
            <a:spAutoFit/>
          </a:bodyPr>
          <a:lstStyle/>
          <a:p>
            <a:r>
              <a:rPr lang="fr-FR" sz="2400" b="1" dirty="0" smtClean="0">
                <a:solidFill>
                  <a:schemeClr val="bg1">
                    <a:lumMod val="85000"/>
                  </a:schemeClr>
                </a:solidFill>
              </a:rPr>
              <a:t>Batteries lithium-ion "avancées"</a:t>
            </a:r>
          </a:p>
        </p:txBody>
      </p:sp>
      <p:sp>
        <p:nvSpPr>
          <p:cNvPr id="29" name="ZoneTexte 28"/>
          <p:cNvSpPr txBox="1"/>
          <p:nvPr/>
        </p:nvSpPr>
        <p:spPr>
          <a:xfrm>
            <a:off x="4857752" y="5467665"/>
            <a:ext cx="2357454" cy="461665"/>
          </a:xfrm>
          <a:prstGeom prst="rect">
            <a:avLst/>
          </a:prstGeom>
          <a:noFill/>
        </p:spPr>
        <p:txBody>
          <a:bodyPr wrap="square" rtlCol="0">
            <a:spAutoFit/>
          </a:bodyPr>
          <a:lstStyle/>
          <a:p>
            <a:r>
              <a:rPr lang="fr-FR" sz="2400" b="1" dirty="0" smtClean="0">
                <a:solidFill>
                  <a:schemeClr val="bg1">
                    <a:lumMod val="85000"/>
                  </a:schemeClr>
                </a:solidFill>
              </a:rPr>
              <a:t>Batteries Zn-</a:t>
            </a:r>
            <a:r>
              <a:rPr lang="fr-FR" sz="2400" b="1" dirty="0" err="1" smtClean="0">
                <a:solidFill>
                  <a:schemeClr val="bg1">
                    <a:lumMod val="85000"/>
                  </a:schemeClr>
                </a:solidFill>
              </a:rPr>
              <a:t>Br</a:t>
            </a:r>
            <a:endParaRPr lang="fr-FR" sz="2400" b="1" dirty="0" smtClean="0">
              <a:solidFill>
                <a:schemeClr val="bg1">
                  <a:lumMod val="85000"/>
                </a:schemeClr>
              </a:solidFill>
            </a:endParaRPr>
          </a:p>
        </p:txBody>
      </p:sp>
      <p:sp>
        <p:nvSpPr>
          <p:cNvPr id="30" name="Flèche gauche 29"/>
          <p:cNvSpPr/>
          <p:nvPr/>
        </p:nvSpPr>
        <p:spPr>
          <a:xfrm rot="10800000">
            <a:off x="4334500" y="5283158"/>
            <a:ext cx="540000" cy="28800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1" name="Flèche gauche 30"/>
          <p:cNvSpPr/>
          <p:nvPr/>
        </p:nvSpPr>
        <p:spPr>
          <a:xfrm rot="8397800" flipV="1">
            <a:off x="4313131" y="5070034"/>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
        <p:nvSpPr>
          <p:cNvPr id="32" name="Flèche gauche 31"/>
          <p:cNvSpPr/>
          <p:nvPr/>
        </p:nvSpPr>
        <p:spPr>
          <a:xfrm rot="13100369" flipV="1">
            <a:off x="4323340" y="5495087"/>
            <a:ext cx="540000" cy="280320"/>
          </a:xfrm>
          <a:prstGeom prst="lef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ysClr val="windowText" lastClr="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43568281</TotalTime>
  <Words>1376</Words>
  <Application>Microsoft Office PowerPoint</Application>
  <PresentationFormat>Affichage à l'écran (4:3)</PresentationFormat>
  <Paragraphs>184</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MAISON XP</dc:creator>
  <cp:lastModifiedBy>MAISON XP</cp:lastModifiedBy>
  <cp:revision>81</cp:revision>
  <dcterms:created xsi:type="dcterms:W3CDTF">2020-12-12T21:56:02Z</dcterms:created>
  <dcterms:modified xsi:type="dcterms:W3CDTF">2023-01-05T19:53:45Z</dcterms:modified>
</cp:coreProperties>
</file>