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310" r:id="rId2"/>
    <p:sldId id="257" r:id="rId3"/>
    <p:sldId id="301" r:id="rId4"/>
    <p:sldId id="297" r:id="rId5"/>
    <p:sldId id="305" r:id="rId6"/>
    <p:sldId id="308" r:id="rId7"/>
    <p:sldId id="309" r:id="rId8"/>
  </p:sldIdLst>
  <p:sldSz cx="9144000" cy="5715000" type="screen16x1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80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2ADB5"/>
    <a:srgbClr val="00FFCC"/>
    <a:srgbClr val="222831"/>
    <a:srgbClr val="393E46"/>
    <a:srgbClr val="EEEEEE"/>
    <a:srgbClr val="BF5912"/>
    <a:srgbClr val="F7CBA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DBED569-4797-4DF1-A0F4-6AAB3CD982D8}" styleName="Style léger 3 - Accentuation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70" d="100"/>
          <a:sy n="70" d="100"/>
        </p:scale>
        <p:origin x="-1140" y="-462"/>
      </p:cViewPr>
      <p:guideLst>
        <p:guide orient="horz" pos="180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8B92201-0B78-4E87-B3D7-7476ECA178C4}" type="datetimeFigureOut">
              <a:rPr lang="en-GB" smtClean="0"/>
              <a:t>02/05/2024</a:t>
            </a:fld>
            <a:endParaRPr lang="en-GB"/>
          </a:p>
        </p:txBody>
      </p:sp>
      <p:sp>
        <p:nvSpPr>
          <p:cNvPr id="4" name="Slide Image Placeholder 3"/>
          <p:cNvSpPr>
            <a:spLocks noGrp="1" noRot="1" noChangeAspect="1"/>
          </p:cNvSpPr>
          <p:nvPr>
            <p:ph type="sldImg" idx="2"/>
          </p:nvPr>
        </p:nvSpPr>
        <p:spPr>
          <a:xfrm>
            <a:off x="960438" y="1143000"/>
            <a:ext cx="4937125"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C03C076-1DEB-4B3A-A467-79B08B68FD4C}" type="slidenum">
              <a:rPr lang="en-GB" smtClean="0"/>
              <a:t>‹N°›</a:t>
            </a:fld>
            <a:endParaRPr lang="en-GB"/>
          </a:p>
        </p:txBody>
      </p:sp>
    </p:spTree>
    <p:extLst>
      <p:ext uri="{BB962C8B-B14F-4D97-AF65-F5344CB8AC3E}">
        <p14:creationId xmlns:p14="http://schemas.microsoft.com/office/powerpoint/2010/main" val="8067614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C03C076-1DEB-4B3A-A467-79B08B68FD4C}" type="slidenum">
              <a:rPr lang="en-GB" smtClean="0"/>
              <a:t>5</a:t>
            </a:fld>
            <a:endParaRPr lang="en-GB"/>
          </a:p>
        </p:txBody>
      </p:sp>
    </p:spTree>
    <p:extLst>
      <p:ext uri="{BB962C8B-B14F-4D97-AF65-F5344CB8AC3E}">
        <p14:creationId xmlns:p14="http://schemas.microsoft.com/office/powerpoint/2010/main" val="31351587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935302"/>
            <a:ext cx="6858000" cy="19896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1143000" y="3001698"/>
            <a:ext cx="6858000" cy="137980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075A742-ACC5-49B1-883B-0A798A0D29D2}" type="datetimeFigureOut">
              <a:rPr lang="en-US" smtClean="0"/>
              <a:t>5/2/2024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47C97E-624C-4741-8E37-D95BD34E2038}" type="slidenum">
              <a:rPr lang="en-US" smtClean="0"/>
              <a:t>‹N°›</a:t>
            </a:fld>
            <a:endParaRPr lang="en-US"/>
          </a:p>
        </p:txBody>
      </p:sp>
    </p:spTree>
    <p:extLst>
      <p:ext uri="{BB962C8B-B14F-4D97-AF65-F5344CB8AC3E}">
        <p14:creationId xmlns:p14="http://schemas.microsoft.com/office/powerpoint/2010/main" val="36910532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075A742-ACC5-49B1-883B-0A798A0D29D2}" type="datetimeFigureOut">
              <a:rPr lang="en-US" smtClean="0"/>
              <a:t>5/2/2024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47C97E-624C-4741-8E37-D95BD34E2038}" type="slidenum">
              <a:rPr lang="en-US" smtClean="0"/>
              <a:t>‹N°›</a:t>
            </a:fld>
            <a:endParaRPr lang="en-US"/>
          </a:p>
        </p:txBody>
      </p:sp>
    </p:spTree>
    <p:extLst>
      <p:ext uri="{BB962C8B-B14F-4D97-AF65-F5344CB8AC3E}">
        <p14:creationId xmlns:p14="http://schemas.microsoft.com/office/powerpoint/2010/main" val="6400656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04271"/>
            <a:ext cx="1971675" cy="48431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04271"/>
            <a:ext cx="5800725" cy="484319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075A742-ACC5-49B1-883B-0A798A0D29D2}" type="datetimeFigureOut">
              <a:rPr lang="en-US" smtClean="0"/>
              <a:t>5/2/2024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47C97E-624C-4741-8E37-D95BD34E2038}" type="slidenum">
              <a:rPr lang="en-US" smtClean="0"/>
              <a:t>‹N°›</a:t>
            </a:fld>
            <a:endParaRPr lang="en-US"/>
          </a:p>
        </p:txBody>
      </p:sp>
    </p:spTree>
    <p:extLst>
      <p:ext uri="{BB962C8B-B14F-4D97-AF65-F5344CB8AC3E}">
        <p14:creationId xmlns:p14="http://schemas.microsoft.com/office/powerpoint/2010/main" val="3333371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075A742-ACC5-49B1-883B-0A798A0D29D2}" type="datetimeFigureOut">
              <a:rPr lang="en-US" smtClean="0"/>
              <a:t>5/2/2024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47C97E-624C-4741-8E37-D95BD34E2038}" type="slidenum">
              <a:rPr lang="en-US" smtClean="0"/>
              <a:t>‹N°›</a:t>
            </a:fld>
            <a:endParaRPr lang="en-US"/>
          </a:p>
        </p:txBody>
      </p:sp>
    </p:spTree>
    <p:extLst>
      <p:ext uri="{BB962C8B-B14F-4D97-AF65-F5344CB8AC3E}">
        <p14:creationId xmlns:p14="http://schemas.microsoft.com/office/powerpoint/2010/main" val="11373450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424782"/>
            <a:ext cx="7886700" cy="2377281"/>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623888" y="3824553"/>
            <a:ext cx="7886700" cy="1250156"/>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075A742-ACC5-49B1-883B-0A798A0D29D2}" type="datetimeFigureOut">
              <a:rPr lang="en-US" smtClean="0"/>
              <a:t>5/2/2024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47C97E-624C-4741-8E37-D95BD34E2038}" type="slidenum">
              <a:rPr lang="en-US" smtClean="0"/>
              <a:t>‹N°›</a:t>
            </a:fld>
            <a:endParaRPr lang="en-US"/>
          </a:p>
        </p:txBody>
      </p:sp>
    </p:spTree>
    <p:extLst>
      <p:ext uri="{BB962C8B-B14F-4D97-AF65-F5344CB8AC3E}">
        <p14:creationId xmlns:p14="http://schemas.microsoft.com/office/powerpoint/2010/main" val="20665567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521354"/>
            <a:ext cx="3886200" cy="362611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521354"/>
            <a:ext cx="3886200" cy="362611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075A742-ACC5-49B1-883B-0A798A0D29D2}" type="datetimeFigureOut">
              <a:rPr lang="en-US" smtClean="0"/>
              <a:t>5/2/2024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47C97E-624C-4741-8E37-D95BD34E2038}" type="slidenum">
              <a:rPr lang="en-US" smtClean="0"/>
              <a:t>‹N°›</a:t>
            </a:fld>
            <a:endParaRPr lang="en-US"/>
          </a:p>
        </p:txBody>
      </p:sp>
    </p:spTree>
    <p:extLst>
      <p:ext uri="{BB962C8B-B14F-4D97-AF65-F5344CB8AC3E}">
        <p14:creationId xmlns:p14="http://schemas.microsoft.com/office/powerpoint/2010/main" val="28229859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04271"/>
            <a:ext cx="7886700" cy="1104636"/>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400969"/>
            <a:ext cx="3868340" cy="686593"/>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629842" y="2087563"/>
            <a:ext cx="3868340" cy="307049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400969"/>
            <a:ext cx="3887391" cy="686593"/>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29150" y="2087563"/>
            <a:ext cx="3887391" cy="307049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075A742-ACC5-49B1-883B-0A798A0D29D2}" type="datetimeFigureOut">
              <a:rPr lang="en-US" smtClean="0"/>
              <a:t>5/2/2024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D47C97E-624C-4741-8E37-D95BD34E2038}" type="slidenum">
              <a:rPr lang="en-US" smtClean="0"/>
              <a:t>‹N°›</a:t>
            </a:fld>
            <a:endParaRPr lang="en-US"/>
          </a:p>
        </p:txBody>
      </p:sp>
    </p:spTree>
    <p:extLst>
      <p:ext uri="{BB962C8B-B14F-4D97-AF65-F5344CB8AC3E}">
        <p14:creationId xmlns:p14="http://schemas.microsoft.com/office/powerpoint/2010/main" val="18553399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075A742-ACC5-49B1-883B-0A798A0D29D2}" type="datetimeFigureOut">
              <a:rPr lang="en-US" smtClean="0"/>
              <a:t>5/2/2024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D47C97E-624C-4741-8E37-D95BD34E2038}" type="slidenum">
              <a:rPr lang="en-US" smtClean="0"/>
              <a:t>‹N°›</a:t>
            </a:fld>
            <a:endParaRPr lang="en-US"/>
          </a:p>
        </p:txBody>
      </p:sp>
    </p:spTree>
    <p:extLst>
      <p:ext uri="{BB962C8B-B14F-4D97-AF65-F5344CB8AC3E}">
        <p14:creationId xmlns:p14="http://schemas.microsoft.com/office/powerpoint/2010/main" val="2280970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75A742-ACC5-49B1-883B-0A798A0D29D2}" type="datetimeFigureOut">
              <a:rPr lang="en-US" smtClean="0"/>
              <a:t>5/2/2024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D47C97E-624C-4741-8E37-D95BD34E2038}" type="slidenum">
              <a:rPr lang="en-US" smtClean="0"/>
              <a:t>‹N°›</a:t>
            </a:fld>
            <a:endParaRPr lang="en-US"/>
          </a:p>
        </p:txBody>
      </p:sp>
    </p:spTree>
    <p:extLst>
      <p:ext uri="{BB962C8B-B14F-4D97-AF65-F5344CB8AC3E}">
        <p14:creationId xmlns:p14="http://schemas.microsoft.com/office/powerpoint/2010/main" val="747620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81000"/>
            <a:ext cx="2949178" cy="13335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3887391" y="822855"/>
            <a:ext cx="4629150" cy="406135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1714500"/>
            <a:ext cx="2949178" cy="31763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9075A742-ACC5-49B1-883B-0A798A0D29D2}" type="datetimeFigureOut">
              <a:rPr lang="en-US" smtClean="0"/>
              <a:t>5/2/2024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47C97E-624C-4741-8E37-D95BD34E2038}" type="slidenum">
              <a:rPr lang="en-US" smtClean="0"/>
              <a:t>‹N°›</a:t>
            </a:fld>
            <a:endParaRPr lang="en-US"/>
          </a:p>
        </p:txBody>
      </p:sp>
    </p:spTree>
    <p:extLst>
      <p:ext uri="{BB962C8B-B14F-4D97-AF65-F5344CB8AC3E}">
        <p14:creationId xmlns:p14="http://schemas.microsoft.com/office/powerpoint/2010/main" val="12738668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81000"/>
            <a:ext cx="2949178" cy="13335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822855"/>
            <a:ext cx="4629150" cy="4061354"/>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629841" y="1714500"/>
            <a:ext cx="2949178" cy="31763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9075A742-ACC5-49B1-883B-0A798A0D29D2}" type="datetimeFigureOut">
              <a:rPr lang="en-US" smtClean="0"/>
              <a:t>5/2/2024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47C97E-624C-4741-8E37-D95BD34E2038}" type="slidenum">
              <a:rPr lang="en-US" smtClean="0"/>
              <a:t>‹N°›</a:t>
            </a:fld>
            <a:endParaRPr lang="en-US"/>
          </a:p>
        </p:txBody>
      </p:sp>
    </p:spTree>
    <p:extLst>
      <p:ext uri="{BB962C8B-B14F-4D97-AF65-F5344CB8AC3E}">
        <p14:creationId xmlns:p14="http://schemas.microsoft.com/office/powerpoint/2010/main" val="17030399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83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04271"/>
            <a:ext cx="7886700" cy="110463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521354"/>
            <a:ext cx="7886700" cy="3626115"/>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5296959"/>
            <a:ext cx="2057400" cy="304271"/>
          </a:xfrm>
          <a:prstGeom prst="rect">
            <a:avLst/>
          </a:prstGeom>
        </p:spPr>
        <p:txBody>
          <a:bodyPr vert="horz" lIns="91440" tIns="45720" rIns="91440" bIns="45720" rtlCol="0" anchor="ctr"/>
          <a:lstStyle>
            <a:lvl1pPr algn="l">
              <a:defRPr sz="900">
                <a:solidFill>
                  <a:schemeClr val="tx1">
                    <a:tint val="75000"/>
                  </a:schemeClr>
                </a:solidFill>
              </a:defRPr>
            </a:lvl1pPr>
          </a:lstStyle>
          <a:p>
            <a:fld id="{9075A742-ACC5-49B1-883B-0A798A0D29D2}" type="datetimeFigureOut">
              <a:rPr lang="en-US" smtClean="0"/>
              <a:t>5/2/2024</a:t>
            </a:fld>
            <a:endParaRPr lang="en-US"/>
          </a:p>
        </p:txBody>
      </p:sp>
      <p:sp>
        <p:nvSpPr>
          <p:cNvPr id="5" name="Footer Placeholder 4"/>
          <p:cNvSpPr>
            <a:spLocks noGrp="1"/>
          </p:cNvSpPr>
          <p:nvPr>
            <p:ph type="ftr" sz="quarter" idx="3"/>
          </p:nvPr>
        </p:nvSpPr>
        <p:spPr>
          <a:xfrm>
            <a:off x="3028950" y="5296959"/>
            <a:ext cx="3086100" cy="304271"/>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5296959"/>
            <a:ext cx="2057400" cy="304271"/>
          </a:xfrm>
          <a:prstGeom prst="rect">
            <a:avLst/>
          </a:prstGeom>
        </p:spPr>
        <p:txBody>
          <a:bodyPr vert="horz" lIns="91440" tIns="45720" rIns="91440" bIns="45720" rtlCol="0" anchor="ctr"/>
          <a:lstStyle>
            <a:lvl1pPr algn="r">
              <a:defRPr sz="900">
                <a:solidFill>
                  <a:schemeClr val="tx1">
                    <a:tint val="75000"/>
                  </a:schemeClr>
                </a:solidFill>
              </a:defRPr>
            </a:lvl1pPr>
          </a:lstStyle>
          <a:p>
            <a:fld id="{1D47C97E-624C-4741-8E37-D95BD34E2038}" type="slidenum">
              <a:rPr lang="en-US" smtClean="0"/>
              <a:t>‹N°›</a:t>
            </a:fld>
            <a:endParaRPr lang="en-US"/>
          </a:p>
        </p:txBody>
      </p:sp>
    </p:spTree>
    <p:extLst>
      <p:ext uri="{BB962C8B-B14F-4D97-AF65-F5344CB8AC3E}">
        <p14:creationId xmlns:p14="http://schemas.microsoft.com/office/powerpoint/2010/main" val="171556042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sv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5.sv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Freeform 14">
            <a:extLst>
              <a:ext uri="{FF2B5EF4-FFF2-40B4-BE49-F238E27FC236}">
                <a16:creationId xmlns:a16="http://schemas.microsoft.com/office/drawing/2014/main" xmlns="" id="{926A16D8-8178-49C9-9676-42770AF3B12E}"/>
              </a:ext>
            </a:extLst>
          </p:cNvPr>
          <p:cNvSpPr/>
          <p:nvPr/>
        </p:nvSpPr>
        <p:spPr>
          <a:xfrm>
            <a:off x="0" y="-89685"/>
            <a:ext cx="406202" cy="7715250"/>
          </a:xfrm>
          <a:custGeom>
            <a:avLst/>
            <a:gdLst/>
            <a:ahLst/>
            <a:cxnLst/>
            <a:rect l="l" t="t" r="r" b="b"/>
            <a:pathLst>
              <a:path w="157867" h="2998468">
                <a:moveTo>
                  <a:pt x="0" y="0"/>
                </a:moveTo>
                <a:lnTo>
                  <a:pt x="157867" y="0"/>
                </a:lnTo>
                <a:lnTo>
                  <a:pt x="157867" y="2998468"/>
                </a:lnTo>
                <a:lnTo>
                  <a:pt x="0" y="2998468"/>
                </a:lnTo>
                <a:close/>
              </a:path>
            </a:pathLst>
          </a:custGeom>
          <a:solidFill>
            <a:srgbClr val="02ADB5"/>
          </a:solidFill>
        </p:spPr>
      </p:sp>
      <p:grpSp>
        <p:nvGrpSpPr>
          <p:cNvPr id="21" name="Group 6">
            <a:extLst>
              <a:ext uri="{FF2B5EF4-FFF2-40B4-BE49-F238E27FC236}">
                <a16:creationId xmlns:a16="http://schemas.microsoft.com/office/drawing/2014/main" xmlns="" id="{58268012-C8BE-41BB-B808-E5AFEF297103}"/>
              </a:ext>
            </a:extLst>
          </p:cNvPr>
          <p:cNvGrpSpPr/>
          <p:nvPr/>
        </p:nvGrpSpPr>
        <p:grpSpPr>
          <a:xfrm rot="2700000">
            <a:off x="4589881" y="5200257"/>
            <a:ext cx="4623254" cy="4623254"/>
            <a:chOff x="-1523389" y="749290"/>
            <a:chExt cx="1913890" cy="1913890"/>
          </a:xfrm>
          <a:solidFill>
            <a:srgbClr val="02ADB5"/>
          </a:solidFill>
        </p:grpSpPr>
        <p:sp>
          <p:nvSpPr>
            <p:cNvPr id="20" name="Freeform 7">
              <a:extLst>
                <a:ext uri="{FF2B5EF4-FFF2-40B4-BE49-F238E27FC236}">
                  <a16:creationId xmlns:a16="http://schemas.microsoft.com/office/drawing/2014/main" xmlns="" id="{736C5CCE-6BF5-4226-A06E-1E72C473F304}"/>
                </a:ext>
              </a:extLst>
            </p:cNvPr>
            <p:cNvSpPr/>
            <p:nvPr/>
          </p:nvSpPr>
          <p:spPr>
            <a:xfrm>
              <a:off x="-1523389" y="749290"/>
              <a:ext cx="1913890" cy="1913890"/>
            </a:xfrm>
            <a:custGeom>
              <a:avLst/>
              <a:gdLst/>
              <a:ahLst/>
              <a:cxnLst/>
              <a:rect l="l" t="t" r="r" b="b"/>
              <a:pathLst>
                <a:path w="1913890" h="1913890">
                  <a:moveTo>
                    <a:pt x="0" y="0"/>
                  </a:moveTo>
                  <a:lnTo>
                    <a:pt x="0" y="1913890"/>
                  </a:lnTo>
                  <a:lnTo>
                    <a:pt x="1913890" y="1913890"/>
                  </a:lnTo>
                  <a:lnTo>
                    <a:pt x="1913890" y="0"/>
                  </a:lnTo>
                  <a:lnTo>
                    <a:pt x="0" y="0"/>
                  </a:lnTo>
                  <a:close/>
                  <a:moveTo>
                    <a:pt x="1852930" y="1852930"/>
                  </a:moveTo>
                  <a:lnTo>
                    <a:pt x="59690" y="1852930"/>
                  </a:lnTo>
                  <a:lnTo>
                    <a:pt x="59690" y="59690"/>
                  </a:lnTo>
                  <a:lnTo>
                    <a:pt x="1852930" y="59690"/>
                  </a:lnTo>
                  <a:lnTo>
                    <a:pt x="1852930" y="1852930"/>
                  </a:lnTo>
                  <a:close/>
                </a:path>
              </a:pathLst>
            </a:custGeom>
            <a:grpFill/>
          </p:spPr>
        </p:sp>
      </p:grpSp>
      <p:grpSp>
        <p:nvGrpSpPr>
          <p:cNvPr id="27" name="Group 26">
            <a:extLst>
              <a:ext uri="{FF2B5EF4-FFF2-40B4-BE49-F238E27FC236}">
                <a16:creationId xmlns:a16="http://schemas.microsoft.com/office/drawing/2014/main" xmlns="" id="{E104F342-898A-4A27-8A30-97B6C0D64613}"/>
              </a:ext>
            </a:extLst>
          </p:cNvPr>
          <p:cNvGrpSpPr/>
          <p:nvPr/>
        </p:nvGrpSpPr>
        <p:grpSpPr>
          <a:xfrm>
            <a:off x="7948067" y="996388"/>
            <a:ext cx="4457192" cy="3714528"/>
            <a:chOff x="10896653" y="847484"/>
            <a:chExt cx="5942923" cy="4952704"/>
          </a:xfrm>
          <a:solidFill>
            <a:srgbClr val="393E46"/>
          </a:solidFill>
        </p:grpSpPr>
        <p:grpSp>
          <p:nvGrpSpPr>
            <p:cNvPr id="24" name="Group 4">
              <a:extLst>
                <a:ext uri="{FF2B5EF4-FFF2-40B4-BE49-F238E27FC236}">
                  <a16:creationId xmlns:a16="http://schemas.microsoft.com/office/drawing/2014/main" xmlns="" id="{90F3593B-D896-420D-B66B-BBAD4B1147A2}"/>
                </a:ext>
              </a:extLst>
            </p:cNvPr>
            <p:cNvGrpSpPr/>
            <p:nvPr/>
          </p:nvGrpSpPr>
          <p:grpSpPr>
            <a:xfrm rot="-2700000">
              <a:off x="10896653" y="1642457"/>
              <a:ext cx="3786245" cy="3152432"/>
              <a:chOff x="0" y="0"/>
              <a:chExt cx="1913890" cy="1913890"/>
            </a:xfrm>
            <a:grpFill/>
          </p:grpSpPr>
          <p:sp>
            <p:nvSpPr>
              <p:cNvPr id="23" name="Freeform 5">
                <a:extLst>
                  <a:ext uri="{FF2B5EF4-FFF2-40B4-BE49-F238E27FC236}">
                    <a16:creationId xmlns:a16="http://schemas.microsoft.com/office/drawing/2014/main" xmlns="" id="{B388E1B5-A244-4D0A-B6B2-C51BB415E9AF}"/>
                  </a:ext>
                </a:extLst>
              </p:cNvPr>
              <p:cNvSpPr/>
              <p:nvPr/>
            </p:nvSpPr>
            <p:spPr>
              <a:xfrm>
                <a:off x="0" y="0"/>
                <a:ext cx="1913890" cy="1913890"/>
              </a:xfrm>
              <a:custGeom>
                <a:avLst/>
                <a:gdLst/>
                <a:ahLst/>
                <a:cxnLst/>
                <a:rect l="l" t="t" r="r" b="b"/>
                <a:pathLst>
                  <a:path w="1913890" h="1913890">
                    <a:moveTo>
                      <a:pt x="0" y="0"/>
                    </a:moveTo>
                    <a:lnTo>
                      <a:pt x="1913890" y="0"/>
                    </a:lnTo>
                    <a:lnTo>
                      <a:pt x="1913890" y="1913890"/>
                    </a:lnTo>
                    <a:lnTo>
                      <a:pt x="0" y="1913890"/>
                    </a:lnTo>
                    <a:close/>
                  </a:path>
                </a:pathLst>
              </a:custGeom>
              <a:grpFill/>
              <a:ln w="38100">
                <a:solidFill>
                  <a:srgbClr val="02ADB5"/>
                </a:solidFill>
              </a:ln>
            </p:spPr>
          </p:sp>
        </p:grpSp>
        <p:grpSp>
          <p:nvGrpSpPr>
            <p:cNvPr id="22" name="Group 6">
              <a:extLst>
                <a:ext uri="{FF2B5EF4-FFF2-40B4-BE49-F238E27FC236}">
                  <a16:creationId xmlns:a16="http://schemas.microsoft.com/office/drawing/2014/main" xmlns="" id="{24E731ED-0775-46CE-98ED-0912C86F2592}"/>
                </a:ext>
              </a:extLst>
            </p:cNvPr>
            <p:cNvGrpSpPr/>
            <p:nvPr/>
          </p:nvGrpSpPr>
          <p:grpSpPr>
            <a:xfrm rot="2700000">
              <a:off x="11738148" y="698760"/>
              <a:ext cx="4952704" cy="5250152"/>
              <a:chOff x="0" y="0"/>
              <a:chExt cx="1913890" cy="1913890"/>
            </a:xfrm>
            <a:grpFill/>
          </p:grpSpPr>
          <p:sp>
            <p:nvSpPr>
              <p:cNvPr id="26" name="Freeform 7">
                <a:extLst>
                  <a:ext uri="{FF2B5EF4-FFF2-40B4-BE49-F238E27FC236}">
                    <a16:creationId xmlns:a16="http://schemas.microsoft.com/office/drawing/2014/main" xmlns="" id="{A4AAA139-45EF-47E3-86D1-7E055323F83C}"/>
                  </a:ext>
                </a:extLst>
              </p:cNvPr>
              <p:cNvSpPr/>
              <p:nvPr/>
            </p:nvSpPr>
            <p:spPr>
              <a:xfrm>
                <a:off x="0" y="0"/>
                <a:ext cx="1913890" cy="1913890"/>
              </a:xfrm>
              <a:custGeom>
                <a:avLst/>
                <a:gdLst/>
                <a:ahLst/>
                <a:cxnLst/>
                <a:rect l="l" t="t" r="r" b="b"/>
                <a:pathLst>
                  <a:path w="1913890" h="1913890">
                    <a:moveTo>
                      <a:pt x="0" y="0"/>
                    </a:moveTo>
                    <a:lnTo>
                      <a:pt x="0" y="1913890"/>
                    </a:lnTo>
                    <a:lnTo>
                      <a:pt x="1913890" y="1913890"/>
                    </a:lnTo>
                    <a:lnTo>
                      <a:pt x="1913890" y="0"/>
                    </a:lnTo>
                    <a:lnTo>
                      <a:pt x="0" y="0"/>
                    </a:lnTo>
                    <a:close/>
                    <a:moveTo>
                      <a:pt x="1852930" y="1852930"/>
                    </a:moveTo>
                    <a:lnTo>
                      <a:pt x="59690" y="1852930"/>
                    </a:lnTo>
                    <a:lnTo>
                      <a:pt x="59690" y="59690"/>
                    </a:lnTo>
                    <a:lnTo>
                      <a:pt x="1852930" y="59690"/>
                    </a:lnTo>
                    <a:lnTo>
                      <a:pt x="1852930" y="1852930"/>
                    </a:lnTo>
                    <a:close/>
                  </a:path>
                </a:pathLst>
              </a:custGeom>
              <a:grpFill/>
              <a:ln w="38100">
                <a:solidFill>
                  <a:srgbClr val="02ADB5"/>
                </a:solidFill>
              </a:ln>
            </p:spPr>
          </p:sp>
        </p:grpSp>
      </p:grpSp>
      <p:sp>
        <p:nvSpPr>
          <p:cNvPr id="14" name="TextBox 15">
            <a:extLst>
              <a:ext uri="{FF2B5EF4-FFF2-40B4-BE49-F238E27FC236}">
                <a16:creationId xmlns:a16="http://schemas.microsoft.com/office/drawing/2014/main" xmlns="" id="{9533C81C-7263-4EBE-A292-6AA49B75C2C7}"/>
              </a:ext>
            </a:extLst>
          </p:cNvPr>
          <p:cNvSpPr txBox="1"/>
          <p:nvPr/>
        </p:nvSpPr>
        <p:spPr>
          <a:xfrm>
            <a:off x="978599" y="2272300"/>
            <a:ext cx="6335067" cy="784830"/>
          </a:xfrm>
          <a:prstGeom prst="rect">
            <a:avLst/>
          </a:prstGeom>
          <a:noFill/>
        </p:spPr>
        <p:txBody>
          <a:bodyPr wrap="square" rtlCol="0">
            <a:spAutoFit/>
          </a:bodyPr>
          <a:lstStyle/>
          <a:p>
            <a:pPr algn="ctr" rtl="1"/>
            <a:r>
              <a:rPr lang="ar-DZ" sz="4500" b="1" dirty="0">
                <a:solidFill>
                  <a:srgbClr val="EEEEEE"/>
                </a:solidFill>
                <a:latin typeface="Aljazeera" panose="02000000000000000000" pitchFamily="2" charset="-78"/>
                <a:cs typeface="Aljazeera" panose="02000000000000000000" pitchFamily="2" charset="-78"/>
              </a:rPr>
              <a:t>الخيارات </a:t>
            </a:r>
            <a:r>
              <a:rPr lang="ar-SA" sz="4500" b="1" dirty="0">
                <a:solidFill>
                  <a:srgbClr val="EEEEEE"/>
                </a:solidFill>
                <a:latin typeface="Aljazeera" panose="02000000000000000000" pitchFamily="2" charset="-78"/>
                <a:cs typeface="Aljazeera" panose="02000000000000000000" pitchFamily="2" charset="-78"/>
              </a:rPr>
              <a:t>الاستراتيجي</a:t>
            </a:r>
            <a:r>
              <a:rPr lang="ar-DZ" sz="4500" b="1" dirty="0">
                <a:solidFill>
                  <a:srgbClr val="EEEEEE"/>
                </a:solidFill>
                <a:latin typeface="Aljazeera" panose="02000000000000000000" pitchFamily="2" charset="-78"/>
                <a:cs typeface="Aljazeera" panose="02000000000000000000" pitchFamily="2" charset="-78"/>
              </a:rPr>
              <a:t>ة للمنظمة</a:t>
            </a:r>
            <a:r>
              <a:rPr lang="ar-SA" sz="4500" b="1" dirty="0">
                <a:solidFill>
                  <a:srgbClr val="EEEEEE"/>
                </a:solidFill>
                <a:latin typeface="Aljazeera" panose="02000000000000000000" pitchFamily="2" charset="-78"/>
                <a:cs typeface="Aljazeera" panose="02000000000000000000" pitchFamily="2" charset="-78"/>
              </a:rPr>
              <a:t> </a:t>
            </a:r>
            <a:endParaRPr lang="en-US" sz="4500" b="1" dirty="0">
              <a:solidFill>
                <a:srgbClr val="EEEEEE"/>
              </a:solidFill>
              <a:latin typeface="Aljazeera" panose="02000000000000000000" pitchFamily="2" charset="-78"/>
              <a:cs typeface="Aljazeera" panose="02000000000000000000" pitchFamily="2" charset="-78"/>
            </a:endParaRPr>
          </a:p>
        </p:txBody>
      </p:sp>
      <p:pic>
        <p:nvPicPr>
          <p:cNvPr id="12" name="Picture 11">
            <a:extLst>
              <a:ext uri="{FF2B5EF4-FFF2-40B4-BE49-F238E27FC236}">
                <a16:creationId xmlns:a16="http://schemas.microsoft.com/office/drawing/2014/main" xmlns="" id="{3509F9BE-79DA-4938-A364-E6C6CABA78A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571512" y="2754907"/>
            <a:ext cx="1632045" cy="1632045"/>
          </a:xfrm>
          <a:prstGeom prst="rect">
            <a:avLst/>
          </a:prstGeom>
        </p:spPr>
      </p:pic>
      <p:pic>
        <p:nvPicPr>
          <p:cNvPr id="2" name="Picture 12">
            <a:extLst>
              <a:ext uri="{FF2B5EF4-FFF2-40B4-BE49-F238E27FC236}">
                <a16:creationId xmlns:a16="http://schemas.microsoft.com/office/drawing/2014/main" xmlns="" id="{3C13664A-CE2C-40CA-BDED-72694EB910FE}"/>
              </a:ext>
            </a:extLst>
          </p:cNvPr>
          <p:cNvPicPr>
            <a:picLocks noChangeAspect="1"/>
          </p:cNvPicPr>
          <p:nvPr/>
        </p:nvPicPr>
        <p:blipFill>
          <a:blip r:embed="rId3">
            <a:alphaModFix amt="69000"/>
            <a:extLst>
              <a:ext uri="{28A0092B-C50C-407E-A947-70E740481C1C}">
                <a14:useLocalDpi xmlns:a14="http://schemas.microsoft.com/office/drawing/2010/main" val="0"/>
              </a:ext>
              <a:ext uri="{96DAC541-7B7A-43D3-8B79-37D633B846F1}">
                <asvg:svgBlip xmlns:asvg="http://schemas.microsoft.com/office/drawing/2016/SVG/main" xmlns="" r:embed="rId4"/>
              </a:ext>
            </a:extLst>
          </a:blip>
          <a:srcRect/>
          <a:stretch>
            <a:fillRect/>
          </a:stretch>
        </p:blipFill>
        <p:spPr>
          <a:xfrm>
            <a:off x="-5880038" y="471832"/>
            <a:ext cx="9745098" cy="1576934"/>
          </a:xfrm>
          <a:prstGeom prst="rect">
            <a:avLst/>
          </a:prstGeom>
        </p:spPr>
      </p:pic>
    </p:spTree>
    <p:extLst>
      <p:ext uri="{BB962C8B-B14F-4D97-AF65-F5344CB8AC3E}">
        <p14:creationId xmlns:p14="http://schemas.microsoft.com/office/powerpoint/2010/main" val="164109262"/>
      </p:ext>
    </p:extLst>
  </p:cSld>
  <p:clrMapOvr>
    <a:masterClrMapping/>
  </p:clrMapOvr>
  <p:transition spd="slow">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reeform 14">
            <a:extLst>
              <a:ext uri="{FF2B5EF4-FFF2-40B4-BE49-F238E27FC236}">
                <a16:creationId xmlns:a16="http://schemas.microsoft.com/office/drawing/2014/main" xmlns="" id="{E73EA1B5-8CD5-4D5A-AB21-F94F447A75C3}"/>
              </a:ext>
            </a:extLst>
          </p:cNvPr>
          <p:cNvSpPr/>
          <p:nvPr/>
        </p:nvSpPr>
        <p:spPr>
          <a:xfrm>
            <a:off x="128985" y="108622"/>
            <a:ext cx="8847681" cy="5497756"/>
          </a:xfrm>
          <a:custGeom>
            <a:avLst/>
            <a:gdLst/>
            <a:ahLst/>
            <a:cxnLst/>
            <a:rect l="l" t="t" r="r" b="b"/>
            <a:pathLst>
              <a:path w="157867" h="2998468">
                <a:moveTo>
                  <a:pt x="0" y="0"/>
                </a:moveTo>
                <a:lnTo>
                  <a:pt x="157867" y="0"/>
                </a:lnTo>
                <a:lnTo>
                  <a:pt x="157867" y="2998468"/>
                </a:lnTo>
                <a:lnTo>
                  <a:pt x="0" y="2998468"/>
                </a:lnTo>
                <a:close/>
              </a:path>
            </a:pathLst>
          </a:custGeom>
          <a:solidFill>
            <a:srgbClr val="02ADB5"/>
          </a:solidFill>
          <a:ln>
            <a:solidFill>
              <a:srgbClr val="02ADB5"/>
            </a:solidFill>
          </a:ln>
        </p:spPr>
      </p:sp>
      <p:sp>
        <p:nvSpPr>
          <p:cNvPr id="10" name="TextBox 9">
            <a:extLst>
              <a:ext uri="{FF2B5EF4-FFF2-40B4-BE49-F238E27FC236}">
                <a16:creationId xmlns:a16="http://schemas.microsoft.com/office/drawing/2014/main" xmlns="" id="{D8FD6DD9-4C25-4371-86ED-9E78D4527F49}"/>
              </a:ext>
            </a:extLst>
          </p:cNvPr>
          <p:cNvSpPr txBox="1"/>
          <p:nvPr/>
        </p:nvSpPr>
        <p:spPr>
          <a:xfrm>
            <a:off x="3884243" y="2173659"/>
            <a:ext cx="1371600" cy="254365"/>
          </a:xfrm>
          <a:prstGeom prst="rect">
            <a:avLst/>
          </a:prstGeom>
          <a:noFill/>
        </p:spPr>
        <p:txBody>
          <a:bodyPr wrap="square" rtlCol="0">
            <a:spAutoFit/>
          </a:bodyPr>
          <a:lstStyle/>
          <a:p>
            <a:pPr algn="l"/>
            <a:endParaRPr lang="en-US" sz="1053" dirty="0"/>
          </a:p>
        </p:txBody>
      </p:sp>
      <p:sp>
        <p:nvSpPr>
          <p:cNvPr id="17" name="TextBox 16">
            <a:extLst>
              <a:ext uri="{FF2B5EF4-FFF2-40B4-BE49-F238E27FC236}">
                <a16:creationId xmlns:a16="http://schemas.microsoft.com/office/drawing/2014/main" xmlns="" id="{584A5C2C-33BE-4C0C-B030-C4307B96A3F2}"/>
              </a:ext>
            </a:extLst>
          </p:cNvPr>
          <p:cNvSpPr txBox="1"/>
          <p:nvPr/>
        </p:nvSpPr>
        <p:spPr>
          <a:xfrm>
            <a:off x="3884243" y="2173659"/>
            <a:ext cx="1371600" cy="254365"/>
          </a:xfrm>
          <a:prstGeom prst="rect">
            <a:avLst/>
          </a:prstGeom>
          <a:noFill/>
        </p:spPr>
        <p:txBody>
          <a:bodyPr wrap="square" rtlCol="0">
            <a:spAutoFit/>
          </a:bodyPr>
          <a:lstStyle/>
          <a:p>
            <a:pPr algn="l"/>
            <a:endParaRPr lang="en-US" sz="1053" dirty="0"/>
          </a:p>
        </p:txBody>
      </p:sp>
      <p:sp>
        <p:nvSpPr>
          <p:cNvPr id="24" name="TextBox 23">
            <a:extLst>
              <a:ext uri="{FF2B5EF4-FFF2-40B4-BE49-F238E27FC236}">
                <a16:creationId xmlns:a16="http://schemas.microsoft.com/office/drawing/2014/main" xmlns="" id="{6DF54F42-130C-44EF-8753-A986D08D5D8E}"/>
              </a:ext>
            </a:extLst>
          </p:cNvPr>
          <p:cNvSpPr txBox="1"/>
          <p:nvPr/>
        </p:nvSpPr>
        <p:spPr>
          <a:xfrm>
            <a:off x="78289" y="1114856"/>
            <a:ext cx="8808536" cy="2354491"/>
          </a:xfrm>
          <a:prstGeom prst="rect">
            <a:avLst/>
          </a:prstGeom>
          <a:noFill/>
        </p:spPr>
        <p:txBody>
          <a:bodyPr wrap="square" rtlCol="0">
            <a:spAutoFit/>
          </a:bodyPr>
          <a:lstStyle/>
          <a:p>
            <a:pPr algn="r" rtl="1"/>
            <a:r>
              <a:rPr lang="ar-DZ" sz="2100" dirty="0" smtClean="0">
                <a:latin typeface="Aljazeera" panose="02000000000000000000" pitchFamily="2" charset="-78"/>
                <a:cs typeface="Aljazeera" panose="02000000000000000000" pitchFamily="2" charset="-78"/>
              </a:rPr>
              <a:t>إن </a:t>
            </a:r>
            <a:r>
              <a:rPr lang="ar-DZ" sz="2100" dirty="0">
                <a:latin typeface="Aljazeera" panose="02000000000000000000" pitchFamily="2" charset="-78"/>
                <a:cs typeface="Aljazeera" panose="02000000000000000000" pitchFamily="2" charset="-78"/>
              </a:rPr>
              <a:t>مردودية أي قطاع اقتصادي تتحدد من خلال القوى المختلفة للمنافسة داخله، وتفوُق أي منظمة داخل هذا القطاع يعتمد على تبنيها لاستراتيجية تنافسية فعالة تسمح لها باكتساب والمحافظة على خاصية ما تميزها وتضمن لها التفوق على باقي المنافسين على المدى الطويل ومجابهة منافسيها بنجاح، لهذا يجب على كل مؤسسة قبل وضع استراتيجيتها أن تدرس وتقيُم استراتيجيات منافسيها لتتمكن من معرفة أنشطتهم قبل القيام بتجزئة السوق، فتحاول أن تعرف ماذا سيفعل منافسيها ؟ وماهي أهدافهم وغاياتهم ؟ وماهي نقاط الضعف لديهم ؟ وأخيرا تحاول تقدير ردود أفعالهم تجاه تحركاتها، مثل تخفيض الأسعار، إدخال منتج جديد للسوق، اختراق سوق جديد، القيام ببعض الحملات الترويجية</a:t>
            </a:r>
            <a:r>
              <a:rPr lang="ar-DZ" sz="2100" dirty="0" smtClean="0">
                <a:latin typeface="Aljazeera" panose="02000000000000000000" pitchFamily="2" charset="-78"/>
                <a:cs typeface="Aljazeera" panose="02000000000000000000" pitchFamily="2" charset="-78"/>
              </a:rPr>
              <a:t>.</a:t>
            </a:r>
          </a:p>
        </p:txBody>
      </p:sp>
      <p:pic>
        <p:nvPicPr>
          <p:cNvPr id="19" name="Picture 18">
            <a:extLst>
              <a:ext uri="{FF2B5EF4-FFF2-40B4-BE49-F238E27FC236}">
                <a16:creationId xmlns:a16="http://schemas.microsoft.com/office/drawing/2014/main" xmlns="" id="{6E19FD6F-7859-4ACB-992E-120E0F971D0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571512" y="2754907"/>
            <a:ext cx="1632045" cy="1632045"/>
          </a:xfrm>
          <a:prstGeom prst="rect">
            <a:avLst/>
          </a:prstGeom>
        </p:spPr>
      </p:pic>
      <p:grpSp>
        <p:nvGrpSpPr>
          <p:cNvPr id="20" name="Group 6">
            <a:extLst>
              <a:ext uri="{FF2B5EF4-FFF2-40B4-BE49-F238E27FC236}">
                <a16:creationId xmlns:a16="http://schemas.microsoft.com/office/drawing/2014/main" xmlns="" id="{3F7B8526-F0E5-4F3A-9CC4-B8882A8C9A25}"/>
              </a:ext>
            </a:extLst>
          </p:cNvPr>
          <p:cNvGrpSpPr/>
          <p:nvPr/>
        </p:nvGrpSpPr>
        <p:grpSpPr>
          <a:xfrm rot="8055801">
            <a:off x="8476819" y="-3942893"/>
            <a:ext cx="4623254" cy="4623254"/>
            <a:chOff x="-1523389" y="749290"/>
            <a:chExt cx="1913890" cy="1913890"/>
          </a:xfrm>
          <a:solidFill>
            <a:srgbClr val="02ADB5"/>
          </a:solidFill>
        </p:grpSpPr>
        <p:sp>
          <p:nvSpPr>
            <p:cNvPr id="21" name="Freeform 7">
              <a:extLst>
                <a:ext uri="{FF2B5EF4-FFF2-40B4-BE49-F238E27FC236}">
                  <a16:creationId xmlns:a16="http://schemas.microsoft.com/office/drawing/2014/main" xmlns="" id="{A4D973D7-9477-46E6-8022-D37844495D29}"/>
                </a:ext>
              </a:extLst>
            </p:cNvPr>
            <p:cNvSpPr/>
            <p:nvPr/>
          </p:nvSpPr>
          <p:spPr>
            <a:xfrm>
              <a:off x="-1523389" y="749290"/>
              <a:ext cx="1913890" cy="1913890"/>
            </a:xfrm>
            <a:custGeom>
              <a:avLst/>
              <a:gdLst/>
              <a:ahLst/>
              <a:cxnLst/>
              <a:rect l="l" t="t" r="r" b="b"/>
              <a:pathLst>
                <a:path w="1913890" h="1913890">
                  <a:moveTo>
                    <a:pt x="0" y="0"/>
                  </a:moveTo>
                  <a:lnTo>
                    <a:pt x="0" y="1913890"/>
                  </a:lnTo>
                  <a:lnTo>
                    <a:pt x="1913890" y="1913890"/>
                  </a:lnTo>
                  <a:lnTo>
                    <a:pt x="1913890" y="0"/>
                  </a:lnTo>
                  <a:lnTo>
                    <a:pt x="0" y="0"/>
                  </a:lnTo>
                  <a:close/>
                  <a:moveTo>
                    <a:pt x="1852930" y="1852930"/>
                  </a:moveTo>
                  <a:lnTo>
                    <a:pt x="59690" y="1852930"/>
                  </a:lnTo>
                  <a:lnTo>
                    <a:pt x="59690" y="59690"/>
                  </a:lnTo>
                  <a:lnTo>
                    <a:pt x="1852930" y="59690"/>
                  </a:lnTo>
                  <a:lnTo>
                    <a:pt x="1852930" y="1852930"/>
                  </a:lnTo>
                  <a:close/>
                </a:path>
              </a:pathLst>
            </a:custGeom>
            <a:grpFill/>
          </p:spPr>
        </p:sp>
      </p:grpSp>
      <p:grpSp>
        <p:nvGrpSpPr>
          <p:cNvPr id="22" name="Group 21">
            <a:extLst>
              <a:ext uri="{FF2B5EF4-FFF2-40B4-BE49-F238E27FC236}">
                <a16:creationId xmlns:a16="http://schemas.microsoft.com/office/drawing/2014/main" xmlns="" id="{1DC13559-75C0-4D4A-B182-A235ED4DA7EA}"/>
              </a:ext>
            </a:extLst>
          </p:cNvPr>
          <p:cNvGrpSpPr/>
          <p:nvPr/>
        </p:nvGrpSpPr>
        <p:grpSpPr>
          <a:xfrm rot="8102076">
            <a:off x="-2913819" y="-3182457"/>
            <a:ext cx="4457192" cy="3714528"/>
            <a:chOff x="10896653" y="847484"/>
            <a:chExt cx="5942923" cy="4952704"/>
          </a:xfrm>
          <a:solidFill>
            <a:srgbClr val="393E46"/>
          </a:solidFill>
        </p:grpSpPr>
        <p:grpSp>
          <p:nvGrpSpPr>
            <p:cNvPr id="23" name="Group 4">
              <a:extLst>
                <a:ext uri="{FF2B5EF4-FFF2-40B4-BE49-F238E27FC236}">
                  <a16:creationId xmlns:a16="http://schemas.microsoft.com/office/drawing/2014/main" xmlns="" id="{5AF8BD58-71D5-49B5-953A-E76D0F33F6AA}"/>
                </a:ext>
              </a:extLst>
            </p:cNvPr>
            <p:cNvGrpSpPr/>
            <p:nvPr/>
          </p:nvGrpSpPr>
          <p:grpSpPr>
            <a:xfrm rot="-2700000">
              <a:off x="10896653" y="1642457"/>
              <a:ext cx="3786245" cy="3152432"/>
              <a:chOff x="0" y="0"/>
              <a:chExt cx="1913890" cy="1913890"/>
            </a:xfrm>
            <a:grpFill/>
          </p:grpSpPr>
          <p:sp>
            <p:nvSpPr>
              <p:cNvPr id="27" name="Freeform 5">
                <a:extLst>
                  <a:ext uri="{FF2B5EF4-FFF2-40B4-BE49-F238E27FC236}">
                    <a16:creationId xmlns:a16="http://schemas.microsoft.com/office/drawing/2014/main" xmlns="" id="{777A7CC1-9C44-4189-9DF4-04C936086E53}"/>
                  </a:ext>
                </a:extLst>
              </p:cNvPr>
              <p:cNvSpPr/>
              <p:nvPr/>
            </p:nvSpPr>
            <p:spPr>
              <a:xfrm>
                <a:off x="0" y="0"/>
                <a:ext cx="1913890" cy="1913890"/>
              </a:xfrm>
              <a:custGeom>
                <a:avLst/>
                <a:gdLst/>
                <a:ahLst/>
                <a:cxnLst/>
                <a:rect l="l" t="t" r="r" b="b"/>
                <a:pathLst>
                  <a:path w="1913890" h="1913890">
                    <a:moveTo>
                      <a:pt x="0" y="0"/>
                    </a:moveTo>
                    <a:lnTo>
                      <a:pt x="1913890" y="0"/>
                    </a:lnTo>
                    <a:lnTo>
                      <a:pt x="1913890" y="1913890"/>
                    </a:lnTo>
                    <a:lnTo>
                      <a:pt x="0" y="1913890"/>
                    </a:lnTo>
                    <a:close/>
                  </a:path>
                </a:pathLst>
              </a:custGeom>
              <a:grpFill/>
              <a:ln w="38100">
                <a:solidFill>
                  <a:srgbClr val="02ADB5"/>
                </a:solidFill>
              </a:ln>
            </p:spPr>
          </p:sp>
        </p:grpSp>
        <p:grpSp>
          <p:nvGrpSpPr>
            <p:cNvPr id="25" name="Group 6">
              <a:extLst>
                <a:ext uri="{FF2B5EF4-FFF2-40B4-BE49-F238E27FC236}">
                  <a16:creationId xmlns:a16="http://schemas.microsoft.com/office/drawing/2014/main" xmlns="" id="{2383E598-B60C-446F-AB63-471EFD893CFC}"/>
                </a:ext>
              </a:extLst>
            </p:cNvPr>
            <p:cNvGrpSpPr/>
            <p:nvPr/>
          </p:nvGrpSpPr>
          <p:grpSpPr>
            <a:xfrm rot="2700000">
              <a:off x="11738148" y="698760"/>
              <a:ext cx="4952704" cy="5250152"/>
              <a:chOff x="0" y="0"/>
              <a:chExt cx="1913890" cy="1913890"/>
            </a:xfrm>
            <a:grpFill/>
          </p:grpSpPr>
          <p:sp>
            <p:nvSpPr>
              <p:cNvPr id="26" name="Freeform 7">
                <a:extLst>
                  <a:ext uri="{FF2B5EF4-FFF2-40B4-BE49-F238E27FC236}">
                    <a16:creationId xmlns:a16="http://schemas.microsoft.com/office/drawing/2014/main" xmlns="" id="{7C02E4C5-9C4B-408A-B4DA-E61F1C17AA9E}"/>
                  </a:ext>
                </a:extLst>
              </p:cNvPr>
              <p:cNvSpPr/>
              <p:nvPr/>
            </p:nvSpPr>
            <p:spPr>
              <a:xfrm>
                <a:off x="0" y="0"/>
                <a:ext cx="1913890" cy="1913890"/>
              </a:xfrm>
              <a:custGeom>
                <a:avLst/>
                <a:gdLst/>
                <a:ahLst/>
                <a:cxnLst/>
                <a:rect l="l" t="t" r="r" b="b"/>
                <a:pathLst>
                  <a:path w="1913890" h="1913890">
                    <a:moveTo>
                      <a:pt x="0" y="0"/>
                    </a:moveTo>
                    <a:lnTo>
                      <a:pt x="0" y="1913890"/>
                    </a:lnTo>
                    <a:lnTo>
                      <a:pt x="1913890" y="1913890"/>
                    </a:lnTo>
                    <a:lnTo>
                      <a:pt x="1913890" y="0"/>
                    </a:lnTo>
                    <a:lnTo>
                      <a:pt x="0" y="0"/>
                    </a:lnTo>
                    <a:close/>
                    <a:moveTo>
                      <a:pt x="1852930" y="1852930"/>
                    </a:moveTo>
                    <a:lnTo>
                      <a:pt x="59690" y="1852930"/>
                    </a:lnTo>
                    <a:lnTo>
                      <a:pt x="59690" y="59690"/>
                    </a:lnTo>
                    <a:lnTo>
                      <a:pt x="1852930" y="59690"/>
                    </a:lnTo>
                    <a:lnTo>
                      <a:pt x="1852930" y="1852930"/>
                    </a:lnTo>
                    <a:close/>
                  </a:path>
                </a:pathLst>
              </a:custGeom>
              <a:grpFill/>
              <a:ln w="38100">
                <a:solidFill>
                  <a:srgbClr val="02ADB5"/>
                </a:solidFill>
              </a:ln>
            </p:spPr>
          </p:sp>
        </p:grpSp>
      </p:grpSp>
      <p:pic>
        <p:nvPicPr>
          <p:cNvPr id="7" name="Picture 12">
            <a:extLst>
              <a:ext uri="{FF2B5EF4-FFF2-40B4-BE49-F238E27FC236}">
                <a16:creationId xmlns:a16="http://schemas.microsoft.com/office/drawing/2014/main" xmlns="" id="{DE15FD07-D6A1-4189-A43F-D17BB8335E42}"/>
              </a:ext>
            </a:extLst>
          </p:cNvPr>
          <p:cNvPicPr>
            <a:picLocks noChangeAspect="1"/>
          </p:cNvPicPr>
          <p:nvPr/>
        </p:nvPicPr>
        <p:blipFill>
          <a:blip r:embed="rId3">
            <a:alphaModFix amt="69000"/>
            <a:extLst>
              <a:ext uri="{28A0092B-C50C-407E-A947-70E740481C1C}">
                <a14:useLocalDpi xmlns:a14="http://schemas.microsoft.com/office/drawing/2010/main" val="0"/>
              </a:ext>
              <a:ext uri="{96DAC541-7B7A-43D3-8B79-37D633B846F1}">
                <asvg:svgBlip xmlns:asvg="http://schemas.microsoft.com/office/drawing/2016/SVG/main" xmlns="" r:embed="rId4"/>
              </a:ext>
            </a:extLst>
          </a:blip>
          <a:srcRect/>
          <a:stretch>
            <a:fillRect/>
          </a:stretch>
        </p:blipFill>
        <p:spPr>
          <a:xfrm rot="10800000">
            <a:off x="1739962" y="4588420"/>
            <a:ext cx="9745098" cy="1576934"/>
          </a:xfrm>
          <a:prstGeom prst="rect">
            <a:avLst/>
          </a:prstGeom>
        </p:spPr>
      </p:pic>
      <p:grpSp>
        <p:nvGrpSpPr>
          <p:cNvPr id="28" name="Group 10">
            <a:extLst>
              <a:ext uri="{FF2B5EF4-FFF2-40B4-BE49-F238E27FC236}">
                <a16:creationId xmlns:a16="http://schemas.microsoft.com/office/drawing/2014/main" xmlns="" id="{4F32983E-DA2A-4E47-AF50-3958D825F185}"/>
              </a:ext>
            </a:extLst>
          </p:cNvPr>
          <p:cNvGrpSpPr/>
          <p:nvPr/>
        </p:nvGrpSpPr>
        <p:grpSpPr>
          <a:xfrm rot="-10800000">
            <a:off x="78289" y="8287397"/>
            <a:ext cx="2393977" cy="3131509"/>
            <a:chOff x="0" y="0"/>
            <a:chExt cx="2353310" cy="3357865"/>
          </a:xfrm>
          <a:solidFill>
            <a:srgbClr val="02ADB5"/>
          </a:solidFill>
        </p:grpSpPr>
        <p:sp>
          <p:nvSpPr>
            <p:cNvPr id="29" name="Freeform 11">
              <a:extLst>
                <a:ext uri="{FF2B5EF4-FFF2-40B4-BE49-F238E27FC236}">
                  <a16:creationId xmlns:a16="http://schemas.microsoft.com/office/drawing/2014/main" xmlns="" id="{BD3FC87F-E97C-4696-B01B-4F94B33C4987}"/>
                </a:ext>
              </a:extLst>
            </p:cNvPr>
            <p:cNvSpPr/>
            <p:nvPr/>
          </p:nvSpPr>
          <p:spPr>
            <a:xfrm>
              <a:off x="0" y="0"/>
              <a:ext cx="2353310" cy="3357865"/>
            </a:xfrm>
            <a:custGeom>
              <a:avLst/>
              <a:gdLst/>
              <a:ahLst/>
              <a:cxnLst/>
              <a:rect l="l" t="t" r="r" b="b"/>
              <a:pathLst>
                <a:path w="2353310" h="3357865">
                  <a:moveTo>
                    <a:pt x="784860" y="3290555"/>
                  </a:moveTo>
                  <a:cubicBezTo>
                    <a:pt x="905510" y="3331195"/>
                    <a:pt x="1042670" y="3357865"/>
                    <a:pt x="1177290" y="3357865"/>
                  </a:cubicBezTo>
                  <a:cubicBezTo>
                    <a:pt x="1311910" y="3357865"/>
                    <a:pt x="1441450" y="3335005"/>
                    <a:pt x="1560830" y="3294365"/>
                  </a:cubicBezTo>
                  <a:cubicBezTo>
                    <a:pt x="1563370" y="3293095"/>
                    <a:pt x="1565910" y="3293095"/>
                    <a:pt x="1568450" y="3291825"/>
                  </a:cubicBezTo>
                  <a:cubicBezTo>
                    <a:pt x="2016760" y="3129265"/>
                    <a:pt x="2346960" y="2700005"/>
                    <a:pt x="2353310" y="2196850"/>
                  </a:cubicBezTo>
                  <a:lnTo>
                    <a:pt x="2353310" y="0"/>
                  </a:lnTo>
                  <a:lnTo>
                    <a:pt x="0" y="0"/>
                  </a:lnTo>
                  <a:lnTo>
                    <a:pt x="0" y="2195204"/>
                  </a:lnTo>
                  <a:cubicBezTo>
                    <a:pt x="6350" y="2702545"/>
                    <a:pt x="331470" y="3131805"/>
                    <a:pt x="784860" y="3290555"/>
                  </a:cubicBezTo>
                  <a:close/>
                </a:path>
              </a:pathLst>
            </a:custGeom>
            <a:grpFill/>
          </p:spPr>
        </p:sp>
      </p:grpSp>
      <p:grpSp>
        <p:nvGrpSpPr>
          <p:cNvPr id="30" name="Group 10">
            <a:extLst>
              <a:ext uri="{FF2B5EF4-FFF2-40B4-BE49-F238E27FC236}">
                <a16:creationId xmlns:a16="http://schemas.microsoft.com/office/drawing/2014/main" xmlns="" id="{D6A7456F-4D9D-43D5-B9FC-AA47985BA4F7}"/>
              </a:ext>
            </a:extLst>
          </p:cNvPr>
          <p:cNvGrpSpPr/>
          <p:nvPr/>
        </p:nvGrpSpPr>
        <p:grpSpPr>
          <a:xfrm rot="-10800000">
            <a:off x="2745084" y="7252609"/>
            <a:ext cx="2393977" cy="3131509"/>
            <a:chOff x="0" y="0"/>
            <a:chExt cx="2353310" cy="3357865"/>
          </a:xfrm>
          <a:solidFill>
            <a:srgbClr val="02ADB5"/>
          </a:solidFill>
        </p:grpSpPr>
        <p:sp>
          <p:nvSpPr>
            <p:cNvPr id="31" name="Freeform 11">
              <a:extLst>
                <a:ext uri="{FF2B5EF4-FFF2-40B4-BE49-F238E27FC236}">
                  <a16:creationId xmlns:a16="http://schemas.microsoft.com/office/drawing/2014/main" xmlns="" id="{1D545758-4682-422D-B52B-A72CE2F7F0FE}"/>
                </a:ext>
              </a:extLst>
            </p:cNvPr>
            <p:cNvSpPr/>
            <p:nvPr/>
          </p:nvSpPr>
          <p:spPr>
            <a:xfrm>
              <a:off x="0" y="0"/>
              <a:ext cx="2353310" cy="3357865"/>
            </a:xfrm>
            <a:custGeom>
              <a:avLst/>
              <a:gdLst/>
              <a:ahLst/>
              <a:cxnLst/>
              <a:rect l="l" t="t" r="r" b="b"/>
              <a:pathLst>
                <a:path w="2353310" h="3357865">
                  <a:moveTo>
                    <a:pt x="784860" y="3290555"/>
                  </a:moveTo>
                  <a:cubicBezTo>
                    <a:pt x="905510" y="3331195"/>
                    <a:pt x="1042670" y="3357865"/>
                    <a:pt x="1177290" y="3357865"/>
                  </a:cubicBezTo>
                  <a:cubicBezTo>
                    <a:pt x="1311910" y="3357865"/>
                    <a:pt x="1441450" y="3335005"/>
                    <a:pt x="1560830" y="3294365"/>
                  </a:cubicBezTo>
                  <a:cubicBezTo>
                    <a:pt x="1563370" y="3293095"/>
                    <a:pt x="1565910" y="3293095"/>
                    <a:pt x="1568450" y="3291825"/>
                  </a:cubicBezTo>
                  <a:cubicBezTo>
                    <a:pt x="2016760" y="3129265"/>
                    <a:pt x="2346960" y="2700005"/>
                    <a:pt x="2353310" y="2196850"/>
                  </a:cubicBezTo>
                  <a:lnTo>
                    <a:pt x="2353310" y="0"/>
                  </a:lnTo>
                  <a:lnTo>
                    <a:pt x="0" y="0"/>
                  </a:lnTo>
                  <a:lnTo>
                    <a:pt x="0" y="2195204"/>
                  </a:lnTo>
                  <a:cubicBezTo>
                    <a:pt x="6350" y="2702545"/>
                    <a:pt x="331470" y="3131805"/>
                    <a:pt x="784860" y="3290555"/>
                  </a:cubicBezTo>
                  <a:close/>
                </a:path>
              </a:pathLst>
            </a:custGeom>
            <a:grpFill/>
          </p:spPr>
        </p:sp>
      </p:grpSp>
      <p:grpSp>
        <p:nvGrpSpPr>
          <p:cNvPr id="32" name="Group 10">
            <a:extLst>
              <a:ext uri="{FF2B5EF4-FFF2-40B4-BE49-F238E27FC236}">
                <a16:creationId xmlns:a16="http://schemas.microsoft.com/office/drawing/2014/main" xmlns="" id="{1A7D6C65-045C-4673-BF56-2A3B577FC370}"/>
              </a:ext>
            </a:extLst>
          </p:cNvPr>
          <p:cNvGrpSpPr/>
          <p:nvPr/>
        </p:nvGrpSpPr>
        <p:grpSpPr>
          <a:xfrm rot="-10800000">
            <a:off x="5350370" y="5836969"/>
            <a:ext cx="3655089" cy="3819068"/>
            <a:chOff x="0" y="0"/>
            <a:chExt cx="2353310" cy="3357865"/>
          </a:xfrm>
          <a:solidFill>
            <a:srgbClr val="02ADB5"/>
          </a:solidFill>
        </p:grpSpPr>
        <p:sp>
          <p:nvSpPr>
            <p:cNvPr id="33" name="Freeform 11">
              <a:extLst>
                <a:ext uri="{FF2B5EF4-FFF2-40B4-BE49-F238E27FC236}">
                  <a16:creationId xmlns:a16="http://schemas.microsoft.com/office/drawing/2014/main" xmlns="" id="{7515A55C-BF8D-40A8-8582-54082975477F}"/>
                </a:ext>
              </a:extLst>
            </p:cNvPr>
            <p:cNvSpPr/>
            <p:nvPr/>
          </p:nvSpPr>
          <p:spPr>
            <a:xfrm>
              <a:off x="0" y="0"/>
              <a:ext cx="2353310" cy="3357865"/>
            </a:xfrm>
            <a:custGeom>
              <a:avLst/>
              <a:gdLst/>
              <a:ahLst/>
              <a:cxnLst/>
              <a:rect l="l" t="t" r="r" b="b"/>
              <a:pathLst>
                <a:path w="2353310" h="3357865">
                  <a:moveTo>
                    <a:pt x="784860" y="3290555"/>
                  </a:moveTo>
                  <a:cubicBezTo>
                    <a:pt x="905510" y="3331195"/>
                    <a:pt x="1042670" y="3357865"/>
                    <a:pt x="1177290" y="3357865"/>
                  </a:cubicBezTo>
                  <a:cubicBezTo>
                    <a:pt x="1311910" y="3357865"/>
                    <a:pt x="1441450" y="3335005"/>
                    <a:pt x="1560830" y="3294365"/>
                  </a:cubicBezTo>
                  <a:cubicBezTo>
                    <a:pt x="1563370" y="3293095"/>
                    <a:pt x="1565910" y="3293095"/>
                    <a:pt x="1568450" y="3291825"/>
                  </a:cubicBezTo>
                  <a:cubicBezTo>
                    <a:pt x="2016760" y="3129265"/>
                    <a:pt x="2346960" y="2700005"/>
                    <a:pt x="2353310" y="2196850"/>
                  </a:cubicBezTo>
                  <a:lnTo>
                    <a:pt x="2353310" y="0"/>
                  </a:lnTo>
                  <a:lnTo>
                    <a:pt x="0" y="0"/>
                  </a:lnTo>
                  <a:lnTo>
                    <a:pt x="0" y="2195204"/>
                  </a:lnTo>
                  <a:cubicBezTo>
                    <a:pt x="6350" y="2702545"/>
                    <a:pt x="331470" y="3131805"/>
                    <a:pt x="784860" y="3290555"/>
                  </a:cubicBezTo>
                  <a:close/>
                </a:path>
              </a:pathLst>
            </a:custGeom>
            <a:grpFill/>
          </p:spPr>
        </p:sp>
      </p:grpSp>
      <p:sp>
        <p:nvSpPr>
          <p:cNvPr id="34" name="TextBox 33">
            <a:extLst>
              <a:ext uri="{FF2B5EF4-FFF2-40B4-BE49-F238E27FC236}">
                <a16:creationId xmlns:a16="http://schemas.microsoft.com/office/drawing/2014/main" xmlns="" id="{6DF54F42-130C-44EF-8753-A986D08D5D8E}"/>
              </a:ext>
            </a:extLst>
          </p:cNvPr>
          <p:cNvSpPr txBox="1"/>
          <p:nvPr/>
        </p:nvSpPr>
        <p:spPr>
          <a:xfrm>
            <a:off x="148557" y="3366996"/>
            <a:ext cx="8808536" cy="1508105"/>
          </a:xfrm>
          <a:prstGeom prst="rect">
            <a:avLst/>
          </a:prstGeom>
          <a:noFill/>
        </p:spPr>
        <p:txBody>
          <a:bodyPr wrap="square" rtlCol="0">
            <a:spAutoFit/>
          </a:bodyPr>
          <a:lstStyle/>
          <a:p>
            <a:pPr algn="just" rtl="1"/>
            <a:r>
              <a:rPr lang="ar-DZ" sz="3200" dirty="0">
                <a:latin typeface="Aljazeera" panose="02000000000000000000" pitchFamily="2" charset="-78"/>
                <a:cs typeface="Aljazeera" panose="02000000000000000000" pitchFamily="2" charset="-78"/>
              </a:rPr>
              <a:t> </a:t>
            </a:r>
            <a:r>
              <a:rPr lang="ar-DZ" sz="2000" dirty="0">
                <a:latin typeface="Aljazeera" panose="02000000000000000000" pitchFamily="2" charset="-78"/>
                <a:cs typeface="Aljazeera" panose="02000000000000000000" pitchFamily="2" charset="-78"/>
              </a:rPr>
              <a:t>إن الاستراتيجية التنافسية الفعالة هي تلك التي تقوم على الثنائيات (منتج</a:t>
            </a:r>
            <a:r>
              <a:rPr lang="fr-FR" sz="2000" dirty="0">
                <a:latin typeface="Aljazeera" panose="02000000000000000000" pitchFamily="2" charset="-78"/>
                <a:cs typeface="Aljazeera" panose="02000000000000000000" pitchFamily="2" charset="-78"/>
              </a:rPr>
              <a:t>/</a:t>
            </a:r>
            <a:r>
              <a:rPr lang="ar-DZ" sz="2000" dirty="0">
                <a:latin typeface="Aljazeera" panose="02000000000000000000" pitchFamily="2" charset="-78"/>
                <a:cs typeface="Aljazeera" panose="02000000000000000000" pitchFamily="2" charset="-78"/>
              </a:rPr>
              <a:t> قطاع سوقي) أي تحاول أن تجد علاقة بين منتجات المنظمة والأسواق المستهدفة، بحيث تعمل هذه الاستراتيجية على تحقيق ميزة ما تميز المؤسسة عن باقي المنافسين و تحاول الحفاظ على هذه الميزة، وذلك بهدف ضمان استمرارية وبقاء المؤسسة في السوق وتفادي الخروج من السوق .</a:t>
            </a:r>
            <a:endParaRPr lang="fr-FR" sz="2000" dirty="0">
              <a:latin typeface="Aljazeera" panose="02000000000000000000" pitchFamily="2" charset="-78"/>
              <a:cs typeface="Aljazeera" panose="02000000000000000000" pitchFamily="2" charset="-78"/>
            </a:endParaRPr>
          </a:p>
        </p:txBody>
      </p:sp>
      <p:sp>
        <p:nvSpPr>
          <p:cNvPr id="35" name="TextBox 34">
            <a:extLst>
              <a:ext uri="{FF2B5EF4-FFF2-40B4-BE49-F238E27FC236}">
                <a16:creationId xmlns:a16="http://schemas.microsoft.com/office/drawing/2014/main" xmlns="" id="{6DF54F42-130C-44EF-8753-A986D08D5D8E}"/>
              </a:ext>
            </a:extLst>
          </p:cNvPr>
          <p:cNvSpPr txBox="1"/>
          <p:nvPr/>
        </p:nvSpPr>
        <p:spPr>
          <a:xfrm>
            <a:off x="78289" y="513744"/>
            <a:ext cx="8808536" cy="461665"/>
          </a:xfrm>
          <a:prstGeom prst="rect">
            <a:avLst/>
          </a:prstGeom>
          <a:noFill/>
        </p:spPr>
        <p:txBody>
          <a:bodyPr wrap="square" rtlCol="0">
            <a:spAutoFit/>
          </a:bodyPr>
          <a:lstStyle/>
          <a:p>
            <a:pPr algn="r" rtl="1"/>
            <a:r>
              <a:rPr lang="ar-SA" sz="2400" b="1" u="sng" dirty="0">
                <a:solidFill>
                  <a:schemeClr val="bg1"/>
                </a:solidFill>
                <a:latin typeface="Aljazeera" panose="02000000000000000000" pitchFamily="2" charset="-78"/>
                <a:cs typeface="Aljazeera" panose="02000000000000000000" pitchFamily="2" charset="-78"/>
              </a:rPr>
              <a:t>ت</a:t>
            </a:r>
            <a:r>
              <a:rPr lang="ar-DZ" sz="2400" b="1" u="sng" dirty="0">
                <a:solidFill>
                  <a:schemeClr val="bg1"/>
                </a:solidFill>
                <a:latin typeface="Aljazeera" panose="02000000000000000000" pitchFamily="2" charset="-78"/>
                <a:cs typeface="Aljazeera" panose="02000000000000000000" pitchFamily="2" charset="-78"/>
              </a:rPr>
              <a:t>مهيد</a:t>
            </a:r>
            <a:r>
              <a:rPr lang="ar-SA" sz="2400" b="1" u="sng" dirty="0">
                <a:solidFill>
                  <a:schemeClr val="bg1"/>
                </a:solidFill>
                <a:latin typeface="Aljazeera" panose="02000000000000000000" pitchFamily="2" charset="-78"/>
                <a:cs typeface="Aljazeera" panose="02000000000000000000" pitchFamily="2" charset="-78"/>
              </a:rPr>
              <a:t>: </a:t>
            </a:r>
          </a:p>
        </p:txBody>
      </p:sp>
    </p:spTree>
    <p:extLst>
      <p:ext uri="{BB962C8B-B14F-4D97-AF65-F5344CB8AC3E}">
        <p14:creationId xmlns:p14="http://schemas.microsoft.com/office/powerpoint/2010/main" val="121508432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3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Freeform 11">
            <a:extLst>
              <a:ext uri="{FF2B5EF4-FFF2-40B4-BE49-F238E27FC236}">
                <a16:creationId xmlns:a16="http://schemas.microsoft.com/office/drawing/2014/main" xmlns="" id="{82BE58A9-0981-4081-9D23-BF7F4172FD10}"/>
              </a:ext>
            </a:extLst>
          </p:cNvPr>
          <p:cNvSpPr/>
          <p:nvPr/>
        </p:nvSpPr>
        <p:spPr>
          <a:xfrm rot="10800000">
            <a:off x="102799" y="3040473"/>
            <a:ext cx="3418568" cy="3131509"/>
          </a:xfrm>
          <a:custGeom>
            <a:avLst/>
            <a:gdLst/>
            <a:ahLst/>
            <a:cxnLst/>
            <a:rect l="l" t="t" r="r" b="b"/>
            <a:pathLst>
              <a:path w="2353310" h="3357865">
                <a:moveTo>
                  <a:pt x="784860" y="3290555"/>
                </a:moveTo>
                <a:cubicBezTo>
                  <a:pt x="905510" y="3331195"/>
                  <a:pt x="1042670" y="3357865"/>
                  <a:pt x="1177290" y="3357865"/>
                </a:cubicBezTo>
                <a:cubicBezTo>
                  <a:pt x="1311910" y="3357865"/>
                  <a:pt x="1441450" y="3335005"/>
                  <a:pt x="1560830" y="3294365"/>
                </a:cubicBezTo>
                <a:cubicBezTo>
                  <a:pt x="1563370" y="3293095"/>
                  <a:pt x="1565910" y="3293095"/>
                  <a:pt x="1568450" y="3291825"/>
                </a:cubicBezTo>
                <a:cubicBezTo>
                  <a:pt x="2016760" y="3129265"/>
                  <a:pt x="2346960" y="2700005"/>
                  <a:pt x="2353310" y="2196850"/>
                </a:cubicBezTo>
                <a:lnTo>
                  <a:pt x="2353310" y="0"/>
                </a:lnTo>
                <a:lnTo>
                  <a:pt x="0" y="0"/>
                </a:lnTo>
                <a:lnTo>
                  <a:pt x="0" y="2195204"/>
                </a:lnTo>
                <a:cubicBezTo>
                  <a:pt x="6350" y="2702545"/>
                  <a:pt x="331470" y="3131805"/>
                  <a:pt x="784860" y="3290555"/>
                </a:cubicBezTo>
                <a:close/>
              </a:path>
            </a:pathLst>
          </a:custGeom>
          <a:solidFill>
            <a:srgbClr val="02ADB5"/>
          </a:solidFill>
        </p:spPr>
      </p:sp>
      <p:sp>
        <p:nvSpPr>
          <p:cNvPr id="16" name="TextBox 15">
            <a:extLst>
              <a:ext uri="{FF2B5EF4-FFF2-40B4-BE49-F238E27FC236}">
                <a16:creationId xmlns:a16="http://schemas.microsoft.com/office/drawing/2014/main" xmlns="" id="{9533C81C-7263-4EBE-A292-6AA49B75C2C7}"/>
              </a:ext>
            </a:extLst>
          </p:cNvPr>
          <p:cNvSpPr txBox="1"/>
          <p:nvPr/>
        </p:nvSpPr>
        <p:spPr>
          <a:xfrm>
            <a:off x="1678675" y="902166"/>
            <a:ext cx="5686060" cy="553998"/>
          </a:xfrm>
          <a:prstGeom prst="rect">
            <a:avLst/>
          </a:prstGeom>
          <a:solidFill>
            <a:srgbClr val="02ADB5"/>
          </a:solidFill>
        </p:spPr>
        <p:txBody>
          <a:bodyPr wrap="square" rtlCol="0">
            <a:spAutoFit/>
          </a:bodyPr>
          <a:lstStyle/>
          <a:p>
            <a:pPr algn="r" rtl="1"/>
            <a:r>
              <a:rPr lang="ar-SA" sz="3000" b="1" dirty="0">
                <a:solidFill>
                  <a:prstClr val="black"/>
                </a:solidFill>
                <a:latin typeface="Aljazeera" panose="02000000000000000000" pitchFamily="2" charset="-78"/>
              </a:rPr>
              <a:t>ومن أبرز </a:t>
            </a:r>
            <a:r>
              <a:rPr lang="ar-DZ" sz="3000" b="1" dirty="0">
                <a:solidFill>
                  <a:prstClr val="black"/>
                </a:solidFill>
                <a:latin typeface="Aljazeera" panose="02000000000000000000" pitchFamily="2" charset="-78"/>
              </a:rPr>
              <a:t>الخيارات </a:t>
            </a:r>
            <a:r>
              <a:rPr lang="ar-SA" sz="3000" b="1" dirty="0">
                <a:solidFill>
                  <a:prstClr val="black"/>
                </a:solidFill>
                <a:latin typeface="Aljazeera" panose="02000000000000000000" pitchFamily="2" charset="-78"/>
              </a:rPr>
              <a:t>الاستراتيجي</a:t>
            </a:r>
            <a:r>
              <a:rPr lang="ar-DZ" sz="3000" b="1" dirty="0">
                <a:solidFill>
                  <a:prstClr val="black"/>
                </a:solidFill>
                <a:latin typeface="Aljazeera" panose="02000000000000000000" pitchFamily="2" charset="-78"/>
              </a:rPr>
              <a:t>ة</a:t>
            </a:r>
            <a:r>
              <a:rPr lang="ar-SA" sz="3000" b="1" dirty="0">
                <a:solidFill>
                  <a:prstClr val="black"/>
                </a:solidFill>
                <a:latin typeface="Aljazeera" panose="02000000000000000000" pitchFamily="2" charset="-78"/>
              </a:rPr>
              <a:t> نجد:</a:t>
            </a:r>
            <a:endParaRPr lang="en-US" sz="3000" b="1" dirty="0">
              <a:solidFill>
                <a:prstClr val="black"/>
              </a:solidFill>
              <a:latin typeface="Aljazeera" panose="02000000000000000000" pitchFamily="2" charset="-78"/>
            </a:endParaRPr>
          </a:p>
        </p:txBody>
      </p:sp>
      <p:sp>
        <p:nvSpPr>
          <p:cNvPr id="21" name="TextBox 5">
            <a:extLst>
              <a:ext uri="{FF2B5EF4-FFF2-40B4-BE49-F238E27FC236}">
                <a16:creationId xmlns:a16="http://schemas.microsoft.com/office/drawing/2014/main" xmlns="" id="{59439C19-B81A-4D18-8107-5AC13A10DD44}"/>
              </a:ext>
            </a:extLst>
          </p:cNvPr>
          <p:cNvSpPr txBox="1"/>
          <p:nvPr/>
        </p:nvSpPr>
        <p:spPr>
          <a:xfrm>
            <a:off x="0" y="4163542"/>
            <a:ext cx="3421754" cy="1323439"/>
          </a:xfrm>
          <a:prstGeom prst="rect">
            <a:avLst/>
          </a:prstGeom>
          <a:noFill/>
        </p:spPr>
        <p:txBody>
          <a:bodyPr wrap="square" rtlCol="0">
            <a:spAutoFit/>
          </a:bodyPr>
          <a:lstStyle/>
          <a:p>
            <a:pPr algn="ctr" rtl="1"/>
            <a:r>
              <a:rPr lang="ar-SA" sz="2000" b="1" dirty="0">
                <a:solidFill>
                  <a:srgbClr val="E8EAED"/>
                </a:solidFill>
                <a:latin typeface="Aljazeera" panose="02000000000000000000" pitchFamily="2" charset="-78"/>
                <a:cs typeface="Aljazeera" panose="02000000000000000000" pitchFamily="2" charset="-78"/>
              </a:rPr>
              <a:t>قدم </a:t>
            </a:r>
            <a:r>
              <a:rPr lang="fr-FR" sz="2000" b="1" dirty="0">
                <a:solidFill>
                  <a:srgbClr val="E8EAED"/>
                </a:solidFill>
                <a:latin typeface="Aljazeera" panose="02000000000000000000" pitchFamily="2" charset="-78"/>
                <a:cs typeface="Aljazeera" panose="02000000000000000000" pitchFamily="2" charset="-78"/>
              </a:rPr>
              <a:t>Igor </a:t>
            </a:r>
            <a:r>
              <a:rPr lang="fr-FR" sz="2000" b="1" dirty="0" err="1">
                <a:solidFill>
                  <a:srgbClr val="E8EAED"/>
                </a:solidFill>
                <a:latin typeface="Aljazeera" panose="02000000000000000000" pitchFamily="2" charset="-78"/>
                <a:cs typeface="Aljazeera" panose="02000000000000000000" pitchFamily="2" charset="-78"/>
              </a:rPr>
              <a:t>Ansoff</a:t>
            </a:r>
            <a:r>
              <a:rPr lang="fr-FR" sz="2000" b="1" dirty="0">
                <a:solidFill>
                  <a:srgbClr val="E8EAED"/>
                </a:solidFill>
                <a:latin typeface="Aljazeera" panose="02000000000000000000" pitchFamily="2" charset="-78"/>
                <a:cs typeface="Aljazeera" panose="02000000000000000000" pitchFamily="2" charset="-78"/>
              </a:rPr>
              <a:t> </a:t>
            </a:r>
            <a:r>
              <a:rPr lang="ar-DZ" sz="2000" b="1" dirty="0">
                <a:solidFill>
                  <a:srgbClr val="E8EAED"/>
                </a:solidFill>
                <a:latin typeface="Aljazeera" panose="02000000000000000000" pitchFamily="2" charset="-78"/>
                <a:cs typeface="Aljazeera" panose="02000000000000000000" pitchFamily="2" charset="-78"/>
              </a:rPr>
              <a:t> </a:t>
            </a:r>
            <a:r>
              <a:rPr lang="ar-SA" sz="2000" b="1" dirty="0">
                <a:solidFill>
                  <a:srgbClr val="E8EAED"/>
                </a:solidFill>
                <a:latin typeface="Aljazeera" panose="02000000000000000000" pitchFamily="2" charset="-78"/>
                <a:cs typeface="Aljazeera" panose="02000000000000000000" pitchFamily="2" charset="-78"/>
              </a:rPr>
              <a:t>مصفوفة تستند إلى اختيار المنتج الحالي أو المستقبلي في السوق الحالي أو المستقبلي، وينتج عن هذا أربعة استراتيجيات تنافسية </a:t>
            </a:r>
          </a:p>
        </p:txBody>
      </p:sp>
      <p:grpSp>
        <p:nvGrpSpPr>
          <p:cNvPr id="3" name="Group 2"/>
          <p:cNvGrpSpPr/>
          <p:nvPr/>
        </p:nvGrpSpPr>
        <p:grpSpPr>
          <a:xfrm>
            <a:off x="3571114" y="2548965"/>
            <a:ext cx="2816037" cy="3462452"/>
            <a:chOff x="3625706" y="2548965"/>
            <a:chExt cx="2923962" cy="3462452"/>
          </a:xfrm>
        </p:grpSpPr>
        <p:grpSp>
          <p:nvGrpSpPr>
            <p:cNvPr id="32" name="Group 10">
              <a:extLst>
                <a:ext uri="{FF2B5EF4-FFF2-40B4-BE49-F238E27FC236}">
                  <a16:creationId xmlns:a16="http://schemas.microsoft.com/office/drawing/2014/main" xmlns="" id="{7CB511AE-5DEF-4BAC-A60C-F32EBB4BD979}"/>
                </a:ext>
              </a:extLst>
            </p:cNvPr>
            <p:cNvGrpSpPr/>
            <p:nvPr/>
          </p:nvGrpSpPr>
          <p:grpSpPr>
            <a:xfrm rot="-10800000">
              <a:off x="3625706" y="2548965"/>
              <a:ext cx="2923962" cy="3462452"/>
              <a:chOff x="0" y="0"/>
              <a:chExt cx="2353310" cy="3357865"/>
            </a:xfrm>
            <a:solidFill>
              <a:srgbClr val="02ADB5"/>
            </a:solidFill>
          </p:grpSpPr>
          <p:sp>
            <p:nvSpPr>
              <p:cNvPr id="33" name="Freeform 11">
                <a:extLst>
                  <a:ext uri="{FF2B5EF4-FFF2-40B4-BE49-F238E27FC236}">
                    <a16:creationId xmlns:a16="http://schemas.microsoft.com/office/drawing/2014/main" xmlns="" id="{FD4FC4AF-73FA-44D3-AA56-B3E17D6288D5}"/>
                  </a:ext>
                </a:extLst>
              </p:cNvPr>
              <p:cNvSpPr/>
              <p:nvPr/>
            </p:nvSpPr>
            <p:spPr>
              <a:xfrm>
                <a:off x="0" y="0"/>
                <a:ext cx="2353310" cy="3357865"/>
              </a:xfrm>
              <a:custGeom>
                <a:avLst/>
                <a:gdLst/>
                <a:ahLst/>
                <a:cxnLst/>
                <a:rect l="l" t="t" r="r" b="b"/>
                <a:pathLst>
                  <a:path w="2353310" h="3357865">
                    <a:moveTo>
                      <a:pt x="784860" y="3290555"/>
                    </a:moveTo>
                    <a:cubicBezTo>
                      <a:pt x="905510" y="3331195"/>
                      <a:pt x="1042670" y="3357865"/>
                      <a:pt x="1177290" y="3357865"/>
                    </a:cubicBezTo>
                    <a:cubicBezTo>
                      <a:pt x="1311910" y="3357865"/>
                      <a:pt x="1441450" y="3335005"/>
                      <a:pt x="1560830" y="3294365"/>
                    </a:cubicBezTo>
                    <a:cubicBezTo>
                      <a:pt x="1563370" y="3293095"/>
                      <a:pt x="1565910" y="3293095"/>
                      <a:pt x="1568450" y="3291825"/>
                    </a:cubicBezTo>
                    <a:cubicBezTo>
                      <a:pt x="2016760" y="3129265"/>
                      <a:pt x="2346960" y="2700005"/>
                      <a:pt x="2353310" y="2196850"/>
                    </a:cubicBezTo>
                    <a:lnTo>
                      <a:pt x="2353310" y="0"/>
                    </a:lnTo>
                    <a:lnTo>
                      <a:pt x="0" y="0"/>
                    </a:lnTo>
                    <a:lnTo>
                      <a:pt x="0" y="2195204"/>
                    </a:lnTo>
                    <a:cubicBezTo>
                      <a:pt x="6350" y="2702545"/>
                      <a:pt x="331470" y="3131805"/>
                      <a:pt x="784860" y="3290555"/>
                    </a:cubicBezTo>
                    <a:close/>
                  </a:path>
                </a:pathLst>
              </a:custGeom>
              <a:grpFill/>
            </p:spPr>
          </p:sp>
        </p:grpSp>
        <p:sp>
          <p:nvSpPr>
            <p:cNvPr id="18" name="TextBox 17">
              <a:extLst>
                <a:ext uri="{FF2B5EF4-FFF2-40B4-BE49-F238E27FC236}">
                  <a16:creationId xmlns:a16="http://schemas.microsoft.com/office/drawing/2014/main" xmlns="" id="{37FB7837-683A-4B4A-9961-28B019336D70}"/>
                </a:ext>
              </a:extLst>
            </p:cNvPr>
            <p:cNvSpPr txBox="1"/>
            <p:nvPr/>
          </p:nvSpPr>
          <p:spPr>
            <a:xfrm>
              <a:off x="4387490" y="3243046"/>
              <a:ext cx="1371600" cy="646331"/>
            </a:xfrm>
            <a:prstGeom prst="rect">
              <a:avLst/>
            </a:prstGeom>
            <a:noFill/>
          </p:spPr>
          <p:txBody>
            <a:bodyPr wrap="square" rtlCol="0">
              <a:spAutoFit/>
            </a:bodyPr>
            <a:lstStyle/>
            <a:p>
              <a:pPr algn="ctr" rtl="1"/>
              <a:r>
                <a:rPr lang="ar-DZ" sz="3600" b="1" dirty="0">
                  <a:solidFill>
                    <a:prstClr val="white"/>
                  </a:solidFill>
                  <a:latin typeface="Aljazeera" panose="02000000000000000000" pitchFamily="2" charset="-78"/>
                  <a:cs typeface="Aljazeera" panose="02000000000000000000" pitchFamily="2" charset="-78"/>
                </a:rPr>
                <a:t>ثانيًا:</a:t>
              </a:r>
              <a:endParaRPr lang="en-US" sz="3600" b="1" dirty="0">
                <a:solidFill>
                  <a:prstClr val="white"/>
                </a:solidFill>
                <a:latin typeface="Aljazeera" panose="02000000000000000000" pitchFamily="2" charset="-78"/>
                <a:cs typeface="Aljazeera" panose="02000000000000000000" pitchFamily="2" charset="-78"/>
              </a:endParaRPr>
            </a:p>
          </p:txBody>
        </p:sp>
        <p:sp>
          <p:nvSpPr>
            <p:cNvPr id="6" name="Rectangle 5"/>
            <p:cNvSpPr/>
            <p:nvPr/>
          </p:nvSpPr>
          <p:spPr>
            <a:xfrm>
              <a:off x="3800863" y="4204672"/>
              <a:ext cx="2544854" cy="707886"/>
            </a:xfrm>
            <a:prstGeom prst="rect">
              <a:avLst/>
            </a:prstGeom>
          </p:spPr>
          <p:txBody>
            <a:bodyPr wrap="square">
              <a:spAutoFit/>
            </a:bodyPr>
            <a:lstStyle/>
            <a:p>
              <a:pPr algn="ctr" rtl="1"/>
              <a:r>
                <a:rPr lang="ar-DZ" sz="2000" dirty="0">
                  <a:solidFill>
                    <a:prstClr val="black"/>
                  </a:solidFill>
                  <a:latin typeface="Aljazeera" panose="02000000000000000000" pitchFamily="2" charset="-78"/>
                  <a:cs typeface="Aljazeera" panose="02000000000000000000" pitchFamily="2" charset="-78"/>
                </a:rPr>
                <a:t>الاستراتيجيات التنافسية حسب: </a:t>
              </a:r>
              <a:r>
                <a:rPr lang="fr-FR" sz="2000" dirty="0" err="1">
                  <a:solidFill>
                    <a:prstClr val="black"/>
                  </a:solidFill>
                  <a:latin typeface="Aljazeera" panose="02000000000000000000" pitchFamily="2" charset="-78"/>
                  <a:cs typeface="Aljazeera" panose="02000000000000000000" pitchFamily="2" charset="-78"/>
                </a:rPr>
                <a:t>Kotler</a:t>
              </a:r>
              <a:endParaRPr lang="fr-FR" sz="2000" dirty="0">
                <a:solidFill>
                  <a:prstClr val="black"/>
                </a:solidFill>
                <a:latin typeface="Aljazeera" panose="02000000000000000000" pitchFamily="2" charset="-78"/>
                <a:cs typeface="Aljazeera" panose="02000000000000000000" pitchFamily="2" charset="-78"/>
              </a:endParaRPr>
            </a:p>
          </p:txBody>
        </p:sp>
      </p:grpSp>
      <p:grpSp>
        <p:nvGrpSpPr>
          <p:cNvPr id="2" name="Group 1"/>
          <p:cNvGrpSpPr/>
          <p:nvPr/>
        </p:nvGrpSpPr>
        <p:grpSpPr>
          <a:xfrm>
            <a:off x="6441743" y="1804086"/>
            <a:ext cx="2607869" cy="3910914"/>
            <a:chOff x="6649281" y="1804086"/>
            <a:chExt cx="2400331" cy="3910914"/>
          </a:xfrm>
        </p:grpSpPr>
        <p:grpSp>
          <p:nvGrpSpPr>
            <p:cNvPr id="38" name="Group 10">
              <a:extLst>
                <a:ext uri="{FF2B5EF4-FFF2-40B4-BE49-F238E27FC236}">
                  <a16:creationId xmlns:a16="http://schemas.microsoft.com/office/drawing/2014/main" xmlns="" id="{3C812028-C5FA-4961-B0BD-40F58DA20B5B}"/>
                </a:ext>
              </a:extLst>
            </p:cNvPr>
            <p:cNvGrpSpPr/>
            <p:nvPr/>
          </p:nvGrpSpPr>
          <p:grpSpPr>
            <a:xfrm rot="-10800000">
              <a:off x="6649281" y="1804086"/>
              <a:ext cx="2393977" cy="3910914"/>
              <a:chOff x="0" y="0"/>
              <a:chExt cx="2353310" cy="3357865"/>
            </a:xfrm>
            <a:solidFill>
              <a:srgbClr val="02ADB5"/>
            </a:solidFill>
          </p:grpSpPr>
          <p:sp>
            <p:nvSpPr>
              <p:cNvPr id="39" name="Freeform 11">
                <a:extLst>
                  <a:ext uri="{FF2B5EF4-FFF2-40B4-BE49-F238E27FC236}">
                    <a16:creationId xmlns:a16="http://schemas.microsoft.com/office/drawing/2014/main" xmlns="" id="{B637AF72-1C88-47EA-A770-FA3C25BF2089}"/>
                  </a:ext>
                </a:extLst>
              </p:cNvPr>
              <p:cNvSpPr/>
              <p:nvPr/>
            </p:nvSpPr>
            <p:spPr>
              <a:xfrm>
                <a:off x="0" y="0"/>
                <a:ext cx="2353310" cy="3357865"/>
              </a:xfrm>
              <a:custGeom>
                <a:avLst/>
                <a:gdLst/>
                <a:ahLst/>
                <a:cxnLst/>
                <a:rect l="l" t="t" r="r" b="b"/>
                <a:pathLst>
                  <a:path w="2353310" h="3357865">
                    <a:moveTo>
                      <a:pt x="784860" y="3290555"/>
                    </a:moveTo>
                    <a:cubicBezTo>
                      <a:pt x="905510" y="3331195"/>
                      <a:pt x="1042670" y="3357865"/>
                      <a:pt x="1177290" y="3357865"/>
                    </a:cubicBezTo>
                    <a:cubicBezTo>
                      <a:pt x="1311910" y="3357865"/>
                      <a:pt x="1441450" y="3335005"/>
                      <a:pt x="1560830" y="3294365"/>
                    </a:cubicBezTo>
                    <a:cubicBezTo>
                      <a:pt x="1563370" y="3293095"/>
                      <a:pt x="1565910" y="3293095"/>
                      <a:pt x="1568450" y="3291825"/>
                    </a:cubicBezTo>
                    <a:cubicBezTo>
                      <a:pt x="2016760" y="3129265"/>
                      <a:pt x="2346960" y="2700005"/>
                      <a:pt x="2353310" y="2196850"/>
                    </a:cubicBezTo>
                    <a:lnTo>
                      <a:pt x="2353310" y="0"/>
                    </a:lnTo>
                    <a:lnTo>
                      <a:pt x="0" y="0"/>
                    </a:lnTo>
                    <a:lnTo>
                      <a:pt x="0" y="2195204"/>
                    </a:lnTo>
                    <a:cubicBezTo>
                      <a:pt x="6350" y="2702545"/>
                      <a:pt x="331470" y="3131805"/>
                      <a:pt x="784860" y="3290555"/>
                    </a:cubicBezTo>
                    <a:close/>
                  </a:path>
                </a:pathLst>
              </a:custGeom>
              <a:grpFill/>
            </p:spPr>
          </p:sp>
        </p:grpSp>
        <p:sp>
          <p:nvSpPr>
            <p:cNvPr id="19" name="TextBox 18">
              <a:extLst>
                <a:ext uri="{FF2B5EF4-FFF2-40B4-BE49-F238E27FC236}">
                  <a16:creationId xmlns:a16="http://schemas.microsoft.com/office/drawing/2014/main" xmlns="" id="{DD27FD49-1315-4BE3-BB61-7DA91545E00B}"/>
                </a:ext>
              </a:extLst>
            </p:cNvPr>
            <p:cNvSpPr txBox="1"/>
            <p:nvPr/>
          </p:nvSpPr>
          <p:spPr>
            <a:xfrm>
              <a:off x="7568641" y="2440839"/>
              <a:ext cx="1013346" cy="646331"/>
            </a:xfrm>
            <a:prstGeom prst="rect">
              <a:avLst/>
            </a:prstGeom>
            <a:noFill/>
          </p:spPr>
          <p:txBody>
            <a:bodyPr wrap="square" rtlCol="0">
              <a:spAutoFit/>
            </a:bodyPr>
            <a:lstStyle/>
            <a:p>
              <a:pPr algn="ctr" rtl="1"/>
              <a:r>
                <a:rPr lang="ar-DZ" sz="3600" b="1" dirty="0">
                  <a:solidFill>
                    <a:prstClr val="white"/>
                  </a:solidFill>
                  <a:latin typeface="Aljazeera" panose="02000000000000000000" pitchFamily="2" charset="-78"/>
                  <a:cs typeface="Aljazeera" panose="02000000000000000000" pitchFamily="2" charset="-78"/>
                </a:rPr>
                <a:t>أولا:</a:t>
              </a:r>
              <a:endParaRPr lang="en-US" sz="3600" b="1" dirty="0">
                <a:solidFill>
                  <a:prstClr val="white"/>
                </a:solidFill>
                <a:latin typeface="Aljazeera" panose="02000000000000000000" pitchFamily="2" charset="-78"/>
                <a:cs typeface="Aljazeera" panose="02000000000000000000" pitchFamily="2" charset="-78"/>
              </a:endParaRPr>
            </a:p>
          </p:txBody>
        </p:sp>
        <p:sp>
          <p:nvSpPr>
            <p:cNvPr id="23" name="Rectangle 22"/>
            <p:cNvSpPr/>
            <p:nvPr/>
          </p:nvSpPr>
          <p:spPr>
            <a:xfrm>
              <a:off x="6655633" y="3405600"/>
              <a:ext cx="2393979" cy="707886"/>
            </a:xfrm>
            <a:prstGeom prst="rect">
              <a:avLst/>
            </a:prstGeom>
          </p:spPr>
          <p:txBody>
            <a:bodyPr wrap="square">
              <a:spAutoFit/>
            </a:bodyPr>
            <a:lstStyle/>
            <a:p>
              <a:pPr algn="ctr" rtl="1"/>
              <a:r>
                <a:rPr lang="ar-DZ" sz="2000" dirty="0">
                  <a:solidFill>
                    <a:prstClr val="black"/>
                  </a:solidFill>
                  <a:latin typeface="Aljazeera" panose="02000000000000000000" pitchFamily="2" charset="-78"/>
                  <a:cs typeface="Aljazeera" panose="02000000000000000000" pitchFamily="2" charset="-78"/>
                </a:rPr>
                <a:t>الاستراتيجيات التنافسية حسب: </a:t>
              </a:r>
              <a:r>
                <a:rPr lang="fr-FR" sz="2000" dirty="0">
                  <a:solidFill>
                    <a:prstClr val="black"/>
                  </a:solidFill>
                  <a:latin typeface="Aljazeera" panose="02000000000000000000" pitchFamily="2" charset="-78"/>
                  <a:cs typeface="Aljazeera" panose="02000000000000000000" pitchFamily="2" charset="-78"/>
                </a:rPr>
                <a:t>Porter</a:t>
              </a:r>
            </a:p>
          </p:txBody>
        </p:sp>
      </p:grpSp>
      <p:grpSp>
        <p:nvGrpSpPr>
          <p:cNvPr id="4" name="Group 3"/>
          <p:cNvGrpSpPr/>
          <p:nvPr/>
        </p:nvGrpSpPr>
        <p:grpSpPr>
          <a:xfrm>
            <a:off x="124868" y="3248356"/>
            <a:ext cx="3492106" cy="959441"/>
            <a:chOff x="124868" y="3248356"/>
            <a:chExt cx="3492106" cy="959441"/>
          </a:xfrm>
        </p:grpSpPr>
        <p:sp>
          <p:nvSpPr>
            <p:cNvPr id="17" name="TextBox 16">
              <a:extLst>
                <a:ext uri="{FF2B5EF4-FFF2-40B4-BE49-F238E27FC236}">
                  <a16:creationId xmlns:a16="http://schemas.microsoft.com/office/drawing/2014/main" xmlns="" id="{E1E144CB-9A9C-494A-9ED5-7773C10D830B}"/>
                </a:ext>
              </a:extLst>
            </p:cNvPr>
            <p:cNvSpPr txBox="1"/>
            <p:nvPr/>
          </p:nvSpPr>
          <p:spPr>
            <a:xfrm>
              <a:off x="1006080" y="3248356"/>
              <a:ext cx="1371600" cy="646331"/>
            </a:xfrm>
            <a:prstGeom prst="rect">
              <a:avLst/>
            </a:prstGeom>
            <a:noFill/>
          </p:spPr>
          <p:txBody>
            <a:bodyPr wrap="square" rtlCol="0">
              <a:spAutoFit/>
            </a:bodyPr>
            <a:lstStyle/>
            <a:p>
              <a:pPr algn="ctr" rtl="1"/>
              <a:r>
                <a:rPr lang="ar-DZ" sz="3600" b="1" dirty="0">
                  <a:solidFill>
                    <a:prstClr val="white"/>
                  </a:solidFill>
                  <a:latin typeface="Aljazeera" panose="02000000000000000000" pitchFamily="2" charset="-78"/>
                  <a:cs typeface="Aljazeera" panose="02000000000000000000" pitchFamily="2" charset="-78"/>
                </a:rPr>
                <a:t>ثالثا:</a:t>
              </a:r>
              <a:endParaRPr lang="en-US" sz="3600" b="1" dirty="0">
                <a:solidFill>
                  <a:prstClr val="white"/>
                </a:solidFill>
                <a:latin typeface="Aljazeera" panose="02000000000000000000" pitchFamily="2" charset="-78"/>
                <a:cs typeface="Aljazeera" panose="02000000000000000000" pitchFamily="2" charset="-78"/>
              </a:endParaRPr>
            </a:p>
          </p:txBody>
        </p:sp>
        <p:sp>
          <p:nvSpPr>
            <p:cNvPr id="24" name="Rectangle 23"/>
            <p:cNvSpPr/>
            <p:nvPr/>
          </p:nvSpPr>
          <p:spPr>
            <a:xfrm>
              <a:off x="124868" y="3838465"/>
              <a:ext cx="3492106" cy="369332"/>
            </a:xfrm>
            <a:prstGeom prst="rect">
              <a:avLst/>
            </a:prstGeom>
          </p:spPr>
          <p:txBody>
            <a:bodyPr wrap="square">
              <a:spAutoFit/>
            </a:bodyPr>
            <a:lstStyle/>
            <a:p>
              <a:pPr algn="ctr" rtl="1"/>
              <a:r>
                <a:rPr lang="ar-DZ" b="1" dirty="0">
                  <a:solidFill>
                    <a:prstClr val="black"/>
                  </a:solidFill>
                  <a:latin typeface="Aljazeera" panose="02000000000000000000" pitchFamily="2" charset="-78"/>
                  <a:cs typeface="Aljazeera" panose="02000000000000000000" pitchFamily="2" charset="-78"/>
                </a:rPr>
                <a:t>الاستراتيجيات التنافسية حسب</a:t>
              </a:r>
              <a:r>
                <a:rPr lang="ar-DZ" sz="1500" b="1" dirty="0">
                  <a:solidFill>
                    <a:prstClr val="black"/>
                  </a:solidFill>
                  <a:latin typeface="Aljazeera" panose="02000000000000000000" pitchFamily="2" charset="-78"/>
                  <a:cs typeface="Aljazeera" panose="02000000000000000000" pitchFamily="2" charset="-78"/>
                </a:rPr>
                <a:t>: </a:t>
              </a:r>
              <a:r>
                <a:rPr lang="fr-FR" sz="1500" dirty="0">
                  <a:solidFill>
                    <a:prstClr val="black"/>
                  </a:solidFill>
                  <a:latin typeface="Aljazeera" panose="02000000000000000000" pitchFamily="2" charset="-78"/>
                  <a:cs typeface="Aljazeera" panose="02000000000000000000" pitchFamily="2" charset="-78"/>
                </a:rPr>
                <a:t>ANSOFF</a:t>
              </a:r>
            </a:p>
          </p:txBody>
        </p:sp>
      </p:grpSp>
      <p:grpSp>
        <p:nvGrpSpPr>
          <p:cNvPr id="27" name="Group 26">
            <a:extLst>
              <a:ext uri="{FF2B5EF4-FFF2-40B4-BE49-F238E27FC236}">
                <a16:creationId xmlns:a16="http://schemas.microsoft.com/office/drawing/2014/main" xmlns="" id="{44E341E2-215D-4C78-93A5-6A212BA239AA}"/>
              </a:ext>
            </a:extLst>
          </p:cNvPr>
          <p:cNvGrpSpPr/>
          <p:nvPr/>
        </p:nvGrpSpPr>
        <p:grpSpPr>
          <a:xfrm>
            <a:off x="-2463426" y="-2136342"/>
            <a:ext cx="3939961" cy="4272683"/>
            <a:chOff x="-3281791" y="-3313823"/>
            <a:chExt cx="6566080" cy="6566081"/>
          </a:xfrm>
        </p:grpSpPr>
        <p:grpSp>
          <p:nvGrpSpPr>
            <p:cNvPr id="28" name="Group 4">
              <a:extLst>
                <a:ext uri="{FF2B5EF4-FFF2-40B4-BE49-F238E27FC236}">
                  <a16:creationId xmlns:a16="http://schemas.microsoft.com/office/drawing/2014/main" xmlns="" id="{713CFA6B-1998-45EC-9EE4-C73AABB5D9F6}"/>
                </a:ext>
              </a:extLst>
            </p:cNvPr>
            <p:cNvGrpSpPr/>
            <p:nvPr/>
          </p:nvGrpSpPr>
          <p:grpSpPr>
            <a:xfrm rot="-2700000">
              <a:off x="-3281791" y="-3313823"/>
              <a:ext cx="6566080" cy="6566081"/>
              <a:chOff x="6602" y="-6087"/>
              <a:chExt cx="1913890" cy="1913890"/>
            </a:xfrm>
          </p:grpSpPr>
          <p:sp>
            <p:nvSpPr>
              <p:cNvPr id="31" name="Freeform 5">
                <a:extLst>
                  <a:ext uri="{FF2B5EF4-FFF2-40B4-BE49-F238E27FC236}">
                    <a16:creationId xmlns:a16="http://schemas.microsoft.com/office/drawing/2014/main" xmlns="" id="{DAF6FDE6-31DD-421A-86FA-915893AE0089}"/>
                  </a:ext>
                </a:extLst>
              </p:cNvPr>
              <p:cNvSpPr/>
              <p:nvPr/>
            </p:nvSpPr>
            <p:spPr>
              <a:xfrm>
                <a:off x="6602" y="-6087"/>
                <a:ext cx="1913890" cy="1913890"/>
              </a:xfrm>
              <a:custGeom>
                <a:avLst/>
                <a:gdLst/>
                <a:ahLst/>
                <a:cxnLst/>
                <a:rect l="l" t="t" r="r" b="b"/>
                <a:pathLst>
                  <a:path w="1913890" h="1913890">
                    <a:moveTo>
                      <a:pt x="0" y="0"/>
                    </a:moveTo>
                    <a:lnTo>
                      <a:pt x="1913890" y="0"/>
                    </a:lnTo>
                    <a:lnTo>
                      <a:pt x="1913890" y="1913890"/>
                    </a:lnTo>
                    <a:lnTo>
                      <a:pt x="0" y="1913890"/>
                    </a:lnTo>
                    <a:close/>
                  </a:path>
                </a:pathLst>
              </a:custGeom>
              <a:solidFill>
                <a:srgbClr val="222831"/>
              </a:solidFill>
              <a:ln w="38100">
                <a:solidFill>
                  <a:srgbClr val="02ADB5"/>
                </a:solidFill>
              </a:ln>
            </p:spPr>
          </p:sp>
        </p:grpSp>
        <p:grpSp>
          <p:nvGrpSpPr>
            <p:cNvPr id="29" name="Group 6">
              <a:extLst>
                <a:ext uri="{FF2B5EF4-FFF2-40B4-BE49-F238E27FC236}">
                  <a16:creationId xmlns:a16="http://schemas.microsoft.com/office/drawing/2014/main" xmlns="" id="{26FADCA5-D1AD-4813-AA66-CA81606B08C7}"/>
                </a:ext>
              </a:extLst>
            </p:cNvPr>
            <p:cNvGrpSpPr/>
            <p:nvPr/>
          </p:nvGrpSpPr>
          <p:grpSpPr>
            <a:xfrm rot="2700000">
              <a:off x="-2926440" y="-2926440"/>
              <a:ext cx="5852880" cy="5852880"/>
              <a:chOff x="0" y="0"/>
              <a:chExt cx="1913890" cy="1913890"/>
            </a:xfrm>
          </p:grpSpPr>
          <p:sp>
            <p:nvSpPr>
              <p:cNvPr id="30" name="Freeform 7">
                <a:extLst>
                  <a:ext uri="{FF2B5EF4-FFF2-40B4-BE49-F238E27FC236}">
                    <a16:creationId xmlns:a16="http://schemas.microsoft.com/office/drawing/2014/main" xmlns="" id="{47AD7BE9-C530-4B71-AF53-9E902145F927}"/>
                  </a:ext>
                </a:extLst>
              </p:cNvPr>
              <p:cNvSpPr/>
              <p:nvPr/>
            </p:nvSpPr>
            <p:spPr>
              <a:xfrm>
                <a:off x="0" y="0"/>
                <a:ext cx="1913890" cy="1913890"/>
              </a:xfrm>
              <a:custGeom>
                <a:avLst/>
                <a:gdLst/>
                <a:ahLst/>
                <a:cxnLst/>
                <a:rect l="l" t="t" r="r" b="b"/>
                <a:pathLst>
                  <a:path w="1913890" h="1913890">
                    <a:moveTo>
                      <a:pt x="0" y="0"/>
                    </a:moveTo>
                    <a:lnTo>
                      <a:pt x="0" y="1913890"/>
                    </a:lnTo>
                    <a:lnTo>
                      <a:pt x="1913890" y="1913890"/>
                    </a:lnTo>
                    <a:lnTo>
                      <a:pt x="1913890" y="0"/>
                    </a:lnTo>
                    <a:lnTo>
                      <a:pt x="0" y="0"/>
                    </a:lnTo>
                    <a:close/>
                    <a:moveTo>
                      <a:pt x="1852930" y="1852930"/>
                    </a:moveTo>
                    <a:lnTo>
                      <a:pt x="59690" y="1852930"/>
                    </a:lnTo>
                    <a:lnTo>
                      <a:pt x="59690" y="59690"/>
                    </a:lnTo>
                    <a:lnTo>
                      <a:pt x="1852930" y="59690"/>
                    </a:lnTo>
                    <a:lnTo>
                      <a:pt x="1852930" y="1852930"/>
                    </a:lnTo>
                    <a:close/>
                  </a:path>
                </a:pathLst>
              </a:custGeom>
              <a:solidFill>
                <a:srgbClr val="FFFFFF"/>
              </a:solidFill>
            </p:spPr>
          </p:sp>
        </p:grpSp>
      </p:grpSp>
    </p:spTree>
    <p:extLst>
      <p:ext uri="{BB962C8B-B14F-4D97-AF65-F5344CB8AC3E}">
        <p14:creationId xmlns:p14="http://schemas.microsoft.com/office/powerpoint/2010/main" val="1046758285"/>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0">
            <a:extLst>
              <a:ext uri="{FF2B5EF4-FFF2-40B4-BE49-F238E27FC236}">
                <a16:creationId xmlns:a16="http://schemas.microsoft.com/office/drawing/2014/main" xmlns="" id="{18E2A2FD-051D-4B6B-84C6-FD7493201633}"/>
              </a:ext>
            </a:extLst>
          </p:cNvPr>
          <p:cNvGrpSpPr/>
          <p:nvPr/>
        </p:nvGrpSpPr>
        <p:grpSpPr>
          <a:xfrm rot="10800000">
            <a:off x="-1131303" y="-1831413"/>
            <a:ext cx="11263639" cy="8114643"/>
            <a:chOff x="-31045" y="-303230"/>
            <a:chExt cx="2433656" cy="4330302"/>
          </a:xfrm>
          <a:solidFill>
            <a:srgbClr val="02ADB5"/>
          </a:solidFill>
        </p:grpSpPr>
        <p:sp>
          <p:nvSpPr>
            <p:cNvPr id="7" name="Freeform 11">
              <a:extLst>
                <a:ext uri="{FF2B5EF4-FFF2-40B4-BE49-F238E27FC236}">
                  <a16:creationId xmlns:a16="http://schemas.microsoft.com/office/drawing/2014/main" xmlns="" id="{F772DA9B-50DB-433F-BCF2-14D59A8839EA}"/>
                </a:ext>
              </a:extLst>
            </p:cNvPr>
            <p:cNvSpPr/>
            <p:nvPr/>
          </p:nvSpPr>
          <p:spPr>
            <a:xfrm>
              <a:off x="-31045" y="-303230"/>
              <a:ext cx="2433656" cy="4330302"/>
            </a:xfrm>
            <a:custGeom>
              <a:avLst/>
              <a:gdLst/>
              <a:ahLst/>
              <a:cxnLst/>
              <a:rect l="l" t="t" r="r" b="b"/>
              <a:pathLst>
                <a:path w="2353310" h="3357865">
                  <a:moveTo>
                    <a:pt x="784860" y="3290555"/>
                  </a:moveTo>
                  <a:cubicBezTo>
                    <a:pt x="905510" y="3331195"/>
                    <a:pt x="1042670" y="3357865"/>
                    <a:pt x="1177290" y="3357865"/>
                  </a:cubicBezTo>
                  <a:cubicBezTo>
                    <a:pt x="1311910" y="3357865"/>
                    <a:pt x="1441450" y="3335005"/>
                    <a:pt x="1560830" y="3294365"/>
                  </a:cubicBezTo>
                  <a:cubicBezTo>
                    <a:pt x="1563370" y="3293095"/>
                    <a:pt x="1565910" y="3293095"/>
                    <a:pt x="1568450" y="3291825"/>
                  </a:cubicBezTo>
                  <a:cubicBezTo>
                    <a:pt x="2016760" y="3129265"/>
                    <a:pt x="2346960" y="2700005"/>
                    <a:pt x="2353310" y="2196850"/>
                  </a:cubicBezTo>
                  <a:lnTo>
                    <a:pt x="2353310" y="0"/>
                  </a:lnTo>
                  <a:lnTo>
                    <a:pt x="0" y="0"/>
                  </a:lnTo>
                  <a:lnTo>
                    <a:pt x="0" y="2195204"/>
                  </a:lnTo>
                  <a:cubicBezTo>
                    <a:pt x="6350" y="2702545"/>
                    <a:pt x="331470" y="3131805"/>
                    <a:pt x="784860" y="3290555"/>
                  </a:cubicBezTo>
                  <a:close/>
                </a:path>
              </a:pathLst>
            </a:custGeom>
            <a:grpFill/>
          </p:spPr>
        </p:sp>
      </p:grpSp>
      <p:grpSp>
        <p:nvGrpSpPr>
          <p:cNvPr id="10" name="Group 6">
            <a:extLst>
              <a:ext uri="{FF2B5EF4-FFF2-40B4-BE49-F238E27FC236}">
                <a16:creationId xmlns:a16="http://schemas.microsoft.com/office/drawing/2014/main" xmlns="" id="{B1A3453E-4200-4E1E-B190-8A8F5A23777E}"/>
              </a:ext>
            </a:extLst>
          </p:cNvPr>
          <p:cNvGrpSpPr/>
          <p:nvPr/>
        </p:nvGrpSpPr>
        <p:grpSpPr>
          <a:xfrm rot="2700000">
            <a:off x="-3066113" y="-2819520"/>
            <a:ext cx="4389660" cy="4389660"/>
            <a:chOff x="0" y="0"/>
            <a:chExt cx="1913890" cy="1913890"/>
          </a:xfrm>
        </p:grpSpPr>
        <p:sp>
          <p:nvSpPr>
            <p:cNvPr id="9" name="Freeform 7">
              <a:extLst>
                <a:ext uri="{FF2B5EF4-FFF2-40B4-BE49-F238E27FC236}">
                  <a16:creationId xmlns:a16="http://schemas.microsoft.com/office/drawing/2014/main" xmlns="" id="{5D9FED05-620B-4DBE-8BD2-84BB71A8DEF9}"/>
                </a:ext>
              </a:extLst>
            </p:cNvPr>
            <p:cNvSpPr/>
            <p:nvPr/>
          </p:nvSpPr>
          <p:spPr>
            <a:xfrm>
              <a:off x="0" y="0"/>
              <a:ext cx="1913890" cy="1913890"/>
            </a:xfrm>
            <a:custGeom>
              <a:avLst/>
              <a:gdLst/>
              <a:ahLst/>
              <a:cxnLst/>
              <a:rect l="l" t="t" r="r" b="b"/>
              <a:pathLst>
                <a:path w="1913890" h="1913890">
                  <a:moveTo>
                    <a:pt x="0" y="0"/>
                  </a:moveTo>
                  <a:lnTo>
                    <a:pt x="0" y="1913890"/>
                  </a:lnTo>
                  <a:lnTo>
                    <a:pt x="1913890" y="1913890"/>
                  </a:lnTo>
                  <a:lnTo>
                    <a:pt x="1913890" y="0"/>
                  </a:lnTo>
                  <a:lnTo>
                    <a:pt x="0" y="0"/>
                  </a:lnTo>
                  <a:close/>
                  <a:moveTo>
                    <a:pt x="1852930" y="1852930"/>
                  </a:moveTo>
                  <a:lnTo>
                    <a:pt x="59690" y="1852930"/>
                  </a:lnTo>
                  <a:lnTo>
                    <a:pt x="59690" y="59690"/>
                  </a:lnTo>
                  <a:lnTo>
                    <a:pt x="1852930" y="59690"/>
                  </a:lnTo>
                  <a:lnTo>
                    <a:pt x="1852930" y="1852930"/>
                  </a:lnTo>
                  <a:close/>
                </a:path>
              </a:pathLst>
            </a:custGeom>
            <a:solidFill>
              <a:srgbClr val="FFFFFF"/>
            </a:solidFill>
          </p:spPr>
        </p:sp>
      </p:grpSp>
      <p:sp>
        <p:nvSpPr>
          <p:cNvPr id="46" name="TextBox 45">
            <a:extLst>
              <a:ext uri="{FF2B5EF4-FFF2-40B4-BE49-F238E27FC236}">
                <a16:creationId xmlns:a16="http://schemas.microsoft.com/office/drawing/2014/main" xmlns="" id="{94ACDDEB-4781-4F58-8E2D-99DA74834B44}"/>
              </a:ext>
            </a:extLst>
          </p:cNvPr>
          <p:cNvSpPr txBox="1"/>
          <p:nvPr/>
        </p:nvSpPr>
        <p:spPr>
          <a:xfrm>
            <a:off x="2401670" y="2702103"/>
            <a:ext cx="1371600" cy="254365"/>
          </a:xfrm>
          <a:prstGeom prst="rect">
            <a:avLst/>
          </a:prstGeom>
          <a:noFill/>
        </p:spPr>
        <p:txBody>
          <a:bodyPr wrap="square" rtlCol="0">
            <a:spAutoFit/>
          </a:bodyPr>
          <a:lstStyle/>
          <a:p>
            <a:pPr algn="r" rtl="1"/>
            <a:endParaRPr lang="en-US" sz="1053" dirty="0"/>
          </a:p>
        </p:txBody>
      </p:sp>
      <p:sp>
        <p:nvSpPr>
          <p:cNvPr id="53" name="TextBox 52">
            <a:extLst>
              <a:ext uri="{FF2B5EF4-FFF2-40B4-BE49-F238E27FC236}">
                <a16:creationId xmlns:a16="http://schemas.microsoft.com/office/drawing/2014/main" xmlns="" id="{80928B7F-F92F-4CA8-9237-22E25684E0C1}"/>
              </a:ext>
            </a:extLst>
          </p:cNvPr>
          <p:cNvSpPr txBox="1"/>
          <p:nvPr/>
        </p:nvSpPr>
        <p:spPr>
          <a:xfrm>
            <a:off x="2328276" y="2702103"/>
            <a:ext cx="1371600" cy="254365"/>
          </a:xfrm>
          <a:prstGeom prst="rect">
            <a:avLst/>
          </a:prstGeom>
          <a:noFill/>
        </p:spPr>
        <p:txBody>
          <a:bodyPr wrap="square" rtlCol="0">
            <a:spAutoFit/>
          </a:bodyPr>
          <a:lstStyle/>
          <a:p>
            <a:pPr algn="l"/>
            <a:endParaRPr lang="en-US" sz="1053" dirty="0"/>
          </a:p>
        </p:txBody>
      </p:sp>
      <p:sp>
        <p:nvSpPr>
          <p:cNvPr id="59" name="TextBox 58">
            <a:extLst>
              <a:ext uri="{FF2B5EF4-FFF2-40B4-BE49-F238E27FC236}">
                <a16:creationId xmlns:a16="http://schemas.microsoft.com/office/drawing/2014/main" xmlns="" id="{50AE7680-641F-4973-9C74-5A9EF29E901C}"/>
              </a:ext>
            </a:extLst>
          </p:cNvPr>
          <p:cNvSpPr txBox="1"/>
          <p:nvPr/>
        </p:nvSpPr>
        <p:spPr>
          <a:xfrm>
            <a:off x="2401670" y="2702103"/>
            <a:ext cx="1371600" cy="254365"/>
          </a:xfrm>
          <a:prstGeom prst="rect">
            <a:avLst/>
          </a:prstGeom>
          <a:noFill/>
        </p:spPr>
        <p:txBody>
          <a:bodyPr wrap="square" rtlCol="0">
            <a:spAutoFit/>
          </a:bodyPr>
          <a:lstStyle/>
          <a:p>
            <a:pPr algn="l"/>
            <a:endParaRPr lang="en-US" sz="1053" dirty="0"/>
          </a:p>
        </p:txBody>
      </p:sp>
      <p:sp>
        <p:nvSpPr>
          <p:cNvPr id="64" name="TextBox 63">
            <a:extLst>
              <a:ext uri="{FF2B5EF4-FFF2-40B4-BE49-F238E27FC236}">
                <a16:creationId xmlns:a16="http://schemas.microsoft.com/office/drawing/2014/main" xmlns="" id="{7F48F8B5-ECF6-4328-B83B-4A847229F2E1}"/>
              </a:ext>
            </a:extLst>
          </p:cNvPr>
          <p:cNvSpPr txBox="1"/>
          <p:nvPr/>
        </p:nvSpPr>
        <p:spPr>
          <a:xfrm>
            <a:off x="2328276" y="2702103"/>
            <a:ext cx="1371600" cy="254365"/>
          </a:xfrm>
          <a:prstGeom prst="rect">
            <a:avLst/>
          </a:prstGeom>
          <a:noFill/>
        </p:spPr>
        <p:txBody>
          <a:bodyPr wrap="square" rtlCol="0">
            <a:spAutoFit/>
          </a:bodyPr>
          <a:lstStyle/>
          <a:p>
            <a:pPr algn="l"/>
            <a:endParaRPr lang="en-US" sz="1053" dirty="0"/>
          </a:p>
        </p:txBody>
      </p:sp>
      <p:sp>
        <p:nvSpPr>
          <p:cNvPr id="3" name="Rectangle 12"/>
          <p:cNvSpPr>
            <a:spLocks noChangeArrowheads="1"/>
          </p:cNvSpPr>
          <p:nvPr/>
        </p:nvSpPr>
        <p:spPr bwMode="auto">
          <a:xfrm>
            <a:off x="1" y="341561"/>
            <a:ext cx="138564" cy="2312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endParaRPr lang="fr-FR" sz="1053"/>
          </a:p>
        </p:txBody>
      </p:sp>
      <p:sp>
        <p:nvSpPr>
          <p:cNvPr id="24" name="Rectangle 33"/>
          <p:cNvSpPr>
            <a:spLocks noChangeArrowheads="1"/>
          </p:cNvSpPr>
          <p:nvPr/>
        </p:nvSpPr>
        <p:spPr bwMode="auto">
          <a:xfrm>
            <a:off x="4" y="341560"/>
            <a:ext cx="546945" cy="2312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indent="404795" defTabSz="685769" fontAlgn="base">
              <a:spcBef>
                <a:spcPct val="0"/>
              </a:spcBef>
              <a:spcAft>
                <a:spcPct val="0"/>
              </a:spcAft>
            </a:pPr>
            <a:endParaRPr lang="fr-FR" sz="1053">
              <a:latin typeface="Arial" pitchFamily="34" charset="0"/>
              <a:cs typeface="Arial" pitchFamily="34" charset="0"/>
            </a:endParaRPr>
          </a:p>
        </p:txBody>
      </p:sp>
      <p:grpSp>
        <p:nvGrpSpPr>
          <p:cNvPr id="25" name="Group 22"/>
          <p:cNvGrpSpPr>
            <a:grpSpLocks/>
          </p:cNvGrpSpPr>
          <p:nvPr/>
        </p:nvGrpSpPr>
        <p:grpSpPr bwMode="auto">
          <a:xfrm>
            <a:off x="2142070" y="1671221"/>
            <a:ext cx="6207918" cy="3457060"/>
            <a:chOff x="2159" y="2080"/>
            <a:chExt cx="8859" cy="4856"/>
          </a:xfrm>
        </p:grpSpPr>
        <p:sp>
          <p:nvSpPr>
            <p:cNvPr id="26" name="Line 32"/>
            <p:cNvSpPr>
              <a:spLocks noChangeShapeType="1"/>
            </p:cNvSpPr>
            <p:nvPr/>
          </p:nvSpPr>
          <p:spPr bwMode="auto">
            <a:xfrm>
              <a:off x="3938" y="6221"/>
              <a:ext cx="6720"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68580" tIns="34290" rIns="68580" bIns="34290" numCol="1" anchor="t" anchorCtr="0" compatLnSpc="1">
              <a:prstTxWarp prst="textNoShape">
                <a:avLst/>
              </a:prstTxWarp>
            </a:bodyPr>
            <a:lstStyle/>
            <a:p>
              <a:endParaRPr lang="fr-FR" sz="1053"/>
            </a:p>
          </p:txBody>
        </p:sp>
        <p:sp>
          <p:nvSpPr>
            <p:cNvPr id="27" name="Line 31"/>
            <p:cNvSpPr>
              <a:spLocks noChangeShapeType="1"/>
            </p:cNvSpPr>
            <p:nvPr/>
          </p:nvSpPr>
          <p:spPr bwMode="auto">
            <a:xfrm flipV="1">
              <a:off x="3938" y="2260"/>
              <a:ext cx="0" cy="396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68580" tIns="34290" rIns="68580" bIns="34290" numCol="1" anchor="t" anchorCtr="0" compatLnSpc="1">
              <a:prstTxWarp prst="textNoShape">
                <a:avLst/>
              </a:prstTxWarp>
            </a:bodyPr>
            <a:lstStyle/>
            <a:p>
              <a:endParaRPr lang="fr-FR" sz="1053"/>
            </a:p>
          </p:txBody>
        </p:sp>
        <p:sp>
          <p:nvSpPr>
            <p:cNvPr id="28" name="Text Box 30"/>
            <p:cNvSpPr txBox="1">
              <a:spLocks noChangeArrowheads="1"/>
            </p:cNvSpPr>
            <p:nvPr/>
          </p:nvSpPr>
          <p:spPr bwMode="auto">
            <a:xfrm>
              <a:off x="3938" y="4781"/>
              <a:ext cx="2520" cy="1440"/>
            </a:xfrm>
            <a:prstGeom prst="rect">
              <a:avLst/>
            </a:prstGeom>
            <a:solidFill>
              <a:srgbClr val="FFFFFF"/>
            </a:solidFill>
            <a:ln w="9525">
              <a:solidFill>
                <a:srgbClr val="000000"/>
              </a:solidFill>
              <a:miter lim="800000"/>
              <a:headEnd/>
              <a:tailEnd/>
            </a:ln>
          </p:spPr>
          <p:txBody>
            <a:bodyPr vert="horz" wrap="square" lIns="68580" tIns="34290" rIns="68580" bIns="34290" numCol="1" anchor="t" anchorCtr="0" compatLnSpc="1">
              <a:prstTxWarp prst="textNoShape">
                <a:avLst/>
              </a:prstTxWarp>
            </a:bodyPr>
            <a:lstStyle/>
            <a:p>
              <a:pPr algn="ctr" defTabSz="685769" rtl="1" fontAlgn="base">
                <a:spcBef>
                  <a:spcPct val="0"/>
                </a:spcBef>
                <a:spcAft>
                  <a:spcPct val="0"/>
                </a:spcAft>
              </a:pPr>
              <a:endParaRPr lang="ar-DZ" b="1" dirty="0">
                <a:latin typeface="Aljazeera" panose="02000000000000000000" pitchFamily="2" charset="-78"/>
                <a:ea typeface="Times New Roman" pitchFamily="18" charset="0"/>
                <a:cs typeface="Aljazeera" panose="02000000000000000000" pitchFamily="2" charset="-78"/>
              </a:endParaRPr>
            </a:p>
            <a:p>
              <a:pPr algn="ctr" defTabSz="685769" rtl="1" fontAlgn="base">
                <a:spcBef>
                  <a:spcPct val="0"/>
                </a:spcBef>
                <a:spcAft>
                  <a:spcPct val="0"/>
                </a:spcAft>
              </a:pPr>
              <a:r>
                <a:rPr lang="ar-SA" b="1" dirty="0">
                  <a:latin typeface="Aljazeera" panose="02000000000000000000" pitchFamily="2" charset="-78"/>
                  <a:ea typeface="Times New Roman" pitchFamily="18" charset="0"/>
                  <a:cs typeface="Aljazeera" panose="02000000000000000000" pitchFamily="2" charset="-78"/>
                </a:rPr>
                <a:t>استراتيجية اختراق السوق</a:t>
              </a:r>
              <a:endParaRPr lang="ar-SA" b="1" dirty="0">
                <a:latin typeface="Aljazeera" panose="02000000000000000000" pitchFamily="2" charset="-78"/>
                <a:cs typeface="Aljazeera" panose="02000000000000000000" pitchFamily="2" charset="-78"/>
              </a:endParaRPr>
            </a:p>
          </p:txBody>
        </p:sp>
        <p:sp>
          <p:nvSpPr>
            <p:cNvPr id="29" name="Text Box 29"/>
            <p:cNvSpPr txBox="1">
              <a:spLocks noChangeArrowheads="1"/>
            </p:cNvSpPr>
            <p:nvPr/>
          </p:nvSpPr>
          <p:spPr bwMode="auto">
            <a:xfrm>
              <a:off x="6458" y="4781"/>
              <a:ext cx="2640" cy="1440"/>
            </a:xfrm>
            <a:prstGeom prst="rect">
              <a:avLst/>
            </a:prstGeom>
            <a:solidFill>
              <a:srgbClr val="FFFFFF"/>
            </a:solidFill>
            <a:ln w="9525">
              <a:solidFill>
                <a:srgbClr val="000000"/>
              </a:solidFill>
              <a:miter lim="800000"/>
              <a:headEnd/>
              <a:tailEnd/>
            </a:ln>
          </p:spPr>
          <p:txBody>
            <a:bodyPr vert="horz" wrap="square" lIns="68580" tIns="34290" rIns="68580" bIns="34290" numCol="1" anchor="t" anchorCtr="0" compatLnSpc="1">
              <a:prstTxWarp prst="textNoShape">
                <a:avLst/>
              </a:prstTxWarp>
            </a:bodyPr>
            <a:lstStyle/>
            <a:p>
              <a:pPr algn="ctr" defTabSz="685769" rtl="1" fontAlgn="base">
                <a:spcBef>
                  <a:spcPct val="0"/>
                </a:spcBef>
                <a:spcAft>
                  <a:spcPct val="0"/>
                </a:spcAft>
              </a:pPr>
              <a:endParaRPr lang="ar-DZ" b="1" dirty="0">
                <a:latin typeface="Aljazeera" panose="02000000000000000000" pitchFamily="2" charset="-78"/>
                <a:ea typeface="Times New Roman" pitchFamily="18" charset="0"/>
                <a:cs typeface="Aljazeera" panose="02000000000000000000" pitchFamily="2" charset="-78"/>
              </a:endParaRPr>
            </a:p>
            <a:p>
              <a:pPr algn="ctr" defTabSz="685769" rtl="1" fontAlgn="base">
                <a:spcBef>
                  <a:spcPct val="0"/>
                </a:spcBef>
                <a:spcAft>
                  <a:spcPct val="0"/>
                </a:spcAft>
              </a:pPr>
              <a:r>
                <a:rPr lang="ar-SA" b="1" dirty="0">
                  <a:latin typeface="Aljazeera" panose="02000000000000000000" pitchFamily="2" charset="-78"/>
                  <a:ea typeface="Times New Roman" pitchFamily="18" charset="0"/>
                  <a:cs typeface="Aljazeera" panose="02000000000000000000" pitchFamily="2" charset="-78"/>
                </a:rPr>
                <a:t>استراتيجية تنمية المنتجات</a:t>
              </a:r>
            </a:p>
          </p:txBody>
        </p:sp>
        <p:sp>
          <p:nvSpPr>
            <p:cNvPr id="30" name="Text Box 28"/>
            <p:cNvSpPr txBox="1">
              <a:spLocks noChangeArrowheads="1"/>
            </p:cNvSpPr>
            <p:nvPr/>
          </p:nvSpPr>
          <p:spPr bwMode="auto">
            <a:xfrm>
              <a:off x="3938" y="3275"/>
              <a:ext cx="2520" cy="1505"/>
            </a:xfrm>
            <a:prstGeom prst="rect">
              <a:avLst/>
            </a:prstGeom>
            <a:solidFill>
              <a:srgbClr val="FFFFFF"/>
            </a:solidFill>
            <a:ln w="9525">
              <a:solidFill>
                <a:srgbClr val="000000"/>
              </a:solidFill>
              <a:miter lim="800000"/>
              <a:headEnd/>
              <a:tailEnd/>
            </a:ln>
          </p:spPr>
          <p:txBody>
            <a:bodyPr vert="horz" wrap="square" lIns="68580" tIns="34290" rIns="68580" bIns="34290" numCol="1" anchor="t" anchorCtr="0" compatLnSpc="1">
              <a:prstTxWarp prst="textNoShape">
                <a:avLst/>
              </a:prstTxWarp>
            </a:bodyPr>
            <a:lstStyle/>
            <a:p>
              <a:pPr algn="ctr" defTabSz="685769" rtl="1" fontAlgn="base">
                <a:spcBef>
                  <a:spcPct val="0"/>
                </a:spcBef>
                <a:spcAft>
                  <a:spcPct val="0"/>
                </a:spcAft>
              </a:pPr>
              <a:endParaRPr lang="ar-DZ" b="1" dirty="0">
                <a:latin typeface="Aljazeera" panose="02000000000000000000" pitchFamily="2" charset="-78"/>
                <a:ea typeface="Times New Roman" pitchFamily="18" charset="0"/>
                <a:cs typeface="Aljazeera" panose="02000000000000000000" pitchFamily="2" charset="-78"/>
              </a:endParaRPr>
            </a:p>
            <a:p>
              <a:pPr algn="ctr" defTabSz="685769" rtl="1" fontAlgn="base">
                <a:spcBef>
                  <a:spcPct val="0"/>
                </a:spcBef>
                <a:spcAft>
                  <a:spcPct val="0"/>
                </a:spcAft>
              </a:pPr>
              <a:r>
                <a:rPr lang="ar-SA" b="1" dirty="0">
                  <a:latin typeface="Aljazeera" panose="02000000000000000000" pitchFamily="2" charset="-78"/>
                  <a:ea typeface="Times New Roman" pitchFamily="18" charset="0"/>
                  <a:cs typeface="Aljazeera" panose="02000000000000000000" pitchFamily="2" charset="-78"/>
                </a:rPr>
                <a:t>استراتيجية تنمية السوق</a:t>
              </a:r>
            </a:p>
            <a:p>
              <a:pPr defTabSz="685769" eaLnBrk="0" fontAlgn="base" hangingPunct="0">
                <a:spcBef>
                  <a:spcPct val="0"/>
                </a:spcBef>
                <a:spcAft>
                  <a:spcPct val="0"/>
                </a:spcAft>
              </a:pPr>
              <a:endParaRPr lang="ar-SA" dirty="0">
                <a:latin typeface="Aljazeera" panose="02000000000000000000" pitchFamily="2" charset="-78"/>
                <a:cs typeface="Aljazeera" panose="02000000000000000000" pitchFamily="2" charset="-78"/>
              </a:endParaRPr>
            </a:p>
          </p:txBody>
        </p:sp>
        <p:sp>
          <p:nvSpPr>
            <p:cNvPr id="31" name="Text Box 27"/>
            <p:cNvSpPr txBox="1">
              <a:spLocks noChangeArrowheads="1"/>
            </p:cNvSpPr>
            <p:nvPr/>
          </p:nvSpPr>
          <p:spPr bwMode="auto">
            <a:xfrm>
              <a:off x="6458" y="3275"/>
              <a:ext cx="2640" cy="1505"/>
            </a:xfrm>
            <a:prstGeom prst="rect">
              <a:avLst/>
            </a:prstGeom>
            <a:solidFill>
              <a:srgbClr val="FFFFFF"/>
            </a:solidFill>
            <a:ln w="9525">
              <a:solidFill>
                <a:srgbClr val="000000"/>
              </a:solidFill>
              <a:miter lim="800000"/>
              <a:headEnd/>
              <a:tailEnd/>
            </a:ln>
          </p:spPr>
          <p:txBody>
            <a:bodyPr vert="horz" wrap="square" lIns="68580" tIns="34290" rIns="68580" bIns="34290" numCol="1" anchor="t" anchorCtr="0" compatLnSpc="1">
              <a:prstTxWarp prst="textNoShape">
                <a:avLst/>
              </a:prstTxWarp>
            </a:bodyPr>
            <a:lstStyle/>
            <a:p>
              <a:pPr algn="ctr" defTabSz="685769" rtl="1" fontAlgn="base">
                <a:spcBef>
                  <a:spcPct val="0"/>
                </a:spcBef>
                <a:spcAft>
                  <a:spcPct val="0"/>
                </a:spcAft>
              </a:pPr>
              <a:endParaRPr lang="ar-DZ" b="1" dirty="0">
                <a:latin typeface="Aljazeera" panose="02000000000000000000" pitchFamily="2" charset="-78"/>
                <a:ea typeface="Times New Roman" pitchFamily="18" charset="0"/>
                <a:cs typeface="Aljazeera" panose="02000000000000000000" pitchFamily="2" charset="-78"/>
              </a:endParaRPr>
            </a:p>
            <a:p>
              <a:pPr algn="ctr" defTabSz="685769" rtl="1" fontAlgn="base">
                <a:spcBef>
                  <a:spcPct val="0"/>
                </a:spcBef>
                <a:spcAft>
                  <a:spcPct val="0"/>
                </a:spcAft>
              </a:pPr>
              <a:r>
                <a:rPr lang="ar-SA" b="1" dirty="0">
                  <a:latin typeface="Aljazeera" panose="02000000000000000000" pitchFamily="2" charset="-78"/>
                  <a:ea typeface="Times New Roman" pitchFamily="18" charset="0"/>
                  <a:cs typeface="Aljazeera" panose="02000000000000000000" pitchFamily="2" charset="-78"/>
                </a:rPr>
                <a:t>استراتيجية التنويع</a:t>
              </a:r>
              <a:endParaRPr lang="ar-SA" b="1" dirty="0">
                <a:latin typeface="Aljazeera" panose="02000000000000000000" pitchFamily="2" charset="-78"/>
                <a:cs typeface="Aljazeera" panose="02000000000000000000" pitchFamily="2" charset="-78"/>
              </a:endParaRPr>
            </a:p>
          </p:txBody>
        </p:sp>
        <p:sp>
          <p:nvSpPr>
            <p:cNvPr id="34" name="Text Box 24"/>
            <p:cNvSpPr txBox="1">
              <a:spLocks noChangeArrowheads="1"/>
            </p:cNvSpPr>
            <p:nvPr/>
          </p:nvSpPr>
          <p:spPr bwMode="auto">
            <a:xfrm>
              <a:off x="2159" y="2080"/>
              <a:ext cx="1539" cy="54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algn="ctr" defTabSz="685769" fontAlgn="base">
                <a:spcBef>
                  <a:spcPct val="0"/>
                </a:spcBef>
                <a:spcAft>
                  <a:spcPct val="0"/>
                </a:spcAft>
              </a:pPr>
              <a:r>
                <a:rPr lang="ar-DZ" sz="1600" dirty="0">
                  <a:latin typeface="Aljazeera" panose="02000000000000000000" pitchFamily="2" charset="-78"/>
                  <a:ea typeface="Times New Roman" pitchFamily="18" charset="0"/>
                  <a:cs typeface="Aljazeera" panose="02000000000000000000" pitchFamily="2" charset="-78"/>
                </a:rPr>
                <a:t>الأسواق</a:t>
              </a:r>
              <a:r>
                <a:rPr lang="fr-FR" sz="1600" dirty="0">
                  <a:latin typeface="Aljazeera" panose="02000000000000000000" pitchFamily="2" charset="-78"/>
                  <a:ea typeface="Times New Roman" pitchFamily="18" charset="0"/>
                  <a:cs typeface="Aljazeera" panose="02000000000000000000" pitchFamily="2" charset="-78"/>
                </a:rPr>
                <a:t>             </a:t>
              </a:r>
              <a:endParaRPr lang="en-US" sz="1600" dirty="0">
                <a:latin typeface="Aljazeera" panose="02000000000000000000" pitchFamily="2" charset="-78"/>
                <a:cs typeface="Aljazeera" panose="02000000000000000000" pitchFamily="2" charset="-78"/>
              </a:endParaRPr>
            </a:p>
          </p:txBody>
        </p:sp>
        <p:sp>
          <p:nvSpPr>
            <p:cNvPr id="35" name="Text Box 23"/>
            <p:cNvSpPr txBox="1">
              <a:spLocks noChangeArrowheads="1"/>
            </p:cNvSpPr>
            <p:nvPr/>
          </p:nvSpPr>
          <p:spPr bwMode="auto">
            <a:xfrm>
              <a:off x="9705" y="6401"/>
              <a:ext cx="1313" cy="53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algn="ctr" defTabSz="685769" fontAlgn="base">
                <a:spcBef>
                  <a:spcPct val="0"/>
                </a:spcBef>
                <a:spcAft>
                  <a:spcPct val="0"/>
                </a:spcAft>
              </a:pPr>
              <a:r>
                <a:rPr lang="ar-DZ" sz="1600" dirty="0">
                  <a:latin typeface="Aljazeera" panose="02000000000000000000" pitchFamily="2" charset="-78"/>
                  <a:ea typeface="Times New Roman" pitchFamily="18" charset="0"/>
                  <a:cs typeface="Aljazeera" panose="02000000000000000000" pitchFamily="2" charset="-78"/>
                </a:rPr>
                <a:t>المنتجات</a:t>
              </a:r>
              <a:r>
                <a:rPr lang="fr-FR" sz="1600" dirty="0">
                  <a:latin typeface="Aljazeera" panose="02000000000000000000" pitchFamily="2" charset="-78"/>
                  <a:ea typeface="Times New Roman" pitchFamily="18" charset="0"/>
                  <a:cs typeface="Aljazeera" panose="02000000000000000000" pitchFamily="2" charset="-78"/>
                </a:rPr>
                <a:t>       </a:t>
              </a:r>
              <a:endParaRPr lang="en-US" sz="1600" dirty="0">
                <a:latin typeface="Aljazeera" panose="02000000000000000000" pitchFamily="2" charset="-78"/>
                <a:cs typeface="Aljazeera" panose="02000000000000000000" pitchFamily="2" charset="-78"/>
              </a:endParaRPr>
            </a:p>
          </p:txBody>
        </p:sp>
      </p:grpSp>
      <p:sp>
        <p:nvSpPr>
          <p:cNvPr id="36" name="Rectangle 42"/>
          <p:cNvSpPr>
            <a:spLocks noChangeArrowheads="1"/>
          </p:cNvSpPr>
          <p:nvPr/>
        </p:nvSpPr>
        <p:spPr bwMode="auto">
          <a:xfrm>
            <a:off x="2232677" y="961812"/>
            <a:ext cx="5688004" cy="4385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8580" tIns="34290" rIns="68580" bIns="34290" numCol="1" anchor="ctr" anchorCtr="0" compatLnSpc="1">
            <a:prstTxWarp prst="textNoShape">
              <a:avLst/>
            </a:prstTxWarp>
            <a:spAutoFit/>
          </a:bodyPr>
          <a:lstStyle/>
          <a:p>
            <a:pPr indent="404795" algn="ctr" defTabSz="685769" rtl="1" eaLnBrk="0" fontAlgn="base" hangingPunct="0">
              <a:spcBef>
                <a:spcPct val="0"/>
              </a:spcBef>
              <a:spcAft>
                <a:spcPct val="0"/>
              </a:spcAft>
            </a:pPr>
            <a:r>
              <a:rPr lang="ar-DZ" sz="2400" b="1" dirty="0">
                <a:latin typeface="Aljazeera" panose="02000000000000000000" pitchFamily="2" charset="-78"/>
                <a:ea typeface="Times New Roman" pitchFamily="18" charset="0"/>
                <a:cs typeface="Aljazeera" panose="02000000000000000000" pitchFamily="2" charset="-78"/>
              </a:rPr>
              <a:t>شكل : الاستراتيجيات التنافسية حسب "</a:t>
            </a:r>
            <a:r>
              <a:rPr lang="fr-FR" sz="2400" b="1" dirty="0">
                <a:latin typeface="Aljazeera" panose="02000000000000000000" pitchFamily="2" charset="-78"/>
                <a:ea typeface="Times New Roman" pitchFamily="18" charset="0"/>
                <a:cs typeface="Aljazeera" panose="02000000000000000000" pitchFamily="2" charset="-78"/>
              </a:rPr>
              <a:t>ANSOFF</a:t>
            </a:r>
            <a:r>
              <a:rPr lang="ar-DZ" sz="2400" b="1" dirty="0">
                <a:latin typeface="Aljazeera" panose="02000000000000000000" pitchFamily="2" charset="-78"/>
                <a:ea typeface="Times New Roman" pitchFamily="18" charset="0"/>
                <a:cs typeface="Aljazeera" panose="02000000000000000000" pitchFamily="2" charset="-78"/>
              </a:rPr>
              <a:t>"</a:t>
            </a:r>
            <a:endParaRPr lang="en-US" sz="2400" dirty="0">
              <a:latin typeface="Aljazeera" panose="02000000000000000000" pitchFamily="2" charset="-78"/>
              <a:cs typeface="Aljazeera" panose="02000000000000000000" pitchFamily="2" charset="-78"/>
            </a:endParaRPr>
          </a:p>
        </p:txBody>
      </p:sp>
      <p:sp>
        <p:nvSpPr>
          <p:cNvPr id="37" name="Rectangle 36"/>
          <p:cNvSpPr/>
          <p:nvPr/>
        </p:nvSpPr>
        <p:spPr>
          <a:xfrm>
            <a:off x="3517391" y="4543506"/>
            <a:ext cx="3456373" cy="584775"/>
          </a:xfrm>
          <a:prstGeom prst="rect">
            <a:avLst/>
          </a:prstGeom>
        </p:spPr>
        <p:txBody>
          <a:bodyPr wrap="square">
            <a:spAutoFit/>
          </a:bodyPr>
          <a:lstStyle/>
          <a:p>
            <a:endParaRPr lang="ar-DZ" sz="1600" dirty="0">
              <a:latin typeface="Aljazeera" panose="02000000000000000000" pitchFamily="2" charset="-78"/>
              <a:cs typeface="Aljazeera" panose="02000000000000000000" pitchFamily="2" charset="-78"/>
            </a:endParaRPr>
          </a:p>
          <a:p>
            <a:pPr algn="ctr"/>
            <a:r>
              <a:rPr lang="ar-DZ" sz="1600" dirty="0">
                <a:latin typeface="Aljazeera" panose="02000000000000000000" pitchFamily="2" charset="-78"/>
                <a:cs typeface="Aljazeera" panose="02000000000000000000" pitchFamily="2" charset="-78"/>
              </a:rPr>
              <a:t>منتجات جديدة                 منتجات حالية </a:t>
            </a:r>
          </a:p>
        </p:txBody>
      </p:sp>
      <p:sp>
        <p:nvSpPr>
          <p:cNvPr id="42" name="Rectangle 41"/>
          <p:cNvSpPr/>
          <p:nvPr/>
        </p:nvSpPr>
        <p:spPr>
          <a:xfrm>
            <a:off x="2142070" y="2707657"/>
            <a:ext cx="1113562" cy="1754326"/>
          </a:xfrm>
          <a:prstGeom prst="rect">
            <a:avLst/>
          </a:prstGeom>
        </p:spPr>
        <p:txBody>
          <a:bodyPr wrap="square">
            <a:spAutoFit/>
          </a:bodyPr>
          <a:lstStyle/>
          <a:p>
            <a:pPr algn="ctr"/>
            <a:r>
              <a:rPr lang="ar-DZ" dirty="0">
                <a:latin typeface="Aljazeera" panose="02000000000000000000" pitchFamily="2" charset="-78"/>
                <a:cs typeface="Aljazeera" panose="02000000000000000000" pitchFamily="2" charset="-78"/>
              </a:rPr>
              <a:t>أسواق جديدة </a:t>
            </a:r>
          </a:p>
          <a:p>
            <a:pPr algn="ctr"/>
            <a:endParaRPr lang="ar-DZ" dirty="0">
              <a:latin typeface="Aljazeera" panose="02000000000000000000" pitchFamily="2" charset="-78"/>
              <a:cs typeface="Aljazeera" panose="02000000000000000000" pitchFamily="2" charset="-78"/>
            </a:endParaRPr>
          </a:p>
          <a:p>
            <a:pPr algn="ctr"/>
            <a:endParaRPr lang="ar-DZ" dirty="0">
              <a:latin typeface="Aljazeera" panose="02000000000000000000" pitchFamily="2" charset="-78"/>
              <a:cs typeface="Aljazeera" panose="02000000000000000000" pitchFamily="2" charset="-78"/>
            </a:endParaRPr>
          </a:p>
          <a:p>
            <a:pPr algn="ctr"/>
            <a:r>
              <a:rPr lang="ar-DZ" dirty="0">
                <a:latin typeface="Aljazeera" panose="02000000000000000000" pitchFamily="2" charset="-78"/>
                <a:cs typeface="Aljazeera" panose="02000000000000000000" pitchFamily="2" charset="-78"/>
              </a:rPr>
              <a:t>أسواق حالية </a:t>
            </a:r>
          </a:p>
        </p:txBody>
      </p:sp>
      <p:pic>
        <p:nvPicPr>
          <p:cNvPr id="32" name="Picture 31">
            <a:extLst>
              <a:ext uri="{FF2B5EF4-FFF2-40B4-BE49-F238E27FC236}">
                <a16:creationId xmlns:a16="http://schemas.microsoft.com/office/drawing/2014/main" xmlns="" id="{8F3F25BB-10ED-4A86-9313-B2D86F87EBE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571512" y="2754907"/>
            <a:ext cx="1632045" cy="1632045"/>
          </a:xfrm>
          <a:prstGeom prst="rect">
            <a:avLst/>
          </a:prstGeom>
        </p:spPr>
      </p:pic>
      <p:grpSp>
        <p:nvGrpSpPr>
          <p:cNvPr id="33" name="Group 10">
            <a:extLst>
              <a:ext uri="{FF2B5EF4-FFF2-40B4-BE49-F238E27FC236}">
                <a16:creationId xmlns:a16="http://schemas.microsoft.com/office/drawing/2014/main" xmlns="" id="{4270692E-5294-43C7-81C3-BB9F2A799BE5}"/>
              </a:ext>
            </a:extLst>
          </p:cNvPr>
          <p:cNvGrpSpPr/>
          <p:nvPr/>
        </p:nvGrpSpPr>
        <p:grpSpPr>
          <a:xfrm rot="2440312">
            <a:off x="-2185044" y="4377416"/>
            <a:ext cx="4389660" cy="4389660"/>
            <a:chOff x="0" y="0"/>
            <a:chExt cx="1913890" cy="1913890"/>
          </a:xfrm>
          <a:solidFill>
            <a:srgbClr val="393E46"/>
          </a:solidFill>
        </p:grpSpPr>
        <p:sp>
          <p:nvSpPr>
            <p:cNvPr id="38" name="Freeform 11">
              <a:extLst>
                <a:ext uri="{FF2B5EF4-FFF2-40B4-BE49-F238E27FC236}">
                  <a16:creationId xmlns:a16="http://schemas.microsoft.com/office/drawing/2014/main" xmlns="" id="{C2E5D720-892D-47F4-B1B6-5C26D882790B}"/>
                </a:ext>
              </a:extLst>
            </p:cNvPr>
            <p:cNvSpPr/>
            <p:nvPr/>
          </p:nvSpPr>
          <p:spPr>
            <a:xfrm>
              <a:off x="0" y="0"/>
              <a:ext cx="1913890" cy="1913890"/>
            </a:xfrm>
            <a:custGeom>
              <a:avLst/>
              <a:gdLst/>
              <a:ahLst/>
              <a:cxnLst/>
              <a:rect l="l" t="t" r="r" b="b"/>
              <a:pathLst>
                <a:path w="1913890" h="1913890">
                  <a:moveTo>
                    <a:pt x="0" y="0"/>
                  </a:moveTo>
                  <a:lnTo>
                    <a:pt x="0" y="1913890"/>
                  </a:lnTo>
                  <a:lnTo>
                    <a:pt x="1913890" y="1913890"/>
                  </a:lnTo>
                  <a:lnTo>
                    <a:pt x="1913890" y="0"/>
                  </a:lnTo>
                  <a:lnTo>
                    <a:pt x="0" y="0"/>
                  </a:lnTo>
                  <a:close/>
                  <a:moveTo>
                    <a:pt x="1852930" y="1852930"/>
                  </a:moveTo>
                  <a:lnTo>
                    <a:pt x="59690" y="1852930"/>
                  </a:lnTo>
                  <a:lnTo>
                    <a:pt x="59690" y="59690"/>
                  </a:lnTo>
                  <a:lnTo>
                    <a:pt x="1852930" y="59690"/>
                  </a:lnTo>
                  <a:lnTo>
                    <a:pt x="1852930" y="1852930"/>
                  </a:lnTo>
                  <a:close/>
                </a:path>
              </a:pathLst>
            </a:custGeom>
            <a:grpFill/>
          </p:spPr>
          <p:txBody>
            <a:bodyPr/>
            <a:lstStyle/>
            <a:p>
              <a:endParaRPr lang="en-US" sz="1053" dirty="0">
                <a:solidFill>
                  <a:prstClr val="black"/>
                </a:solidFill>
              </a:endParaRPr>
            </a:p>
          </p:txBody>
        </p:sp>
      </p:grpSp>
      <p:grpSp>
        <p:nvGrpSpPr>
          <p:cNvPr id="39" name="Group 14">
            <a:extLst>
              <a:ext uri="{FF2B5EF4-FFF2-40B4-BE49-F238E27FC236}">
                <a16:creationId xmlns:a16="http://schemas.microsoft.com/office/drawing/2014/main" xmlns="" id="{000897E0-0884-4EC0-9ADB-692649D27EF0}"/>
              </a:ext>
            </a:extLst>
          </p:cNvPr>
          <p:cNvGrpSpPr/>
          <p:nvPr/>
        </p:nvGrpSpPr>
        <p:grpSpPr>
          <a:xfrm rot="2440312">
            <a:off x="-2185044" y="5212439"/>
            <a:ext cx="4389660" cy="4389660"/>
            <a:chOff x="0" y="0"/>
            <a:chExt cx="1913890" cy="1913890"/>
          </a:xfrm>
          <a:solidFill>
            <a:srgbClr val="222831"/>
          </a:solidFill>
        </p:grpSpPr>
        <p:sp>
          <p:nvSpPr>
            <p:cNvPr id="40" name="Freeform 15">
              <a:extLst>
                <a:ext uri="{FF2B5EF4-FFF2-40B4-BE49-F238E27FC236}">
                  <a16:creationId xmlns:a16="http://schemas.microsoft.com/office/drawing/2014/main" xmlns="" id="{FE63E61A-E570-41A4-8335-652A1D757A82}"/>
                </a:ext>
              </a:extLst>
            </p:cNvPr>
            <p:cNvSpPr/>
            <p:nvPr/>
          </p:nvSpPr>
          <p:spPr>
            <a:xfrm>
              <a:off x="0" y="0"/>
              <a:ext cx="1913890" cy="1913890"/>
            </a:xfrm>
            <a:custGeom>
              <a:avLst/>
              <a:gdLst/>
              <a:ahLst/>
              <a:cxnLst/>
              <a:rect l="l" t="t" r="r" b="b"/>
              <a:pathLst>
                <a:path w="1913890" h="1913890">
                  <a:moveTo>
                    <a:pt x="0" y="0"/>
                  </a:moveTo>
                  <a:lnTo>
                    <a:pt x="0" y="1913890"/>
                  </a:lnTo>
                  <a:lnTo>
                    <a:pt x="1913890" y="1913890"/>
                  </a:lnTo>
                  <a:lnTo>
                    <a:pt x="1913890" y="0"/>
                  </a:lnTo>
                  <a:lnTo>
                    <a:pt x="0" y="0"/>
                  </a:lnTo>
                  <a:close/>
                  <a:moveTo>
                    <a:pt x="1852930" y="1852930"/>
                  </a:moveTo>
                  <a:lnTo>
                    <a:pt x="59690" y="1852930"/>
                  </a:lnTo>
                  <a:lnTo>
                    <a:pt x="59690" y="59690"/>
                  </a:lnTo>
                  <a:lnTo>
                    <a:pt x="1852930" y="59690"/>
                  </a:lnTo>
                  <a:lnTo>
                    <a:pt x="1852930" y="1852930"/>
                  </a:lnTo>
                  <a:close/>
                </a:path>
              </a:pathLst>
            </a:custGeom>
            <a:grpFill/>
          </p:spPr>
        </p:sp>
      </p:grpSp>
    </p:spTree>
    <p:extLst>
      <p:ext uri="{BB962C8B-B14F-4D97-AF65-F5344CB8AC3E}">
        <p14:creationId xmlns:p14="http://schemas.microsoft.com/office/powerpoint/2010/main" val="4078492633"/>
      </p:ext>
    </p:extLst>
  </p:cSld>
  <p:clrMapOvr>
    <a:masterClrMapping/>
  </p:clrMapOvr>
  <p:transition spd="slow">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0">
            <a:extLst>
              <a:ext uri="{FF2B5EF4-FFF2-40B4-BE49-F238E27FC236}">
                <a16:creationId xmlns:a16="http://schemas.microsoft.com/office/drawing/2014/main" xmlns="" id="{18E2A2FD-051D-4B6B-84C6-FD7493201633}"/>
              </a:ext>
            </a:extLst>
          </p:cNvPr>
          <p:cNvGrpSpPr/>
          <p:nvPr/>
        </p:nvGrpSpPr>
        <p:grpSpPr>
          <a:xfrm rot="-10800000">
            <a:off x="-979566" y="-2941838"/>
            <a:ext cx="12408828" cy="8656838"/>
            <a:chOff x="0" y="0"/>
            <a:chExt cx="2433656" cy="4619639"/>
          </a:xfrm>
          <a:solidFill>
            <a:srgbClr val="393E46"/>
          </a:solidFill>
        </p:grpSpPr>
        <p:sp>
          <p:nvSpPr>
            <p:cNvPr id="7" name="Freeform 11">
              <a:extLst>
                <a:ext uri="{FF2B5EF4-FFF2-40B4-BE49-F238E27FC236}">
                  <a16:creationId xmlns:a16="http://schemas.microsoft.com/office/drawing/2014/main" xmlns="" id="{F772DA9B-50DB-433F-BCF2-14D59A8839EA}"/>
                </a:ext>
              </a:extLst>
            </p:cNvPr>
            <p:cNvSpPr/>
            <p:nvPr/>
          </p:nvSpPr>
          <p:spPr>
            <a:xfrm>
              <a:off x="0" y="0"/>
              <a:ext cx="2433656" cy="4619639"/>
            </a:xfrm>
            <a:custGeom>
              <a:avLst/>
              <a:gdLst/>
              <a:ahLst/>
              <a:cxnLst/>
              <a:rect l="l" t="t" r="r" b="b"/>
              <a:pathLst>
                <a:path w="2353310" h="3357865">
                  <a:moveTo>
                    <a:pt x="784860" y="3290555"/>
                  </a:moveTo>
                  <a:cubicBezTo>
                    <a:pt x="905510" y="3331195"/>
                    <a:pt x="1042670" y="3357865"/>
                    <a:pt x="1177290" y="3357865"/>
                  </a:cubicBezTo>
                  <a:cubicBezTo>
                    <a:pt x="1311910" y="3357865"/>
                    <a:pt x="1441450" y="3335005"/>
                    <a:pt x="1560830" y="3294365"/>
                  </a:cubicBezTo>
                  <a:cubicBezTo>
                    <a:pt x="1563370" y="3293095"/>
                    <a:pt x="1565910" y="3293095"/>
                    <a:pt x="1568450" y="3291825"/>
                  </a:cubicBezTo>
                  <a:cubicBezTo>
                    <a:pt x="2016760" y="3129265"/>
                    <a:pt x="2346960" y="2700005"/>
                    <a:pt x="2353310" y="2196850"/>
                  </a:cubicBezTo>
                  <a:lnTo>
                    <a:pt x="2353310" y="0"/>
                  </a:lnTo>
                  <a:lnTo>
                    <a:pt x="0" y="0"/>
                  </a:lnTo>
                  <a:lnTo>
                    <a:pt x="0" y="2195204"/>
                  </a:lnTo>
                  <a:cubicBezTo>
                    <a:pt x="6350" y="2702545"/>
                    <a:pt x="331470" y="3131805"/>
                    <a:pt x="784860" y="3290555"/>
                  </a:cubicBezTo>
                  <a:close/>
                </a:path>
              </a:pathLst>
            </a:custGeom>
            <a:grpFill/>
          </p:spPr>
        </p:sp>
      </p:grpSp>
      <p:sp>
        <p:nvSpPr>
          <p:cNvPr id="3" name="TextBox 2">
            <a:extLst>
              <a:ext uri="{FF2B5EF4-FFF2-40B4-BE49-F238E27FC236}">
                <a16:creationId xmlns:a16="http://schemas.microsoft.com/office/drawing/2014/main" xmlns="" id="{04014166-4A1A-4A39-B159-85C064C5A85D}"/>
              </a:ext>
            </a:extLst>
          </p:cNvPr>
          <p:cNvSpPr txBox="1"/>
          <p:nvPr/>
        </p:nvSpPr>
        <p:spPr>
          <a:xfrm>
            <a:off x="1036320" y="509716"/>
            <a:ext cx="7375362" cy="507831"/>
          </a:xfrm>
          <a:prstGeom prst="rect">
            <a:avLst/>
          </a:prstGeom>
          <a:solidFill>
            <a:schemeClr val="bg1">
              <a:lumMod val="65000"/>
            </a:schemeClr>
          </a:solidFill>
          <a:ln>
            <a:solidFill>
              <a:srgbClr val="02ADB5"/>
            </a:solidFill>
          </a:ln>
        </p:spPr>
        <p:txBody>
          <a:bodyPr wrap="square" rtlCol="0">
            <a:spAutoFit/>
          </a:bodyPr>
          <a:lstStyle/>
          <a:p>
            <a:pPr marL="257165" algn="justLow" rtl="1">
              <a:spcBef>
                <a:spcPts val="450"/>
              </a:spcBef>
              <a:spcAft>
                <a:spcPts val="450"/>
              </a:spcAft>
            </a:pPr>
            <a:r>
              <a:rPr lang="ar-DZ" altLang="en-US" sz="2700" dirty="0">
                <a:solidFill>
                  <a:schemeClr val="accent1">
                    <a:lumMod val="50000"/>
                  </a:schemeClr>
                </a:solidFill>
                <a:latin typeface="Aljazeera" panose="02000000000000000000" pitchFamily="2" charset="-78"/>
                <a:cs typeface="Aljazeera" panose="02000000000000000000" pitchFamily="2" charset="-78"/>
              </a:rPr>
              <a:t>1- استراتيجية اختراق السوق ( أو التغلغل </a:t>
            </a:r>
            <a:r>
              <a:rPr lang="ar-DZ" altLang="en-US" sz="2700" dirty="0" smtClean="0">
                <a:solidFill>
                  <a:schemeClr val="accent1">
                    <a:lumMod val="50000"/>
                  </a:schemeClr>
                </a:solidFill>
                <a:latin typeface="Aljazeera" panose="02000000000000000000" pitchFamily="2" charset="-78"/>
                <a:cs typeface="Aljazeera" panose="02000000000000000000" pitchFamily="2" charset="-78"/>
              </a:rPr>
              <a:t>)</a:t>
            </a:r>
            <a:endParaRPr lang="ar-DZ" altLang="en-US" sz="2700" dirty="0">
              <a:solidFill>
                <a:schemeClr val="accent1">
                  <a:lumMod val="50000"/>
                </a:schemeClr>
              </a:solidFill>
              <a:latin typeface="Aljazeera" panose="02000000000000000000" pitchFamily="2" charset="-78"/>
              <a:cs typeface="Aljazeera" panose="02000000000000000000" pitchFamily="2" charset="-78"/>
            </a:endParaRPr>
          </a:p>
        </p:txBody>
      </p:sp>
      <p:grpSp>
        <p:nvGrpSpPr>
          <p:cNvPr id="10" name="Group 6">
            <a:extLst>
              <a:ext uri="{FF2B5EF4-FFF2-40B4-BE49-F238E27FC236}">
                <a16:creationId xmlns:a16="http://schemas.microsoft.com/office/drawing/2014/main" xmlns="" id="{B1A3453E-4200-4E1E-B190-8A8F5A23777E}"/>
              </a:ext>
            </a:extLst>
          </p:cNvPr>
          <p:cNvGrpSpPr/>
          <p:nvPr/>
        </p:nvGrpSpPr>
        <p:grpSpPr>
          <a:xfrm rot="13757605">
            <a:off x="-3066113" y="-2819520"/>
            <a:ext cx="4389660" cy="4389660"/>
            <a:chOff x="0" y="0"/>
            <a:chExt cx="1913890" cy="1913890"/>
          </a:xfrm>
        </p:grpSpPr>
        <p:sp>
          <p:nvSpPr>
            <p:cNvPr id="9" name="Freeform 7">
              <a:extLst>
                <a:ext uri="{FF2B5EF4-FFF2-40B4-BE49-F238E27FC236}">
                  <a16:creationId xmlns:a16="http://schemas.microsoft.com/office/drawing/2014/main" xmlns="" id="{5D9FED05-620B-4DBE-8BD2-84BB71A8DEF9}"/>
                </a:ext>
              </a:extLst>
            </p:cNvPr>
            <p:cNvSpPr/>
            <p:nvPr/>
          </p:nvSpPr>
          <p:spPr>
            <a:xfrm>
              <a:off x="0" y="0"/>
              <a:ext cx="1913890" cy="1913890"/>
            </a:xfrm>
            <a:custGeom>
              <a:avLst/>
              <a:gdLst/>
              <a:ahLst/>
              <a:cxnLst/>
              <a:rect l="l" t="t" r="r" b="b"/>
              <a:pathLst>
                <a:path w="1913890" h="1913890">
                  <a:moveTo>
                    <a:pt x="0" y="0"/>
                  </a:moveTo>
                  <a:lnTo>
                    <a:pt x="0" y="1913890"/>
                  </a:lnTo>
                  <a:lnTo>
                    <a:pt x="1913890" y="1913890"/>
                  </a:lnTo>
                  <a:lnTo>
                    <a:pt x="1913890" y="0"/>
                  </a:lnTo>
                  <a:lnTo>
                    <a:pt x="0" y="0"/>
                  </a:lnTo>
                  <a:close/>
                  <a:moveTo>
                    <a:pt x="1852930" y="1852930"/>
                  </a:moveTo>
                  <a:lnTo>
                    <a:pt x="59690" y="1852930"/>
                  </a:lnTo>
                  <a:lnTo>
                    <a:pt x="59690" y="59690"/>
                  </a:lnTo>
                  <a:lnTo>
                    <a:pt x="1852930" y="59690"/>
                  </a:lnTo>
                  <a:lnTo>
                    <a:pt x="1852930" y="1852930"/>
                  </a:lnTo>
                  <a:close/>
                </a:path>
              </a:pathLst>
            </a:custGeom>
            <a:solidFill>
              <a:srgbClr val="FFFFFF"/>
            </a:solidFill>
          </p:spPr>
        </p:sp>
      </p:grpSp>
      <p:grpSp>
        <p:nvGrpSpPr>
          <p:cNvPr id="8" name="Group 10">
            <a:extLst>
              <a:ext uri="{FF2B5EF4-FFF2-40B4-BE49-F238E27FC236}">
                <a16:creationId xmlns:a16="http://schemas.microsoft.com/office/drawing/2014/main" xmlns="" id="{6DE07F88-E8B4-49E6-BA44-74934CDE23BE}"/>
              </a:ext>
            </a:extLst>
          </p:cNvPr>
          <p:cNvGrpSpPr/>
          <p:nvPr/>
        </p:nvGrpSpPr>
        <p:grpSpPr>
          <a:xfrm rot="13293318">
            <a:off x="-2185044" y="4377416"/>
            <a:ext cx="4389660" cy="4389660"/>
            <a:chOff x="0" y="0"/>
            <a:chExt cx="1913890" cy="1913890"/>
          </a:xfrm>
          <a:solidFill>
            <a:srgbClr val="222831"/>
          </a:solidFill>
        </p:grpSpPr>
        <p:sp>
          <p:nvSpPr>
            <p:cNvPr id="14" name="Freeform 11">
              <a:extLst>
                <a:ext uri="{FF2B5EF4-FFF2-40B4-BE49-F238E27FC236}">
                  <a16:creationId xmlns:a16="http://schemas.microsoft.com/office/drawing/2014/main" xmlns="" id="{E494B693-BB30-46DD-98FA-8E00E47BEA58}"/>
                </a:ext>
              </a:extLst>
            </p:cNvPr>
            <p:cNvSpPr/>
            <p:nvPr/>
          </p:nvSpPr>
          <p:spPr>
            <a:xfrm>
              <a:off x="0" y="0"/>
              <a:ext cx="1913890" cy="1913890"/>
            </a:xfrm>
            <a:custGeom>
              <a:avLst/>
              <a:gdLst/>
              <a:ahLst/>
              <a:cxnLst/>
              <a:rect l="l" t="t" r="r" b="b"/>
              <a:pathLst>
                <a:path w="1913890" h="1913890">
                  <a:moveTo>
                    <a:pt x="0" y="0"/>
                  </a:moveTo>
                  <a:lnTo>
                    <a:pt x="0" y="1913890"/>
                  </a:lnTo>
                  <a:lnTo>
                    <a:pt x="1913890" y="1913890"/>
                  </a:lnTo>
                  <a:lnTo>
                    <a:pt x="1913890" y="0"/>
                  </a:lnTo>
                  <a:lnTo>
                    <a:pt x="0" y="0"/>
                  </a:lnTo>
                  <a:close/>
                  <a:moveTo>
                    <a:pt x="1852930" y="1852930"/>
                  </a:moveTo>
                  <a:lnTo>
                    <a:pt x="59690" y="1852930"/>
                  </a:lnTo>
                  <a:lnTo>
                    <a:pt x="59690" y="59690"/>
                  </a:lnTo>
                  <a:lnTo>
                    <a:pt x="1852930" y="59690"/>
                  </a:lnTo>
                  <a:lnTo>
                    <a:pt x="1852930" y="1852930"/>
                  </a:lnTo>
                  <a:close/>
                </a:path>
              </a:pathLst>
            </a:custGeom>
            <a:grpFill/>
          </p:spPr>
          <p:txBody>
            <a:bodyPr/>
            <a:lstStyle/>
            <a:p>
              <a:endParaRPr lang="en-US" sz="1053" dirty="0">
                <a:solidFill>
                  <a:prstClr val="black"/>
                </a:solidFill>
              </a:endParaRPr>
            </a:p>
          </p:txBody>
        </p:sp>
      </p:grpSp>
      <p:grpSp>
        <p:nvGrpSpPr>
          <p:cNvPr id="20" name="Group 14">
            <a:extLst>
              <a:ext uri="{FF2B5EF4-FFF2-40B4-BE49-F238E27FC236}">
                <a16:creationId xmlns:a16="http://schemas.microsoft.com/office/drawing/2014/main" xmlns="" id="{98B81226-DE44-4A20-B187-16DE45CEB4A5}"/>
              </a:ext>
            </a:extLst>
          </p:cNvPr>
          <p:cNvGrpSpPr/>
          <p:nvPr/>
        </p:nvGrpSpPr>
        <p:grpSpPr>
          <a:xfrm rot="13293318">
            <a:off x="-2185044" y="5212439"/>
            <a:ext cx="4389660" cy="4389660"/>
            <a:chOff x="0" y="0"/>
            <a:chExt cx="1913890" cy="1913890"/>
          </a:xfrm>
          <a:solidFill>
            <a:srgbClr val="02ADB5"/>
          </a:solidFill>
        </p:grpSpPr>
        <p:sp>
          <p:nvSpPr>
            <p:cNvPr id="19" name="Freeform 15">
              <a:extLst>
                <a:ext uri="{FF2B5EF4-FFF2-40B4-BE49-F238E27FC236}">
                  <a16:creationId xmlns:a16="http://schemas.microsoft.com/office/drawing/2014/main" xmlns="" id="{86DE4D46-1BD5-4CB5-99AE-8FBE575CBFDD}"/>
                </a:ext>
              </a:extLst>
            </p:cNvPr>
            <p:cNvSpPr/>
            <p:nvPr/>
          </p:nvSpPr>
          <p:spPr>
            <a:xfrm>
              <a:off x="0" y="0"/>
              <a:ext cx="1913890" cy="1913890"/>
            </a:xfrm>
            <a:custGeom>
              <a:avLst/>
              <a:gdLst/>
              <a:ahLst/>
              <a:cxnLst/>
              <a:rect l="l" t="t" r="r" b="b"/>
              <a:pathLst>
                <a:path w="1913890" h="1913890">
                  <a:moveTo>
                    <a:pt x="0" y="0"/>
                  </a:moveTo>
                  <a:lnTo>
                    <a:pt x="0" y="1913890"/>
                  </a:lnTo>
                  <a:lnTo>
                    <a:pt x="1913890" y="1913890"/>
                  </a:lnTo>
                  <a:lnTo>
                    <a:pt x="1913890" y="0"/>
                  </a:lnTo>
                  <a:lnTo>
                    <a:pt x="0" y="0"/>
                  </a:lnTo>
                  <a:close/>
                  <a:moveTo>
                    <a:pt x="1852930" y="1852930"/>
                  </a:moveTo>
                  <a:lnTo>
                    <a:pt x="59690" y="1852930"/>
                  </a:lnTo>
                  <a:lnTo>
                    <a:pt x="59690" y="59690"/>
                  </a:lnTo>
                  <a:lnTo>
                    <a:pt x="1852930" y="59690"/>
                  </a:lnTo>
                  <a:lnTo>
                    <a:pt x="1852930" y="1852930"/>
                  </a:lnTo>
                  <a:close/>
                </a:path>
              </a:pathLst>
            </a:custGeom>
            <a:grpFill/>
          </p:spPr>
        </p:sp>
      </p:grpSp>
      <p:sp>
        <p:nvSpPr>
          <p:cNvPr id="4" name="TextBox 3">
            <a:extLst>
              <a:ext uri="{FF2B5EF4-FFF2-40B4-BE49-F238E27FC236}">
                <a16:creationId xmlns:a16="http://schemas.microsoft.com/office/drawing/2014/main" xmlns="" id="{4F7E9A48-38C1-4EE0-BB7A-7527DB934EE8}"/>
              </a:ext>
            </a:extLst>
          </p:cNvPr>
          <p:cNvSpPr txBox="1"/>
          <p:nvPr/>
        </p:nvSpPr>
        <p:spPr>
          <a:xfrm>
            <a:off x="881458" y="1163477"/>
            <a:ext cx="7580376" cy="2031325"/>
          </a:xfrm>
          <a:prstGeom prst="rect">
            <a:avLst/>
          </a:prstGeom>
          <a:noFill/>
          <a:ln>
            <a:solidFill>
              <a:srgbClr val="02ADB5"/>
            </a:solidFill>
          </a:ln>
        </p:spPr>
        <p:txBody>
          <a:bodyPr wrap="square" rtlCol="0">
            <a:spAutoFit/>
          </a:bodyPr>
          <a:lstStyle/>
          <a:p>
            <a:pPr indent="269987" algn="justLow" rtl="1">
              <a:spcBef>
                <a:spcPts val="226"/>
              </a:spcBef>
              <a:spcAft>
                <a:spcPts val="450"/>
              </a:spcAft>
            </a:pPr>
            <a:r>
              <a:rPr lang="ar-SA" altLang="en-US" sz="1800" dirty="0">
                <a:solidFill>
                  <a:prstClr val="white"/>
                </a:solidFill>
                <a:latin typeface="Aljazeera" panose="02000000000000000000" pitchFamily="2" charset="-78"/>
                <a:cs typeface="Aljazeera" panose="02000000000000000000" pitchFamily="2" charset="-78"/>
              </a:rPr>
              <a:t>وتمثل الاختيار الأفضل للمؤسسة عندما يكون هدفها زيادة الأرباح من خلال زيادة التغلغل في السوق باستخدام نفس المنتج الحالي للمؤسسة، أي محاولة زيادة مبيعات المؤسسة من منتجاتها الحالية في أسواقها الحالية ولمستهلكيها الحاليين فقط، من خلال جهود ترويجية مكثفة، ونجاح هذه الاستراتيجية يعتمد على عدة عوامل منها دورة حياة المنتج ومكانة المؤسسة في السوق، ودرجة شدة المنافسة وكذا التكاليف المترتبة على زيادة حصة السوق، وقد يطلق على هذه الاستراتيجية اسم استراتيجية التعزيز، أو الاندماج أو الدفاع لأنها تركز على الحصة الحالية في السوق أكثر من هدف النمو أو التوسع، ولإنجاز هذه الاستراتيجية يمكن للمؤسسة إتباع ثلاث طرق هي</a:t>
            </a:r>
            <a:r>
              <a:rPr lang="ar-DZ" altLang="en-US" sz="1800" dirty="0">
                <a:solidFill>
                  <a:prstClr val="white"/>
                </a:solidFill>
                <a:latin typeface="Aljazeera" panose="02000000000000000000" pitchFamily="2" charset="-78"/>
                <a:cs typeface="Aljazeera" panose="02000000000000000000" pitchFamily="2" charset="-78"/>
              </a:rPr>
              <a:t>:</a:t>
            </a:r>
            <a:r>
              <a:rPr lang="ar-SA" altLang="en-US" sz="1800" dirty="0">
                <a:solidFill>
                  <a:prstClr val="white"/>
                </a:solidFill>
                <a:latin typeface="Aljazeera" panose="02000000000000000000" pitchFamily="2" charset="-78"/>
                <a:cs typeface="Aljazeera" panose="02000000000000000000" pitchFamily="2" charset="-78"/>
              </a:rPr>
              <a:t> </a:t>
            </a:r>
          </a:p>
        </p:txBody>
      </p:sp>
      <p:pic>
        <p:nvPicPr>
          <p:cNvPr id="12" name="Picture 11">
            <a:extLst>
              <a:ext uri="{FF2B5EF4-FFF2-40B4-BE49-F238E27FC236}">
                <a16:creationId xmlns:a16="http://schemas.microsoft.com/office/drawing/2014/main" xmlns="" id="{81B4E0BF-4D64-4D52-99ED-13C6358D8A0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571512" y="2754907"/>
            <a:ext cx="1632045" cy="1632045"/>
          </a:xfrm>
          <a:prstGeom prst="rect">
            <a:avLst/>
          </a:prstGeom>
        </p:spPr>
      </p:pic>
      <p:sp>
        <p:nvSpPr>
          <p:cNvPr id="16" name="TextBox 15">
            <a:extLst>
              <a:ext uri="{FF2B5EF4-FFF2-40B4-BE49-F238E27FC236}">
                <a16:creationId xmlns:a16="http://schemas.microsoft.com/office/drawing/2014/main" xmlns="" id="{4F7E9A48-38C1-4EE0-BB7A-7527DB934EE8}"/>
              </a:ext>
            </a:extLst>
          </p:cNvPr>
          <p:cNvSpPr txBox="1"/>
          <p:nvPr/>
        </p:nvSpPr>
        <p:spPr>
          <a:xfrm>
            <a:off x="881458" y="3141275"/>
            <a:ext cx="7580376" cy="1933863"/>
          </a:xfrm>
          <a:prstGeom prst="rect">
            <a:avLst/>
          </a:prstGeom>
          <a:noFill/>
          <a:ln>
            <a:solidFill>
              <a:srgbClr val="02ADB5"/>
            </a:solidFill>
          </a:ln>
        </p:spPr>
        <p:txBody>
          <a:bodyPr wrap="square" rtlCol="0">
            <a:spAutoFit/>
          </a:bodyPr>
          <a:lstStyle/>
          <a:p>
            <a:pPr indent="269987" algn="justLow" rtl="1">
              <a:spcBef>
                <a:spcPts val="226"/>
              </a:spcBef>
              <a:spcAft>
                <a:spcPts val="450"/>
              </a:spcAft>
            </a:pPr>
            <a:r>
              <a:rPr lang="ar-SA" altLang="en-US" dirty="0">
                <a:solidFill>
                  <a:prstClr val="white"/>
                </a:solidFill>
                <a:latin typeface="Aljazeera" panose="02000000000000000000" pitchFamily="2" charset="-78"/>
                <a:cs typeface="Aljazeera" panose="02000000000000000000" pitchFamily="2" charset="-78"/>
              </a:rPr>
              <a:t>-	جذب زبائن المنافسين لاقتناء منتجات المؤسسة عن طريق تقوية صورة العلامة، وتكثيف الجهود الخاصة بتنشيط المبيعات، والعلاقات العامة .</a:t>
            </a:r>
          </a:p>
          <a:p>
            <a:pPr algn="justLow" rtl="1">
              <a:spcBef>
                <a:spcPts val="226"/>
              </a:spcBef>
              <a:spcAft>
                <a:spcPts val="450"/>
              </a:spcAft>
            </a:pPr>
            <a:r>
              <a:rPr lang="ar-DZ" altLang="en-US" dirty="0">
                <a:solidFill>
                  <a:prstClr val="white"/>
                </a:solidFill>
                <a:latin typeface="Aljazeera" panose="02000000000000000000" pitchFamily="2" charset="-78"/>
                <a:cs typeface="Aljazeera" panose="02000000000000000000" pitchFamily="2" charset="-78"/>
              </a:rPr>
              <a:t>    - </a:t>
            </a:r>
            <a:r>
              <a:rPr lang="ar-DZ" altLang="en-US" dirty="0" smtClean="0">
                <a:solidFill>
                  <a:prstClr val="white"/>
                </a:solidFill>
                <a:latin typeface="Aljazeera" panose="02000000000000000000" pitchFamily="2" charset="-78"/>
                <a:cs typeface="Aljazeera" panose="02000000000000000000" pitchFamily="2" charset="-78"/>
              </a:rPr>
              <a:t> </a:t>
            </a:r>
            <a:r>
              <a:rPr lang="ar-SA" altLang="en-US" dirty="0">
                <a:solidFill>
                  <a:prstClr val="white"/>
                </a:solidFill>
                <a:latin typeface="Aljazeera" panose="02000000000000000000" pitchFamily="2" charset="-78"/>
                <a:cs typeface="Aljazeera" panose="02000000000000000000" pitchFamily="2" charset="-78"/>
              </a:rPr>
              <a:t>دفع المشتري الحالي إلى زيادة معدل شرائه للمنتج عن طريق زيادة عدد مرات الشراء والكمية المشتراة في كل مرة ، وذلك باقتراح استخدامات جديدة للمنتج .</a:t>
            </a:r>
            <a:endParaRPr lang="ar-DZ" altLang="en-US" dirty="0">
              <a:solidFill>
                <a:prstClr val="white"/>
              </a:solidFill>
              <a:latin typeface="Aljazeera" panose="02000000000000000000" pitchFamily="2" charset="-78"/>
              <a:cs typeface="Aljazeera" panose="02000000000000000000" pitchFamily="2" charset="-78"/>
            </a:endParaRPr>
          </a:p>
          <a:p>
            <a:pPr algn="justLow" rtl="1">
              <a:spcBef>
                <a:spcPts val="226"/>
              </a:spcBef>
              <a:spcAft>
                <a:spcPts val="450"/>
              </a:spcAft>
            </a:pPr>
            <a:r>
              <a:rPr lang="ar-DZ" altLang="en-US" dirty="0">
                <a:solidFill>
                  <a:prstClr val="white"/>
                </a:solidFill>
                <a:latin typeface="Aljazeera" panose="02000000000000000000" pitchFamily="2" charset="-78"/>
                <a:cs typeface="Aljazeera" panose="02000000000000000000" pitchFamily="2" charset="-78"/>
              </a:rPr>
              <a:t>    </a:t>
            </a:r>
            <a:r>
              <a:rPr lang="ar-SA" altLang="en-US" dirty="0">
                <a:solidFill>
                  <a:prstClr val="white"/>
                </a:solidFill>
                <a:latin typeface="Aljazeera" panose="02000000000000000000" pitchFamily="2" charset="-78"/>
                <a:cs typeface="Aljazeera" panose="02000000000000000000" pitchFamily="2" charset="-78"/>
              </a:rPr>
              <a:t>-	استقطاب المستهلكين الأوفياء لعلامة المؤسسة والذين لا يستعملون بعض منتجاتها في </a:t>
            </a:r>
            <a:r>
              <a:rPr lang="ar-SA" altLang="en-US" dirty="0">
                <a:latin typeface="Aljazeera" panose="02000000000000000000" pitchFamily="2" charset="-78"/>
                <a:cs typeface="Aljazeera" panose="02000000000000000000" pitchFamily="2" charset="-78"/>
              </a:rPr>
              <a:t>الوقت</a:t>
            </a:r>
            <a:r>
              <a:rPr lang="ar-SA" altLang="en-US" dirty="0">
                <a:solidFill>
                  <a:prstClr val="white"/>
                </a:solidFill>
                <a:latin typeface="Aljazeera" panose="02000000000000000000" pitchFamily="2" charset="-78"/>
                <a:cs typeface="Aljazeera" panose="02000000000000000000" pitchFamily="2" charset="-78"/>
              </a:rPr>
              <a:t> الحالي، ومحاولة إقناعهم بتجربتها وعدم الحكم عليها مسبقا.</a:t>
            </a:r>
          </a:p>
        </p:txBody>
      </p:sp>
    </p:spTree>
    <p:extLst>
      <p:ext uri="{BB962C8B-B14F-4D97-AF65-F5344CB8AC3E}">
        <p14:creationId xmlns:p14="http://schemas.microsoft.com/office/powerpoint/2010/main" val="2263716336"/>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1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0">
            <a:extLst>
              <a:ext uri="{FF2B5EF4-FFF2-40B4-BE49-F238E27FC236}">
                <a16:creationId xmlns:a16="http://schemas.microsoft.com/office/drawing/2014/main" xmlns="" id="{18E2A2FD-051D-4B6B-84C6-FD7493201633}"/>
              </a:ext>
            </a:extLst>
          </p:cNvPr>
          <p:cNvGrpSpPr/>
          <p:nvPr/>
        </p:nvGrpSpPr>
        <p:grpSpPr>
          <a:xfrm rot="-10800000">
            <a:off x="-1194353" y="-2941838"/>
            <a:ext cx="12408828" cy="8656838"/>
            <a:chOff x="0" y="0"/>
            <a:chExt cx="2433656" cy="4619639"/>
          </a:xfrm>
          <a:solidFill>
            <a:srgbClr val="02ADB5"/>
          </a:solidFill>
        </p:grpSpPr>
        <p:sp>
          <p:nvSpPr>
            <p:cNvPr id="7" name="Freeform 11">
              <a:extLst>
                <a:ext uri="{FF2B5EF4-FFF2-40B4-BE49-F238E27FC236}">
                  <a16:creationId xmlns:a16="http://schemas.microsoft.com/office/drawing/2014/main" xmlns="" id="{F772DA9B-50DB-433F-BCF2-14D59A8839EA}"/>
                </a:ext>
              </a:extLst>
            </p:cNvPr>
            <p:cNvSpPr/>
            <p:nvPr/>
          </p:nvSpPr>
          <p:spPr>
            <a:xfrm>
              <a:off x="0" y="0"/>
              <a:ext cx="2433656" cy="4619639"/>
            </a:xfrm>
            <a:custGeom>
              <a:avLst/>
              <a:gdLst/>
              <a:ahLst/>
              <a:cxnLst/>
              <a:rect l="l" t="t" r="r" b="b"/>
              <a:pathLst>
                <a:path w="2353310" h="3357865">
                  <a:moveTo>
                    <a:pt x="784860" y="3290555"/>
                  </a:moveTo>
                  <a:cubicBezTo>
                    <a:pt x="905510" y="3331195"/>
                    <a:pt x="1042670" y="3357865"/>
                    <a:pt x="1177290" y="3357865"/>
                  </a:cubicBezTo>
                  <a:cubicBezTo>
                    <a:pt x="1311910" y="3357865"/>
                    <a:pt x="1441450" y="3335005"/>
                    <a:pt x="1560830" y="3294365"/>
                  </a:cubicBezTo>
                  <a:cubicBezTo>
                    <a:pt x="1563370" y="3293095"/>
                    <a:pt x="1565910" y="3293095"/>
                    <a:pt x="1568450" y="3291825"/>
                  </a:cubicBezTo>
                  <a:cubicBezTo>
                    <a:pt x="2016760" y="3129265"/>
                    <a:pt x="2346960" y="2700005"/>
                    <a:pt x="2353310" y="2196850"/>
                  </a:cubicBezTo>
                  <a:lnTo>
                    <a:pt x="2353310" y="0"/>
                  </a:lnTo>
                  <a:lnTo>
                    <a:pt x="0" y="0"/>
                  </a:lnTo>
                  <a:lnTo>
                    <a:pt x="0" y="2195204"/>
                  </a:lnTo>
                  <a:cubicBezTo>
                    <a:pt x="6350" y="2702545"/>
                    <a:pt x="331470" y="3131805"/>
                    <a:pt x="784860" y="3290555"/>
                  </a:cubicBezTo>
                  <a:close/>
                </a:path>
              </a:pathLst>
            </a:custGeom>
            <a:grpFill/>
            <a:ln>
              <a:solidFill>
                <a:schemeClr val="bg2">
                  <a:lumMod val="50000"/>
                </a:schemeClr>
              </a:solidFill>
            </a:ln>
          </p:spPr>
        </p:sp>
      </p:grpSp>
      <p:sp>
        <p:nvSpPr>
          <p:cNvPr id="3" name="TextBox 2">
            <a:extLst>
              <a:ext uri="{FF2B5EF4-FFF2-40B4-BE49-F238E27FC236}">
                <a16:creationId xmlns:a16="http://schemas.microsoft.com/office/drawing/2014/main" xmlns="" id="{04014166-4A1A-4A39-B159-85C064C5A85D}"/>
              </a:ext>
            </a:extLst>
          </p:cNvPr>
          <p:cNvSpPr txBox="1"/>
          <p:nvPr/>
        </p:nvSpPr>
        <p:spPr>
          <a:xfrm>
            <a:off x="902349" y="342095"/>
            <a:ext cx="7572012" cy="507831"/>
          </a:xfrm>
          <a:prstGeom prst="rect">
            <a:avLst/>
          </a:prstGeom>
          <a:noFill/>
          <a:ln>
            <a:solidFill>
              <a:schemeClr val="tx1">
                <a:lumMod val="85000"/>
                <a:lumOff val="15000"/>
              </a:schemeClr>
            </a:solidFill>
          </a:ln>
        </p:spPr>
        <p:txBody>
          <a:bodyPr wrap="square" rtlCol="0">
            <a:spAutoFit/>
          </a:bodyPr>
          <a:lstStyle/>
          <a:p>
            <a:pPr marL="257165" algn="justLow" rtl="1">
              <a:spcBef>
                <a:spcPts val="450"/>
              </a:spcBef>
              <a:spcAft>
                <a:spcPts val="450"/>
              </a:spcAft>
            </a:pPr>
            <a:r>
              <a:rPr lang="ar-DZ" altLang="en-US" sz="2700" dirty="0">
                <a:solidFill>
                  <a:schemeClr val="tx1">
                    <a:lumMod val="85000"/>
                    <a:lumOff val="15000"/>
                  </a:schemeClr>
                </a:solidFill>
                <a:latin typeface="Aljazeera" panose="02000000000000000000" pitchFamily="2" charset="-78"/>
                <a:cs typeface="Aljazeera" panose="02000000000000000000" pitchFamily="2" charset="-78"/>
              </a:rPr>
              <a:t>2- </a:t>
            </a:r>
            <a:r>
              <a:rPr lang="ar-SA" altLang="en-US" sz="2700" dirty="0">
                <a:solidFill>
                  <a:schemeClr val="tx1">
                    <a:lumMod val="85000"/>
                    <a:lumOff val="15000"/>
                  </a:schemeClr>
                </a:solidFill>
                <a:latin typeface="Aljazeera" panose="02000000000000000000" pitchFamily="2" charset="-78"/>
                <a:cs typeface="Aljazeera" panose="02000000000000000000" pitchFamily="2" charset="-78"/>
              </a:rPr>
              <a:t>استراتيجية تنمية المنتج (تطوير المنتج)</a:t>
            </a:r>
          </a:p>
        </p:txBody>
      </p:sp>
      <p:grpSp>
        <p:nvGrpSpPr>
          <p:cNvPr id="10" name="Group 6">
            <a:extLst>
              <a:ext uri="{FF2B5EF4-FFF2-40B4-BE49-F238E27FC236}">
                <a16:creationId xmlns:a16="http://schemas.microsoft.com/office/drawing/2014/main" xmlns="" id="{B1A3453E-4200-4E1E-B190-8A8F5A23777E}"/>
              </a:ext>
            </a:extLst>
          </p:cNvPr>
          <p:cNvGrpSpPr/>
          <p:nvPr/>
        </p:nvGrpSpPr>
        <p:grpSpPr>
          <a:xfrm rot="2700000">
            <a:off x="-3066113" y="-2819520"/>
            <a:ext cx="4389660" cy="4389660"/>
            <a:chOff x="0" y="0"/>
            <a:chExt cx="1913890" cy="1913890"/>
          </a:xfrm>
          <a:solidFill>
            <a:schemeClr val="accent1">
              <a:lumMod val="20000"/>
              <a:lumOff val="80000"/>
            </a:schemeClr>
          </a:solidFill>
        </p:grpSpPr>
        <p:sp>
          <p:nvSpPr>
            <p:cNvPr id="9" name="Freeform 7">
              <a:extLst>
                <a:ext uri="{FF2B5EF4-FFF2-40B4-BE49-F238E27FC236}">
                  <a16:creationId xmlns:a16="http://schemas.microsoft.com/office/drawing/2014/main" xmlns="" id="{5D9FED05-620B-4DBE-8BD2-84BB71A8DEF9}"/>
                </a:ext>
              </a:extLst>
            </p:cNvPr>
            <p:cNvSpPr/>
            <p:nvPr/>
          </p:nvSpPr>
          <p:spPr>
            <a:xfrm>
              <a:off x="0" y="0"/>
              <a:ext cx="1913890" cy="1913890"/>
            </a:xfrm>
            <a:custGeom>
              <a:avLst/>
              <a:gdLst/>
              <a:ahLst/>
              <a:cxnLst/>
              <a:rect l="l" t="t" r="r" b="b"/>
              <a:pathLst>
                <a:path w="1913890" h="1913890">
                  <a:moveTo>
                    <a:pt x="0" y="0"/>
                  </a:moveTo>
                  <a:lnTo>
                    <a:pt x="0" y="1913890"/>
                  </a:lnTo>
                  <a:lnTo>
                    <a:pt x="1913890" y="1913890"/>
                  </a:lnTo>
                  <a:lnTo>
                    <a:pt x="1913890" y="0"/>
                  </a:lnTo>
                  <a:lnTo>
                    <a:pt x="0" y="0"/>
                  </a:lnTo>
                  <a:close/>
                  <a:moveTo>
                    <a:pt x="1852930" y="1852930"/>
                  </a:moveTo>
                  <a:lnTo>
                    <a:pt x="59690" y="1852930"/>
                  </a:lnTo>
                  <a:lnTo>
                    <a:pt x="59690" y="59690"/>
                  </a:lnTo>
                  <a:lnTo>
                    <a:pt x="1852930" y="59690"/>
                  </a:lnTo>
                  <a:lnTo>
                    <a:pt x="1852930" y="1852930"/>
                  </a:lnTo>
                  <a:close/>
                </a:path>
              </a:pathLst>
            </a:custGeom>
            <a:grpFill/>
            <a:ln>
              <a:solidFill>
                <a:schemeClr val="bg2">
                  <a:lumMod val="75000"/>
                </a:schemeClr>
              </a:solidFill>
            </a:ln>
          </p:spPr>
        </p:sp>
      </p:grpSp>
      <p:grpSp>
        <p:nvGrpSpPr>
          <p:cNvPr id="8" name="Group 10">
            <a:extLst>
              <a:ext uri="{FF2B5EF4-FFF2-40B4-BE49-F238E27FC236}">
                <a16:creationId xmlns:a16="http://schemas.microsoft.com/office/drawing/2014/main" xmlns="" id="{6DE07F88-E8B4-49E6-BA44-74934CDE23BE}"/>
              </a:ext>
            </a:extLst>
          </p:cNvPr>
          <p:cNvGrpSpPr/>
          <p:nvPr/>
        </p:nvGrpSpPr>
        <p:grpSpPr>
          <a:xfrm rot="2700000">
            <a:off x="-2185044" y="4377416"/>
            <a:ext cx="4389660" cy="4389660"/>
            <a:chOff x="0" y="0"/>
            <a:chExt cx="1913890" cy="1913890"/>
          </a:xfrm>
          <a:solidFill>
            <a:srgbClr val="393E46"/>
          </a:solidFill>
        </p:grpSpPr>
        <p:sp>
          <p:nvSpPr>
            <p:cNvPr id="14" name="Freeform 11">
              <a:extLst>
                <a:ext uri="{FF2B5EF4-FFF2-40B4-BE49-F238E27FC236}">
                  <a16:creationId xmlns:a16="http://schemas.microsoft.com/office/drawing/2014/main" xmlns="" id="{E494B693-BB30-46DD-98FA-8E00E47BEA58}"/>
                </a:ext>
              </a:extLst>
            </p:cNvPr>
            <p:cNvSpPr/>
            <p:nvPr/>
          </p:nvSpPr>
          <p:spPr>
            <a:xfrm>
              <a:off x="0" y="0"/>
              <a:ext cx="1913890" cy="1913890"/>
            </a:xfrm>
            <a:custGeom>
              <a:avLst/>
              <a:gdLst/>
              <a:ahLst/>
              <a:cxnLst/>
              <a:rect l="l" t="t" r="r" b="b"/>
              <a:pathLst>
                <a:path w="1913890" h="1913890">
                  <a:moveTo>
                    <a:pt x="0" y="0"/>
                  </a:moveTo>
                  <a:lnTo>
                    <a:pt x="0" y="1913890"/>
                  </a:lnTo>
                  <a:lnTo>
                    <a:pt x="1913890" y="1913890"/>
                  </a:lnTo>
                  <a:lnTo>
                    <a:pt x="1913890" y="0"/>
                  </a:lnTo>
                  <a:lnTo>
                    <a:pt x="0" y="0"/>
                  </a:lnTo>
                  <a:close/>
                  <a:moveTo>
                    <a:pt x="1852930" y="1852930"/>
                  </a:moveTo>
                  <a:lnTo>
                    <a:pt x="59690" y="1852930"/>
                  </a:lnTo>
                  <a:lnTo>
                    <a:pt x="59690" y="59690"/>
                  </a:lnTo>
                  <a:lnTo>
                    <a:pt x="1852930" y="59690"/>
                  </a:lnTo>
                  <a:lnTo>
                    <a:pt x="1852930" y="1852930"/>
                  </a:lnTo>
                  <a:close/>
                </a:path>
              </a:pathLst>
            </a:custGeom>
            <a:grpFill/>
          </p:spPr>
          <p:txBody>
            <a:bodyPr/>
            <a:lstStyle/>
            <a:p>
              <a:endParaRPr lang="en-US" sz="1053" dirty="0">
                <a:solidFill>
                  <a:prstClr val="black"/>
                </a:solidFill>
              </a:endParaRPr>
            </a:p>
          </p:txBody>
        </p:sp>
      </p:grpSp>
      <p:grpSp>
        <p:nvGrpSpPr>
          <p:cNvPr id="20" name="Group 14">
            <a:extLst>
              <a:ext uri="{FF2B5EF4-FFF2-40B4-BE49-F238E27FC236}">
                <a16:creationId xmlns:a16="http://schemas.microsoft.com/office/drawing/2014/main" xmlns="" id="{98B81226-DE44-4A20-B187-16DE45CEB4A5}"/>
              </a:ext>
            </a:extLst>
          </p:cNvPr>
          <p:cNvGrpSpPr/>
          <p:nvPr/>
        </p:nvGrpSpPr>
        <p:grpSpPr>
          <a:xfrm rot="2700000">
            <a:off x="-2185044" y="5212439"/>
            <a:ext cx="4389660" cy="4389660"/>
            <a:chOff x="0" y="0"/>
            <a:chExt cx="1913890" cy="1913890"/>
          </a:xfrm>
        </p:grpSpPr>
        <p:sp>
          <p:nvSpPr>
            <p:cNvPr id="19" name="Freeform 15">
              <a:extLst>
                <a:ext uri="{FF2B5EF4-FFF2-40B4-BE49-F238E27FC236}">
                  <a16:creationId xmlns:a16="http://schemas.microsoft.com/office/drawing/2014/main" xmlns="" id="{86DE4D46-1BD5-4CB5-99AE-8FBE575CBFDD}"/>
                </a:ext>
              </a:extLst>
            </p:cNvPr>
            <p:cNvSpPr/>
            <p:nvPr/>
          </p:nvSpPr>
          <p:spPr>
            <a:xfrm>
              <a:off x="0" y="0"/>
              <a:ext cx="1913890" cy="1913890"/>
            </a:xfrm>
            <a:custGeom>
              <a:avLst/>
              <a:gdLst/>
              <a:ahLst/>
              <a:cxnLst/>
              <a:rect l="l" t="t" r="r" b="b"/>
              <a:pathLst>
                <a:path w="1913890" h="1913890">
                  <a:moveTo>
                    <a:pt x="0" y="0"/>
                  </a:moveTo>
                  <a:lnTo>
                    <a:pt x="0" y="1913890"/>
                  </a:lnTo>
                  <a:lnTo>
                    <a:pt x="1913890" y="1913890"/>
                  </a:lnTo>
                  <a:lnTo>
                    <a:pt x="1913890" y="0"/>
                  </a:lnTo>
                  <a:lnTo>
                    <a:pt x="0" y="0"/>
                  </a:lnTo>
                  <a:close/>
                  <a:moveTo>
                    <a:pt x="1852930" y="1852930"/>
                  </a:moveTo>
                  <a:lnTo>
                    <a:pt x="59690" y="1852930"/>
                  </a:lnTo>
                  <a:lnTo>
                    <a:pt x="59690" y="59690"/>
                  </a:lnTo>
                  <a:lnTo>
                    <a:pt x="1852930" y="59690"/>
                  </a:lnTo>
                  <a:lnTo>
                    <a:pt x="1852930" y="1852930"/>
                  </a:lnTo>
                  <a:close/>
                </a:path>
              </a:pathLst>
            </a:custGeom>
            <a:solidFill>
              <a:srgbClr val="FFFFFF"/>
            </a:solidFill>
          </p:spPr>
        </p:sp>
      </p:grpSp>
      <p:sp>
        <p:nvSpPr>
          <p:cNvPr id="4" name="TextBox 3">
            <a:extLst>
              <a:ext uri="{FF2B5EF4-FFF2-40B4-BE49-F238E27FC236}">
                <a16:creationId xmlns:a16="http://schemas.microsoft.com/office/drawing/2014/main" xmlns="" id="{4F7E9A48-38C1-4EE0-BB7A-7527DB934EE8}"/>
              </a:ext>
            </a:extLst>
          </p:cNvPr>
          <p:cNvSpPr txBox="1"/>
          <p:nvPr/>
        </p:nvSpPr>
        <p:spPr>
          <a:xfrm>
            <a:off x="563674" y="903337"/>
            <a:ext cx="8029686" cy="2385268"/>
          </a:xfrm>
          <a:prstGeom prst="rect">
            <a:avLst/>
          </a:prstGeom>
          <a:noFill/>
          <a:ln>
            <a:solidFill>
              <a:schemeClr val="bg1">
                <a:lumMod val="65000"/>
              </a:schemeClr>
            </a:solidFill>
          </a:ln>
        </p:spPr>
        <p:txBody>
          <a:bodyPr wrap="square" rtlCol="0">
            <a:spAutoFit/>
          </a:bodyPr>
          <a:lstStyle/>
          <a:p>
            <a:pPr indent="252000" algn="justLow" rtl="1">
              <a:spcBef>
                <a:spcPts val="226"/>
              </a:spcBef>
            </a:pPr>
            <a:r>
              <a:rPr lang="ar-SA" altLang="en-US" sz="1800" dirty="0" smtClean="0">
                <a:solidFill>
                  <a:schemeClr val="accent1">
                    <a:lumMod val="50000"/>
                  </a:schemeClr>
                </a:solidFill>
                <a:latin typeface="Aljazeera" panose="02000000000000000000" pitchFamily="2" charset="-78"/>
                <a:cs typeface="Aljazeera" panose="02000000000000000000" pitchFamily="2" charset="-78"/>
              </a:rPr>
              <a:t>تعمل </a:t>
            </a:r>
            <a:r>
              <a:rPr lang="ar-SA" altLang="en-US" sz="1800" dirty="0">
                <a:solidFill>
                  <a:schemeClr val="accent1">
                    <a:lumMod val="50000"/>
                  </a:schemeClr>
                </a:solidFill>
                <a:latin typeface="Aljazeera" panose="02000000000000000000" pitchFamily="2" charset="-78"/>
                <a:cs typeface="Aljazeera" panose="02000000000000000000" pitchFamily="2" charset="-78"/>
              </a:rPr>
              <a:t>المؤسسة وفق هذه الاستراتيجية على تطوير منتجاتها القديمة لتحصل على منتجات جديدة، أي توزيع حصتها في السوق الحالي من خلال إدخال منتجات جديدة، ولكن لهذه الاستراتيجية بعض المخاطر حيث تتعامل المؤسسة مع منتج جديد لا تمتلك عنه أية خبرة، و على الرغم من ذلك فإن هذه الاستراتيجية تعد الأكثر استخداما لزيادة حصة السوق خاصة إذا كان مركز المؤسسة في هذه الأسواق قويا، وأمام المؤسسة في هذه الحالة </a:t>
            </a:r>
            <a:r>
              <a:rPr lang="ar-DZ" altLang="en-US" sz="1800" dirty="0">
                <a:solidFill>
                  <a:schemeClr val="accent1">
                    <a:lumMod val="50000"/>
                  </a:schemeClr>
                </a:solidFill>
                <a:latin typeface="Aljazeera" panose="02000000000000000000" pitchFamily="2" charset="-78"/>
                <a:cs typeface="Aljazeera" panose="02000000000000000000" pitchFamily="2" charset="-78"/>
              </a:rPr>
              <a:t>ثلاث </a:t>
            </a:r>
            <a:r>
              <a:rPr lang="ar-SA" altLang="en-US" sz="1800" dirty="0">
                <a:solidFill>
                  <a:schemeClr val="accent1">
                    <a:lumMod val="50000"/>
                  </a:schemeClr>
                </a:solidFill>
                <a:latin typeface="Aljazeera" panose="02000000000000000000" pitchFamily="2" charset="-78"/>
                <a:cs typeface="Aljazeera" panose="02000000000000000000" pitchFamily="2" charset="-78"/>
              </a:rPr>
              <a:t>فرص يمكن إتباع ما يتوافق مع إمكانياتها وأهدافها، ومتطلبات السوق، وهي :</a:t>
            </a:r>
          </a:p>
          <a:p>
            <a:pPr indent="252000" algn="justLow" rtl="1">
              <a:spcBef>
                <a:spcPts val="226"/>
              </a:spcBef>
            </a:pPr>
            <a:r>
              <a:rPr lang="ar-SA" altLang="en-US" sz="1800" dirty="0">
                <a:solidFill>
                  <a:schemeClr val="accent1">
                    <a:lumMod val="50000"/>
                  </a:schemeClr>
                </a:solidFill>
                <a:latin typeface="Aljazeera" panose="02000000000000000000" pitchFamily="2" charset="-78"/>
                <a:cs typeface="Aljazeera" panose="02000000000000000000" pitchFamily="2" charset="-78"/>
              </a:rPr>
              <a:t>-	الإنتاج بمستويات مختلفة من الجودة لنفس خط المنتجات لاستهداف عدة أقسام سوقية مختلفة .</a:t>
            </a:r>
          </a:p>
          <a:p>
            <a:pPr indent="252000" algn="justLow" rtl="1">
              <a:spcBef>
                <a:spcPts val="226"/>
              </a:spcBef>
            </a:pPr>
            <a:r>
              <a:rPr lang="ar-SA" altLang="en-US" sz="1800" dirty="0">
                <a:solidFill>
                  <a:schemeClr val="accent1">
                    <a:lumMod val="50000"/>
                  </a:schemeClr>
                </a:solidFill>
                <a:latin typeface="Aljazeera" panose="02000000000000000000" pitchFamily="2" charset="-78"/>
                <a:cs typeface="Aljazeera" panose="02000000000000000000" pitchFamily="2" charset="-78"/>
              </a:rPr>
              <a:t>-	إحداث تعديلات على المنتج بهدف إيجاد أسواق جديدة له .</a:t>
            </a:r>
          </a:p>
          <a:p>
            <a:pPr indent="252000" algn="justLow" rtl="1">
              <a:spcBef>
                <a:spcPts val="226"/>
              </a:spcBef>
            </a:pPr>
            <a:r>
              <a:rPr lang="ar-SA" altLang="en-US" sz="1800" dirty="0">
                <a:solidFill>
                  <a:schemeClr val="accent1">
                    <a:lumMod val="50000"/>
                  </a:schemeClr>
                </a:solidFill>
                <a:latin typeface="Aljazeera" panose="02000000000000000000" pitchFamily="2" charset="-78"/>
                <a:cs typeface="Aljazeera" panose="02000000000000000000" pitchFamily="2" charset="-78"/>
              </a:rPr>
              <a:t>-	إضافة نماذج جديدة لخط المنتجات الحالي .</a:t>
            </a:r>
          </a:p>
        </p:txBody>
      </p:sp>
      <p:sp>
        <p:nvSpPr>
          <p:cNvPr id="13" name="TextBox 2">
            <a:extLst>
              <a:ext uri="{FF2B5EF4-FFF2-40B4-BE49-F238E27FC236}">
                <a16:creationId xmlns:a16="http://schemas.microsoft.com/office/drawing/2014/main" xmlns="" id="{04014166-4A1A-4A39-B159-85C064C5A85D}"/>
              </a:ext>
            </a:extLst>
          </p:cNvPr>
          <p:cNvSpPr txBox="1"/>
          <p:nvPr/>
        </p:nvSpPr>
        <p:spPr>
          <a:xfrm>
            <a:off x="999833" y="3366358"/>
            <a:ext cx="7572012" cy="507831"/>
          </a:xfrm>
          <a:prstGeom prst="rect">
            <a:avLst/>
          </a:prstGeom>
          <a:noFill/>
          <a:ln>
            <a:solidFill>
              <a:schemeClr val="tx1">
                <a:lumMod val="85000"/>
                <a:lumOff val="15000"/>
              </a:schemeClr>
            </a:solidFill>
          </a:ln>
        </p:spPr>
        <p:txBody>
          <a:bodyPr wrap="square" rtlCol="0">
            <a:spAutoFit/>
          </a:bodyPr>
          <a:lstStyle/>
          <a:p>
            <a:pPr marL="257165" algn="justLow" rtl="1">
              <a:spcBef>
                <a:spcPts val="450"/>
              </a:spcBef>
              <a:spcAft>
                <a:spcPts val="450"/>
              </a:spcAft>
            </a:pPr>
            <a:r>
              <a:rPr lang="ar-DZ" altLang="en-US" sz="2700" dirty="0">
                <a:latin typeface="Aljazeera" panose="02000000000000000000" pitchFamily="2" charset="-78"/>
                <a:cs typeface="Aljazeera" panose="02000000000000000000" pitchFamily="2" charset="-78"/>
              </a:rPr>
              <a:t>3- </a:t>
            </a:r>
            <a:r>
              <a:rPr lang="ar-SA" altLang="en-US" sz="2700" dirty="0">
                <a:latin typeface="Aljazeera" panose="02000000000000000000" pitchFamily="2" charset="-78"/>
                <a:cs typeface="Aljazeera" panose="02000000000000000000" pitchFamily="2" charset="-78"/>
              </a:rPr>
              <a:t>استراتيجية تنمية السوق (تطوير السوق).</a:t>
            </a:r>
          </a:p>
        </p:txBody>
      </p:sp>
      <p:sp>
        <p:nvSpPr>
          <p:cNvPr id="15" name="TextBox 3">
            <a:extLst>
              <a:ext uri="{FF2B5EF4-FFF2-40B4-BE49-F238E27FC236}">
                <a16:creationId xmlns:a16="http://schemas.microsoft.com/office/drawing/2014/main" xmlns="" id="{4F7E9A48-38C1-4EE0-BB7A-7527DB934EE8}"/>
              </a:ext>
            </a:extLst>
          </p:cNvPr>
          <p:cNvSpPr txBox="1"/>
          <p:nvPr/>
        </p:nvSpPr>
        <p:spPr>
          <a:xfrm>
            <a:off x="626383" y="3939847"/>
            <a:ext cx="8029686" cy="1477328"/>
          </a:xfrm>
          <a:prstGeom prst="rect">
            <a:avLst/>
          </a:prstGeom>
          <a:noFill/>
          <a:ln>
            <a:solidFill>
              <a:schemeClr val="bg1">
                <a:lumMod val="65000"/>
              </a:schemeClr>
            </a:solidFill>
          </a:ln>
        </p:spPr>
        <p:txBody>
          <a:bodyPr wrap="square" rtlCol="0">
            <a:spAutoFit/>
          </a:bodyPr>
          <a:lstStyle/>
          <a:p>
            <a:pPr indent="269987" algn="justLow" rtl="1">
              <a:spcBef>
                <a:spcPts val="226"/>
              </a:spcBef>
              <a:spcAft>
                <a:spcPts val="450"/>
              </a:spcAft>
            </a:pPr>
            <a:r>
              <a:rPr lang="ar-SA" altLang="en-US" sz="1800" dirty="0">
                <a:solidFill>
                  <a:schemeClr val="accent1">
                    <a:lumMod val="50000"/>
                  </a:schemeClr>
                </a:solidFill>
                <a:latin typeface="Aljazeera" panose="02000000000000000000" pitchFamily="2" charset="-78"/>
                <a:cs typeface="Aljazeera" panose="02000000000000000000" pitchFamily="2" charset="-78"/>
              </a:rPr>
              <a:t>تتمثل هذه الاستراتيجية في محاولة إدخال المنتجات الحالية للمؤسسة إلى سوق أو أسواق </a:t>
            </a:r>
            <a:r>
              <a:rPr lang="ar-SA" altLang="en-US" dirty="0">
                <a:solidFill>
                  <a:schemeClr val="accent1">
                    <a:lumMod val="50000"/>
                  </a:schemeClr>
                </a:solidFill>
                <a:latin typeface="Aljazeera" panose="02000000000000000000" pitchFamily="2" charset="-78"/>
                <a:cs typeface="Aljazeera" panose="02000000000000000000" pitchFamily="2" charset="-78"/>
              </a:rPr>
              <a:t>جديدة، حيث تحاول المؤسسة البحث عن زبائن جدد لمنتجاتها الحالية، وهذا ما يؤدي إلى زيادة المبيعات عن طريق </a:t>
            </a:r>
            <a:r>
              <a:rPr lang="ar-SA" altLang="en-US" dirty="0">
                <a:solidFill>
                  <a:schemeClr val="bg1"/>
                </a:solidFill>
                <a:latin typeface="Aljazeera" panose="02000000000000000000" pitchFamily="2" charset="-78"/>
                <a:cs typeface="Aljazeera" panose="02000000000000000000" pitchFamily="2" charset="-78"/>
              </a:rPr>
              <a:t>اقتحام</a:t>
            </a:r>
            <a:r>
              <a:rPr lang="ar-SA" altLang="en-US" dirty="0">
                <a:solidFill>
                  <a:schemeClr val="accent1">
                    <a:lumMod val="50000"/>
                  </a:schemeClr>
                </a:solidFill>
                <a:latin typeface="Aljazeera" panose="02000000000000000000" pitchFamily="2" charset="-78"/>
                <a:cs typeface="Aljazeera" panose="02000000000000000000" pitchFamily="2" charset="-78"/>
              </a:rPr>
              <a:t> هذه الأسواق بالتوسع الجغرافي، أو التعامل مع أجزاء سوقية لم تكن المؤسسة تتعام</a:t>
            </a:r>
            <a:r>
              <a:rPr lang="ar-DZ" altLang="en-US" dirty="0">
                <a:solidFill>
                  <a:schemeClr val="accent1">
                    <a:lumMod val="50000"/>
                  </a:schemeClr>
                </a:solidFill>
                <a:latin typeface="Aljazeera" panose="02000000000000000000" pitchFamily="2" charset="-78"/>
                <a:cs typeface="Aljazeera" panose="02000000000000000000" pitchFamily="2" charset="-78"/>
              </a:rPr>
              <a:t>ل </a:t>
            </a:r>
            <a:r>
              <a:rPr lang="ar-SA" altLang="en-US" dirty="0">
                <a:solidFill>
                  <a:schemeClr val="accent1">
                    <a:lumMod val="50000"/>
                  </a:schemeClr>
                </a:solidFill>
                <a:latin typeface="Aljazeera" panose="02000000000000000000" pitchFamily="2" charset="-78"/>
                <a:cs typeface="Aljazeera" panose="02000000000000000000" pitchFamily="2" charset="-78"/>
              </a:rPr>
              <a:t>معها من قبل، </a:t>
            </a:r>
            <a:r>
              <a:rPr lang="ar-SA" altLang="en-US" dirty="0">
                <a:solidFill>
                  <a:schemeClr val="bg1"/>
                </a:solidFill>
                <a:latin typeface="Aljazeera" panose="02000000000000000000" pitchFamily="2" charset="-78"/>
                <a:cs typeface="Aljazeera" panose="02000000000000000000" pitchFamily="2" charset="-78"/>
              </a:rPr>
              <a:t>ولهذه</a:t>
            </a:r>
            <a:r>
              <a:rPr lang="ar-SA" altLang="en-US" dirty="0">
                <a:solidFill>
                  <a:schemeClr val="accent1">
                    <a:lumMod val="50000"/>
                  </a:schemeClr>
                </a:solidFill>
                <a:latin typeface="Aljazeera" panose="02000000000000000000" pitchFamily="2" charset="-78"/>
                <a:cs typeface="Aljazeera" panose="02000000000000000000" pitchFamily="2" charset="-78"/>
              </a:rPr>
              <a:t> </a:t>
            </a:r>
            <a:r>
              <a:rPr lang="ar-SA" altLang="en-US" sz="1800" dirty="0">
                <a:solidFill>
                  <a:schemeClr val="accent1">
                    <a:lumMod val="50000"/>
                  </a:schemeClr>
                </a:solidFill>
                <a:latin typeface="Aljazeera" panose="02000000000000000000" pitchFamily="2" charset="-78"/>
                <a:cs typeface="Aljazeera" panose="02000000000000000000" pitchFamily="2" charset="-78"/>
              </a:rPr>
              <a:t>الاستراتيجية مخاطر أكثر من الاستراتيجية الأولى ذلك لجهل المؤسسة وعدم امتلاكها الخبرة </a:t>
            </a:r>
            <a:r>
              <a:rPr lang="ar-SA" altLang="en-US" dirty="0">
                <a:solidFill>
                  <a:schemeClr val="bg1"/>
                </a:solidFill>
                <a:latin typeface="Aljazeera" panose="02000000000000000000" pitchFamily="2" charset="-78"/>
                <a:cs typeface="Aljazeera" panose="02000000000000000000" pitchFamily="2" charset="-78"/>
              </a:rPr>
              <a:t>الكافية</a:t>
            </a:r>
            <a:r>
              <a:rPr lang="ar-SA" altLang="en-US" sz="1800" dirty="0">
                <a:solidFill>
                  <a:schemeClr val="bg1"/>
                </a:solidFill>
                <a:latin typeface="Aljazeera" panose="02000000000000000000" pitchFamily="2" charset="-78"/>
                <a:cs typeface="Aljazeera" panose="02000000000000000000" pitchFamily="2" charset="-78"/>
              </a:rPr>
              <a:t> </a:t>
            </a:r>
            <a:r>
              <a:rPr lang="ar-SA" altLang="en-US" dirty="0">
                <a:solidFill>
                  <a:schemeClr val="accent1">
                    <a:lumMod val="50000"/>
                  </a:schemeClr>
                </a:solidFill>
                <a:latin typeface="Aljazeera" panose="02000000000000000000" pitchFamily="2" charset="-78"/>
                <a:cs typeface="Aljazeera" panose="02000000000000000000" pitchFamily="2" charset="-78"/>
              </a:rPr>
              <a:t>عن</a:t>
            </a:r>
            <a:r>
              <a:rPr lang="ar-SA" altLang="en-US" sz="1800" dirty="0">
                <a:solidFill>
                  <a:schemeClr val="accent1">
                    <a:lumMod val="50000"/>
                  </a:schemeClr>
                </a:solidFill>
                <a:latin typeface="Aljazeera" panose="02000000000000000000" pitchFamily="2" charset="-78"/>
                <a:cs typeface="Aljazeera" panose="02000000000000000000" pitchFamily="2" charset="-78"/>
              </a:rPr>
              <a:t> الأسواق الجديدة -	إضافة نماذج جديدة لخط المنتجات الحالي .</a:t>
            </a:r>
          </a:p>
        </p:txBody>
      </p:sp>
      <p:pic>
        <p:nvPicPr>
          <p:cNvPr id="16" name="Picture 15">
            <a:extLst>
              <a:ext uri="{FF2B5EF4-FFF2-40B4-BE49-F238E27FC236}">
                <a16:creationId xmlns:a16="http://schemas.microsoft.com/office/drawing/2014/main" xmlns="" id="{5D6A7089-D0E1-45E1-8999-E3ABFBE50E2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571512" y="2754907"/>
            <a:ext cx="1632045" cy="1632045"/>
          </a:xfrm>
          <a:prstGeom prst="rect">
            <a:avLst/>
          </a:prstGeom>
        </p:spPr>
      </p:pic>
    </p:spTree>
    <p:extLst>
      <p:ext uri="{BB962C8B-B14F-4D97-AF65-F5344CB8AC3E}">
        <p14:creationId xmlns:p14="http://schemas.microsoft.com/office/powerpoint/2010/main" val="2188832197"/>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13" grpId="0" animBg="1"/>
      <p:bldP spid="1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0">
            <a:extLst>
              <a:ext uri="{FF2B5EF4-FFF2-40B4-BE49-F238E27FC236}">
                <a16:creationId xmlns:a16="http://schemas.microsoft.com/office/drawing/2014/main" xmlns="" id="{18E2A2FD-051D-4B6B-84C6-FD7493201633}"/>
              </a:ext>
            </a:extLst>
          </p:cNvPr>
          <p:cNvGrpSpPr/>
          <p:nvPr/>
        </p:nvGrpSpPr>
        <p:grpSpPr>
          <a:xfrm rot="-10800000">
            <a:off x="-1213285" y="-2905188"/>
            <a:ext cx="12408828" cy="8656838"/>
            <a:chOff x="0" y="0"/>
            <a:chExt cx="2433656" cy="4619639"/>
          </a:xfrm>
          <a:solidFill>
            <a:srgbClr val="02ADB5"/>
          </a:solidFill>
        </p:grpSpPr>
        <p:sp>
          <p:nvSpPr>
            <p:cNvPr id="7" name="Freeform 11">
              <a:extLst>
                <a:ext uri="{FF2B5EF4-FFF2-40B4-BE49-F238E27FC236}">
                  <a16:creationId xmlns:a16="http://schemas.microsoft.com/office/drawing/2014/main" xmlns="" id="{F772DA9B-50DB-433F-BCF2-14D59A8839EA}"/>
                </a:ext>
              </a:extLst>
            </p:cNvPr>
            <p:cNvSpPr/>
            <p:nvPr/>
          </p:nvSpPr>
          <p:spPr>
            <a:xfrm>
              <a:off x="0" y="0"/>
              <a:ext cx="2433656" cy="4619639"/>
            </a:xfrm>
            <a:custGeom>
              <a:avLst/>
              <a:gdLst/>
              <a:ahLst/>
              <a:cxnLst/>
              <a:rect l="l" t="t" r="r" b="b"/>
              <a:pathLst>
                <a:path w="2353310" h="3357865">
                  <a:moveTo>
                    <a:pt x="784860" y="3290555"/>
                  </a:moveTo>
                  <a:cubicBezTo>
                    <a:pt x="905510" y="3331195"/>
                    <a:pt x="1042670" y="3357865"/>
                    <a:pt x="1177290" y="3357865"/>
                  </a:cubicBezTo>
                  <a:cubicBezTo>
                    <a:pt x="1311910" y="3357865"/>
                    <a:pt x="1441450" y="3335005"/>
                    <a:pt x="1560830" y="3294365"/>
                  </a:cubicBezTo>
                  <a:cubicBezTo>
                    <a:pt x="1563370" y="3293095"/>
                    <a:pt x="1565910" y="3293095"/>
                    <a:pt x="1568450" y="3291825"/>
                  </a:cubicBezTo>
                  <a:cubicBezTo>
                    <a:pt x="2016760" y="3129265"/>
                    <a:pt x="2346960" y="2700005"/>
                    <a:pt x="2353310" y="2196850"/>
                  </a:cubicBezTo>
                  <a:lnTo>
                    <a:pt x="2353310" y="0"/>
                  </a:lnTo>
                  <a:lnTo>
                    <a:pt x="0" y="0"/>
                  </a:lnTo>
                  <a:lnTo>
                    <a:pt x="0" y="2195204"/>
                  </a:lnTo>
                  <a:cubicBezTo>
                    <a:pt x="6350" y="2702545"/>
                    <a:pt x="331470" y="3131805"/>
                    <a:pt x="784860" y="3290555"/>
                  </a:cubicBezTo>
                  <a:close/>
                </a:path>
              </a:pathLst>
            </a:custGeom>
            <a:grpFill/>
          </p:spPr>
        </p:sp>
      </p:grpSp>
      <p:sp>
        <p:nvSpPr>
          <p:cNvPr id="3" name="TextBox 2">
            <a:extLst>
              <a:ext uri="{FF2B5EF4-FFF2-40B4-BE49-F238E27FC236}">
                <a16:creationId xmlns:a16="http://schemas.microsoft.com/office/drawing/2014/main" xmlns="" id="{04014166-4A1A-4A39-B159-85C064C5A85D}"/>
              </a:ext>
            </a:extLst>
          </p:cNvPr>
          <p:cNvSpPr txBox="1"/>
          <p:nvPr/>
        </p:nvSpPr>
        <p:spPr>
          <a:xfrm>
            <a:off x="836747" y="556687"/>
            <a:ext cx="7572012" cy="507831"/>
          </a:xfrm>
          <a:prstGeom prst="rect">
            <a:avLst/>
          </a:prstGeom>
          <a:solidFill>
            <a:schemeClr val="bg1">
              <a:lumMod val="65000"/>
            </a:schemeClr>
          </a:solidFill>
          <a:ln>
            <a:solidFill>
              <a:schemeClr val="bg1">
                <a:lumMod val="50000"/>
              </a:schemeClr>
            </a:solidFill>
          </a:ln>
        </p:spPr>
        <p:txBody>
          <a:bodyPr wrap="square" rtlCol="0">
            <a:spAutoFit/>
          </a:bodyPr>
          <a:lstStyle/>
          <a:p>
            <a:pPr marL="257165" algn="justLow" rtl="1">
              <a:spcBef>
                <a:spcPts val="450"/>
              </a:spcBef>
              <a:spcAft>
                <a:spcPts val="450"/>
              </a:spcAft>
            </a:pPr>
            <a:r>
              <a:rPr lang="ar-DZ" altLang="en-US" sz="2700" dirty="0">
                <a:ln w="0"/>
                <a:effectLst>
                  <a:outerShdw blurRad="38100" dist="19050" dir="2700000" algn="tl" rotWithShape="0">
                    <a:schemeClr val="dk1">
                      <a:alpha val="40000"/>
                    </a:schemeClr>
                  </a:outerShdw>
                </a:effectLst>
                <a:latin typeface="Aljazeera" panose="02000000000000000000" pitchFamily="2" charset="-78"/>
                <a:cs typeface="Aljazeera" panose="02000000000000000000" pitchFamily="2" charset="-78"/>
              </a:rPr>
              <a:t>4- </a:t>
            </a:r>
            <a:r>
              <a:rPr lang="ar-SA" altLang="en-US" sz="2700" dirty="0">
                <a:ln w="0"/>
                <a:effectLst>
                  <a:outerShdw blurRad="38100" dist="19050" dir="2700000" algn="tl" rotWithShape="0">
                    <a:schemeClr val="dk1">
                      <a:alpha val="40000"/>
                    </a:schemeClr>
                  </a:outerShdw>
                </a:effectLst>
                <a:latin typeface="Aljazeera" panose="02000000000000000000" pitchFamily="2" charset="-78"/>
                <a:cs typeface="Aljazeera" panose="02000000000000000000" pitchFamily="2" charset="-78"/>
              </a:rPr>
              <a:t>استراتيجية </a:t>
            </a:r>
            <a:r>
              <a:rPr lang="ar-SA" altLang="en-US" sz="2700" dirty="0" smtClean="0">
                <a:ln w="0"/>
                <a:effectLst>
                  <a:outerShdw blurRad="38100" dist="19050" dir="2700000" algn="tl" rotWithShape="0">
                    <a:schemeClr val="dk1">
                      <a:alpha val="40000"/>
                    </a:schemeClr>
                  </a:outerShdw>
                </a:effectLst>
                <a:latin typeface="Aljazeera" panose="02000000000000000000" pitchFamily="2" charset="-78"/>
                <a:cs typeface="Aljazeera" panose="02000000000000000000" pitchFamily="2" charset="-78"/>
              </a:rPr>
              <a:t>التنويع.</a:t>
            </a:r>
            <a:endParaRPr lang="ar-SA" altLang="en-US" sz="2700" dirty="0">
              <a:ln w="0"/>
              <a:effectLst>
                <a:outerShdw blurRad="38100" dist="19050" dir="2700000" algn="tl" rotWithShape="0">
                  <a:schemeClr val="dk1">
                    <a:alpha val="40000"/>
                  </a:schemeClr>
                </a:outerShdw>
              </a:effectLst>
              <a:latin typeface="Aljazeera" panose="02000000000000000000" pitchFamily="2" charset="-78"/>
              <a:cs typeface="Aljazeera" panose="02000000000000000000" pitchFamily="2" charset="-78"/>
            </a:endParaRPr>
          </a:p>
        </p:txBody>
      </p:sp>
      <p:grpSp>
        <p:nvGrpSpPr>
          <p:cNvPr id="10" name="Group 6">
            <a:extLst>
              <a:ext uri="{FF2B5EF4-FFF2-40B4-BE49-F238E27FC236}">
                <a16:creationId xmlns:a16="http://schemas.microsoft.com/office/drawing/2014/main" xmlns="" id="{B1A3453E-4200-4E1E-B190-8A8F5A23777E}"/>
              </a:ext>
            </a:extLst>
          </p:cNvPr>
          <p:cNvGrpSpPr/>
          <p:nvPr/>
        </p:nvGrpSpPr>
        <p:grpSpPr>
          <a:xfrm rot="13332827">
            <a:off x="-3066113" y="-2819520"/>
            <a:ext cx="4389660" cy="4389660"/>
            <a:chOff x="0" y="0"/>
            <a:chExt cx="1913890" cy="1913890"/>
          </a:xfrm>
          <a:solidFill>
            <a:srgbClr val="222831"/>
          </a:solidFill>
        </p:grpSpPr>
        <p:sp>
          <p:nvSpPr>
            <p:cNvPr id="9" name="Freeform 7">
              <a:extLst>
                <a:ext uri="{FF2B5EF4-FFF2-40B4-BE49-F238E27FC236}">
                  <a16:creationId xmlns:a16="http://schemas.microsoft.com/office/drawing/2014/main" xmlns="" id="{5D9FED05-620B-4DBE-8BD2-84BB71A8DEF9}"/>
                </a:ext>
              </a:extLst>
            </p:cNvPr>
            <p:cNvSpPr/>
            <p:nvPr/>
          </p:nvSpPr>
          <p:spPr>
            <a:xfrm>
              <a:off x="0" y="0"/>
              <a:ext cx="1913890" cy="1913890"/>
            </a:xfrm>
            <a:custGeom>
              <a:avLst/>
              <a:gdLst/>
              <a:ahLst/>
              <a:cxnLst/>
              <a:rect l="l" t="t" r="r" b="b"/>
              <a:pathLst>
                <a:path w="1913890" h="1913890">
                  <a:moveTo>
                    <a:pt x="0" y="0"/>
                  </a:moveTo>
                  <a:lnTo>
                    <a:pt x="0" y="1913890"/>
                  </a:lnTo>
                  <a:lnTo>
                    <a:pt x="1913890" y="1913890"/>
                  </a:lnTo>
                  <a:lnTo>
                    <a:pt x="1913890" y="0"/>
                  </a:lnTo>
                  <a:lnTo>
                    <a:pt x="0" y="0"/>
                  </a:lnTo>
                  <a:close/>
                  <a:moveTo>
                    <a:pt x="1852930" y="1852930"/>
                  </a:moveTo>
                  <a:lnTo>
                    <a:pt x="59690" y="1852930"/>
                  </a:lnTo>
                  <a:lnTo>
                    <a:pt x="59690" y="59690"/>
                  </a:lnTo>
                  <a:lnTo>
                    <a:pt x="1852930" y="59690"/>
                  </a:lnTo>
                  <a:lnTo>
                    <a:pt x="1852930" y="1852930"/>
                  </a:lnTo>
                  <a:close/>
                </a:path>
              </a:pathLst>
            </a:custGeom>
            <a:grpFill/>
          </p:spPr>
        </p:sp>
      </p:grpSp>
      <p:grpSp>
        <p:nvGrpSpPr>
          <p:cNvPr id="8" name="Group 10">
            <a:extLst>
              <a:ext uri="{FF2B5EF4-FFF2-40B4-BE49-F238E27FC236}">
                <a16:creationId xmlns:a16="http://schemas.microsoft.com/office/drawing/2014/main" xmlns="" id="{6DE07F88-E8B4-49E6-BA44-74934CDE23BE}"/>
              </a:ext>
            </a:extLst>
          </p:cNvPr>
          <p:cNvGrpSpPr/>
          <p:nvPr/>
        </p:nvGrpSpPr>
        <p:grpSpPr>
          <a:xfrm rot="13332827">
            <a:off x="-2185044" y="4377416"/>
            <a:ext cx="4389660" cy="4389660"/>
            <a:chOff x="0" y="0"/>
            <a:chExt cx="1913890" cy="1913890"/>
          </a:xfrm>
          <a:solidFill>
            <a:srgbClr val="02ADB5"/>
          </a:solidFill>
        </p:grpSpPr>
        <p:sp>
          <p:nvSpPr>
            <p:cNvPr id="14" name="Freeform 11">
              <a:extLst>
                <a:ext uri="{FF2B5EF4-FFF2-40B4-BE49-F238E27FC236}">
                  <a16:creationId xmlns:a16="http://schemas.microsoft.com/office/drawing/2014/main" xmlns="" id="{E494B693-BB30-46DD-98FA-8E00E47BEA58}"/>
                </a:ext>
              </a:extLst>
            </p:cNvPr>
            <p:cNvSpPr/>
            <p:nvPr/>
          </p:nvSpPr>
          <p:spPr>
            <a:xfrm>
              <a:off x="0" y="0"/>
              <a:ext cx="1913890" cy="1913890"/>
            </a:xfrm>
            <a:custGeom>
              <a:avLst/>
              <a:gdLst/>
              <a:ahLst/>
              <a:cxnLst/>
              <a:rect l="l" t="t" r="r" b="b"/>
              <a:pathLst>
                <a:path w="1913890" h="1913890">
                  <a:moveTo>
                    <a:pt x="0" y="0"/>
                  </a:moveTo>
                  <a:lnTo>
                    <a:pt x="0" y="1913890"/>
                  </a:lnTo>
                  <a:lnTo>
                    <a:pt x="1913890" y="1913890"/>
                  </a:lnTo>
                  <a:lnTo>
                    <a:pt x="1913890" y="0"/>
                  </a:lnTo>
                  <a:lnTo>
                    <a:pt x="0" y="0"/>
                  </a:lnTo>
                  <a:close/>
                  <a:moveTo>
                    <a:pt x="1852930" y="1852930"/>
                  </a:moveTo>
                  <a:lnTo>
                    <a:pt x="59690" y="1852930"/>
                  </a:lnTo>
                  <a:lnTo>
                    <a:pt x="59690" y="59690"/>
                  </a:lnTo>
                  <a:lnTo>
                    <a:pt x="1852930" y="59690"/>
                  </a:lnTo>
                  <a:lnTo>
                    <a:pt x="1852930" y="1852930"/>
                  </a:lnTo>
                  <a:close/>
                </a:path>
              </a:pathLst>
            </a:custGeom>
            <a:grpFill/>
          </p:spPr>
          <p:txBody>
            <a:bodyPr/>
            <a:lstStyle/>
            <a:p>
              <a:endParaRPr lang="en-US" sz="1053" dirty="0">
                <a:solidFill>
                  <a:prstClr val="black"/>
                </a:solidFill>
              </a:endParaRPr>
            </a:p>
          </p:txBody>
        </p:sp>
      </p:grpSp>
      <p:grpSp>
        <p:nvGrpSpPr>
          <p:cNvPr id="20" name="Group 14">
            <a:extLst>
              <a:ext uri="{FF2B5EF4-FFF2-40B4-BE49-F238E27FC236}">
                <a16:creationId xmlns:a16="http://schemas.microsoft.com/office/drawing/2014/main" xmlns="" id="{98B81226-DE44-4A20-B187-16DE45CEB4A5}"/>
              </a:ext>
            </a:extLst>
          </p:cNvPr>
          <p:cNvGrpSpPr/>
          <p:nvPr/>
        </p:nvGrpSpPr>
        <p:grpSpPr>
          <a:xfrm rot="13332827">
            <a:off x="-2185044" y="5212439"/>
            <a:ext cx="4389660" cy="4389660"/>
            <a:chOff x="0" y="0"/>
            <a:chExt cx="1913890" cy="1913890"/>
          </a:xfrm>
          <a:solidFill>
            <a:srgbClr val="393E46"/>
          </a:solidFill>
        </p:grpSpPr>
        <p:sp>
          <p:nvSpPr>
            <p:cNvPr id="19" name="Freeform 15">
              <a:extLst>
                <a:ext uri="{FF2B5EF4-FFF2-40B4-BE49-F238E27FC236}">
                  <a16:creationId xmlns:a16="http://schemas.microsoft.com/office/drawing/2014/main" xmlns="" id="{86DE4D46-1BD5-4CB5-99AE-8FBE575CBFDD}"/>
                </a:ext>
              </a:extLst>
            </p:cNvPr>
            <p:cNvSpPr/>
            <p:nvPr/>
          </p:nvSpPr>
          <p:spPr>
            <a:xfrm>
              <a:off x="0" y="0"/>
              <a:ext cx="1913890" cy="1913890"/>
            </a:xfrm>
            <a:custGeom>
              <a:avLst/>
              <a:gdLst/>
              <a:ahLst/>
              <a:cxnLst/>
              <a:rect l="l" t="t" r="r" b="b"/>
              <a:pathLst>
                <a:path w="1913890" h="1913890">
                  <a:moveTo>
                    <a:pt x="0" y="0"/>
                  </a:moveTo>
                  <a:lnTo>
                    <a:pt x="0" y="1913890"/>
                  </a:lnTo>
                  <a:lnTo>
                    <a:pt x="1913890" y="1913890"/>
                  </a:lnTo>
                  <a:lnTo>
                    <a:pt x="1913890" y="0"/>
                  </a:lnTo>
                  <a:lnTo>
                    <a:pt x="0" y="0"/>
                  </a:lnTo>
                  <a:close/>
                  <a:moveTo>
                    <a:pt x="1852930" y="1852930"/>
                  </a:moveTo>
                  <a:lnTo>
                    <a:pt x="59690" y="1852930"/>
                  </a:lnTo>
                  <a:lnTo>
                    <a:pt x="59690" y="59690"/>
                  </a:lnTo>
                  <a:lnTo>
                    <a:pt x="1852930" y="59690"/>
                  </a:lnTo>
                  <a:lnTo>
                    <a:pt x="1852930" y="1852930"/>
                  </a:lnTo>
                  <a:close/>
                </a:path>
              </a:pathLst>
            </a:custGeom>
            <a:grpFill/>
          </p:spPr>
        </p:sp>
      </p:grpSp>
      <p:sp>
        <p:nvSpPr>
          <p:cNvPr id="4" name="TextBox 3">
            <a:extLst>
              <a:ext uri="{FF2B5EF4-FFF2-40B4-BE49-F238E27FC236}">
                <a16:creationId xmlns:a16="http://schemas.microsoft.com/office/drawing/2014/main" xmlns="" id="{4F7E9A48-38C1-4EE0-BB7A-7527DB934EE8}"/>
              </a:ext>
            </a:extLst>
          </p:cNvPr>
          <p:cNvSpPr txBox="1"/>
          <p:nvPr/>
        </p:nvSpPr>
        <p:spPr>
          <a:xfrm>
            <a:off x="829531" y="1129450"/>
            <a:ext cx="7580376" cy="1528624"/>
          </a:xfrm>
          <a:prstGeom prst="rect">
            <a:avLst/>
          </a:prstGeom>
          <a:solidFill>
            <a:srgbClr val="02ADB5"/>
          </a:solidFill>
          <a:ln>
            <a:solidFill>
              <a:schemeClr val="bg1">
                <a:lumMod val="65000"/>
              </a:schemeClr>
            </a:solidFill>
          </a:ln>
        </p:spPr>
        <p:txBody>
          <a:bodyPr wrap="square" rtlCol="0">
            <a:spAutoFit/>
          </a:bodyPr>
          <a:lstStyle/>
          <a:p>
            <a:pPr indent="269987" algn="justLow" rtl="1">
              <a:spcBef>
                <a:spcPts val="226"/>
              </a:spcBef>
              <a:spcAft>
                <a:spcPts val="226"/>
              </a:spcAft>
            </a:pPr>
            <a:r>
              <a:rPr lang="ar-SA" altLang="en-US" sz="1800" dirty="0" smtClean="0">
                <a:solidFill>
                  <a:srgbClr val="222831"/>
                </a:solidFill>
                <a:latin typeface="Aljazeera" panose="02000000000000000000" pitchFamily="2" charset="-78"/>
                <a:cs typeface="Aljazeera" panose="02000000000000000000" pitchFamily="2" charset="-78"/>
              </a:rPr>
              <a:t>تتمثل هذه الاستراتيجية في سعي المؤسسة لزيادة حصتها في السوق من خلال العمل في اتجاهين في آن واحد، و هما محاولة تطوير منتجات جديدة وإدخالها إلى أسواق جديدة أيضا، وتعد هذه الاستراتيجية من أكثر الاستراتيجيات التسويقية مخاطرة و ذلك لافتقار المؤسسة للخبرة في كلا المجالين (المنتج والسوق).</a:t>
            </a:r>
            <a:endParaRPr lang="ar-DZ" altLang="en-US" sz="1800" dirty="0" smtClean="0">
              <a:solidFill>
                <a:srgbClr val="222831"/>
              </a:solidFill>
              <a:latin typeface="Aljazeera" panose="02000000000000000000" pitchFamily="2" charset="-78"/>
              <a:cs typeface="Aljazeera" panose="02000000000000000000" pitchFamily="2" charset="-78"/>
            </a:endParaRPr>
          </a:p>
          <a:p>
            <a:pPr indent="269987" algn="justLow" rtl="1">
              <a:spcBef>
                <a:spcPts val="226"/>
              </a:spcBef>
              <a:spcAft>
                <a:spcPts val="226"/>
              </a:spcAft>
            </a:pPr>
            <a:r>
              <a:rPr lang="ar-SA" altLang="en-US" dirty="0">
                <a:solidFill>
                  <a:srgbClr val="222831"/>
                </a:solidFill>
                <a:latin typeface="Aljazeera" panose="02000000000000000000" pitchFamily="2" charset="-78"/>
                <a:cs typeface="Aljazeera" panose="02000000000000000000" pitchFamily="2" charset="-78"/>
              </a:rPr>
              <a:t>وهناك ثلاثة أنواع من استراتيجيات التنويع هي</a:t>
            </a:r>
            <a:r>
              <a:rPr lang="ar-SA" altLang="en-US" dirty="0" smtClean="0">
                <a:solidFill>
                  <a:srgbClr val="222831"/>
                </a:solidFill>
                <a:latin typeface="Aljazeera" panose="02000000000000000000" pitchFamily="2" charset="-78"/>
                <a:cs typeface="Aljazeera" panose="02000000000000000000" pitchFamily="2" charset="-78"/>
              </a:rPr>
              <a:t>:</a:t>
            </a:r>
            <a:endParaRPr lang="ar-SA" altLang="en-US" dirty="0">
              <a:solidFill>
                <a:srgbClr val="222831"/>
              </a:solidFill>
              <a:latin typeface="Aljazeera" panose="02000000000000000000" pitchFamily="2" charset="-78"/>
              <a:cs typeface="Aljazeera" panose="02000000000000000000" pitchFamily="2" charset="-78"/>
            </a:endParaRPr>
          </a:p>
        </p:txBody>
      </p:sp>
      <p:pic>
        <p:nvPicPr>
          <p:cNvPr id="12" name="Picture 11">
            <a:extLst>
              <a:ext uri="{FF2B5EF4-FFF2-40B4-BE49-F238E27FC236}">
                <a16:creationId xmlns:a16="http://schemas.microsoft.com/office/drawing/2014/main" xmlns="" id="{95690B78-EDB9-44B7-940E-3B8E8072A75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571512" y="2754907"/>
            <a:ext cx="1632045" cy="1632045"/>
          </a:xfrm>
          <a:prstGeom prst="rect">
            <a:avLst/>
          </a:prstGeom>
        </p:spPr>
      </p:pic>
      <p:sp>
        <p:nvSpPr>
          <p:cNvPr id="16" name="TextBox 15">
            <a:extLst>
              <a:ext uri="{FF2B5EF4-FFF2-40B4-BE49-F238E27FC236}">
                <a16:creationId xmlns:a16="http://schemas.microsoft.com/office/drawing/2014/main" xmlns="" id="{4F7E9A48-38C1-4EE0-BB7A-7527DB934EE8}"/>
              </a:ext>
            </a:extLst>
          </p:cNvPr>
          <p:cNvSpPr txBox="1"/>
          <p:nvPr/>
        </p:nvSpPr>
        <p:spPr>
          <a:xfrm>
            <a:off x="818821" y="2727683"/>
            <a:ext cx="7580376" cy="646331"/>
          </a:xfrm>
          <a:prstGeom prst="rect">
            <a:avLst/>
          </a:prstGeom>
          <a:solidFill>
            <a:srgbClr val="02ADB5"/>
          </a:solidFill>
          <a:ln>
            <a:solidFill>
              <a:srgbClr val="0070C0"/>
            </a:solidFill>
          </a:ln>
        </p:spPr>
        <p:txBody>
          <a:bodyPr wrap="square" rtlCol="0">
            <a:spAutoFit/>
          </a:bodyPr>
          <a:lstStyle/>
          <a:p>
            <a:pPr indent="269987" algn="justLow" rtl="1">
              <a:spcBef>
                <a:spcPts val="226"/>
              </a:spcBef>
              <a:spcAft>
                <a:spcPts val="226"/>
              </a:spcAft>
            </a:pPr>
            <a:r>
              <a:rPr lang="ar-SA" altLang="en-US" dirty="0" smtClean="0">
                <a:solidFill>
                  <a:srgbClr val="222831"/>
                </a:solidFill>
                <a:latin typeface="Aljazeera" panose="02000000000000000000" pitchFamily="2" charset="-78"/>
                <a:cs typeface="Aljazeera" panose="02000000000000000000" pitchFamily="2" charset="-78"/>
              </a:rPr>
              <a:t>1- </a:t>
            </a:r>
            <a:r>
              <a:rPr lang="ar-SA" altLang="en-US" dirty="0">
                <a:solidFill>
                  <a:srgbClr val="222831"/>
                </a:solidFill>
                <a:latin typeface="Aljazeera" panose="02000000000000000000" pitchFamily="2" charset="-78"/>
                <a:cs typeface="Aljazeera" panose="02000000000000000000" pitchFamily="2" charset="-78"/>
              </a:rPr>
              <a:t>التنويع الأفقي: يحصل عندما تقوم المؤسسة بالسيطرة على نشاط أعمال بنفس النوع وذي علاقة مباشرة بالتكنولوجيا المستخدمة، بمعنى تطوير نشاط المؤسسة ليشمل أنشطة جديدة مكملة</a:t>
            </a:r>
            <a:r>
              <a:rPr lang="ar-SA" altLang="en-US" dirty="0" smtClean="0">
                <a:solidFill>
                  <a:srgbClr val="222831"/>
                </a:solidFill>
                <a:latin typeface="Aljazeera" panose="02000000000000000000" pitchFamily="2" charset="-78"/>
                <a:cs typeface="Aljazeera" panose="02000000000000000000" pitchFamily="2" charset="-78"/>
              </a:rPr>
              <a:t>.</a:t>
            </a:r>
            <a:endParaRPr lang="ar-SA" altLang="en-US" dirty="0">
              <a:solidFill>
                <a:srgbClr val="222831"/>
              </a:solidFill>
              <a:latin typeface="Aljazeera" panose="02000000000000000000" pitchFamily="2" charset="-78"/>
              <a:cs typeface="Aljazeera" panose="02000000000000000000" pitchFamily="2" charset="-78"/>
            </a:endParaRPr>
          </a:p>
        </p:txBody>
      </p:sp>
      <p:sp>
        <p:nvSpPr>
          <p:cNvPr id="17" name="TextBox 16">
            <a:extLst>
              <a:ext uri="{FF2B5EF4-FFF2-40B4-BE49-F238E27FC236}">
                <a16:creationId xmlns:a16="http://schemas.microsoft.com/office/drawing/2014/main" xmlns="" id="{4F7E9A48-38C1-4EE0-BB7A-7527DB934EE8}"/>
              </a:ext>
            </a:extLst>
          </p:cNvPr>
          <p:cNvSpPr txBox="1"/>
          <p:nvPr/>
        </p:nvSpPr>
        <p:spPr>
          <a:xfrm>
            <a:off x="818821" y="3440448"/>
            <a:ext cx="7580376" cy="646331"/>
          </a:xfrm>
          <a:prstGeom prst="rect">
            <a:avLst/>
          </a:prstGeom>
          <a:noFill/>
          <a:ln>
            <a:solidFill>
              <a:schemeClr val="tx1">
                <a:lumMod val="85000"/>
                <a:lumOff val="15000"/>
              </a:schemeClr>
            </a:solidFill>
          </a:ln>
        </p:spPr>
        <p:txBody>
          <a:bodyPr wrap="square" rtlCol="0">
            <a:spAutoFit/>
          </a:bodyPr>
          <a:lstStyle/>
          <a:p>
            <a:pPr indent="269987" algn="justLow" rtl="1">
              <a:spcBef>
                <a:spcPts val="226"/>
              </a:spcBef>
              <a:spcAft>
                <a:spcPts val="226"/>
              </a:spcAft>
            </a:pPr>
            <a:r>
              <a:rPr lang="ar-SA" altLang="en-US" dirty="0">
                <a:solidFill>
                  <a:srgbClr val="222831"/>
                </a:solidFill>
                <a:latin typeface="Aljazeera" panose="02000000000000000000" pitchFamily="2" charset="-78"/>
                <a:cs typeface="Aljazeera" panose="02000000000000000000" pitchFamily="2" charset="-78"/>
              </a:rPr>
              <a:t>2- التنويع العمودي (المركز): حيث يمكن للمؤسسة البحث عن منتجات جديدة ذات خصائص تكنولوجية وتسويقية تشابه أو منسجمة مع خط المنتوج الحالي، والدخول بها إلى أسواق جديدة</a:t>
            </a:r>
            <a:r>
              <a:rPr lang="ar-SA" altLang="en-US" dirty="0" smtClean="0">
                <a:solidFill>
                  <a:srgbClr val="222831"/>
                </a:solidFill>
                <a:latin typeface="Aljazeera" panose="02000000000000000000" pitchFamily="2" charset="-78"/>
                <a:cs typeface="Aljazeera" panose="02000000000000000000" pitchFamily="2" charset="-78"/>
              </a:rPr>
              <a:t>.</a:t>
            </a:r>
            <a:endParaRPr lang="ar-SA" altLang="en-US" dirty="0">
              <a:solidFill>
                <a:srgbClr val="222831"/>
              </a:solidFill>
              <a:latin typeface="Aljazeera" panose="02000000000000000000" pitchFamily="2" charset="-78"/>
              <a:cs typeface="Aljazeera" panose="02000000000000000000" pitchFamily="2" charset="-78"/>
            </a:endParaRPr>
          </a:p>
        </p:txBody>
      </p:sp>
      <p:sp>
        <p:nvSpPr>
          <p:cNvPr id="18" name="TextBox 17">
            <a:extLst>
              <a:ext uri="{FF2B5EF4-FFF2-40B4-BE49-F238E27FC236}">
                <a16:creationId xmlns:a16="http://schemas.microsoft.com/office/drawing/2014/main" xmlns="" id="{4F7E9A48-38C1-4EE0-BB7A-7527DB934EE8}"/>
              </a:ext>
            </a:extLst>
          </p:cNvPr>
          <p:cNvSpPr txBox="1"/>
          <p:nvPr/>
        </p:nvSpPr>
        <p:spPr>
          <a:xfrm>
            <a:off x="818821" y="4132796"/>
            <a:ext cx="7580376" cy="923330"/>
          </a:xfrm>
          <a:prstGeom prst="rect">
            <a:avLst/>
          </a:prstGeom>
          <a:noFill/>
          <a:ln w="57150">
            <a:solidFill>
              <a:schemeClr val="accent1">
                <a:lumMod val="75000"/>
              </a:schemeClr>
            </a:solidFill>
          </a:ln>
        </p:spPr>
        <p:txBody>
          <a:bodyPr wrap="square" rtlCol="0">
            <a:spAutoFit/>
          </a:bodyPr>
          <a:lstStyle/>
          <a:p>
            <a:pPr indent="269987" algn="justLow" rtl="1">
              <a:spcBef>
                <a:spcPts val="226"/>
              </a:spcBef>
              <a:spcAft>
                <a:spcPts val="226"/>
              </a:spcAft>
            </a:pPr>
            <a:r>
              <a:rPr lang="ar-SA" altLang="en-US" dirty="0">
                <a:solidFill>
                  <a:srgbClr val="222831"/>
                </a:solidFill>
                <a:latin typeface="Aljazeera" panose="02000000000000000000" pitchFamily="2" charset="-78"/>
                <a:cs typeface="Aljazeera" panose="02000000000000000000" pitchFamily="2" charset="-78"/>
              </a:rPr>
              <a:t>3- التنويع المختلط (المتعدد): وهو خيار السيطرة أو الدخول في أنشطة جديدة مختلفة تماما عن منتجات وخدمات المؤسسة الأولى، مثال على ذلك مؤسسة </a:t>
            </a:r>
            <a:r>
              <a:rPr lang="fr-FR" altLang="en-US" dirty="0">
                <a:solidFill>
                  <a:srgbClr val="222831"/>
                </a:solidFill>
                <a:latin typeface="Aljazeera" panose="02000000000000000000" pitchFamily="2" charset="-78"/>
                <a:cs typeface="Aljazeera" panose="02000000000000000000" pitchFamily="2" charset="-78"/>
              </a:rPr>
              <a:t>Hanson" </a:t>
            </a:r>
            <a:r>
              <a:rPr lang="ar-DZ" altLang="en-US" dirty="0">
                <a:solidFill>
                  <a:srgbClr val="222831"/>
                </a:solidFill>
                <a:latin typeface="Aljazeera" panose="02000000000000000000" pitchFamily="2" charset="-78"/>
                <a:cs typeface="Aljazeera" panose="02000000000000000000" pitchFamily="2" charset="-78"/>
              </a:rPr>
              <a:t> </a:t>
            </a:r>
            <a:r>
              <a:rPr lang="ar-SA" altLang="en-US" dirty="0">
                <a:solidFill>
                  <a:srgbClr val="222831"/>
                </a:solidFill>
                <a:latin typeface="Aljazeera" panose="02000000000000000000" pitchFamily="2" charset="-78"/>
                <a:cs typeface="Aljazeera" panose="02000000000000000000" pitchFamily="2" charset="-78"/>
              </a:rPr>
              <a:t>التي تتبع استراتيجية التنويع المختلط (استخراج الفحم، الصناعات الكيماوية، منتجات طبية، منتجات التبغ، توزيع الغاز).</a:t>
            </a:r>
          </a:p>
        </p:txBody>
      </p:sp>
    </p:spTree>
    <p:extLst>
      <p:ext uri="{BB962C8B-B14F-4D97-AF65-F5344CB8AC3E}">
        <p14:creationId xmlns:p14="http://schemas.microsoft.com/office/powerpoint/2010/main" val="43164856"/>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6" grpId="0" animBg="1"/>
      <p:bldP spid="17" grpId="0" animBg="1"/>
      <p:bldP spid="18" grpId="0" animBg="1"/>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578</TotalTime>
  <Words>721</Words>
  <Application>Microsoft Office PowerPoint</Application>
  <PresentationFormat>Affichage à l'écran (16:10)</PresentationFormat>
  <Paragraphs>48</Paragraphs>
  <Slides>7</Slides>
  <Notes>1</Notes>
  <HiddenSlides>0</HiddenSlides>
  <MMClips>0</MMClips>
  <ScaleCrop>false</ScaleCrop>
  <HeadingPairs>
    <vt:vector size="4" baseType="variant">
      <vt:variant>
        <vt:lpstr>Thème</vt:lpstr>
      </vt:variant>
      <vt:variant>
        <vt:i4>1</vt:i4>
      </vt:variant>
      <vt:variant>
        <vt:lpstr>Titres des diapositives</vt:lpstr>
      </vt:variant>
      <vt:variant>
        <vt:i4>7</vt:i4>
      </vt:variant>
    </vt:vector>
  </HeadingPairs>
  <TitlesOfParts>
    <vt:vector size="8" baseType="lpstr">
      <vt:lpstr>Office Theme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zzz</dc:creator>
  <cp:lastModifiedBy>1</cp:lastModifiedBy>
  <cp:revision>470</cp:revision>
  <dcterms:created xsi:type="dcterms:W3CDTF">2023-03-15T20:49:14Z</dcterms:created>
  <dcterms:modified xsi:type="dcterms:W3CDTF">2024-05-02T10:05:47Z</dcterms:modified>
</cp:coreProperties>
</file>