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10" r:id="rId2"/>
    <p:sldId id="257" r:id="rId3"/>
    <p:sldId id="301" r:id="rId4"/>
    <p:sldId id="297" r:id="rId5"/>
    <p:sldId id="305" r:id="rId6"/>
    <p:sldId id="308" r:id="rId7"/>
    <p:sldId id="309"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ADB5"/>
    <a:srgbClr val="00FFCC"/>
    <a:srgbClr val="222831"/>
    <a:srgbClr val="393E46"/>
    <a:srgbClr val="EEEEEE"/>
    <a:srgbClr val="BF5912"/>
    <a:srgbClr val="F7CB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1140" y="-46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92201-0B78-4E87-B3D7-7476ECA178C4}" type="datetimeFigureOut">
              <a:rPr lang="en-GB" smtClean="0"/>
              <a:t>02/05/2024</a:t>
            </a:fld>
            <a:endParaRPr lang="en-GB"/>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03C076-1DEB-4B3A-A467-79B08B68FD4C}" type="slidenum">
              <a:rPr lang="en-GB" smtClean="0"/>
              <a:t>‹N°›</a:t>
            </a:fld>
            <a:endParaRPr lang="en-GB"/>
          </a:p>
        </p:txBody>
      </p:sp>
    </p:spTree>
    <p:extLst>
      <p:ext uri="{BB962C8B-B14F-4D97-AF65-F5344CB8AC3E}">
        <p14:creationId xmlns:p14="http://schemas.microsoft.com/office/powerpoint/2010/main" val="806761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C03C076-1DEB-4B3A-A467-79B08B68FD4C}" type="slidenum">
              <a:rPr lang="en-GB" smtClean="0"/>
              <a:t>5</a:t>
            </a:fld>
            <a:endParaRPr lang="en-GB"/>
          </a:p>
        </p:txBody>
      </p:sp>
    </p:spTree>
    <p:extLst>
      <p:ext uri="{BB962C8B-B14F-4D97-AF65-F5344CB8AC3E}">
        <p14:creationId xmlns:p14="http://schemas.microsoft.com/office/powerpoint/2010/main" val="313515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369105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64006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33333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137345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206655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75A742-ACC5-49B1-883B-0A798A0D29D2}"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282298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75A742-ACC5-49B1-883B-0A798A0D29D2}" type="datetimeFigureOut">
              <a:rPr lang="en-US" smtClean="0"/>
              <a:t>5/2/2024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85533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75A742-ACC5-49B1-883B-0A798A0D29D2}" type="datetimeFigureOut">
              <a:rPr lang="en-US" smtClean="0"/>
              <a:t>5/2/2024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22809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5A742-ACC5-49B1-883B-0A798A0D29D2}" type="datetimeFigureOut">
              <a:rPr lang="en-US" smtClean="0"/>
              <a:t>5/2/2024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74762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075A742-ACC5-49B1-883B-0A798A0D29D2}"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27386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075A742-ACC5-49B1-883B-0A798A0D29D2}"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70303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83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9075A742-ACC5-49B1-883B-0A798A0D29D2}" type="datetimeFigureOut">
              <a:rPr lang="en-US" smtClean="0"/>
              <a:t>5/2/2024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D47C97E-624C-4741-8E37-D95BD34E2038}" type="slidenum">
              <a:rPr lang="en-US" smtClean="0"/>
              <a:t>‹N°›</a:t>
            </a:fld>
            <a:endParaRPr lang="en-US"/>
          </a:p>
        </p:txBody>
      </p:sp>
    </p:spTree>
    <p:extLst>
      <p:ext uri="{BB962C8B-B14F-4D97-AF65-F5344CB8AC3E}">
        <p14:creationId xmlns:p14="http://schemas.microsoft.com/office/powerpoint/2010/main" val="1715560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4">
            <a:extLst>
              <a:ext uri="{FF2B5EF4-FFF2-40B4-BE49-F238E27FC236}">
                <a16:creationId xmlns:a16="http://schemas.microsoft.com/office/drawing/2014/main" xmlns="" id="{926A16D8-8178-49C9-9676-42770AF3B12E}"/>
              </a:ext>
            </a:extLst>
          </p:cNvPr>
          <p:cNvSpPr/>
          <p:nvPr/>
        </p:nvSpPr>
        <p:spPr>
          <a:xfrm>
            <a:off x="0" y="-89685"/>
            <a:ext cx="406202" cy="7715250"/>
          </a:xfrm>
          <a:custGeom>
            <a:avLst/>
            <a:gdLst/>
            <a:ahLst/>
            <a:cxnLst/>
            <a:rect l="l" t="t" r="r" b="b"/>
            <a:pathLst>
              <a:path w="157867" h="2998468">
                <a:moveTo>
                  <a:pt x="0" y="0"/>
                </a:moveTo>
                <a:lnTo>
                  <a:pt x="157867" y="0"/>
                </a:lnTo>
                <a:lnTo>
                  <a:pt x="157867" y="2998468"/>
                </a:lnTo>
                <a:lnTo>
                  <a:pt x="0" y="2998468"/>
                </a:lnTo>
                <a:close/>
              </a:path>
            </a:pathLst>
          </a:custGeom>
          <a:solidFill>
            <a:srgbClr val="02ADB5"/>
          </a:solidFill>
        </p:spPr>
      </p:sp>
      <p:grpSp>
        <p:nvGrpSpPr>
          <p:cNvPr id="21" name="Group 6">
            <a:extLst>
              <a:ext uri="{FF2B5EF4-FFF2-40B4-BE49-F238E27FC236}">
                <a16:creationId xmlns:a16="http://schemas.microsoft.com/office/drawing/2014/main" xmlns="" id="{58268012-C8BE-41BB-B808-E5AFEF297103}"/>
              </a:ext>
            </a:extLst>
          </p:cNvPr>
          <p:cNvGrpSpPr/>
          <p:nvPr/>
        </p:nvGrpSpPr>
        <p:grpSpPr>
          <a:xfrm rot="2700000">
            <a:off x="4589881" y="5200257"/>
            <a:ext cx="4623254" cy="4623254"/>
            <a:chOff x="-1523389" y="749290"/>
            <a:chExt cx="1913890" cy="1913890"/>
          </a:xfrm>
          <a:solidFill>
            <a:srgbClr val="02ADB5"/>
          </a:solidFill>
        </p:grpSpPr>
        <p:sp>
          <p:nvSpPr>
            <p:cNvPr id="20" name="Freeform 7">
              <a:extLst>
                <a:ext uri="{FF2B5EF4-FFF2-40B4-BE49-F238E27FC236}">
                  <a16:creationId xmlns:a16="http://schemas.microsoft.com/office/drawing/2014/main" xmlns="" id="{736C5CCE-6BF5-4226-A06E-1E72C473F304}"/>
                </a:ext>
              </a:extLst>
            </p:cNvPr>
            <p:cNvSpPr/>
            <p:nvPr/>
          </p:nvSpPr>
          <p:spPr>
            <a:xfrm>
              <a:off x="-1523389" y="74929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27" name="Group 26">
            <a:extLst>
              <a:ext uri="{FF2B5EF4-FFF2-40B4-BE49-F238E27FC236}">
                <a16:creationId xmlns:a16="http://schemas.microsoft.com/office/drawing/2014/main" xmlns="" id="{E104F342-898A-4A27-8A30-97B6C0D64613}"/>
              </a:ext>
            </a:extLst>
          </p:cNvPr>
          <p:cNvGrpSpPr/>
          <p:nvPr/>
        </p:nvGrpSpPr>
        <p:grpSpPr>
          <a:xfrm>
            <a:off x="7948067" y="996388"/>
            <a:ext cx="4457192" cy="3714528"/>
            <a:chOff x="10896653" y="847484"/>
            <a:chExt cx="5942923" cy="4952704"/>
          </a:xfrm>
          <a:solidFill>
            <a:srgbClr val="393E46"/>
          </a:solidFill>
        </p:grpSpPr>
        <p:grpSp>
          <p:nvGrpSpPr>
            <p:cNvPr id="24" name="Group 4">
              <a:extLst>
                <a:ext uri="{FF2B5EF4-FFF2-40B4-BE49-F238E27FC236}">
                  <a16:creationId xmlns:a16="http://schemas.microsoft.com/office/drawing/2014/main" xmlns="" id="{90F3593B-D896-420D-B66B-BBAD4B1147A2}"/>
                </a:ext>
              </a:extLst>
            </p:cNvPr>
            <p:cNvGrpSpPr/>
            <p:nvPr/>
          </p:nvGrpSpPr>
          <p:grpSpPr>
            <a:xfrm rot="-2700000">
              <a:off x="10896653" y="1642457"/>
              <a:ext cx="3786245" cy="3152432"/>
              <a:chOff x="0" y="0"/>
              <a:chExt cx="1913890" cy="1913890"/>
            </a:xfrm>
            <a:grpFill/>
          </p:grpSpPr>
          <p:sp>
            <p:nvSpPr>
              <p:cNvPr id="23" name="Freeform 5">
                <a:extLst>
                  <a:ext uri="{FF2B5EF4-FFF2-40B4-BE49-F238E27FC236}">
                    <a16:creationId xmlns:a16="http://schemas.microsoft.com/office/drawing/2014/main" xmlns="" id="{B388E1B5-A244-4D0A-B6B2-C51BB415E9AF}"/>
                  </a:ext>
                </a:extLst>
              </p:cNvPr>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grpFill/>
              <a:ln w="38100">
                <a:solidFill>
                  <a:srgbClr val="02ADB5"/>
                </a:solidFill>
              </a:ln>
            </p:spPr>
          </p:sp>
        </p:grpSp>
        <p:grpSp>
          <p:nvGrpSpPr>
            <p:cNvPr id="22" name="Group 6">
              <a:extLst>
                <a:ext uri="{FF2B5EF4-FFF2-40B4-BE49-F238E27FC236}">
                  <a16:creationId xmlns:a16="http://schemas.microsoft.com/office/drawing/2014/main" xmlns="" id="{24E731ED-0775-46CE-98ED-0912C86F2592}"/>
                </a:ext>
              </a:extLst>
            </p:cNvPr>
            <p:cNvGrpSpPr/>
            <p:nvPr/>
          </p:nvGrpSpPr>
          <p:grpSpPr>
            <a:xfrm rot="2700000">
              <a:off x="11738148" y="698760"/>
              <a:ext cx="4952704" cy="5250152"/>
              <a:chOff x="0" y="0"/>
              <a:chExt cx="1913890" cy="1913890"/>
            </a:xfrm>
            <a:grpFill/>
          </p:grpSpPr>
          <p:sp>
            <p:nvSpPr>
              <p:cNvPr id="26" name="Freeform 7">
                <a:extLst>
                  <a:ext uri="{FF2B5EF4-FFF2-40B4-BE49-F238E27FC236}">
                    <a16:creationId xmlns:a16="http://schemas.microsoft.com/office/drawing/2014/main" xmlns="" id="{A4AAA139-45EF-47E3-86D1-7E055323F83C}"/>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w="38100">
                <a:solidFill>
                  <a:srgbClr val="02ADB5"/>
                </a:solidFill>
              </a:ln>
            </p:spPr>
          </p:sp>
        </p:grpSp>
      </p:grpSp>
      <p:sp>
        <p:nvSpPr>
          <p:cNvPr id="14" name="TextBox 15">
            <a:extLst>
              <a:ext uri="{FF2B5EF4-FFF2-40B4-BE49-F238E27FC236}">
                <a16:creationId xmlns:a16="http://schemas.microsoft.com/office/drawing/2014/main" xmlns="" id="{9533C81C-7263-4EBE-A292-6AA49B75C2C7}"/>
              </a:ext>
            </a:extLst>
          </p:cNvPr>
          <p:cNvSpPr txBox="1"/>
          <p:nvPr/>
        </p:nvSpPr>
        <p:spPr>
          <a:xfrm>
            <a:off x="978599" y="2272300"/>
            <a:ext cx="6335067" cy="784830"/>
          </a:xfrm>
          <a:prstGeom prst="rect">
            <a:avLst/>
          </a:prstGeom>
          <a:noFill/>
        </p:spPr>
        <p:txBody>
          <a:bodyPr wrap="square" rtlCol="0">
            <a:spAutoFit/>
          </a:bodyPr>
          <a:lstStyle/>
          <a:p>
            <a:pPr algn="ctr" rtl="1"/>
            <a:r>
              <a:rPr lang="ar-DZ" sz="4500" b="1" dirty="0">
                <a:solidFill>
                  <a:srgbClr val="EEEEEE"/>
                </a:solidFill>
                <a:latin typeface="Aljazeera" panose="02000000000000000000" pitchFamily="2" charset="-78"/>
                <a:cs typeface="Aljazeera" panose="02000000000000000000" pitchFamily="2" charset="-78"/>
              </a:rPr>
              <a:t>الخيارات </a:t>
            </a:r>
            <a:r>
              <a:rPr lang="ar-SA" sz="4500" b="1" dirty="0">
                <a:solidFill>
                  <a:srgbClr val="EEEEEE"/>
                </a:solidFill>
                <a:latin typeface="Aljazeera" panose="02000000000000000000" pitchFamily="2" charset="-78"/>
                <a:cs typeface="Aljazeera" panose="02000000000000000000" pitchFamily="2" charset="-78"/>
              </a:rPr>
              <a:t>الاستراتيجي</a:t>
            </a:r>
            <a:r>
              <a:rPr lang="ar-DZ" sz="4500" b="1" dirty="0">
                <a:solidFill>
                  <a:srgbClr val="EEEEEE"/>
                </a:solidFill>
                <a:latin typeface="Aljazeera" panose="02000000000000000000" pitchFamily="2" charset="-78"/>
                <a:cs typeface="Aljazeera" panose="02000000000000000000" pitchFamily="2" charset="-78"/>
              </a:rPr>
              <a:t>ة للمنظمة</a:t>
            </a:r>
            <a:r>
              <a:rPr lang="ar-SA" sz="4500" b="1" dirty="0">
                <a:solidFill>
                  <a:srgbClr val="EEEEEE"/>
                </a:solidFill>
                <a:latin typeface="Aljazeera" panose="02000000000000000000" pitchFamily="2" charset="-78"/>
                <a:cs typeface="Aljazeera" panose="02000000000000000000" pitchFamily="2" charset="-78"/>
              </a:rPr>
              <a:t> </a:t>
            </a:r>
            <a:endParaRPr lang="en-US" sz="4500" b="1" dirty="0">
              <a:solidFill>
                <a:srgbClr val="EEEEEE"/>
              </a:solidFill>
              <a:latin typeface="Aljazeera" panose="02000000000000000000" pitchFamily="2" charset="-78"/>
              <a:cs typeface="Aljazeera" panose="02000000000000000000" pitchFamily="2" charset="-78"/>
            </a:endParaRPr>
          </a:p>
        </p:txBody>
      </p:sp>
      <p:pic>
        <p:nvPicPr>
          <p:cNvPr id="12" name="Picture 11">
            <a:extLst>
              <a:ext uri="{FF2B5EF4-FFF2-40B4-BE49-F238E27FC236}">
                <a16:creationId xmlns:a16="http://schemas.microsoft.com/office/drawing/2014/main" xmlns="" id="{3509F9BE-79DA-4938-A364-E6C6CABA78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pic>
        <p:nvPicPr>
          <p:cNvPr id="2" name="Picture 12">
            <a:extLst>
              <a:ext uri="{FF2B5EF4-FFF2-40B4-BE49-F238E27FC236}">
                <a16:creationId xmlns:a16="http://schemas.microsoft.com/office/drawing/2014/main" xmlns="" id="{3C13664A-CE2C-40CA-BDED-72694EB910FE}"/>
              </a:ext>
            </a:extLst>
          </p:cNvPr>
          <p:cNvPicPr>
            <a:picLocks noChangeAspect="1"/>
          </p:cNvPicPr>
          <p:nvPr/>
        </p:nvPicPr>
        <p:blipFill>
          <a:blip r:embed="rId3">
            <a:alphaModFix amt="69000"/>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a:off x="-5880038" y="471832"/>
            <a:ext cx="9745098" cy="1576934"/>
          </a:xfrm>
          <a:prstGeom prst="rect">
            <a:avLst/>
          </a:prstGeom>
        </p:spPr>
      </p:pic>
    </p:spTree>
    <p:extLst>
      <p:ext uri="{BB962C8B-B14F-4D97-AF65-F5344CB8AC3E}">
        <p14:creationId xmlns:p14="http://schemas.microsoft.com/office/powerpoint/2010/main" val="164109262"/>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14">
            <a:extLst>
              <a:ext uri="{FF2B5EF4-FFF2-40B4-BE49-F238E27FC236}">
                <a16:creationId xmlns:a16="http://schemas.microsoft.com/office/drawing/2014/main" xmlns="" id="{E73EA1B5-8CD5-4D5A-AB21-F94F447A75C3}"/>
              </a:ext>
            </a:extLst>
          </p:cNvPr>
          <p:cNvSpPr/>
          <p:nvPr/>
        </p:nvSpPr>
        <p:spPr>
          <a:xfrm>
            <a:off x="128985" y="108622"/>
            <a:ext cx="8847681" cy="5497756"/>
          </a:xfrm>
          <a:custGeom>
            <a:avLst/>
            <a:gdLst/>
            <a:ahLst/>
            <a:cxnLst/>
            <a:rect l="l" t="t" r="r" b="b"/>
            <a:pathLst>
              <a:path w="157867" h="2998468">
                <a:moveTo>
                  <a:pt x="0" y="0"/>
                </a:moveTo>
                <a:lnTo>
                  <a:pt x="157867" y="0"/>
                </a:lnTo>
                <a:lnTo>
                  <a:pt x="157867" y="2998468"/>
                </a:lnTo>
                <a:lnTo>
                  <a:pt x="0" y="2998468"/>
                </a:lnTo>
                <a:close/>
              </a:path>
            </a:pathLst>
          </a:custGeom>
          <a:solidFill>
            <a:srgbClr val="02ADB5"/>
          </a:solidFill>
          <a:ln>
            <a:solidFill>
              <a:srgbClr val="02ADB5"/>
            </a:solidFill>
          </a:ln>
        </p:spPr>
      </p:sp>
      <p:sp>
        <p:nvSpPr>
          <p:cNvPr id="10" name="TextBox 9">
            <a:extLst>
              <a:ext uri="{FF2B5EF4-FFF2-40B4-BE49-F238E27FC236}">
                <a16:creationId xmlns:a16="http://schemas.microsoft.com/office/drawing/2014/main" xmlns="" id="{D8FD6DD9-4C25-4371-86ED-9E78D4527F49}"/>
              </a:ext>
            </a:extLst>
          </p:cNvPr>
          <p:cNvSpPr txBox="1"/>
          <p:nvPr/>
        </p:nvSpPr>
        <p:spPr>
          <a:xfrm>
            <a:off x="3884243" y="2173659"/>
            <a:ext cx="1371600" cy="254365"/>
          </a:xfrm>
          <a:prstGeom prst="rect">
            <a:avLst/>
          </a:prstGeom>
          <a:noFill/>
        </p:spPr>
        <p:txBody>
          <a:bodyPr wrap="square" rtlCol="0">
            <a:spAutoFit/>
          </a:bodyPr>
          <a:lstStyle/>
          <a:p>
            <a:pPr algn="l"/>
            <a:endParaRPr lang="en-US" sz="1053" dirty="0"/>
          </a:p>
        </p:txBody>
      </p:sp>
      <p:sp>
        <p:nvSpPr>
          <p:cNvPr id="17" name="TextBox 16">
            <a:extLst>
              <a:ext uri="{FF2B5EF4-FFF2-40B4-BE49-F238E27FC236}">
                <a16:creationId xmlns:a16="http://schemas.microsoft.com/office/drawing/2014/main" xmlns="" id="{584A5C2C-33BE-4C0C-B030-C4307B96A3F2}"/>
              </a:ext>
            </a:extLst>
          </p:cNvPr>
          <p:cNvSpPr txBox="1"/>
          <p:nvPr/>
        </p:nvSpPr>
        <p:spPr>
          <a:xfrm>
            <a:off x="3884243" y="2173659"/>
            <a:ext cx="1371600" cy="254365"/>
          </a:xfrm>
          <a:prstGeom prst="rect">
            <a:avLst/>
          </a:prstGeom>
          <a:noFill/>
        </p:spPr>
        <p:txBody>
          <a:bodyPr wrap="square" rtlCol="0">
            <a:spAutoFit/>
          </a:bodyPr>
          <a:lstStyle/>
          <a:p>
            <a:pPr algn="l"/>
            <a:endParaRPr lang="en-US" sz="1053" dirty="0"/>
          </a:p>
        </p:txBody>
      </p:sp>
      <p:sp>
        <p:nvSpPr>
          <p:cNvPr id="24" name="TextBox 23">
            <a:extLst>
              <a:ext uri="{FF2B5EF4-FFF2-40B4-BE49-F238E27FC236}">
                <a16:creationId xmlns:a16="http://schemas.microsoft.com/office/drawing/2014/main" xmlns="" id="{6DF54F42-130C-44EF-8753-A986D08D5D8E}"/>
              </a:ext>
            </a:extLst>
          </p:cNvPr>
          <p:cNvSpPr txBox="1"/>
          <p:nvPr/>
        </p:nvSpPr>
        <p:spPr>
          <a:xfrm>
            <a:off x="78289" y="1114856"/>
            <a:ext cx="8808536" cy="2354491"/>
          </a:xfrm>
          <a:prstGeom prst="rect">
            <a:avLst/>
          </a:prstGeom>
          <a:noFill/>
        </p:spPr>
        <p:txBody>
          <a:bodyPr wrap="square" rtlCol="0">
            <a:spAutoFit/>
          </a:bodyPr>
          <a:lstStyle/>
          <a:p>
            <a:pPr algn="r" rtl="1"/>
            <a:r>
              <a:rPr lang="ar-DZ" sz="2100" dirty="0" smtClean="0">
                <a:latin typeface="Aljazeera" panose="02000000000000000000" pitchFamily="2" charset="-78"/>
                <a:cs typeface="Aljazeera" panose="02000000000000000000" pitchFamily="2" charset="-78"/>
              </a:rPr>
              <a:t>إن </a:t>
            </a:r>
            <a:r>
              <a:rPr lang="ar-DZ" sz="2100" dirty="0">
                <a:latin typeface="Aljazeera" panose="02000000000000000000" pitchFamily="2" charset="-78"/>
                <a:cs typeface="Aljazeera" panose="02000000000000000000" pitchFamily="2" charset="-78"/>
              </a:rPr>
              <a:t>مردودية أي قطاع اقتصادي تتحدد من خلال القوى المختلفة للمنافسة داخله، وتفوُق أي منظمة داخل هذا القطاع يعتمد على تبنيها لاستراتيجية تنافسية فعالة تسمح لها باكتساب والمحافظة على خاصية ما تميزها وتضمن لها التفوق على باقي المنافسين على المدى الطويل ومجابهة منافسيها بنجاح، لهذا يجب على كل مؤسسة قبل وضع استراتيجيتها أن تدرس وتقيُم استراتيجيات منافسيها لتتمكن من معرفة أنشطتهم قبل القيام بتجزئة السوق، فتحاول أن تعرف ماذا سيفعل منافسيها ؟ وماهي أهدافهم وغاياتهم ؟ وماهي نقاط الضعف لديهم ؟ وأخيرا تحاول تقدير ردود أفعالهم تجاه تحركاتها، مثل تخفيض الأسعار، إدخال منتج جديد للسوق، اختراق سوق جديد، القيام ببعض الحملات الترويجية</a:t>
            </a:r>
            <a:r>
              <a:rPr lang="ar-DZ" sz="2100" dirty="0" smtClean="0">
                <a:latin typeface="Aljazeera" panose="02000000000000000000" pitchFamily="2" charset="-78"/>
                <a:cs typeface="Aljazeera" panose="02000000000000000000" pitchFamily="2" charset="-78"/>
              </a:rPr>
              <a:t>.</a:t>
            </a:r>
          </a:p>
        </p:txBody>
      </p:sp>
      <p:pic>
        <p:nvPicPr>
          <p:cNvPr id="19" name="Picture 18">
            <a:extLst>
              <a:ext uri="{FF2B5EF4-FFF2-40B4-BE49-F238E27FC236}">
                <a16:creationId xmlns:a16="http://schemas.microsoft.com/office/drawing/2014/main" xmlns="" id="{6E19FD6F-7859-4ACB-992E-120E0F971D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grpSp>
        <p:nvGrpSpPr>
          <p:cNvPr id="20" name="Group 6">
            <a:extLst>
              <a:ext uri="{FF2B5EF4-FFF2-40B4-BE49-F238E27FC236}">
                <a16:creationId xmlns:a16="http://schemas.microsoft.com/office/drawing/2014/main" xmlns="" id="{3F7B8526-F0E5-4F3A-9CC4-B8882A8C9A25}"/>
              </a:ext>
            </a:extLst>
          </p:cNvPr>
          <p:cNvGrpSpPr/>
          <p:nvPr/>
        </p:nvGrpSpPr>
        <p:grpSpPr>
          <a:xfrm rot="8055801">
            <a:off x="8476819" y="-3942893"/>
            <a:ext cx="4623254" cy="4623254"/>
            <a:chOff x="-1523389" y="749290"/>
            <a:chExt cx="1913890" cy="1913890"/>
          </a:xfrm>
          <a:solidFill>
            <a:srgbClr val="02ADB5"/>
          </a:solidFill>
        </p:grpSpPr>
        <p:sp>
          <p:nvSpPr>
            <p:cNvPr id="21" name="Freeform 7">
              <a:extLst>
                <a:ext uri="{FF2B5EF4-FFF2-40B4-BE49-F238E27FC236}">
                  <a16:creationId xmlns:a16="http://schemas.microsoft.com/office/drawing/2014/main" xmlns="" id="{A4D973D7-9477-46E6-8022-D37844495D29}"/>
                </a:ext>
              </a:extLst>
            </p:cNvPr>
            <p:cNvSpPr/>
            <p:nvPr/>
          </p:nvSpPr>
          <p:spPr>
            <a:xfrm>
              <a:off x="-1523389" y="74929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22" name="Group 21">
            <a:extLst>
              <a:ext uri="{FF2B5EF4-FFF2-40B4-BE49-F238E27FC236}">
                <a16:creationId xmlns:a16="http://schemas.microsoft.com/office/drawing/2014/main" xmlns="" id="{1DC13559-75C0-4D4A-B182-A235ED4DA7EA}"/>
              </a:ext>
            </a:extLst>
          </p:cNvPr>
          <p:cNvGrpSpPr/>
          <p:nvPr/>
        </p:nvGrpSpPr>
        <p:grpSpPr>
          <a:xfrm rot="8102076">
            <a:off x="-2913819" y="-3182457"/>
            <a:ext cx="4457192" cy="3714528"/>
            <a:chOff x="10896653" y="847484"/>
            <a:chExt cx="5942923" cy="4952704"/>
          </a:xfrm>
          <a:solidFill>
            <a:srgbClr val="393E46"/>
          </a:solidFill>
        </p:grpSpPr>
        <p:grpSp>
          <p:nvGrpSpPr>
            <p:cNvPr id="23" name="Group 4">
              <a:extLst>
                <a:ext uri="{FF2B5EF4-FFF2-40B4-BE49-F238E27FC236}">
                  <a16:creationId xmlns:a16="http://schemas.microsoft.com/office/drawing/2014/main" xmlns="" id="{5AF8BD58-71D5-49B5-953A-E76D0F33F6AA}"/>
                </a:ext>
              </a:extLst>
            </p:cNvPr>
            <p:cNvGrpSpPr/>
            <p:nvPr/>
          </p:nvGrpSpPr>
          <p:grpSpPr>
            <a:xfrm rot="-2700000">
              <a:off x="10896653" y="1642457"/>
              <a:ext cx="3786245" cy="3152432"/>
              <a:chOff x="0" y="0"/>
              <a:chExt cx="1913890" cy="1913890"/>
            </a:xfrm>
            <a:grpFill/>
          </p:grpSpPr>
          <p:sp>
            <p:nvSpPr>
              <p:cNvPr id="27" name="Freeform 5">
                <a:extLst>
                  <a:ext uri="{FF2B5EF4-FFF2-40B4-BE49-F238E27FC236}">
                    <a16:creationId xmlns:a16="http://schemas.microsoft.com/office/drawing/2014/main" xmlns="" id="{777A7CC1-9C44-4189-9DF4-04C936086E53}"/>
                  </a:ext>
                </a:extLst>
              </p:cNvPr>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grpFill/>
              <a:ln w="38100">
                <a:solidFill>
                  <a:srgbClr val="02ADB5"/>
                </a:solidFill>
              </a:ln>
            </p:spPr>
          </p:sp>
        </p:grpSp>
        <p:grpSp>
          <p:nvGrpSpPr>
            <p:cNvPr id="25" name="Group 6">
              <a:extLst>
                <a:ext uri="{FF2B5EF4-FFF2-40B4-BE49-F238E27FC236}">
                  <a16:creationId xmlns:a16="http://schemas.microsoft.com/office/drawing/2014/main" xmlns="" id="{2383E598-B60C-446F-AB63-471EFD893CFC}"/>
                </a:ext>
              </a:extLst>
            </p:cNvPr>
            <p:cNvGrpSpPr/>
            <p:nvPr/>
          </p:nvGrpSpPr>
          <p:grpSpPr>
            <a:xfrm rot="2700000">
              <a:off x="11738148" y="698760"/>
              <a:ext cx="4952704" cy="5250152"/>
              <a:chOff x="0" y="0"/>
              <a:chExt cx="1913890" cy="1913890"/>
            </a:xfrm>
            <a:grpFill/>
          </p:grpSpPr>
          <p:sp>
            <p:nvSpPr>
              <p:cNvPr id="26" name="Freeform 7">
                <a:extLst>
                  <a:ext uri="{FF2B5EF4-FFF2-40B4-BE49-F238E27FC236}">
                    <a16:creationId xmlns:a16="http://schemas.microsoft.com/office/drawing/2014/main" xmlns="" id="{7C02E4C5-9C4B-408A-B4DA-E61F1C17AA9E}"/>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w="38100">
                <a:solidFill>
                  <a:srgbClr val="02ADB5"/>
                </a:solidFill>
              </a:ln>
            </p:spPr>
          </p:sp>
        </p:grpSp>
      </p:grpSp>
      <p:pic>
        <p:nvPicPr>
          <p:cNvPr id="7" name="Picture 12">
            <a:extLst>
              <a:ext uri="{FF2B5EF4-FFF2-40B4-BE49-F238E27FC236}">
                <a16:creationId xmlns:a16="http://schemas.microsoft.com/office/drawing/2014/main" xmlns="" id="{DE15FD07-D6A1-4189-A43F-D17BB8335E42}"/>
              </a:ext>
            </a:extLst>
          </p:cNvPr>
          <p:cNvPicPr>
            <a:picLocks noChangeAspect="1"/>
          </p:cNvPicPr>
          <p:nvPr/>
        </p:nvPicPr>
        <p:blipFill>
          <a:blip r:embed="rId3">
            <a:alphaModFix amt="69000"/>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rot="10800000">
            <a:off x="1739962" y="4588420"/>
            <a:ext cx="9745098" cy="1576934"/>
          </a:xfrm>
          <a:prstGeom prst="rect">
            <a:avLst/>
          </a:prstGeom>
        </p:spPr>
      </p:pic>
      <p:grpSp>
        <p:nvGrpSpPr>
          <p:cNvPr id="28" name="Group 10">
            <a:extLst>
              <a:ext uri="{FF2B5EF4-FFF2-40B4-BE49-F238E27FC236}">
                <a16:creationId xmlns:a16="http://schemas.microsoft.com/office/drawing/2014/main" xmlns="" id="{4F32983E-DA2A-4E47-AF50-3958D825F185}"/>
              </a:ext>
            </a:extLst>
          </p:cNvPr>
          <p:cNvGrpSpPr/>
          <p:nvPr/>
        </p:nvGrpSpPr>
        <p:grpSpPr>
          <a:xfrm rot="-10800000">
            <a:off x="78289" y="8287397"/>
            <a:ext cx="2393977" cy="3131509"/>
            <a:chOff x="0" y="0"/>
            <a:chExt cx="2353310" cy="3357865"/>
          </a:xfrm>
          <a:solidFill>
            <a:srgbClr val="02ADB5"/>
          </a:solidFill>
        </p:grpSpPr>
        <p:sp>
          <p:nvSpPr>
            <p:cNvPr id="29" name="Freeform 11">
              <a:extLst>
                <a:ext uri="{FF2B5EF4-FFF2-40B4-BE49-F238E27FC236}">
                  <a16:creationId xmlns:a16="http://schemas.microsoft.com/office/drawing/2014/main" xmlns="" id="{BD3FC87F-E97C-4696-B01B-4F94B33C4987}"/>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grpSp>
        <p:nvGrpSpPr>
          <p:cNvPr id="30" name="Group 10">
            <a:extLst>
              <a:ext uri="{FF2B5EF4-FFF2-40B4-BE49-F238E27FC236}">
                <a16:creationId xmlns:a16="http://schemas.microsoft.com/office/drawing/2014/main" xmlns="" id="{D6A7456F-4D9D-43D5-B9FC-AA47985BA4F7}"/>
              </a:ext>
            </a:extLst>
          </p:cNvPr>
          <p:cNvGrpSpPr/>
          <p:nvPr/>
        </p:nvGrpSpPr>
        <p:grpSpPr>
          <a:xfrm rot="-10800000">
            <a:off x="2745084" y="7252609"/>
            <a:ext cx="2393977" cy="3131509"/>
            <a:chOff x="0" y="0"/>
            <a:chExt cx="2353310" cy="3357865"/>
          </a:xfrm>
          <a:solidFill>
            <a:srgbClr val="02ADB5"/>
          </a:solidFill>
        </p:grpSpPr>
        <p:sp>
          <p:nvSpPr>
            <p:cNvPr id="31" name="Freeform 11">
              <a:extLst>
                <a:ext uri="{FF2B5EF4-FFF2-40B4-BE49-F238E27FC236}">
                  <a16:creationId xmlns:a16="http://schemas.microsoft.com/office/drawing/2014/main" xmlns="" id="{1D545758-4682-422D-B52B-A72CE2F7F0FE}"/>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grpSp>
        <p:nvGrpSpPr>
          <p:cNvPr id="32" name="Group 10">
            <a:extLst>
              <a:ext uri="{FF2B5EF4-FFF2-40B4-BE49-F238E27FC236}">
                <a16:creationId xmlns:a16="http://schemas.microsoft.com/office/drawing/2014/main" xmlns="" id="{1A7D6C65-045C-4673-BF56-2A3B577FC370}"/>
              </a:ext>
            </a:extLst>
          </p:cNvPr>
          <p:cNvGrpSpPr/>
          <p:nvPr/>
        </p:nvGrpSpPr>
        <p:grpSpPr>
          <a:xfrm rot="-10800000">
            <a:off x="5350370" y="5836969"/>
            <a:ext cx="3655089" cy="3819068"/>
            <a:chOff x="0" y="0"/>
            <a:chExt cx="2353310" cy="3357865"/>
          </a:xfrm>
          <a:solidFill>
            <a:srgbClr val="02ADB5"/>
          </a:solidFill>
        </p:grpSpPr>
        <p:sp>
          <p:nvSpPr>
            <p:cNvPr id="33" name="Freeform 11">
              <a:extLst>
                <a:ext uri="{FF2B5EF4-FFF2-40B4-BE49-F238E27FC236}">
                  <a16:creationId xmlns:a16="http://schemas.microsoft.com/office/drawing/2014/main" xmlns="" id="{7515A55C-BF8D-40A8-8582-54082975477F}"/>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4" name="TextBox 33">
            <a:extLst>
              <a:ext uri="{FF2B5EF4-FFF2-40B4-BE49-F238E27FC236}">
                <a16:creationId xmlns:a16="http://schemas.microsoft.com/office/drawing/2014/main" xmlns="" id="{6DF54F42-130C-44EF-8753-A986D08D5D8E}"/>
              </a:ext>
            </a:extLst>
          </p:cNvPr>
          <p:cNvSpPr txBox="1"/>
          <p:nvPr/>
        </p:nvSpPr>
        <p:spPr>
          <a:xfrm>
            <a:off x="148557" y="3366996"/>
            <a:ext cx="8808536" cy="1508105"/>
          </a:xfrm>
          <a:prstGeom prst="rect">
            <a:avLst/>
          </a:prstGeom>
          <a:noFill/>
        </p:spPr>
        <p:txBody>
          <a:bodyPr wrap="square" rtlCol="0">
            <a:spAutoFit/>
          </a:bodyPr>
          <a:lstStyle/>
          <a:p>
            <a:pPr algn="just" rtl="1"/>
            <a:r>
              <a:rPr lang="ar-DZ" sz="3200" dirty="0">
                <a:latin typeface="Aljazeera" panose="02000000000000000000" pitchFamily="2" charset="-78"/>
                <a:cs typeface="Aljazeera" panose="02000000000000000000" pitchFamily="2" charset="-78"/>
              </a:rPr>
              <a:t> </a:t>
            </a:r>
            <a:r>
              <a:rPr lang="ar-DZ" sz="2000" dirty="0">
                <a:latin typeface="Aljazeera" panose="02000000000000000000" pitchFamily="2" charset="-78"/>
                <a:cs typeface="Aljazeera" panose="02000000000000000000" pitchFamily="2" charset="-78"/>
              </a:rPr>
              <a:t>إن الاستراتيجية التنافسية الفعالة هي تلك التي تقوم على الثنائيات (منتج</a:t>
            </a:r>
            <a:r>
              <a:rPr lang="fr-FR" sz="2000" dirty="0">
                <a:latin typeface="Aljazeera" panose="02000000000000000000" pitchFamily="2" charset="-78"/>
                <a:cs typeface="Aljazeera" panose="02000000000000000000" pitchFamily="2" charset="-78"/>
              </a:rPr>
              <a:t>/</a:t>
            </a:r>
            <a:r>
              <a:rPr lang="ar-DZ" sz="2000" dirty="0">
                <a:latin typeface="Aljazeera" panose="02000000000000000000" pitchFamily="2" charset="-78"/>
                <a:cs typeface="Aljazeera" panose="02000000000000000000" pitchFamily="2" charset="-78"/>
              </a:rPr>
              <a:t> قطاع سوقي) أي تحاول أن تجد علاقة بين منتجات المنظمة والأسواق المستهدفة، بحيث تعمل هذه الاستراتيجية على تحقيق ميزة ما تميز المؤسسة عن باقي المنافسين و تحاول الحفاظ على هذه الميزة، وذلك بهدف ضمان استمرارية وبقاء المؤسسة في السوق وتفادي الخروج من السوق .</a:t>
            </a:r>
            <a:endParaRPr lang="fr-FR" sz="2000" dirty="0">
              <a:latin typeface="Aljazeera" panose="02000000000000000000" pitchFamily="2" charset="-78"/>
              <a:cs typeface="Aljazeera" panose="02000000000000000000" pitchFamily="2" charset="-78"/>
            </a:endParaRPr>
          </a:p>
        </p:txBody>
      </p:sp>
      <p:sp>
        <p:nvSpPr>
          <p:cNvPr id="35" name="TextBox 34">
            <a:extLst>
              <a:ext uri="{FF2B5EF4-FFF2-40B4-BE49-F238E27FC236}">
                <a16:creationId xmlns:a16="http://schemas.microsoft.com/office/drawing/2014/main" xmlns="" id="{6DF54F42-130C-44EF-8753-A986D08D5D8E}"/>
              </a:ext>
            </a:extLst>
          </p:cNvPr>
          <p:cNvSpPr txBox="1"/>
          <p:nvPr/>
        </p:nvSpPr>
        <p:spPr>
          <a:xfrm>
            <a:off x="78289" y="513744"/>
            <a:ext cx="8808536" cy="461665"/>
          </a:xfrm>
          <a:prstGeom prst="rect">
            <a:avLst/>
          </a:prstGeom>
          <a:noFill/>
        </p:spPr>
        <p:txBody>
          <a:bodyPr wrap="square" rtlCol="0">
            <a:spAutoFit/>
          </a:bodyPr>
          <a:lstStyle/>
          <a:p>
            <a:pPr algn="r" rtl="1"/>
            <a:r>
              <a:rPr lang="ar-SA" sz="2400" b="1" u="sng" dirty="0">
                <a:solidFill>
                  <a:schemeClr val="bg1"/>
                </a:solidFill>
                <a:latin typeface="Aljazeera" panose="02000000000000000000" pitchFamily="2" charset="-78"/>
                <a:cs typeface="Aljazeera" panose="02000000000000000000" pitchFamily="2" charset="-78"/>
              </a:rPr>
              <a:t>ت</a:t>
            </a:r>
            <a:r>
              <a:rPr lang="ar-DZ" sz="2400" b="1" u="sng" dirty="0">
                <a:solidFill>
                  <a:schemeClr val="bg1"/>
                </a:solidFill>
                <a:latin typeface="Aljazeera" panose="02000000000000000000" pitchFamily="2" charset="-78"/>
                <a:cs typeface="Aljazeera" panose="02000000000000000000" pitchFamily="2" charset="-78"/>
              </a:rPr>
              <a:t>مهيد</a:t>
            </a:r>
            <a:r>
              <a:rPr lang="ar-SA" sz="2400" b="1" u="sng" dirty="0">
                <a:solidFill>
                  <a:schemeClr val="bg1"/>
                </a:solidFill>
                <a:latin typeface="Aljazeera" panose="02000000000000000000" pitchFamily="2" charset="-78"/>
                <a:cs typeface="Aljazeera" panose="02000000000000000000" pitchFamily="2" charset="-78"/>
              </a:rPr>
              <a:t>: </a:t>
            </a:r>
          </a:p>
        </p:txBody>
      </p:sp>
    </p:spTree>
    <p:extLst>
      <p:ext uri="{BB962C8B-B14F-4D97-AF65-F5344CB8AC3E}">
        <p14:creationId xmlns:p14="http://schemas.microsoft.com/office/powerpoint/2010/main" val="12150843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11">
            <a:extLst>
              <a:ext uri="{FF2B5EF4-FFF2-40B4-BE49-F238E27FC236}">
                <a16:creationId xmlns:a16="http://schemas.microsoft.com/office/drawing/2014/main" xmlns="" id="{82BE58A9-0981-4081-9D23-BF7F4172FD10}"/>
              </a:ext>
            </a:extLst>
          </p:cNvPr>
          <p:cNvSpPr/>
          <p:nvPr/>
        </p:nvSpPr>
        <p:spPr>
          <a:xfrm rot="10800000">
            <a:off x="102799" y="3040473"/>
            <a:ext cx="3418568" cy="313150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02ADB5"/>
          </a:solidFill>
        </p:spPr>
      </p:sp>
      <p:sp>
        <p:nvSpPr>
          <p:cNvPr id="16" name="TextBox 15">
            <a:extLst>
              <a:ext uri="{FF2B5EF4-FFF2-40B4-BE49-F238E27FC236}">
                <a16:creationId xmlns:a16="http://schemas.microsoft.com/office/drawing/2014/main" xmlns="" id="{9533C81C-7263-4EBE-A292-6AA49B75C2C7}"/>
              </a:ext>
            </a:extLst>
          </p:cNvPr>
          <p:cNvSpPr txBox="1"/>
          <p:nvPr/>
        </p:nvSpPr>
        <p:spPr>
          <a:xfrm>
            <a:off x="1678675" y="902166"/>
            <a:ext cx="5686060" cy="553998"/>
          </a:xfrm>
          <a:prstGeom prst="rect">
            <a:avLst/>
          </a:prstGeom>
          <a:solidFill>
            <a:srgbClr val="02ADB5"/>
          </a:solidFill>
        </p:spPr>
        <p:txBody>
          <a:bodyPr wrap="square" rtlCol="0">
            <a:spAutoFit/>
          </a:bodyPr>
          <a:lstStyle/>
          <a:p>
            <a:pPr algn="r" rtl="1"/>
            <a:r>
              <a:rPr lang="ar-SA" sz="3000" b="1" dirty="0">
                <a:solidFill>
                  <a:prstClr val="black"/>
                </a:solidFill>
                <a:latin typeface="Aljazeera" panose="02000000000000000000" pitchFamily="2" charset="-78"/>
              </a:rPr>
              <a:t>ومن أبرز </a:t>
            </a:r>
            <a:r>
              <a:rPr lang="ar-DZ" sz="3000" b="1" dirty="0">
                <a:solidFill>
                  <a:prstClr val="black"/>
                </a:solidFill>
                <a:latin typeface="Aljazeera" panose="02000000000000000000" pitchFamily="2" charset="-78"/>
              </a:rPr>
              <a:t>الخيارات </a:t>
            </a:r>
            <a:r>
              <a:rPr lang="ar-SA" sz="3000" b="1" dirty="0">
                <a:solidFill>
                  <a:prstClr val="black"/>
                </a:solidFill>
                <a:latin typeface="Aljazeera" panose="02000000000000000000" pitchFamily="2" charset="-78"/>
              </a:rPr>
              <a:t>الاستراتيجي</a:t>
            </a:r>
            <a:r>
              <a:rPr lang="ar-DZ" sz="3000" b="1" dirty="0">
                <a:solidFill>
                  <a:prstClr val="black"/>
                </a:solidFill>
                <a:latin typeface="Aljazeera" panose="02000000000000000000" pitchFamily="2" charset="-78"/>
              </a:rPr>
              <a:t>ة</a:t>
            </a:r>
            <a:r>
              <a:rPr lang="ar-SA" sz="3000" b="1" dirty="0">
                <a:solidFill>
                  <a:prstClr val="black"/>
                </a:solidFill>
                <a:latin typeface="Aljazeera" panose="02000000000000000000" pitchFamily="2" charset="-78"/>
              </a:rPr>
              <a:t> نجد:</a:t>
            </a:r>
            <a:endParaRPr lang="en-US" sz="3000" b="1" dirty="0">
              <a:solidFill>
                <a:prstClr val="black"/>
              </a:solidFill>
              <a:latin typeface="Aljazeera" panose="02000000000000000000" pitchFamily="2" charset="-78"/>
            </a:endParaRPr>
          </a:p>
        </p:txBody>
      </p:sp>
      <p:sp>
        <p:nvSpPr>
          <p:cNvPr id="21" name="TextBox 5">
            <a:extLst>
              <a:ext uri="{FF2B5EF4-FFF2-40B4-BE49-F238E27FC236}">
                <a16:creationId xmlns:a16="http://schemas.microsoft.com/office/drawing/2014/main" xmlns="" id="{59439C19-B81A-4D18-8107-5AC13A10DD44}"/>
              </a:ext>
            </a:extLst>
          </p:cNvPr>
          <p:cNvSpPr txBox="1"/>
          <p:nvPr/>
        </p:nvSpPr>
        <p:spPr>
          <a:xfrm>
            <a:off x="0" y="4163542"/>
            <a:ext cx="3421754" cy="1323439"/>
          </a:xfrm>
          <a:prstGeom prst="rect">
            <a:avLst/>
          </a:prstGeom>
          <a:noFill/>
        </p:spPr>
        <p:txBody>
          <a:bodyPr wrap="square" rtlCol="0">
            <a:spAutoFit/>
          </a:bodyPr>
          <a:lstStyle/>
          <a:p>
            <a:pPr algn="ctr" rtl="1"/>
            <a:r>
              <a:rPr lang="ar-SA" sz="2000" b="1" dirty="0">
                <a:solidFill>
                  <a:srgbClr val="E8EAED"/>
                </a:solidFill>
                <a:latin typeface="Aljazeera" panose="02000000000000000000" pitchFamily="2" charset="-78"/>
                <a:cs typeface="Aljazeera" panose="02000000000000000000" pitchFamily="2" charset="-78"/>
              </a:rPr>
              <a:t>قدم </a:t>
            </a:r>
            <a:r>
              <a:rPr lang="fr-FR" sz="2000" b="1" dirty="0">
                <a:solidFill>
                  <a:srgbClr val="E8EAED"/>
                </a:solidFill>
                <a:latin typeface="Aljazeera" panose="02000000000000000000" pitchFamily="2" charset="-78"/>
                <a:cs typeface="Aljazeera" panose="02000000000000000000" pitchFamily="2" charset="-78"/>
              </a:rPr>
              <a:t>Igor </a:t>
            </a:r>
            <a:r>
              <a:rPr lang="fr-FR" sz="2000" b="1" dirty="0" err="1">
                <a:solidFill>
                  <a:srgbClr val="E8EAED"/>
                </a:solidFill>
                <a:latin typeface="Aljazeera" panose="02000000000000000000" pitchFamily="2" charset="-78"/>
                <a:cs typeface="Aljazeera" panose="02000000000000000000" pitchFamily="2" charset="-78"/>
              </a:rPr>
              <a:t>Ansoff</a:t>
            </a:r>
            <a:r>
              <a:rPr lang="fr-FR" sz="2000" b="1" dirty="0">
                <a:solidFill>
                  <a:srgbClr val="E8EAED"/>
                </a:solidFill>
                <a:latin typeface="Aljazeera" panose="02000000000000000000" pitchFamily="2" charset="-78"/>
                <a:cs typeface="Aljazeera" panose="02000000000000000000" pitchFamily="2" charset="-78"/>
              </a:rPr>
              <a:t> </a:t>
            </a:r>
            <a:r>
              <a:rPr lang="ar-DZ" sz="2000" b="1" dirty="0">
                <a:solidFill>
                  <a:srgbClr val="E8EAED"/>
                </a:solidFill>
                <a:latin typeface="Aljazeera" panose="02000000000000000000" pitchFamily="2" charset="-78"/>
                <a:cs typeface="Aljazeera" panose="02000000000000000000" pitchFamily="2" charset="-78"/>
              </a:rPr>
              <a:t> </a:t>
            </a:r>
            <a:r>
              <a:rPr lang="ar-SA" sz="2000" b="1" dirty="0">
                <a:solidFill>
                  <a:srgbClr val="E8EAED"/>
                </a:solidFill>
                <a:latin typeface="Aljazeera" panose="02000000000000000000" pitchFamily="2" charset="-78"/>
                <a:cs typeface="Aljazeera" panose="02000000000000000000" pitchFamily="2" charset="-78"/>
              </a:rPr>
              <a:t>مصفوفة تستند إلى اختيار المنتج الحالي أو المستقبلي في السوق الحالي أو المستقبلي، وينتج عن هذا أربعة استراتيجيات تنافسية </a:t>
            </a:r>
          </a:p>
        </p:txBody>
      </p:sp>
      <p:grpSp>
        <p:nvGrpSpPr>
          <p:cNvPr id="3" name="Group 2"/>
          <p:cNvGrpSpPr/>
          <p:nvPr/>
        </p:nvGrpSpPr>
        <p:grpSpPr>
          <a:xfrm>
            <a:off x="3571114" y="2548965"/>
            <a:ext cx="2816037" cy="3462452"/>
            <a:chOff x="3625706" y="2548965"/>
            <a:chExt cx="2923962" cy="3462452"/>
          </a:xfrm>
        </p:grpSpPr>
        <p:grpSp>
          <p:nvGrpSpPr>
            <p:cNvPr id="32" name="Group 10">
              <a:extLst>
                <a:ext uri="{FF2B5EF4-FFF2-40B4-BE49-F238E27FC236}">
                  <a16:creationId xmlns:a16="http://schemas.microsoft.com/office/drawing/2014/main" xmlns="" id="{7CB511AE-5DEF-4BAC-A60C-F32EBB4BD979}"/>
                </a:ext>
              </a:extLst>
            </p:cNvPr>
            <p:cNvGrpSpPr/>
            <p:nvPr/>
          </p:nvGrpSpPr>
          <p:grpSpPr>
            <a:xfrm rot="-10800000">
              <a:off x="3625706" y="2548965"/>
              <a:ext cx="2923962" cy="3462452"/>
              <a:chOff x="0" y="0"/>
              <a:chExt cx="2353310" cy="3357865"/>
            </a:xfrm>
            <a:solidFill>
              <a:srgbClr val="02ADB5"/>
            </a:solidFill>
          </p:grpSpPr>
          <p:sp>
            <p:nvSpPr>
              <p:cNvPr id="33" name="Freeform 11">
                <a:extLst>
                  <a:ext uri="{FF2B5EF4-FFF2-40B4-BE49-F238E27FC236}">
                    <a16:creationId xmlns:a16="http://schemas.microsoft.com/office/drawing/2014/main" xmlns="" id="{FD4FC4AF-73FA-44D3-AA56-B3E17D6288D5}"/>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18" name="TextBox 17">
              <a:extLst>
                <a:ext uri="{FF2B5EF4-FFF2-40B4-BE49-F238E27FC236}">
                  <a16:creationId xmlns:a16="http://schemas.microsoft.com/office/drawing/2014/main" xmlns="" id="{37FB7837-683A-4B4A-9961-28B019336D70}"/>
                </a:ext>
              </a:extLst>
            </p:cNvPr>
            <p:cNvSpPr txBox="1"/>
            <p:nvPr/>
          </p:nvSpPr>
          <p:spPr>
            <a:xfrm>
              <a:off x="4387490" y="3243046"/>
              <a:ext cx="1371600" cy="646331"/>
            </a:xfrm>
            <a:prstGeom prst="rect">
              <a:avLst/>
            </a:prstGeom>
            <a:noFill/>
          </p:spPr>
          <p:txBody>
            <a:bodyPr wrap="square" rtlCol="0">
              <a:spAutoFit/>
            </a:bodyPr>
            <a:lstStyle/>
            <a:p>
              <a:pPr algn="ctr" rtl="1"/>
              <a:r>
                <a:rPr lang="ar-DZ" sz="3600" b="1" dirty="0">
                  <a:solidFill>
                    <a:prstClr val="white"/>
                  </a:solidFill>
                  <a:latin typeface="Aljazeera" panose="02000000000000000000" pitchFamily="2" charset="-78"/>
                  <a:cs typeface="Aljazeera" panose="02000000000000000000" pitchFamily="2" charset="-78"/>
                </a:rPr>
                <a:t>ثانيًا:</a:t>
              </a:r>
              <a:endParaRPr lang="en-US" sz="3600" b="1" dirty="0">
                <a:solidFill>
                  <a:prstClr val="white"/>
                </a:solidFill>
                <a:latin typeface="Aljazeera" panose="02000000000000000000" pitchFamily="2" charset="-78"/>
                <a:cs typeface="Aljazeera" panose="02000000000000000000" pitchFamily="2" charset="-78"/>
              </a:endParaRPr>
            </a:p>
          </p:txBody>
        </p:sp>
        <p:sp>
          <p:nvSpPr>
            <p:cNvPr id="6" name="Rectangle 5"/>
            <p:cNvSpPr/>
            <p:nvPr/>
          </p:nvSpPr>
          <p:spPr>
            <a:xfrm>
              <a:off x="3800863" y="4204672"/>
              <a:ext cx="2544854" cy="707886"/>
            </a:xfrm>
            <a:prstGeom prst="rect">
              <a:avLst/>
            </a:prstGeom>
          </p:spPr>
          <p:txBody>
            <a:bodyPr wrap="square">
              <a:spAutoFit/>
            </a:bodyPr>
            <a:lstStyle/>
            <a:p>
              <a:pPr algn="ctr" rtl="1"/>
              <a:r>
                <a:rPr lang="ar-DZ" sz="2000" dirty="0">
                  <a:solidFill>
                    <a:prstClr val="black"/>
                  </a:solidFill>
                  <a:latin typeface="Aljazeera" panose="02000000000000000000" pitchFamily="2" charset="-78"/>
                  <a:cs typeface="Aljazeera" panose="02000000000000000000" pitchFamily="2" charset="-78"/>
                </a:rPr>
                <a:t>الاستراتيجيات التنافسية حسب: </a:t>
              </a:r>
              <a:r>
                <a:rPr lang="fr-FR" sz="2000" dirty="0" err="1">
                  <a:solidFill>
                    <a:prstClr val="black"/>
                  </a:solidFill>
                  <a:latin typeface="Aljazeera" panose="02000000000000000000" pitchFamily="2" charset="-78"/>
                  <a:cs typeface="Aljazeera" panose="02000000000000000000" pitchFamily="2" charset="-78"/>
                </a:rPr>
                <a:t>Kotler</a:t>
              </a:r>
              <a:endParaRPr lang="fr-FR" sz="2000" dirty="0">
                <a:solidFill>
                  <a:prstClr val="black"/>
                </a:solidFill>
                <a:latin typeface="Aljazeera" panose="02000000000000000000" pitchFamily="2" charset="-78"/>
                <a:cs typeface="Aljazeera" panose="02000000000000000000" pitchFamily="2" charset="-78"/>
              </a:endParaRPr>
            </a:p>
          </p:txBody>
        </p:sp>
      </p:grpSp>
      <p:grpSp>
        <p:nvGrpSpPr>
          <p:cNvPr id="2" name="Group 1"/>
          <p:cNvGrpSpPr/>
          <p:nvPr/>
        </p:nvGrpSpPr>
        <p:grpSpPr>
          <a:xfrm>
            <a:off x="6441743" y="1804086"/>
            <a:ext cx="2607869" cy="3910914"/>
            <a:chOff x="6649281" y="1804086"/>
            <a:chExt cx="2400331" cy="3910914"/>
          </a:xfrm>
        </p:grpSpPr>
        <p:grpSp>
          <p:nvGrpSpPr>
            <p:cNvPr id="38" name="Group 10">
              <a:extLst>
                <a:ext uri="{FF2B5EF4-FFF2-40B4-BE49-F238E27FC236}">
                  <a16:creationId xmlns:a16="http://schemas.microsoft.com/office/drawing/2014/main" xmlns="" id="{3C812028-C5FA-4961-B0BD-40F58DA20B5B}"/>
                </a:ext>
              </a:extLst>
            </p:cNvPr>
            <p:cNvGrpSpPr/>
            <p:nvPr/>
          </p:nvGrpSpPr>
          <p:grpSpPr>
            <a:xfrm rot="-10800000">
              <a:off x="6649281" y="1804086"/>
              <a:ext cx="2393977" cy="3910914"/>
              <a:chOff x="0" y="0"/>
              <a:chExt cx="2353310" cy="3357865"/>
            </a:xfrm>
            <a:solidFill>
              <a:srgbClr val="02ADB5"/>
            </a:solidFill>
          </p:grpSpPr>
          <p:sp>
            <p:nvSpPr>
              <p:cNvPr id="39" name="Freeform 11">
                <a:extLst>
                  <a:ext uri="{FF2B5EF4-FFF2-40B4-BE49-F238E27FC236}">
                    <a16:creationId xmlns:a16="http://schemas.microsoft.com/office/drawing/2014/main" xmlns="" id="{B637AF72-1C88-47EA-A770-FA3C25BF2089}"/>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19" name="TextBox 18">
              <a:extLst>
                <a:ext uri="{FF2B5EF4-FFF2-40B4-BE49-F238E27FC236}">
                  <a16:creationId xmlns:a16="http://schemas.microsoft.com/office/drawing/2014/main" xmlns="" id="{DD27FD49-1315-4BE3-BB61-7DA91545E00B}"/>
                </a:ext>
              </a:extLst>
            </p:cNvPr>
            <p:cNvSpPr txBox="1"/>
            <p:nvPr/>
          </p:nvSpPr>
          <p:spPr>
            <a:xfrm>
              <a:off x="7568641" y="2440839"/>
              <a:ext cx="1013346" cy="646331"/>
            </a:xfrm>
            <a:prstGeom prst="rect">
              <a:avLst/>
            </a:prstGeom>
            <a:noFill/>
          </p:spPr>
          <p:txBody>
            <a:bodyPr wrap="square" rtlCol="0">
              <a:spAutoFit/>
            </a:bodyPr>
            <a:lstStyle/>
            <a:p>
              <a:pPr algn="ctr" rtl="1"/>
              <a:r>
                <a:rPr lang="ar-DZ" sz="3600" b="1" dirty="0">
                  <a:solidFill>
                    <a:prstClr val="white"/>
                  </a:solidFill>
                  <a:latin typeface="Aljazeera" panose="02000000000000000000" pitchFamily="2" charset="-78"/>
                  <a:cs typeface="Aljazeera" panose="02000000000000000000" pitchFamily="2" charset="-78"/>
                </a:rPr>
                <a:t>أولا:</a:t>
              </a:r>
              <a:endParaRPr lang="en-US" sz="3600" b="1" dirty="0">
                <a:solidFill>
                  <a:prstClr val="white"/>
                </a:solidFill>
                <a:latin typeface="Aljazeera" panose="02000000000000000000" pitchFamily="2" charset="-78"/>
                <a:cs typeface="Aljazeera" panose="02000000000000000000" pitchFamily="2" charset="-78"/>
              </a:endParaRPr>
            </a:p>
          </p:txBody>
        </p:sp>
        <p:sp>
          <p:nvSpPr>
            <p:cNvPr id="23" name="Rectangle 22"/>
            <p:cNvSpPr/>
            <p:nvPr/>
          </p:nvSpPr>
          <p:spPr>
            <a:xfrm>
              <a:off x="6655633" y="3405600"/>
              <a:ext cx="2393979" cy="707886"/>
            </a:xfrm>
            <a:prstGeom prst="rect">
              <a:avLst/>
            </a:prstGeom>
          </p:spPr>
          <p:txBody>
            <a:bodyPr wrap="square">
              <a:spAutoFit/>
            </a:bodyPr>
            <a:lstStyle/>
            <a:p>
              <a:pPr algn="ctr" rtl="1"/>
              <a:r>
                <a:rPr lang="ar-DZ" sz="2000" dirty="0">
                  <a:solidFill>
                    <a:prstClr val="black"/>
                  </a:solidFill>
                  <a:latin typeface="Aljazeera" panose="02000000000000000000" pitchFamily="2" charset="-78"/>
                  <a:cs typeface="Aljazeera" panose="02000000000000000000" pitchFamily="2" charset="-78"/>
                </a:rPr>
                <a:t>الاستراتيجيات التنافسية حسب: </a:t>
              </a:r>
              <a:r>
                <a:rPr lang="fr-FR" sz="2000" dirty="0">
                  <a:solidFill>
                    <a:prstClr val="black"/>
                  </a:solidFill>
                  <a:latin typeface="Aljazeera" panose="02000000000000000000" pitchFamily="2" charset="-78"/>
                  <a:cs typeface="Aljazeera" panose="02000000000000000000" pitchFamily="2" charset="-78"/>
                </a:rPr>
                <a:t>Porter</a:t>
              </a:r>
            </a:p>
          </p:txBody>
        </p:sp>
      </p:grpSp>
      <p:grpSp>
        <p:nvGrpSpPr>
          <p:cNvPr id="4" name="Group 3"/>
          <p:cNvGrpSpPr/>
          <p:nvPr/>
        </p:nvGrpSpPr>
        <p:grpSpPr>
          <a:xfrm>
            <a:off x="124868" y="3248356"/>
            <a:ext cx="3492106" cy="959441"/>
            <a:chOff x="124868" y="3248356"/>
            <a:chExt cx="3492106" cy="959441"/>
          </a:xfrm>
        </p:grpSpPr>
        <p:sp>
          <p:nvSpPr>
            <p:cNvPr id="17" name="TextBox 16">
              <a:extLst>
                <a:ext uri="{FF2B5EF4-FFF2-40B4-BE49-F238E27FC236}">
                  <a16:creationId xmlns:a16="http://schemas.microsoft.com/office/drawing/2014/main" xmlns="" id="{E1E144CB-9A9C-494A-9ED5-7773C10D830B}"/>
                </a:ext>
              </a:extLst>
            </p:cNvPr>
            <p:cNvSpPr txBox="1"/>
            <p:nvPr/>
          </p:nvSpPr>
          <p:spPr>
            <a:xfrm>
              <a:off x="1006080" y="3248356"/>
              <a:ext cx="1371600" cy="646331"/>
            </a:xfrm>
            <a:prstGeom prst="rect">
              <a:avLst/>
            </a:prstGeom>
            <a:noFill/>
          </p:spPr>
          <p:txBody>
            <a:bodyPr wrap="square" rtlCol="0">
              <a:spAutoFit/>
            </a:bodyPr>
            <a:lstStyle/>
            <a:p>
              <a:pPr algn="ctr" rtl="1"/>
              <a:r>
                <a:rPr lang="ar-DZ" sz="3600" b="1" dirty="0">
                  <a:solidFill>
                    <a:prstClr val="white"/>
                  </a:solidFill>
                  <a:latin typeface="Aljazeera" panose="02000000000000000000" pitchFamily="2" charset="-78"/>
                  <a:cs typeface="Aljazeera" panose="02000000000000000000" pitchFamily="2" charset="-78"/>
                </a:rPr>
                <a:t>ثالثا:</a:t>
              </a:r>
              <a:endParaRPr lang="en-US" sz="3600" b="1" dirty="0">
                <a:solidFill>
                  <a:prstClr val="white"/>
                </a:solidFill>
                <a:latin typeface="Aljazeera" panose="02000000000000000000" pitchFamily="2" charset="-78"/>
                <a:cs typeface="Aljazeera" panose="02000000000000000000" pitchFamily="2" charset="-78"/>
              </a:endParaRPr>
            </a:p>
          </p:txBody>
        </p:sp>
        <p:sp>
          <p:nvSpPr>
            <p:cNvPr id="24" name="Rectangle 23"/>
            <p:cNvSpPr/>
            <p:nvPr/>
          </p:nvSpPr>
          <p:spPr>
            <a:xfrm>
              <a:off x="124868" y="3838465"/>
              <a:ext cx="3492106" cy="369332"/>
            </a:xfrm>
            <a:prstGeom prst="rect">
              <a:avLst/>
            </a:prstGeom>
          </p:spPr>
          <p:txBody>
            <a:bodyPr wrap="square">
              <a:spAutoFit/>
            </a:bodyPr>
            <a:lstStyle/>
            <a:p>
              <a:pPr algn="ctr" rtl="1"/>
              <a:r>
                <a:rPr lang="ar-DZ" b="1" dirty="0">
                  <a:solidFill>
                    <a:prstClr val="black"/>
                  </a:solidFill>
                  <a:latin typeface="Aljazeera" panose="02000000000000000000" pitchFamily="2" charset="-78"/>
                  <a:cs typeface="Aljazeera" panose="02000000000000000000" pitchFamily="2" charset="-78"/>
                </a:rPr>
                <a:t>الاستراتيجيات التنافسية حسب</a:t>
              </a:r>
              <a:r>
                <a:rPr lang="ar-DZ" sz="1500" b="1" dirty="0">
                  <a:solidFill>
                    <a:prstClr val="black"/>
                  </a:solidFill>
                  <a:latin typeface="Aljazeera" panose="02000000000000000000" pitchFamily="2" charset="-78"/>
                  <a:cs typeface="Aljazeera" panose="02000000000000000000" pitchFamily="2" charset="-78"/>
                </a:rPr>
                <a:t>: </a:t>
              </a:r>
              <a:r>
                <a:rPr lang="fr-FR" sz="1500" dirty="0">
                  <a:solidFill>
                    <a:prstClr val="black"/>
                  </a:solidFill>
                  <a:latin typeface="Aljazeera" panose="02000000000000000000" pitchFamily="2" charset="-78"/>
                  <a:cs typeface="Aljazeera" panose="02000000000000000000" pitchFamily="2" charset="-78"/>
                </a:rPr>
                <a:t>ANSOFF</a:t>
              </a:r>
            </a:p>
          </p:txBody>
        </p:sp>
      </p:grpSp>
      <p:grpSp>
        <p:nvGrpSpPr>
          <p:cNvPr id="27" name="Group 26">
            <a:extLst>
              <a:ext uri="{FF2B5EF4-FFF2-40B4-BE49-F238E27FC236}">
                <a16:creationId xmlns:a16="http://schemas.microsoft.com/office/drawing/2014/main" xmlns="" id="{44E341E2-215D-4C78-93A5-6A212BA239AA}"/>
              </a:ext>
            </a:extLst>
          </p:cNvPr>
          <p:cNvGrpSpPr/>
          <p:nvPr/>
        </p:nvGrpSpPr>
        <p:grpSpPr>
          <a:xfrm>
            <a:off x="-2463426" y="-2136342"/>
            <a:ext cx="3939961" cy="4272683"/>
            <a:chOff x="-3281791" y="-3313823"/>
            <a:chExt cx="6566080" cy="6566081"/>
          </a:xfrm>
        </p:grpSpPr>
        <p:grpSp>
          <p:nvGrpSpPr>
            <p:cNvPr id="28" name="Group 4">
              <a:extLst>
                <a:ext uri="{FF2B5EF4-FFF2-40B4-BE49-F238E27FC236}">
                  <a16:creationId xmlns:a16="http://schemas.microsoft.com/office/drawing/2014/main" xmlns="" id="{713CFA6B-1998-45EC-9EE4-C73AABB5D9F6}"/>
                </a:ext>
              </a:extLst>
            </p:cNvPr>
            <p:cNvGrpSpPr/>
            <p:nvPr/>
          </p:nvGrpSpPr>
          <p:grpSpPr>
            <a:xfrm rot="-2700000">
              <a:off x="-3281791" y="-3313823"/>
              <a:ext cx="6566080" cy="6566081"/>
              <a:chOff x="6602" y="-6087"/>
              <a:chExt cx="1913890" cy="1913890"/>
            </a:xfrm>
          </p:grpSpPr>
          <p:sp>
            <p:nvSpPr>
              <p:cNvPr id="31" name="Freeform 5">
                <a:extLst>
                  <a:ext uri="{FF2B5EF4-FFF2-40B4-BE49-F238E27FC236}">
                    <a16:creationId xmlns:a16="http://schemas.microsoft.com/office/drawing/2014/main" xmlns="" id="{DAF6FDE6-31DD-421A-86FA-915893AE0089}"/>
                  </a:ext>
                </a:extLst>
              </p:cNvPr>
              <p:cNvSpPr/>
              <p:nvPr/>
            </p:nvSpPr>
            <p:spPr>
              <a:xfrm>
                <a:off x="6602" y="-6087"/>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222831"/>
              </a:solidFill>
              <a:ln w="38100">
                <a:solidFill>
                  <a:srgbClr val="02ADB5"/>
                </a:solidFill>
              </a:ln>
            </p:spPr>
          </p:sp>
        </p:grpSp>
        <p:grpSp>
          <p:nvGrpSpPr>
            <p:cNvPr id="29" name="Group 6">
              <a:extLst>
                <a:ext uri="{FF2B5EF4-FFF2-40B4-BE49-F238E27FC236}">
                  <a16:creationId xmlns:a16="http://schemas.microsoft.com/office/drawing/2014/main" xmlns="" id="{26FADCA5-D1AD-4813-AA66-CA81606B08C7}"/>
                </a:ext>
              </a:extLst>
            </p:cNvPr>
            <p:cNvGrpSpPr/>
            <p:nvPr/>
          </p:nvGrpSpPr>
          <p:grpSpPr>
            <a:xfrm rot="2700000">
              <a:off x="-2926440" y="-2926440"/>
              <a:ext cx="5852880" cy="5852880"/>
              <a:chOff x="0" y="0"/>
              <a:chExt cx="1913890" cy="1913890"/>
            </a:xfrm>
          </p:grpSpPr>
          <p:sp>
            <p:nvSpPr>
              <p:cNvPr id="30" name="Freeform 7">
                <a:extLst>
                  <a:ext uri="{FF2B5EF4-FFF2-40B4-BE49-F238E27FC236}">
                    <a16:creationId xmlns:a16="http://schemas.microsoft.com/office/drawing/2014/main" xmlns="" id="{47AD7BE9-C530-4B71-AF53-9E902145F927}"/>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spTree>
    <p:extLst>
      <p:ext uri="{BB962C8B-B14F-4D97-AF65-F5344CB8AC3E}">
        <p14:creationId xmlns:p14="http://schemas.microsoft.com/office/powerpoint/2010/main" val="10467582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131303" y="-1831413"/>
            <a:ext cx="11263639" cy="8114643"/>
            <a:chOff x="-31045" y="-303230"/>
            <a:chExt cx="2433656" cy="4330302"/>
          </a:xfrm>
          <a:solidFill>
            <a:srgbClr val="02ADB5"/>
          </a:solidFill>
        </p:grpSpPr>
        <p:sp>
          <p:nvSpPr>
            <p:cNvPr id="7" name="Freeform 11">
              <a:extLst>
                <a:ext uri="{FF2B5EF4-FFF2-40B4-BE49-F238E27FC236}">
                  <a16:creationId xmlns:a16="http://schemas.microsoft.com/office/drawing/2014/main" xmlns="" id="{F772DA9B-50DB-433F-BCF2-14D59A8839EA}"/>
                </a:ext>
              </a:extLst>
            </p:cNvPr>
            <p:cNvSpPr/>
            <p:nvPr/>
          </p:nvSpPr>
          <p:spPr>
            <a:xfrm>
              <a:off x="-31045" y="-303230"/>
              <a:ext cx="2433656" cy="4330302"/>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grpSp>
        <p:nvGrpSpPr>
          <p:cNvPr id="10" name="Group 6">
            <a:extLst>
              <a:ext uri="{FF2B5EF4-FFF2-40B4-BE49-F238E27FC236}">
                <a16:creationId xmlns:a16="http://schemas.microsoft.com/office/drawing/2014/main" xmlns="" id="{B1A3453E-4200-4E1E-B190-8A8F5A23777E}"/>
              </a:ext>
            </a:extLst>
          </p:cNvPr>
          <p:cNvGrpSpPr/>
          <p:nvPr/>
        </p:nvGrpSpPr>
        <p:grpSpPr>
          <a:xfrm rot="2700000">
            <a:off x="-3066113" y="-2819520"/>
            <a:ext cx="4389660" cy="4389660"/>
            <a:chOff x="0" y="0"/>
            <a:chExt cx="1913890" cy="1913890"/>
          </a:xfrm>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sp>
        <p:nvSpPr>
          <p:cNvPr id="46" name="TextBox 45">
            <a:extLst>
              <a:ext uri="{FF2B5EF4-FFF2-40B4-BE49-F238E27FC236}">
                <a16:creationId xmlns:a16="http://schemas.microsoft.com/office/drawing/2014/main" xmlns="" id="{94ACDDEB-4781-4F58-8E2D-99DA74834B44}"/>
              </a:ext>
            </a:extLst>
          </p:cNvPr>
          <p:cNvSpPr txBox="1"/>
          <p:nvPr/>
        </p:nvSpPr>
        <p:spPr>
          <a:xfrm>
            <a:off x="2401670" y="2702103"/>
            <a:ext cx="1371600" cy="254365"/>
          </a:xfrm>
          <a:prstGeom prst="rect">
            <a:avLst/>
          </a:prstGeom>
          <a:noFill/>
        </p:spPr>
        <p:txBody>
          <a:bodyPr wrap="square" rtlCol="0">
            <a:spAutoFit/>
          </a:bodyPr>
          <a:lstStyle/>
          <a:p>
            <a:pPr algn="r" rtl="1"/>
            <a:endParaRPr lang="en-US" sz="1053" dirty="0"/>
          </a:p>
        </p:txBody>
      </p:sp>
      <p:sp>
        <p:nvSpPr>
          <p:cNvPr id="53" name="TextBox 52">
            <a:extLst>
              <a:ext uri="{FF2B5EF4-FFF2-40B4-BE49-F238E27FC236}">
                <a16:creationId xmlns:a16="http://schemas.microsoft.com/office/drawing/2014/main" xmlns="" id="{80928B7F-F92F-4CA8-9237-22E25684E0C1}"/>
              </a:ext>
            </a:extLst>
          </p:cNvPr>
          <p:cNvSpPr txBox="1"/>
          <p:nvPr/>
        </p:nvSpPr>
        <p:spPr>
          <a:xfrm>
            <a:off x="2328276" y="2702103"/>
            <a:ext cx="1371600" cy="254365"/>
          </a:xfrm>
          <a:prstGeom prst="rect">
            <a:avLst/>
          </a:prstGeom>
          <a:noFill/>
        </p:spPr>
        <p:txBody>
          <a:bodyPr wrap="square" rtlCol="0">
            <a:spAutoFit/>
          </a:bodyPr>
          <a:lstStyle/>
          <a:p>
            <a:pPr algn="l"/>
            <a:endParaRPr lang="en-US" sz="1053" dirty="0"/>
          </a:p>
        </p:txBody>
      </p:sp>
      <p:sp>
        <p:nvSpPr>
          <p:cNvPr id="59" name="TextBox 58">
            <a:extLst>
              <a:ext uri="{FF2B5EF4-FFF2-40B4-BE49-F238E27FC236}">
                <a16:creationId xmlns:a16="http://schemas.microsoft.com/office/drawing/2014/main" xmlns="" id="{50AE7680-641F-4973-9C74-5A9EF29E901C}"/>
              </a:ext>
            </a:extLst>
          </p:cNvPr>
          <p:cNvSpPr txBox="1"/>
          <p:nvPr/>
        </p:nvSpPr>
        <p:spPr>
          <a:xfrm>
            <a:off x="2401670" y="2702103"/>
            <a:ext cx="1371600" cy="254365"/>
          </a:xfrm>
          <a:prstGeom prst="rect">
            <a:avLst/>
          </a:prstGeom>
          <a:noFill/>
        </p:spPr>
        <p:txBody>
          <a:bodyPr wrap="square" rtlCol="0">
            <a:spAutoFit/>
          </a:bodyPr>
          <a:lstStyle/>
          <a:p>
            <a:pPr algn="l"/>
            <a:endParaRPr lang="en-US" sz="1053" dirty="0"/>
          </a:p>
        </p:txBody>
      </p:sp>
      <p:sp>
        <p:nvSpPr>
          <p:cNvPr id="64" name="TextBox 63">
            <a:extLst>
              <a:ext uri="{FF2B5EF4-FFF2-40B4-BE49-F238E27FC236}">
                <a16:creationId xmlns:a16="http://schemas.microsoft.com/office/drawing/2014/main" xmlns="" id="{7F48F8B5-ECF6-4328-B83B-4A847229F2E1}"/>
              </a:ext>
            </a:extLst>
          </p:cNvPr>
          <p:cNvSpPr txBox="1"/>
          <p:nvPr/>
        </p:nvSpPr>
        <p:spPr>
          <a:xfrm>
            <a:off x="2328276" y="2702103"/>
            <a:ext cx="1371600" cy="254365"/>
          </a:xfrm>
          <a:prstGeom prst="rect">
            <a:avLst/>
          </a:prstGeom>
          <a:noFill/>
        </p:spPr>
        <p:txBody>
          <a:bodyPr wrap="square" rtlCol="0">
            <a:spAutoFit/>
          </a:bodyPr>
          <a:lstStyle/>
          <a:p>
            <a:pPr algn="l"/>
            <a:endParaRPr lang="en-US" sz="1053" dirty="0"/>
          </a:p>
        </p:txBody>
      </p:sp>
      <p:sp>
        <p:nvSpPr>
          <p:cNvPr id="3" name="Rectangle 12"/>
          <p:cNvSpPr>
            <a:spLocks noChangeArrowheads="1"/>
          </p:cNvSpPr>
          <p:nvPr/>
        </p:nvSpPr>
        <p:spPr bwMode="auto">
          <a:xfrm>
            <a:off x="1" y="341561"/>
            <a:ext cx="138564" cy="231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fr-FR" sz="1053"/>
          </a:p>
        </p:txBody>
      </p:sp>
      <p:sp>
        <p:nvSpPr>
          <p:cNvPr id="24" name="Rectangle 33"/>
          <p:cNvSpPr>
            <a:spLocks noChangeArrowheads="1"/>
          </p:cNvSpPr>
          <p:nvPr/>
        </p:nvSpPr>
        <p:spPr bwMode="auto">
          <a:xfrm>
            <a:off x="4" y="341560"/>
            <a:ext cx="546945" cy="231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indent="404795" defTabSz="685769" fontAlgn="base">
              <a:spcBef>
                <a:spcPct val="0"/>
              </a:spcBef>
              <a:spcAft>
                <a:spcPct val="0"/>
              </a:spcAft>
            </a:pPr>
            <a:endParaRPr lang="fr-FR" sz="1053">
              <a:latin typeface="Arial" pitchFamily="34" charset="0"/>
              <a:cs typeface="Arial" pitchFamily="34" charset="0"/>
            </a:endParaRPr>
          </a:p>
        </p:txBody>
      </p:sp>
      <p:grpSp>
        <p:nvGrpSpPr>
          <p:cNvPr id="25" name="Group 22"/>
          <p:cNvGrpSpPr>
            <a:grpSpLocks/>
          </p:cNvGrpSpPr>
          <p:nvPr/>
        </p:nvGrpSpPr>
        <p:grpSpPr bwMode="auto">
          <a:xfrm>
            <a:off x="2142070" y="1671221"/>
            <a:ext cx="6207918" cy="3457060"/>
            <a:chOff x="2159" y="2080"/>
            <a:chExt cx="8859" cy="4856"/>
          </a:xfrm>
        </p:grpSpPr>
        <p:sp>
          <p:nvSpPr>
            <p:cNvPr id="26" name="Line 32"/>
            <p:cNvSpPr>
              <a:spLocks noChangeShapeType="1"/>
            </p:cNvSpPr>
            <p:nvPr/>
          </p:nvSpPr>
          <p:spPr bwMode="auto">
            <a:xfrm>
              <a:off x="3938" y="6221"/>
              <a:ext cx="672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fr-FR" sz="1053"/>
            </a:p>
          </p:txBody>
        </p:sp>
        <p:sp>
          <p:nvSpPr>
            <p:cNvPr id="27" name="Line 31"/>
            <p:cNvSpPr>
              <a:spLocks noChangeShapeType="1"/>
            </p:cNvSpPr>
            <p:nvPr/>
          </p:nvSpPr>
          <p:spPr bwMode="auto">
            <a:xfrm flipV="1">
              <a:off x="3938" y="2260"/>
              <a:ext cx="0" cy="39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fr-FR" sz="1053"/>
            </a:p>
          </p:txBody>
        </p:sp>
        <p:sp>
          <p:nvSpPr>
            <p:cNvPr id="28" name="Text Box 30"/>
            <p:cNvSpPr txBox="1">
              <a:spLocks noChangeArrowheads="1"/>
            </p:cNvSpPr>
            <p:nvPr/>
          </p:nvSpPr>
          <p:spPr bwMode="auto">
            <a:xfrm>
              <a:off x="3938" y="4781"/>
              <a:ext cx="2520" cy="1440"/>
            </a:xfrm>
            <a:prstGeom prst="rect">
              <a:avLst/>
            </a:prstGeom>
            <a:solidFill>
              <a:srgbClr val="FFFFFF"/>
            </a:solidFill>
            <a:ln w="9525">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defTabSz="685769" rtl="1" fontAlgn="base">
                <a:spcBef>
                  <a:spcPct val="0"/>
                </a:spcBef>
                <a:spcAft>
                  <a:spcPct val="0"/>
                </a:spcAft>
              </a:pPr>
              <a:endParaRPr lang="ar-DZ" b="1" dirty="0">
                <a:latin typeface="Aljazeera" panose="02000000000000000000" pitchFamily="2" charset="-78"/>
                <a:ea typeface="Times New Roman" pitchFamily="18" charset="0"/>
                <a:cs typeface="Aljazeera" panose="02000000000000000000" pitchFamily="2" charset="-78"/>
              </a:endParaRPr>
            </a:p>
            <a:p>
              <a:pPr algn="ctr" defTabSz="685769" rtl="1" fontAlgn="base">
                <a:spcBef>
                  <a:spcPct val="0"/>
                </a:spcBef>
                <a:spcAft>
                  <a:spcPct val="0"/>
                </a:spcAft>
              </a:pPr>
              <a:r>
                <a:rPr lang="ar-SA" b="1" dirty="0">
                  <a:latin typeface="Aljazeera" panose="02000000000000000000" pitchFamily="2" charset="-78"/>
                  <a:ea typeface="Times New Roman" pitchFamily="18" charset="0"/>
                  <a:cs typeface="Aljazeera" panose="02000000000000000000" pitchFamily="2" charset="-78"/>
                </a:rPr>
                <a:t>استراتيجية اختراق السوق</a:t>
              </a:r>
              <a:endParaRPr lang="ar-SA" b="1" dirty="0">
                <a:latin typeface="Aljazeera" panose="02000000000000000000" pitchFamily="2" charset="-78"/>
                <a:cs typeface="Aljazeera" panose="02000000000000000000" pitchFamily="2" charset="-78"/>
              </a:endParaRPr>
            </a:p>
          </p:txBody>
        </p:sp>
        <p:sp>
          <p:nvSpPr>
            <p:cNvPr id="29" name="Text Box 29"/>
            <p:cNvSpPr txBox="1">
              <a:spLocks noChangeArrowheads="1"/>
            </p:cNvSpPr>
            <p:nvPr/>
          </p:nvSpPr>
          <p:spPr bwMode="auto">
            <a:xfrm>
              <a:off x="6458" y="4781"/>
              <a:ext cx="2640" cy="1440"/>
            </a:xfrm>
            <a:prstGeom prst="rect">
              <a:avLst/>
            </a:prstGeom>
            <a:solidFill>
              <a:srgbClr val="FFFFFF"/>
            </a:solidFill>
            <a:ln w="9525">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defTabSz="685769" rtl="1" fontAlgn="base">
                <a:spcBef>
                  <a:spcPct val="0"/>
                </a:spcBef>
                <a:spcAft>
                  <a:spcPct val="0"/>
                </a:spcAft>
              </a:pPr>
              <a:endParaRPr lang="ar-DZ" b="1" dirty="0">
                <a:latin typeface="Aljazeera" panose="02000000000000000000" pitchFamily="2" charset="-78"/>
                <a:ea typeface="Times New Roman" pitchFamily="18" charset="0"/>
                <a:cs typeface="Aljazeera" panose="02000000000000000000" pitchFamily="2" charset="-78"/>
              </a:endParaRPr>
            </a:p>
            <a:p>
              <a:pPr algn="ctr" defTabSz="685769" rtl="1" fontAlgn="base">
                <a:spcBef>
                  <a:spcPct val="0"/>
                </a:spcBef>
                <a:spcAft>
                  <a:spcPct val="0"/>
                </a:spcAft>
              </a:pPr>
              <a:r>
                <a:rPr lang="ar-SA" b="1" dirty="0">
                  <a:latin typeface="Aljazeera" panose="02000000000000000000" pitchFamily="2" charset="-78"/>
                  <a:ea typeface="Times New Roman" pitchFamily="18" charset="0"/>
                  <a:cs typeface="Aljazeera" panose="02000000000000000000" pitchFamily="2" charset="-78"/>
                </a:rPr>
                <a:t>استراتيجية تنمية المنتجات</a:t>
              </a:r>
            </a:p>
          </p:txBody>
        </p:sp>
        <p:sp>
          <p:nvSpPr>
            <p:cNvPr id="30" name="Text Box 28"/>
            <p:cNvSpPr txBox="1">
              <a:spLocks noChangeArrowheads="1"/>
            </p:cNvSpPr>
            <p:nvPr/>
          </p:nvSpPr>
          <p:spPr bwMode="auto">
            <a:xfrm>
              <a:off x="3938" y="3275"/>
              <a:ext cx="2520" cy="1505"/>
            </a:xfrm>
            <a:prstGeom prst="rect">
              <a:avLst/>
            </a:prstGeom>
            <a:solidFill>
              <a:srgbClr val="FFFFFF"/>
            </a:solidFill>
            <a:ln w="9525">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defTabSz="685769" rtl="1" fontAlgn="base">
                <a:spcBef>
                  <a:spcPct val="0"/>
                </a:spcBef>
                <a:spcAft>
                  <a:spcPct val="0"/>
                </a:spcAft>
              </a:pPr>
              <a:endParaRPr lang="ar-DZ" b="1" dirty="0">
                <a:latin typeface="Aljazeera" panose="02000000000000000000" pitchFamily="2" charset="-78"/>
                <a:ea typeface="Times New Roman" pitchFamily="18" charset="0"/>
                <a:cs typeface="Aljazeera" panose="02000000000000000000" pitchFamily="2" charset="-78"/>
              </a:endParaRPr>
            </a:p>
            <a:p>
              <a:pPr algn="ctr" defTabSz="685769" rtl="1" fontAlgn="base">
                <a:spcBef>
                  <a:spcPct val="0"/>
                </a:spcBef>
                <a:spcAft>
                  <a:spcPct val="0"/>
                </a:spcAft>
              </a:pPr>
              <a:r>
                <a:rPr lang="ar-SA" b="1" dirty="0">
                  <a:latin typeface="Aljazeera" panose="02000000000000000000" pitchFamily="2" charset="-78"/>
                  <a:ea typeface="Times New Roman" pitchFamily="18" charset="0"/>
                  <a:cs typeface="Aljazeera" panose="02000000000000000000" pitchFamily="2" charset="-78"/>
                </a:rPr>
                <a:t>استراتيجية تنمية السوق</a:t>
              </a:r>
            </a:p>
            <a:p>
              <a:pPr defTabSz="685769" eaLnBrk="0" fontAlgn="base" hangingPunct="0">
                <a:spcBef>
                  <a:spcPct val="0"/>
                </a:spcBef>
                <a:spcAft>
                  <a:spcPct val="0"/>
                </a:spcAft>
              </a:pPr>
              <a:endParaRPr lang="ar-SA" dirty="0">
                <a:latin typeface="Aljazeera" panose="02000000000000000000" pitchFamily="2" charset="-78"/>
                <a:cs typeface="Aljazeera" panose="02000000000000000000" pitchFamily="2" charset="-78"/>
              </a:endParaRPr>
            </a:p>
          </p:txBody>
        </p:sp>
        <p:sp>
          <p:nvSpPr>
            <p:cNvPr id="31" name="Text Box 27"/>
            <p:cNvSpPr txBox="1">
              <a:spLocks noChangeArrowheads="1"/>
            </p:cNvSpPr>
            <p:nvPr/>
          </p:nvSpPr>
          <p:spPr bwMode="auto">
            <a:xfrm>
              <a:off x="6458" y="3275"/>
              <a:ext cx="2640" cy="1505"/>
            </a:xfrm>
            <a:prstGeom prst="rect">
              <a:avLst/>
            </a:prstGeom>
            <a:solidFill>
              <a:srgbClr val="FFFFFF"/>
            </a:solidFill>
            <a:ln w="9525">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defTabSz="685769" rtl="1" fontAlgn="base">
                <a:spcBef>
                  <a:spcPct val="0"/>
                </a:spcBef>
                <a:spcAft>
                  <a:spcPct val="0"/>
                </a:spcAft>
              </a:pPr>
              <a:endParaRPr lang="ar-DZ" b="1" dirty="0">
                <a:latin typeface="Aljazeera" panose="02000000000000000000" pitchFamily="2" charset="-78"/>
                <a:ea typeface="Times New Roman" pitchFamily="18" charset="0"/>
                <a:cs typeface="Aljazeera" panose="02000000000000000000" pitchFamily="2" charset="-78"/>
              </a:endParaRPr>
            </a:p>
            <a:p>
              <a:pPr algn="ctr" defTabSz="685769" rtl="1" fontAlgn="base">
                <a:spcBef>
                  <a:spcPct val="0"/>
                </a:spcBef>
                <a:spcAft>
                  <a:spcPct val="0"/>
                </a:spcAft>
              </a:pPr>
              <a:r>
                <a:rPr lang="ar-SA" b="1" dirty="0">
                  <a:latin typeface="Aljazeera" panose="02000000000000000000" pitchFamily="2" charset="-78"/>
                  <a:ea typeface="Times New Roman" pitchFamily="18" charset="0"/>
                  <a:cs typeface="Aljazeera" panose="02000000000000000000" pitchFamily="2" charset="-78"/>
                </a:rPr>
                <a:t>استراتيجية التنويع</a:t>
              </a:r>
              <a:endParaRPr lang="ar-SA" b="1" dirty="0">
                <a:latin typeface="Aljazeera" panose="02000000000000000000" pitchFamily="2" charset="-78"/>
                <a:cs typeface="Aljazeera" panose="02000000000000000000" pitchFamily="2" charset="-78"/>
              </a:endParaRPr>
            </a:p>
          </p:txBody>
        </p:sp>
        <p:sp>
          <p:nvSpPr>
            <p:cNvPr id="34" name="Text Box 24"/>
            <p:cNvSpPr txBox="1">
              <a:spLocks noChangeArrowheads="1"/>
            </p:cNvSpPr>
            <p:nvPr/>
          </p:nvSpPr>
          <p:spPr bwMode="auto">
            <a:xfrm>
              <a:off x="2159" y="2080"/>
              <a:ext cx="1539"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algn="ctr" defTabSz="685769" fontAlgn="base">
                <a:spcBef>
                  <a:spcPct val="0"/>
                </a:spcBef>
                <a:spcAft>
                  <a:spcPct val="0"/>
                </a:spcAft>
              </a:pPr>
              <a:r>
                <a:rPr lang="ar-DZ" sz="1600" dirty="0">
                  <a:latin typeface="Aljazeera" panose="02000000000000000000" pitchFamily="2" charset="-78"/>
                  <a:ea typeface="Times New Roman" pitchFamily="18" charset="0"/>
                  <a:cs typeface="Aljazeera" panose="02000000000000000000" pitchFamily="2" charset="-78"/>
                </a:rPr>
                <a:t>الأسواق</a:t>
              </a:r>
              <a:r>
                <a:rPr lang="fr-FR" sz="1600" dirty="0">
                  <a:latin typeface="Aljazeera" panose="02000000000000000000" pitchFamily="2" charset="-78"/>
                  <a:ea typeface="Times New Roman" pitchFamily="18" charset="0"/>
                  <a:cs typeface="Aljazeera" panose="02000000000000000000" pitchFamily="2" charset="-78"/>
                </a:rPr>
                <a:t>             </a:t>
              </a:r>
              <a:endParaRPr lang="en-US" sz="1600" dirty="0">
                <a:latin typeface="Aljazeera" panose="02000000000000000000" pitchFamily="2" charset="-78"/>
                <a:cs typeface="Aljazeera" panose="02000000000000000000" pitchFamily="2" charset="-78"/>
              </a:endParaRPr>
            </a:p>
          </p:txBody>
        </p:sp>
        <p:sp>
          <p:nvSpPr>
            <p:cNvPr id="35" name="Text Box 23"/>
            <p:cNvSpPr txBox="1">
              <a:spLocks noChangeArrowheads="1"/>
            </p:cNvSpPr>
            <p:nvPr/>
          </p:nvSpPr>
          <p:spPr bwMode="auto">
            <a:xfrm>
              <a:off x="9705" y="6401"/>
              <a:ext cx="1313" cy="5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algn="ctr" defTabSz="685769" fontAlgn="base">
                <a:spcBef>
                  <a:spcPct val="0"/>
                </a:spcBef>
                <a:spcAft>
                  <a:spcPct val="0"/>
                </a:spcAft>
              </a:pPr>
              <a:r>
                <a:rPr lang="ar-DZ" sz="1600" dirty="0">
                  <a:latin typeface="Aljazeera" panose="02000000000000000000" pitchFamily="2" charset="-78"/>
                  <a:ea typeface="Times New Roman" pitchFamily="18" charset="0"/>
                  <a:cs typeface="Aljazeera" panose="02000000000000000000" pitchFamily="2" charset="-78"/>
                </a:rPr>
                <a:t>المنتجات</a:t>
              </a:r>
              <a:r>
                <a:rPr lang="fr-FR" sz="1600" dirty="0">
                  <a:latin typeface="Aljazeera" panose="02000000000000000000" pitchFamily="2" charset="-78"/>
                  <a:ea typeface="Times New Roman" pitchFamily="18" charset="0"/>
                  <a:cs typeface="Aljazeera" panose="02000000000000000000" pitchFamily="2" charset="-78"/>
                </a:rPr>
                <a:t>       </a:t>
              </a:r>
              <a:endParaRPr lang="en-US" sz="1600" dirty="0">
                <a:latin typeface="Aljazeera" panose="02000000000000000000" pitchFamily="2" charset="-78"/>
                <a:cs typeface="Aljazeera" panose="02000000000000000000" pitchFamily="2" charset="-78"/>
              </a:endParaRPr>
            </a:p>
          </p:txBody>
        </p:sp>
      </p:grpSp>
      <p:sp>
        <p:nvSpPr>
          <p:cNvPr id="36" name="Rectangle 42"/>
          <p:cNvSpPr>
            <a:spLocks noChangeArrowheads="1"/>
          </p:cNvSpPr>
          <p:nvPr/>
        </p:nvSpPr>
        <p:spPr bwMode="auto">
          <a:xfrm>
            <a:off x="2232677" y="961812"/>
            <a:ext cx="5688004" cy="438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indent="404795" algn="ctr" defTabSz="685769" rtl="1" eaLnBrk="0" fontAlgn="base" hangingPunct="0">
              <a:spcBef>
                <a:spcPct val="0"/>
              </a:spcBef>
              <a:spcAft>
                <a:spcPct val="0"/>
              </a:spcAft>
            </a:pPr>
            <a:r>
              <a:rPr lang="ar-DZ" sz="2400" b="1" dirty="0">
                <a:latin typeface="Aljazeera" panose="02000000000000000000" pitchFamily="2" charset="-78"/>
                <a:ea typeface="Times New Roman" pitchFamily="18" charset="0"/>
                <a:cs typeface="Aljazeera" panose="02000000000000000000" pitchFamily="2" charset="-78"/>
              </a:rPr>
              <a:t>شكل : الاستراتيجيات التنافسية حسب "</a:t>
            </a:r>
            <a:r>
              <a:rPr lang="fr-FR" sz="2400" b="1" dirty="0">
                <a:latin typeface="Aljazeera" panose="02000000000000000000" pitchFamily="2" charset="-78"/>
                <a:ea typeface="Times New Roman" pitchFamily="18" charset="0"/>
                <a:cs typeface="Aljazeera" panose="02000000000000000000" pitchFamily="2" charset="-78"/>
              </a:rPr>
              <a:t>ANSOFF</a:t>
            </a:r>
            <a:r>
              <a:rPr lang="ar-DZ" sz="2400" b="1" dirty="0">
                <a:latin typeface="Aljazeera" panose="02000000000000000000" pitchFamily="2" charset="-78"/>
                <a:ea typeface="Times New Roman" pitchFamily="18" charset="0"/>
                <a:cs typeface="Aljazeera" panose="02000000000000000000" pitchFamily="2" charset="-78"/>
              </a:rPr>
              <a:t>"</a:t>
            </a:r>
            <a:endParaRPr lang="en-US" sz="2400" dirty="0">
              <a:latin typeface="Aljazeera" panose="02000000000000000000" pitchFamily="2" charset="-78"/>
              <a:cs typeface="Aljazeera" panose="02000000000000000000" pitchFamily="2" charset="-78"/>
            </a:endParaRPr>
          </a:p>
        </p:txBody>
      </p:sp>
      <p:sp>
        <p:nvSpPr>
          <p:cNvPr id="37" name="Rectangle 36"/>
          <p:cNvSpPr/>
          <p:nvPr/>
        </p:nvSpPr>
        <p:spPr>
          <a:xfrm>
            <a:off x="3517391" y="4543506"/>
            <a:ext cx="3456373" cy="584775"/>
          </a:xfrm>
          <a:prstGeom prst="rect">
            <a:avLst/>
          </a:prstGeom>
        </p:spPr>
        <p:txBody>
          <a:bodyPr wrap="square">
            <a:spAutoFit/>
          </a:bodyPr>
          <a:lstStyle/>
          <a:p>
            <a:endParaRPr lang="ar-DZ" sz="1600" dirty="0">
              <a:latin typeface="Aljazeera" panose="02000000000000000000" pitchFamily="2" charset="-78"/>
              <a:cs typeface="Aljazeera" panose="02000000000000000000" pitchFamily="2" charset="-78"/>
            </a:endParaRPr>
          </a:p>
          <a:p>
            <a:pPr algn="ctr"/>
            <a:r>
              <a:rPr lang="ar-DZ" sz="1600" dirty="0">
                <a:latin typeface="Aljazeera" panose="02000000000000000000" pitchFamily="2" charset="-78"/>
                <a:cs typeface="Aljazeera" panose="02000000000000000000" pitchFamily="2" charset="-78"/>
              </a:rPr>
              <a:t>منتجات جديدة                 منتجات حالية </a:t>
            </a:r>
          </a:p>
        </p:txBody>
      </p:sp>
      <p:sp>
        <p:nvSpPr>
          <p:cNvPr id="42" name="Rectangle 41"/>
          <p:cNvSpPr/>
          <p:nvPr/>
        </p:nvSpPr>
        <p:spPr>
          <a:xfrm>
            <a:off x="2142070" y="2707657"/>
            <a:ext cx="1113562" cy="1754326"/>
          </a:xfrm>
          <a:prstGeom prst="rect">
            <a:avLst/>
          </a:prstGeom>
        </p:spPr>
        <p:txBody>
          <a:bodyPr wrap="square">
            <a:spAutoFit/>
          </a:bodyPr>
          <a:lstStyle/>
          <a:p>
            <a:pPr algn="ctr"/>
            <a:r>
              <a:rPr lang="ar-DZ" dirty="0">
                <a:latin typeface="Aljazeera" panose="02000000000000000000" pitchFamily="2" charset="-78"/>
                <a:cs typeface="Aljazeera" panose="02000000000000000000" pitchFamily="2" charset="-78"/>
              </a:rPr>
              <a:t>أسواق جديدة </a:t>
            </a:r>
          </a:p>
          <a:p>
            <a:pPr algn="ctr"/>
            <a:endParaRPr lang="ar-DZ" dirty="0">
              <a:latin typeface="Aljazeera" panose="02000000000000000000" pitchFamily="2" charset="-78"/>
              <a:cs typeface="Aljazeera" panose="02000000000000000000" pitchFamily="2" charset="-78"/>
            </a:endParaRPr>
          </a:p>
          <a:p>
            <a:pPr algn="ctr"/>
            <a:endParaRPr lang="ar-DZ" dirty="0">
              <a:latin typeface="Aljazeera" panose="02000000000000000000" pitchFamily="2" charset="-78"/>
              <a:cs typeface="Aljazeera" panose="02000000000000000000" pitchFamily="2" charset="-78"/>
            </a:endParaRPr>
          </a:p>
          <a:p>
            <a:pPr algn="ctr"/>
            <a:r>
              <a:rPr lang="ar-DZ" dirty="0">
                <a:latin typeface="Aljazeera" panose="02000000000000000000" pitchFamily="2" charset="-78"/>
                <a:cs typeface="Aljazeera" panose="02000000000000000000" pitchFamily="2" charset="-78"/>
              </a:rPr>
              <a:t>أسواق حالية </a:t>
            </a:r>
          </a:p>
        </p:txBody>
      </p:sp>
      <p:pic>
        <p:nvPicPr>
          <p:cNvPr id="32" name="Picture 31">
            <a:extLst>
              <a:ext uri="{FF2B5EF4-FFF2-40B4-BE49-F238E27FC236}">
                <a16:creationId xmlns:a16="http://schemas.microsoft.com/office/drawing/2014/main" xmlns="" id="{8F3F25BB-10ED-4A86-9313-B2D86F87EB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grpSp>
        <p:nvGrpSpPr>
          <p:cNvPr id="33" name="Group 10">
            <a:extLst>
              <a:ext uri="{FF2B5EF4-FFF2-40B4-BE49-F238E27FC236}">
                <a16:creationId xmlns:a16="http://schemas.microsoft.com/office/drawing/2014/main" xmlns="" id="{4270692E-5294-43C7-81C3-BB9F2A799BE5}"/>
              </a:ext>
            </a:extLst>
          </p:cNvPr>
          <p:cNvGrpSpPr/>
          <p:nvPr/>
        </p:nvGrpSpPr>
        <p:grpSpPr>
          <a:xfrm rot="2440312">
            <a:off x="-2185044" y="4377416"/>
            <a:ext cx="4389660" cy="4389660"/>
            <a:chOff x="0" y="0"/>
            <a:chExt cx="1913890" cy="1913890"/>
          </a:xfrm>
          <a:solidFill>
            <a:srgbClr val="393E46"/>
          </a:solidFill>
        </p:grpSpPr>
        <p:sp>
          <p:nvSpPr>
            <p:cNvPr id="38" name="Freeform 11">
              <a:extLst>
                <a:ext uri="{FF2B5EF4-FFF2-40B4-BE49-F238E27FC236}">
                  <a16:creationId xmlns:a16="http://schemas.microsoft.com/office/drawing/2014/main" xmlns="" id="{C2E5D720-892D-47F4-B1B6-5C26D882790B}"/>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solidFill>
                  <a:prstClr val="black"/>
                </a:solidFill>
              </a:endParaRPr>
            </a:p>
          </p:txBody>
        </p:sp>
      </p:grpSp>
      <p:grpSp>
        <p:nvGrpSpPr>
          <p:cNvPr id="39" name="Group 14">
            <a:extLst>
              <a:ext uri="{FF2B5EF4-FFF2-40B4-BE49-F238E27FC236}">
                <a16:creationId xmlns:a16="http://schemas.microsoft.com/office/drawing/2014/main" xmlns="" id="{000897E0-0884-4EC0-9ADB-692649D27EF0}"/>
              </a:ext>
            </a:extLst>
          </p:cNvPr>
          <p:cNvGrpSpPr/>
          <p:nvPr/>
        </p:nvGrpSpPr>
        <p:grpSpPr>
          <a:xfrm rot="2440312">
            <a:off x="-2185044" y="5212439"/>
            <a:ext cx="4389660" cy="4389660"/>
            <a:chOff x="0" y="0"/>
            <a:chExt cx="1913890" cy="1913890"/>
          </a:xfrm>
          <a:solidFill>
            <a:srgbClr val="222831"/>
          </a:solidFill>
        </p:grpSpPr>
        <p:sp>
          <p:nvSpPr>
            <p:cNvPr id="40" name="Freeform 15">
              <a:extLst>
                <a:ext uri="{FF2B5EF4-FFF2-40B4-BE49-F238E27FC236}">
                  <a16:creationId xmlns:a16="http://schemas.microsoft.com/office/drawing/2014/main" xmlns="" id="{FE63E61A-E570-41A4-8335-652A1D757A82}"/>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spTree>
    <p:extLst>
      <p:ext uri="{BB962C8B-B14F-4D97-AF65-F5344CB8AC3E}">
        <p14:creationId xmlns:p14="http://schemas.microsoft.com/office/powerpoint/2010/main" val="4078492633"/>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979566" y="-2941838"/>
            <a:ext cx="12408828" cy="8656838"/>
            <a:chOff x="0" y="0"/>
            <a:chExt cx="2433656" cy="4619639"/>
          </a:xfrm>
          <a:solidFill>
            <a:srgbClr val="393E46"/>
          </a:solidFill>
        </p:grpSpPr>
        <p:sp>
          <p:nvSpPr>
            <p:cNvPr id="7" name="Freeform 11">
              <a:extLst>
                <a:ext uri="{FF2B5EF4-FFF2-40B4-BE49-F238E27FC236}">
                  <a16:creationId xmlns:a16="http://schemas.microsoft.com/office/drawing/2014/main" xmlns="" id="{F772DA9B-50DB-433F-BCF2-14D59A8839EA}"/>
                </a:ext>
              </a:extLst>
            </p:cNvPr>
            <p:cNvSpPr/>
            <p:nvPr/>
          </p:nvSpPr>
          <p:spPr>
            <a:xfrm>
              <a:off x="0" y="0"/>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1036320" y="509716"/>
            <a:ext cx="7375362" cy="507831"/>
          </a:xfrm>
          <a:prstGeom prst="rect">
            <a:avLst/>
          </a:prstGeom>
          <a:solidFill>
            <a:schemeClr val="bg1">
              <a:lumMod val="65000"/>
            </a:schemeClr>
          </a:solidFill>
          <a:ln>
            <a:solidFill>
              <a:srgbClr val="02ADB5"/>
            </a:solidFill>
          </a:ln>
        </p:spPr>
        <p:txBody>
          <a:bodyPr wrap="square" rtlCol="0">
            <a:spAutoFit/>
          </a:bodyPr>
          <a:lstStyle/>
          <a:p>
            <a:pPr marL="257165" algn="justLow" rtl="1">
              <a:spcBef>
                <a:spcPts val="450"/>
              </a:spcBef>
              <a:spcAft>
                <a:spcPts val="450"/>
              </a:spcAft>
            </a:pPr>
            <a:r>
              <a:rPr lang="ar-DZ" altLang="en-US" sz="2700" dirty="0">
                <a:solidFill>
                  <a:schemeClr val="accent1">
                    <a:lumMod val="50000"/>
                  </a:schemeClr>
                </a:solidFill>
                <a:latin typeface="Aljazeera" panose="02000000000000000000" pitchFamily="2" charset="-78"/>
                <a:cs typeface="Aljazeera" panose="02000000000000000000" pitchFamily="2" charset="-78"/>
              </a:rPr>
              <a:t>1- استراتيجية اختراق السوق ( أو التغلغل </a:t>
            </a:r>
            <a:r>
              <a:rPr lang="ar-DZ" altLang="en-US" sz="2700" dirty="0" smtClean="0">
                <a:solidFill>
                  <a:schemeClr val="accent1">
                    <a:lumMod val="50000"/>
                  </a:schemeClr>
                </a:solidFill>
                <a:latin typeface="Aljazeera" panose="02000000000000000000" pitchFamily="2" charset="-78"/>
                <a:cs typeface="Aljazeera" panose="02000000000000000000" pitchFamily="2" charset="-78"/>
              </a:rPr>
              <a:t>)</a:t>
            </a:r>
            <a:endParaRPr lang="ar-DZ" altLang="en-US" sz="2700" dirty="0">
              <a:solidFill>
                <a:schemeClr val="accent1">
                  <a:lumMod val="50000"/>
                </a:schemeClr>
              </a:solidFill>
              <a:latin typeface="Aljazeera" panose="02000000000000000000" pitchFamily="2" charset="-78"/>
              <a:cs typeface="Aljazeera" panose="02000000000000000000" pitchFamily="2" charset="-78"/>
            </a:endParaRPr>
          </a:p>
        </p:txBody>
      </p:sp>
      <p:grpSp>
        <p:nvGrpSpPr>
          <p:cNvPr id="10" name="Group 6">
            <a:extLst>
              <a:ext uri="{FF2B5EF4-FFF2-40B4-BE49-F238E27FC236}">
                <a16:creationId xmlns:a16="http://schemas.microsoft.com/office/drawing/2014/main" xmlns="" id="{B1A3453E-4200-4E1E-B190-8A8F5A23777E}"/>
              </a:ext>
            </a:extLst>
          </p:cNvPr>
          <p:cNvGrpSpPr/>
          <p:nvPr/>
        </p:nvGrpSpPr>
        <p:grpSpPr>
          <a:xfrm rot="13757605">
            <a:off x="-3066113" y="-2819520"/>
            <a:ext cx="4389660" cy="4389660"/>
            <a:chOff x="0" y="0"/>
            <a:chExt cx="1913890" cy="1913890"/>
          </a:xfrm>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nvGrpSpPr>
          <p:cNvPr id="8" name="Group 10">
            <a:extLst>
              <a:ext uri="{FF2B5EF4-FFF2-40B4-BE49-F238E27FC236}">
                <a16:creationId xmlns:a16="http://schemas.microsoft.com/office/drawing/2014/main" xmlns="" id="{6DE07F88-E8B4-49E6-BA44-74934CDE23BE}"/>
              </a:ext>
            </a:extLst>
          </p:cNvPr>
          <p:cNvGrpSpPr/>
          <p:nvPr/>
        </p:nvGrpSpPr>
        <p:grpSpPr>
          <a:xfrm rot="13293318">
            <a:off x="-2185044" y="4377416"/>
            <a:ext cx="4389660" cy="4389660"/>
            <a:chOff x="0" y="0"/>
            <a:chExt cx="1913890" cy="1913890"/>
          </a:xfrm>
          <a:solidFill>
            <a:srgbClr val="222831"/>
          </a:solidFill>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solidFill>
                  <a:prstClr val="black"/>
                </a:solidFill>
              </a:endParaRPr>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13293318">
            <a:off x="-2185044" y="5212439"/>
            <a:ext cx="4389660" cy="4389660"/>
            <a:chOff x="0" y="0"/>
            <a:chExt cx="1913890" cy="1913890"/>
          </a:xfrm>
          <a:solidFill>
            <a:srgbClr val="02ADB5"/>
          </a:solidFill>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sp>
        <p:nvSpPr>
          <p:cNvPr id="4" name="TextBox 3">
            <a:extLst>
              <a:ext uri="{FF2B5EF4-FFF2-40B4-BE49-F238E27FC236}">
                <a16:creationId xmlns:a16="http://schemas.microsoft.com/office/drawing/2014/main" xmlns="" id="{4F7E9A48-38C1-4EE0-BB7A-7527DB934EE8}"/>
              </a:ext>
            </a:extLst>
          </p:cNvPr>
          <p:cNvSpPr txBox="1"/>
          <p:nvPr/>
        </p:nvSpPr>
        <p:spPr>
          <a:xfrm>
            <a:off x="881458" y="1163477"/>
            <a:ext cx="7580376" cy="2031325"/>
          </a:xfrm>
          <a:prstGeom prst="rect">
            <a:avLst/>
          </a:prstGeom>
          <a:noFill/>
          <a:ln>
            <a:solidFill>
              <a:srgbClr val="02ADB5"/>
            </a:solidFill>
          </a:ln>
        </p:spPr>
        <p:txBody>
          <a:bodyPr wrap="square" rtlCol="0">
            <a:spAutoFit/>
          </a:bodyPr>
          <a:lstStyle/>
          <a:p>
            <a:pPr indent="269987" algn="justLow" rtl="1">
              <a:spcBef>
                <a:spcPts val="226"/>
              </a:spcBef>
              <a:spcAft>
                <a:spcPts val="450"/>
              </a:spcAft>
            </a:pPr>
            <a:r>
              <a:rPr lang="ar-SA" altLang="en-US" sz="1800" dirty="0">
                <a:solidFill>
                  <a:prstClr val="white"/>
                </a:solidFill>
                <a:latin typeface="Aljazeera" panose="02000000000000000000" pitchFamily="2" charset="-78"/>
                <a:cs typeface="Aljazeera" panose="02000000000000000000" pitchFamily="2" charset="-78"/>
              </a:rPr>
              <a:t>وتمثل الاختيار الأفضل للمؤسسة عندما يكون هدفها زيادة الأرباح من خلال زيادة التغلغل في السوق باستخدام نفس المنتج الحالي للمؤسسة، أي محاولة زيادة مبيعات المؤسسة من منتجاتها الحالية في أسواقها الحالية ولمستهلكيها الحاليين فقط، من خلال جهود ترويجية مكثفة، ونجاح هذه الاستراتيجية يعتمد على عدة عوامل منها دورة حياة المنتج ومكانة المؤسسة في السوق، ودرجة شدة المنافسة وكذا التكاليف المترتبة على زيادة حصة السوق، وقد يطلق على هذه الاستراتيجية اسم استراتيجية التعزيز، أو الاندماج أو الدفاع لأنها تركز على الحصة الحالية في السوق أكثر من هدف النمو أو التوسع، ولإنجاز هذه الاستراتيجية يمكن للمؤسسة إتباع ثلاث طرق هي</a:t>
            </a:r>
            <a:r>
              <a:rPr lang="ar-DZ" altLang="en-US" sz="1800" dirty="0">
                <a:solidFill>
                  <a:prstClr val="white"/>
                </a:solidFill>
                <a:latin typeface="Aljazeera" panose="02000000000000000000" pitchFamily="2" charset="-78"/>
                <a:cs typeface="Aljazeera" panose="02000000000000000000" pitchFamily="2" charset="-78"/>
              </a:rPr>
              <a:t>:</a:t>
            </a:r>
            <a:r>
              <a:rPr lang="ar-SA" altLang="en-US" sz="1800" dirty="0">
                <a:solidFill>
                  <a:prstClr val="white"/>
                </a:solidFill>
                <a:latin typeface="Aljazeera" panose="02000000000000000000" pitchFamily="2" charset="-78"/>
                <a:cs typeface="Aljazeera" panose="02000000000000000000" pitchFamily="2" charset="-78"/>
              </a:rPr>
              <a:t> </a:t>
            </a:r>
          </a:p>
        </p:txBody>
      </p:sp>
      <p:pic>
        <p:nvPicPr>
          <p:cNvPr id="12" name="Picture 11">
            <a:extLst>
              <a:ext uri="{FF2B5EF4-FFF2-40B4-BE49-F238E27FC236}">
                <a16:creationId xmlns:a16="http://schemas.microsoft.com/office/drawing/2014/main" xmlns="" id="{81B4E0BF-4D64-4D52-99ED-13C6358D8A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sp>
        <p:nvSpPr>
          <p:cNvPr id="16" name="TextBox 15">
            <a:extLst>
              <a:ext uri="{FF2B5EF4-FFF2-40B4-BE49-F238E27FC236}">
                <a16:creationId xmlns:a16="http://schemas.microsoft.com/office/drawing/2014/main" xmlns="" id="{4F7E9A48-38C1-4EE0-BB7A-7527DB934EE8}"/>
              </a:ext>
            </a:extLst>
          </p:cNvPr>
          <p:cNvSpPr txBox="1"/>
          <p:nvPr/>
        </p:nvSpPr>
        <p:spPr>
          <a:xfrm>
            <a:off x="881458" y="3141275"/>
            <a:ext cx="7580376" cy="1933863"/>
          </a:xfrm>
          <a:prstGeom prst="rect">
            <a:avLst/>
          </a:prstGeom>
          <a:noFill/>
          <a:ln>
            <a:solidFill>
              <a:srgbClr val="02ADB5"/>
            </a:solidFill>
          </a:ln>
        </p:spPr>
        <p:txBody>
          <a:bodyPr wrap="square" rtlCol="0">
            <a:spAutoFit/>
          </a:bodyPr>
          <a:lstStyle/>
          <a:p>
            <a:pPr indent="269987" algn="justLow" rtl="1">
              <a:spcBef>
                <a:spcPts val="226"/>
              </a:spcBef>
              <a:spcAft>
                <a:spcPts val="450"/>
              </a:spcAft>
            </a:pPr>
            <a:r>
              <a:rPr lang="ar-SA" altLang="en-US" dirty="0">
                <a:solidFill>
                  <a:prstClr val="white"/>
                </a:solidFill>
                <a:latin typeface="Aljazeera" panose="02000000000000000000" pitchFamily="2" charset="-78"/>
                <a:cs typeface="Aljazeera" panose="02000000000000000000" pitchFamily="2" charset="-78"/>
              </a:rPr>
              <a:t>-	جذب زبائن المنافسين لاقتناء منتجات المؤسسة عن طريق تقوية صورة العلامة، وتكثيف الجهود الخاصة بتنشيط المبيعات، والعلاقات العامة .</a:t>
            </a:r>
          </a:p>
          <a:p>
            <a:pPr algn="justLow" rtl="1">
              <a:spcBef>
                <a:spcPts val="226"/>
              </a:spcBef>
              <a:spcAft>
                <a:spcPts val="450"/>
              </a:spcAft>
            </a:pPr>
            <a:r>
              <a:rPr lang="ar-DZ" altLang="en-US" dirty="0">
                <a:solidFill>
                  <a:prstClr val="white"/>
                </a:solidFill>
                <a:latin typeface="Aljazeera" panose="02000000000000000000" pitchFamily="2" charset="-78"/>
                <a:cs typeface="Aljazeera" panose="02000000000000000000" pitchFamily="2" charset="-78"/>
              </a:rPr>
              <a:t>    - </a:t>
            </a:r>
            <a:r>
              <a:rPr lang="ar-DZ" altLang="en-US" dirty="0" smtClean="0">
                <a:solidFill>
                  <a:prstClr val="white"/>
                </a:solidFill>
                <a:latin typeface="Aljazeera" panose="02000000000000000000" pitchFamily="2" charset="-78"/>
                <a:cs typeface="Aljazeera" panose="02000000000000000000" pitchFamily="2" charset="-78"/>
              </a:rPr>
              <a:t> </a:t>
            </a:r>
            <a:r>
              <a:rPr lang="ar-SA" altLang="en-US" dirty="0">
                <a:solidFill>
                  <a:prstClr val="white"/>
                </a:solidFill>
                <a:latin typeface="Aljazeera" panose="02000000000000000000" pitchFamily="2" charset="-78"/>
                <a:cs typeface="Aljazeera" panose="02000000000000000000" pitchFamily="2" charset="-78"/>
              </a:rPr>
              <a:t>دفع المشتري الحالي إلى زيادة معدل شرائه للمنتج عن طريق زيادة عدد مرات الشراء والكمية المشتراة في كل مرة ، وذلك باقتراح استخدامات جديدة للمنتج .</a:t>
            </a:r>
            <a:endParaRPr lang="ar-DZ" altLang="en-US" dirty="0">
              <a:solidFill>
                <a:prstClr val="white"/>
              </a:solidFill>
              <a:latin typeface="Aljazeera" panose="02000000000000000000" pitchFamily="2" charset="-78"/>
              <a:cs typeface="Aljazeera" panose="02000000000000000000" pitchFamily="2" charset="-78"/>
            </a:endParaRPr>
          </a:p>
          <a:p>
            <a:pPr algn="justLow" rtl="1">
              <a:spcBef>
                <a:spcPts val="226"/>
              </a:spcBef>
              <a:spcAft>
                <a:spcPts val="450"/>
              </a:spcAft>
            </a:pPr>
            <a:r>
              <a:rPr lang="ar-DZ" altLang="en-US" dirty="0">
                <a:solidFill>
                  <a:prstClr val="white"/>
                </a:solidFill>
                <a:latin typeface="Aljazeera" panose="02000000000000000000" pitchFamily="2" charset="-78"/>
                <a:cs typeface="Aljazeera" panose="02000000000000000000" pitchFamily="2" charset="-78"/>
              </a:rPr>
              <a:t>    </a:t>
            </a:r>
            <a:r>
              <a:rPr lang="ar-SA" altLang="en-US" dirty="0">
                <a:solidFill>
                  <a:prstClr val="white"/>
                </a:solidFill>
                <a:latin typeface="Aljazeera" panose="02000000000000000000" pitchFamily="2" charset="-78"/>
                <a:cs typeface="Aljazeera" panose="02000000000000000000" pitchFamily="2" charset="-78"/>
              </a:rPr>
              <a:t>-	استقطاب المستهلكين الأوفياء لعلامة المؤسسة والذين لا يستعملون بعض منتجاتها في </a:t>
            </a:r>
            <a:r>
              <a:rPr lang="ar-SA" altLang="en-US" dirty="0">
                <a:latin typeface="Aljazeera" panose="02000000000000000000" pitchFamily="2" charset="-78"/>
                <a:cs typeface="Aljazeera" panose="02000000000000000000" pitchFamily="2" charset="-78"/>
              </a:rPr>
              <a:t>الوقت</a:t>
            </a:r>
            <a:r>
              <a:rPr lang="ar-SA" altLang="en-US" dirty="0">
                <a:solidFill>
                  <a:prstClr val="white"/>
                </a:solidFill>
                <a:latin typeface="Aljazeera" panose="02000000000000000000" pitchFamily="2" charset="-78"/>
                <a:cs typeface="Aljazeera" panose="02000000000000000000" pitchFamily="2" charset="-78"/>
              </a:rPr>
              <a:t> الحالي، ومحاولة إقناعهم بتجربتها وعدم الحكم عليها مسبقا.</a:t>
            </a:r>
          </a:p>
        </p:txBody>
      </p:sp>
    </p:spTree>
    <p:extLst>
      <p:ext uri="{BB962C8B-B14F-4D97-AF65-F5344CB8AC3E}">
        <p14:creationId xmlns:p14="http://schemas.microsoft.com/office/powerpoint/2010/main" val="22637163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194353" y="-2941838"/>
            <a:ext cx="12408828" cy="8656838"/>
            <a:chOff x="0" y="0"/>
            <a:chExt cx="2433656" cy="4619639"/>
          </a:xfrm>
          <a:solidFill>
            <a:srgbClr val="02ADB5"/>
          </a:solidFill>
        </p:grpSpPr>
        <p:sp>
          <p:nvSpPr>
            <p:cNvPr id="7" name="Freeform 11">
              <a:extLst>
                <a:ext uri="{FF2B5EF4-FFF2-40B4-BE49-F238E27FC236}">
                  <a16:creationId xmlns:a16="http://schemas.microsoft.com/office/drawing/2014/main" xmlns="" id="{F772DA9B-50DB-433F-BCF2-14D59A8839EA}"/>
                </a:ext>
              </a:extLst>
            </p:cNvPr>
            <p:cNvSpPr/>
            <p:nvPr/>
          </p:nvSpPr>
          <p:spPr>
            <a:xfrm>
              <a:off x="0" y="0"/>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a:ln>
              <a:solidFill>
                <a:schemeClr val="bg2">
                  <a:lumMod val="50000"/>
                </a:schemeClr>
              </a:solidFill>
            </a:ln>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902349" y="342095"/>
            <a:ext cx="7572012" cy="507831"/>
          </a:xfrm>
          <a:prstGeom prst="rect">
            <a:avLst/>
          </a:prstGeom>
          <a:noFill/>
          <a:ln>
            <a:solidFill>
              <a:schemeClr val="tx1">
                <a:lumMod val="85000"/>
                <a:lumOff val="15000"/>
              </a:schemeClr>
            </a:solidFill>
          </a:ln>
        </p:spPr>
        <p:txBody>
          <a:bodyPr wrap="square" rtlCol="0">
            <a:spAutoFit/>
          </a:bodyPr>
          <a:lstStyle/>
          <a:p>
            <a:pPr marL="257165" algn="justLow" rtl="1">
              <a:spcBef>
                <a:spcPts val="450"/>
              </a:spcBef>
              <a:spcAft>
                <a:spcPts val="450"/>
              </a:spcAft>
            </a:pPr>
            <a:r>
              <a:rPr lang="ar-DZ" altLang="en-US" sz="2700" dirty="0">
                <a:solidFill>
                  <a:schemeClr val="tx1">
                    <a:lumMod val="85000"/>
                    <a:lumOff val="15000"/>
                  </a:schemeClr>
                </a:solidFill>
                <a:latin typeface="Aljazeera" panose="02000000000000000000" pitchFamily="2" charset="-78"/>
                <a:cs typeface="Aljazeera" panose="02000000000000000000" pitchFamily="2" charset="-78"/>
              </a:rPr>
              <a:t>2- </a:t>
            </a:r>
            <a:r>
              <a:rPr lang="ar-SA" altLang="en-US" sz="2700" dirty="0">
                <a:solidFill>
                  <a:schemeClr val="tx1">
                    <a:lumMod val="85000"/>
                    <a:lumOff val="15000"/>
                  </a:schemeClr>
                </a:solidFill>
                <a:latin typeface="Aljazeera" panose="02000000000000000000" pitchFamily="2" charset="-78"/>
                <a:cs typeface="Aljazeera" panose="02000000000000000000" pitchFamily="2" charset="-78"/>
              </a:rPr>
              <a:t>استراتيجية تنمية المنتج (تطوير المنتج)</a:t>
            </a:r>
          </a:p>
        </p:txBody>
      </p:sp>
      <p:grpSp>
        <p:nvGrpSpPr>
          <p:cNvPr id="10" name="Group 6">
            <a:extLst>
              <a:ext uri="{FF2B5EF4-FFF2-40B4-BE49-F238E27FC236}">
                <a16:creationId xmlns:a16="http://schemas.microsoft.com/office/drawing/2014/main" xmlns="" id="{B1A3453E-4200-4E1E-B190-8A8F5A23777E}"/>
              </a:ext>
            </a:extLst>
          </p:cNvPr>
          <p:cNvGrpSpPr/>
          <p:nvPr/>
        </p:nvGrpSpPr>
        <p:grpSpPr>
          <a:xfrm rot="2700000">
            <a:off x="-3066113" y="-2819520"/>
            <a:ext cx="4389660" cy="4389660"/>
            <a:chOff x="0" y="0"/>
            <a:chExt cx="1913890" cy="1913890"/>
          </a:xfrm>
          <a:solidFill>
            <a:schemeClr val="accent1">
              <a:lumMod val="20000"/>
              <a:lumOff val="80000"/>
            </a:schemeClr>
          </a:solidFill>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a:solidFill>
                <a:schemeClr val="bg2">
                  <a:lumMod val="75000"/>
                </a:schemeClr>
              </a:solidFill>
            </a:ln>
          </p:spPr>
        </p:sp>
      </p:grpSp>
      <p:grpSp>
        <p:nvGrpSpPr>
          <p:cNvPr id="8" name="Group 10">
            <a:extLst>
              <a:ext uri="{FF2B5EF4-FFF2-40B4-BE49-F238E27FC236}">
                <a16:creationId xmlns:a16="http://schemas.microsoft.com/office/drawing/2014/main" xmlns="" id="{6DE07F88-E8B4-49E6-BA44-74934CDE23BE}"/>
              </a:ext>
            </a:extLst>
          </p:cNvPr>
          <p:cNvGrpSpPr/>
          <p:nvPr/>
        </p:nvGrpSpPr>
        <p:grpSpPr>
          <a:xfrm rot="2700000">
            <a:off x="-2185044" y="4377416"/>
            <a:ext cx="4389660" cy="4389660"/>
            <a:chOff x="0" y="0"/>
            <a:chExt cx="1913890" cy="1913890"/>
          </a:xfrm>
          <a:solidFill>
            <a:srgbClr val="393E46"/>
          </a:solidFill>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solidFill>
                  <a:prstClr val="black"/>
                </a:solidFill>
              </a:endParaRPr>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2700000">
            <a:off x="-2185044" y="5212439"/>
            <a:ext cx="4389660" cy="4389660"/>
            <a:chOff x="0" y="0"/>
            <a:chExt cx="1913890" cy="1913890"/>
          </a:xfrm>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sp>
        <p:nvSpPr>
          <p:cNvPr id="4" name="TextBox 3">
            <a:extLst>
              <a:ext uri="{FF2B5EF4-FFF2-40B4-BE49-F238E27FC236}">
                <a16:creationId xmlns:a16="http://schemas.microsoft.com/office/drawing/2014/main" xmlns="" id="{4F7E9A48-38C1-4EE0-BB7A-7527DB934EE8}"/>
              </a:ext>
            </a:extLst>
          </p:cNvPr>
          <p:cNvSpPr txBox="1"/>
          <p:nvPr/>
        </p:nvSpPr>
        <p:spPr>
          <a:xfrm>
            <a:off x="563674" y="903337"/>
            <a:ext cx="8029686" cy="2385268"/>
          </a:xfrm>
          <a:prstGeom prst="rect">
            <a:avLst/>
          </a:prstGeom>
          <a:noFill/>
          <a:ln>
            <a:solidFill>
              <a:schemeClr val="bg1">
                <a:lumMod val="65000"/>
              </a:schemeClr>
            </a:solidFill>
          </a:ln>
        </p:spPr>
        <p:txBody>
          <a:bodyPr wrap="square" rtlCol="0">
            <a:spAutoFit/>
          </a:bodyPr>
          <a:lstStyle/>
          <a:p>
            <a:pPr indent="252000" algn="justLow" rtl="1">
              <a:spcBef>
                <a:spcPts val="226"/>
              </a:spcBef>
            </a:pPr>
            <a:r>
              <a:rPr lang="ar-SA" altLang="en-US" sz="1800" dirty="0" smtClean="0">
                <a:solidFill>
                  <a:schemeClr val="accent1">
                    <a:lumMod val="50000"/>
                  </a:schemeClr>
                </a:solidFill>
                <a:latin typeface="Aljazeera" panose="02000000000000000000" pitchFamily="2" charset="-78"/>
                <a:cs typeface="Aljazeera" panose="02000000000000000000" pitchFamily="2" charset="-78"/>
              </a:rPr>
              <a:t>تعمل </a:t>
            </a:r>
            <a:r>
              <a:rPr lang="ar-SA" altLang="en-US" sz="1800" dirty="0">
                <a:solidFill>
                  <a:schemeClr val="accent1">
                    <a:lumMod val="50000"/>
                  </a:schemeClr>
                </a:solidFill>
                <a:latin typeface="Aljazeera" panose="02000000000000000000" pitchFamily="2" charset="-78"/>
                <a:cs typeface="Aljazeera" panose="02000000000000000000" pitchFamily="2" charset="-78"/>
              </a:rPr>
              <a:t>المؤسسة وفق هذه الاستراتيجية على تطوير منتجاتها القديمة لتحصل على منتجات جديدة، أي توزيع حصتها في السوق الحالي من خلال إدخال منتجات جديدة، ولكن لهذه الاستراتيجية بعض المخاطر حيث تتعامل المؤسسة مع منتج جديد لا تمتلك عنه أية خبرة، و على الرغم من ذلك فإن هذه الاستراتيجية تعد الأكثر استخداما لزيادة حصة السوق خاصة إذا كان مركز المؤسسة في هذه الأسواق قويا، وأمام المؤسسة في هذه الحالة </a:t>
            </a:r>
            <a:r>
              <a:rPr lang="ar-DZ" altLang="en-US" sz="1800" dirty="0">
                <a:solidFill>
                  <a:schemeClr val="accent1">
                    <a:lumMod val="50000"/>
                  </a:schemeClr>
                </a:solidFill>
                <a:latin typeface="Aljazeera" panose="02000000000000000000" pitchFamily="2" charset="-78"/>
                <a:cs typeface="Aljazeera" panose="02000000000000000000" pitchFamily="2" charset="-78"/>
              </a:rPr>
              <a:t>ثلاث </a:t>
            </a:r>
            <a:r>
              <a:rPr lang="ar-SA" altLang="en-US" sz="1800" dirty="0">
                <a:solidFill>
                  <a:schemeClr val="accent1">
                    <a:lumMod val="50000"/>
                  </a:schemeClr>
                </a:solidFill>
                <a:latin typeface="Aljazeera" panose="02000000000000000000" pitchFamily="2" charset="-78"/>
                <a:cs typeface="Aljazeera" panose="02000000000000000000" pitchFamily="2" charset="-78"/>
              </a:rPr>
              <a:t>فرص يمكن إتباع ما يتوافق مع إمكانياتها وأهدافها، ومتطلبات السوق، وهي :</a:t>
            </a:r>
          </a:p>
          <a:p>
            <a:pPr indent="252000" algn="justLow" rtl="1">
              <a:spcBef>
                <a:spcPts val="226"/>
              </a:spcBef>
            </a:pPr>
            <a:r>
              <a:rPr lang="ar-SA" altLang="en-US" sz="1800" dirty="0">
                <a:solidFill>
                  <a:schemeClr val="accent1">
                    <a:lumMod val="50000"/>
                  </a:schemeClr>
                </a:solidFill>
                <a:latin typeface="Aljazeera" panose="02000000000000000000" pitchFamily="2" charset="-78"/>
                <a:cs typeface="Aljazeera" panose="02000000000000000000" pitchFamily="2" charset="-78"/>
              </a:rPr>
              <a:t>-	الإنتاج بمستويات مختلفة من الجودة لنفس خط المنتجات لاستهداف عدة أقسام سوقية مختلفة .</a:t>
            </a:r>
          </a:p>
          <a:p>
            <a:pPr indent="252000" algn="justLow" rtl="1">
              <a:spcBef>
                <a:spcPts val="226"/>
              </a:spcBef>
            </a:pPr>
            <a:r>
              <a:rPr lang="ar-SA" altLang="en-US" sz="1800" dirty="0">
                <a:solidFill>
                  <a:schemeClr val="accent1">
                    <a:lumMod val="50000"/>
                  </a:schemeClr>
                </a:solidFill>
                <a:latin typeface="Aljazeera" panose="02000000000000000000" pitchFamily="2" charset="-78"/>
                <a:cs typeface="Aljazeera" panose="02000000000000000000" pitchFamily="2" charset="-78"/>
              </a:rPr>
              <a:t>-	إحداث تعديلات على المنتج بهدف إيجاد أسواق جديدة له .</a:t>
            </a:r>
          </a:p>
          <a:p>
            <a:pPr indent="252000" algn="justLow" rtl="1">
              <a:spcBef>
                <a:spcPts val="226"/>
              </a:spcBef>
            </a:pPr>
            <a:r>
              <a:rPr lang="ar-SA" altLang="en-US" sz="1800" dirty="0">
                <a:solidFill>
                  <a:schemeClr val="accent1">
                    <a:lumMod val="50000"/>
                  </a:schemeClr>
                </a:solidFill>
                <a:latin typeface="Aljazeera" panose="02000000000000000000" pitchFamily="2" charset="-78"/>
                <a:cs typeface="Aljazeera" panose="02000000000000000000" pitchFamily="2" charset="-78"/>
              </a:rPr>
              <a:t>-	إضافة نماذج جديدة لخط المنتجات الحالي .</a:t>
            </a:r>
          </a:p>
        </p:txBody>
      </p:sp>
      <p:sp>
        <p:nvSpPr>
          <p:cNvPr id="13" name="TextBox 2">
            <a:extLst>
              <a:ext uri="{FF2B5EF4-FFF2-40B4-BE49-F238E27FC236}">
                <a16:creationId xmlns:a16="http://schemas.microsoft.com/office/drawing/2014/main" xmlns="" id="{04014166-4A1A-4A39-B159-85C064C5A85D}"/>
              </a:ext>
            </a:extLst>
          </p:cNvPr>
          <p:cNvSpPr txBox="1"/>
          <p:nvPr/>
        </p:nvSpPr>
        <p:spPr>
          <a:xfrm>
            <a:off x="999833" y="3366358"/>
            <a:ext cx="7572012" cy="507831"/>
          </a:xfrm>
          <a:prstGeom prst="rect">
            <a:avLst/>
          </a:prstGeom>
          <a:noFill/>
          <a:ln>
            <a:solidFill>
              <a:schemeClr val="tx1">
                <a:lumMod val="85000"/>
                <a:lumOff val="15000"/>
              </a:schemeClr>
            </a:solidFill>
          </a:ln>
        </p:spPr>
        <p:txBody>
          <a:bodyPr wrap="square" rtlCol="0">
            <a:spAutoFit/>
          </a:bodyPr>
          <a:lstStyle/>
          <a:p>
            <a:pPr marL="257165" algn="justLow" rtl="1">
              <a:spcBef>
                <a:spcPts val="450"/>
              </a:spcBef>
              <a:spcAft>
                <a:spcPts val="450"/>
              </a:spcAft>
            </a:pPr>
            <a:r>
              <a:rPr lang="ar-DZ" altLang="en-US" sz="2700" dirty="0">
                <a:latin typeface="Aljazeera" panose="02000000000000000000" pitchFamily="2" charset="-78"/>
                <a:cs typeface="Aljazeera" panose="02000000000000000000" pitchFamily="2" charset="-78"/>
              </a:rPr>
              <a:t>3- </a:t>
            </a:r>
            <a:r>
              <a:rPr lang="ar-SA" altLang="en-US" sz="2700" dirty="0">
                <a:latin typeface="Aljazeera" panose="02000000000000000000" pitchFamily="2" charset="-78"/>
                <a:cs typeface="Aljazeera" panose="02000000000000000000" pitchFamily="2" charset="-78"/>
              </a:rPr>
              <a:t>استراتيجية تنمية السوق (تطوير السوق).</a:t>
            </a:r>
          </a:p>
        </p:txBody>
      </p:sp>
      <p:sp>
        <p:nvSpPr>
          <p:cNvPr id="15" name="TextBox 3">
            <a:extLst>
              <a:ext uri="{FF2B5EF4-FFF2-40B4-BE49-F238E27FC236}">
                <a16:creationId xmlns:a16="http://schemas.microsoft.com/office/drawing/2014/main" xmlns="" id="{4F7E9A48-38C1-4EE0-BB7A-7527DB934EE8}"/>
              </a:ext>
            </a:extLst>
          </p:cNvPr>
          <p:cNvSpPr txBox="1"/>
          <p:nvPr/>
        </p:nvSpPr>
        <p:spPr>
          <a:xfrm>
            <a:off x="626383" y="3939847"/>
            <a:ext cx="8029686" cy="1477328"/>
          </a:xfrm>
          <a:prstGeom prst="rect">
            <a:avLst/>
          </a:prstGeom>
          <a:noFill/>
          <a:ln>
            <a:solidFill>
              <a:schemeClr val="bg1">
                <a:lumMod val="65000"/>
              </a:schemeClr>
            </a:solidFill>
          </a:ln>
        </p:spPr>
        <p:txBody>
          <a:bodyPr wrap="square" rtlCol="0">
            <a:spAutoFit/>
          </a:bodyPr>
          <a:lstStyle/>
          <a:p>
            <a:pPr indent="269987" algn="justLow" rtl="1">
              <a:spcBef>
                <a:spcPts val="226"/>
              </a:spcBef>
              <a:spcAft>
                <a:spcPts val="450"/>
              </a:spcAft>
            </a:pPr>
            <a:r>
              <a:rPr lang="ar-SA" altLang="en-US" sz="1800" dirty="0">
                <a:solidFill>
                  <a:schemeClr val="accent1">
                    <a:lumMod val="50000"/>
                  </a:schemeClr>
                </a:solidFill>
                <a:latin typeface="Aljazeera" panose="02000000000000000000" pitchFamily="2" charset="-78"/>
                <a:cs typeface="Aljazeera" panose="02000000000000000000" pitchFamily="2" charset="-78"/>
              </a:rPr>
              <a:t>تتمثل هذه الاستراتيجية في محاولة إدخال المنتجات الحالية للمؤسسة إلى سوق أو أسواق </a:t>
            </a:r>
            <a:r>
              <a:rPr lang="ar-SA" altLang="en-US" dirty="0">
                <a:solidFill>
                  <a:schemeClr val="accent1">
                    <a:lumMod val="50000"/>
                  </a:schemeClr>
                </a:solidFill>
                <a:latin typeface="Aljazeera" panose="02000000000000000000" pitchFamily="2" charset="-78"/>
                <a:cs typeface="Aljazeera" panose="02000000000000000000" pitchFamily="2" charset="-78"/>
              </a:rPr>
              <a:t>جديدة، حيث تحاول المؤسسة البحث عن زبائن جدد لمنتجاتها الحالية، وهذا ما يؤدي إلى زيادة المبيعات عن طريق </a:t>
            </a:r>
            <a:r>
              <a:rPr lang="ar-SA" altLang="en-US" dirty="0">
                <a:solidFill>
                  <a:schemeClr val="bg1"/>
                </a:solidFill>
                <a:latin typeface="Aljazeera" panose="02000000000000000000" pitchFamily="2" charset="-78"/>
                <a:cs typeface="Aljazeera" panose="02000000000000000000" pitchFamily="2" charset="-78"/>
              </a:rPr>
              <a:t>اقتحام</a:t>
            </a:r>
            <a:r>
              <a:rPr lang="ar-SA" altLang="en-US" dirty="0">
                <a:solidFill>
                  <a:schemeClr val="accent1">
                    <a:lumMod val="50000"/>
                  </a:schemeClr>
                </a:solidFill>
                <a:latin typeface="Aljazeera" panose="02000000000000000000" pitchFamily="2" charset="-78"/>
                <a:cs typeface="Aljazeera" panose="02000000000000000000" pitchFamily="2" charset="-78"/>
              </a:rPr>
              <a:t> هذه الأسواق بالتوسع الجغرافي، أو التعامل مع أجزاء سوقية لم تكن المؤسسة تتعام</a:t>
            </a:r>
            <a:r>
              <a:rPr lang="ar-DZ" altLang="en-US" dirty="0">
                <a:solidFill>
                  <a:schemeClr val="accent1">
                    <a:lumMod val="50000"/>
                  </a:schemeClr>
                </a:solidFill>
                <a:latin typeface="Aljazeera" panose="02000000000000000000" pitchFamily="2" charset="-78"/>
                <a:cs typeface="Aljazeera" panose="02000000000000000000" pitchFamily="2" charset="-78"/>
              </a:rPr>
              <a:t>ل </a:t>
            </a:r>
            <a:r>
              <a:rPr lang="ar-SA" altLang="en-US" dirty="0">
                <a:solidFill>
                  <a:schemeClr val="accent1">
                    <a:lumMod val="50000"/>
                  </a:schemeClr>
                </a:solidFill>
                <a:latin typeface="Aljazeera" panose="02000000000000000000" pitchFamily="2" charset="-78"/>
                <a:cs typeface="Aljazeera" panose="02000000000000000000" pitchFamily="2" charset="-78"/>
              </a:rPr>
              <a:t>معها من قبل، </a:t>
            </a:r>
            <a:r>
              <a:rPr lang="ar-SA" altLang="en-US" dirty="0">
                <a:solidFill>
                  <a:schemeClr val="bg1"/>
                </a:solidFill>
                <a:latin typeface="Aljazeera" panose="02000000000000000000" pitchFamily="2" charset="-78"/>
                <a:cs typeface="Aljazeera" panose="02000000000000000000" pitchFamily="2" charset="-78"/>
              </a:rPr>
              <a:t>ولهذه</a:t>
            </a:r>
            <a:r>
              <a:rPr lang="ar-SA" altLang="en-US" dirty="0">
                <a:solidFill>
                  <a:schemeClr val="accent1">
                    <a:lumMod val="50000"/>
                  </a:schemeClr>
                </a:solidFill>
                <a:latin typeface="Aljazeera" panose="02000000000000000000" pitchFamily="2" charset="-78"/>
                <a:cs typeface="Aljazeera" panose="02000000000000000000" pitchFamily="2" charset="-78"/>
              </a:rPr>
              <a:t> </a:t>
            </a:r>
            <a:r>
              <a:rPr lang="ar-SA" altLang="en-US" sz="1800" dirty="0">
                <a:solidFill>
                  <a:schemeClr val="accent1">
                    <a:lumMod val="50000"/>
                  </a:schemeClr>
                </a:solidFill>
                <a:latin typeface="Aljazeera" panose="02000000000000000000" pitchFamily="2" charset="-78"/>
                <a:cs typeface="Aljazeera" panose="02000000000000000000" pitchFamily="2" charset="-78"/>
              </a:rPr>
              <a:t>الاستراتيجية مخاطر أكثر من الاستراتيجية الأولى ذلك لجهل المؤسسة وعدم امتلاكها الخبرة </a:t>
            </a:r>
            <a:r>
              <a:rPr lang="ar-SA" altLang="en-US" dirty="0">
                <a:solidFill>
                  <a:schemeClr val="bg1"/>
                </a:solidFill>
                <a:latin typeface="Aljazeera" panose="02000000000000000000" pitchFamily="2" charset="-78"/>
                <a:cs typeface="Aljazeera" panose="02000000000000000000" pitchFamily="2" charset="-78"/>
              </a:rPr>
              <a:t>الكافية</a:t>
            </a:r>
            <a:r>
              <a:rPr lang="ar-SA" altLang="en-US" sz="1800" dirty="0">
                <a:solidFill>
                  <a:schemeClr val="bg1"/>
                </a:solidFill>
                <a:latin typeface="Aljazeera" panose="02000000000000000000" pitchFamily="2" charset="-78"/>
                <a:cs typeface="Aljazeera" panose="02000000000000000000" pitchFamily="2" charset="-78"/>
              </a:rPr>
              <a:t> </a:t>
            </a:r>
            <a:r>
              <a:rPr lang="ar-SA" altLang="en-US" dirty="0">
                <a:solidFill>
                  <a:schemeClr val="accent1">
                    <a:lumMod val="50000"/>
                  </a:schemeClr>
                </a:solidFill>
                <a:latin typeface="Aljazeera" panose="02000000000000000000" pitchFamily="2" charset="-78"/>
                <a:cs typeface="Aljazeera" panose="02000000000000000000" pitchFamily="2" charset="-78"/>
              </a:rPr>
              <a:t>عن</a:t>
            </a:r>
            <a:r>
              <a:rPr lang="ar-SA" altLang="en-US" sz="1800" dirty="0">
                <a:solidFill>
                  <a:schemeClr val="accent1">
                    <a:lumMod val="50000"/>
                  </a:schemeClr>
                </a:solidFill>
                <a:latin typeface="Aljazeera" panose="02000000000000000000" pitchFamily="2" charset="-78"/>
                <a:cs typeface="Aljazeera" panose="02000000000000000000" pitchFamily="2" charset="-78"/>
              </a:rPr>
              <a:t> الأسواق الجديدة -	إضافة نماذج جديدة لخط المنتجات الحالي .</a:t>
            </a:r>
          </a:p>
        </p:txBody>
      </p:sp>
      <p:pic>
        <p:nvPicPr>
          <p:cNvPr id="16" name="Picture 15">
            <a:extLst>
              <a:ext uri="{FF2B5EF4-FFF2-40B4-BE49-F238E27FC236}">
                <a16:creationId xmlns:a16="http://schemas.microsoft.com/office/drawing/2014/main" xmlns="" id="{5D6A7089-D0E1-45E1-8999-E3ABFBE50E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spTree>
    <p:extLst>
      <p:ext uri="{BB962C8B-B14F-4D97-AF65-F5344CB8AC3E}">
        <p14:creationId xmlns:p14="http://schemas.microsoft.com/office/powerpoint/2010/main" val="21888321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213285" y="-2905188"/>
            <a:ext cx="12408828" cy="8656838"/>
            <a:chOff x="0" y="0"/>
            <a:chExt cx="2433656" cy="4619639"/>
          </a:xfrm>
          <a:solidFill>
            <a:srgbClr val="02ADB5"/>
          </a:solidFill>
        </p:grpSpPr>
        <p:sp>
          <p:nvSpPr>
            <p:cNvPr id="7" name="Freeform 11">
              <a:extLst>
                <a:ext uri="{FF2B5EF4-FFF2-40B4-BE49-F238E27FC236}">
                  <a16:creationId xmlns:a16="http://schemas.microsoft.com/office/drawing/2014/main" xmlns="" id="{F772DA9B-50DB-433F-BCF2-14D59A8839EA}"/>
                </a:ext>
              </a:extLst>
            </p:cNvPr>
            <p:cNvSpPr/>
            <p:nvPr/>
          </p:nvSpPr>
          <p:spPr>
            <a:xfrm>
              <a:off x="0" y="0"/>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836747" y="556687"/>
            <a:ext cx="7572012" cy="507831"/>
          </a:xfrm>
          <a:prstGeom prst="rect">
            <a:avLst/>
          </a:prstGeom>
          <a:solidFill>
            <a:schemeClr val="bg1">
              <a:lumMod val="65000"/>
            </a:schemeClr>
          </a:solidFill>
          <a:ln>
            <a:solidFill>
              <a:schemeClr val="bg1">
                <a:lumMod val="50000"/>
              </a:schemeClr>
            </a:solidFill>
          </a:ln>
        </p:spPr>
        <p:txBody>
          <a:bodyPr wrap="square" rtlCol="0">
            <a:spAutoFit/>
          </a:bodyPr>
          <a:lstStyle/>
          <a:p>
            <a:pPr marL="257165" algn="justLow" rtl="1">
              <a:spcBef>
                <a:spcPts val="450"/>
              </a:spcBef>
              <a:spcAft>
                <a:spcPts val="450"/>
              </a:spcAft>
            </a:pPr>
            <a:r>
              <a:rPr lang="ar-DZ" altLang="en-US" sz="2700" dirty="0">
                <a:ln w="0"/>
                <a:effectLst>
                  <a:outerShdw blurRad="38100" dist="19050" dir="2700000" algn="tl" rotWithShape="0">
                    <a:schemeClr val="dk1">
                      <a:alpha val="40000"/>
                    </a:schemeClr>
                  </a:outerShdw>
                </a:effectLst>
                <a:latin typeface="Aljazeera" panose="02000000000000000000" pitchFamily="2" charset="-78"/>
                <a:cs typeface="Aljazeera" panose="02000000000000000000" pitchFamily="2" charset="-78"/>
              </a:rPr>
              <a:t>4- </a:t>
            </a:r>
            <a:r>
              <a:rPr lang="ar-SA" altLang="en-US" sz="2700" dirty="0">
                <a:ln w="0"/>
                <a:effectLst>
                  <a:outerShdw blurRad="38100" dist="19050" dir="2700000" algn="tl" rotWithShape="0">
                    <a:schemeClr val="dk1">
                      <a:alpha val="40000"/>
                    </a:schemeClr>
                  </a:outerShdw>
                </a:effectLst>
                <a:latin typeface="Aljazeera" panose="02000000000000000000" pitchFamily="2" charset="-78"/>
                <a:cs typeface="Aljazeera" panose="02000000000000000000" pitchFamily="2" charset="-78"/>
              </a:rPr>
              <a:t>استراتيجية </a:t>
            </a:r>
            <a:r>
              <a:rPr lang="ar-SA" altLang="en-US" sz="2700" dirty="0" smtClean="0">
                <a:ln w="0"/>
                <a:effectLst>
                  <a:outerShdw blurRad="38100" dist="19050" dir="2700000" algn="tl" rotWithShape="0">
                    <a:schemeClr val="dk1">
                      <a:alpha val="40000"/>
                    </a:schemeClr>
                  </a:outerShdw>
                </a:effectLst>
                <a:latin typeface="Aljazeera" panose="02000000000000000000" pitchFamily="2" charset="-78"/>
                <a:cs typeface="Aljazeera" panose="02000000000000000000" pitchFamily="2" charset="-78"/>
              </a:rPr>
              <a:t>التنويع.</a:t>
            </a:r>
            <a:endParaRPr lang="ar-SA" altLang="en-US" sz="2700" dirty="0">
              <a:ln w="0"/>
              <a:effectLst>
                <a:outerShdw blurRad="38100" dist="19050" dir="2700000" algn="tl" rotWithShape="0">
                  <a:schemeClr val="dk1">
                    <a:alpha val="40000"/>
                  </a:schemeClr>
                </a:outerShdw>
              </a:effectLst>
              <a:latin typeface="Aljazeera" panose="02000000000000000000" pitchFamily="2" charset="-78"/>
              <a:cs typeface="Aljazeera" panose="02000000000000000000" pitchFamily="2" charset="-78"/>
            </a:endParaRPr>
          </a:p>
        </p:txBody>
      </p:sp>
      <p:grpSp>
        <p:nvGrpSpPr>
          <p:cNvPr id="10" name="Group 6">
            <a:extLst>
              <a:ext uri="{FF2B5EF4-FFF2-40B4-BE49-F238E27FC236}">
                <a16:creationId xmlns:a16="http://schemas.microsoft.com/office/drawing/2014/main" xmlns="" id="{B1A3453E-4200-4E1E-B190-8A8F5A23777E}"/>
              </a:ext>
            </a:extLst>
          </p:cNvPr>
          <p:cNvGrpSpPr/>
          <p:nvPr/>
        </p:nvGrpSpPr>
        <p:grpSpPr>
          <a:xfrm rot="13332827">
            <a:off x="-3066113" y="-2819520"/>
            <a:ext cx="4389660" cy="4389660"/>
            <a:chOff x="0" y="0"/>
            <a:chExt cx="1913890" cy="1913890"/>
          </a:xfrm>
          <a:solidFill>
            <a:srgbClr val="222831"/>
          </a:solidFill>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8" name="Group 10">
            <a:extLst>
              <a:ext uri="{FF2B5EF4-FFF2-40B4-BE49-F238E27FC236}">
                <a16:creationId xmlns:a16="http://schemas.microsoft.com/office/drawing/2014/main" xmlns="" id="{6DE07F88-E8B4-49E6-BA44-74934CDE23BE}"/>
              </a:ext>
            </a:extLst>
          </p:cNvPr>
          <p:cNvGrpSpPr/>
          <p:nvPr/>
        </p:nvGrpSpPr>
        <p:grpSpPr>
          <a:xfrm rot="13332827">
            <a:off x="-2185044" y="4377416"/>
            <a:ext cx="4389660" cy="4389660"/>
            <a:chOff x="0" y="0"/>
            <a:chExt cx="1913890" cy="1913890"/>
          </a:xfrm>
          <a:solidFill>
            <a:srgbClr val="02ADB5"/>
          </a:solidFill>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solidFill>
                  <a:prstClr val="black"/>
                </a:solidFill>
              </a:endParaRPr>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13332827">
            <a:off x="-2185044" y="5212439"/>
            <a:ext cx="4389660" cy="4389660"/>
            <a:chOff x="0" y="0"/>
            <a:chExt cx="1913890" cy="1913890"/>
          </a:xfrm>
          <a:solidFill>
            <a:srgbClr val="393E46"/>
          </a:solidFill>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sp>
        <p:nvSpPr>
          <p:cNvPr id="4" name="TextBox 3">
            <a:extLst>
              <a:ext uri="{FF2B5EF4-FFF2-40B4-BE49-F238E27FC236}">
                <a16:creationId xmlns:a16="http://schemas.microsoft.com/office/drawing/2014/main" xmlns="" id="{4F7E9A48-38C1-4EE0-BB7A-7527DB934EE8}"/>
              </a:ext>
            </a:extLst>
          </p:cNvPr>
          <p:cNvSpPr txBox="1"/>
          <p:nvPr/>
        </p:nvSpPr>
        <p:spPr>
          <a:xfrm>
            <a:off x="829531" y="1129450"/>
            <a:ext cx="7580376" cy="1528624"/>
          </a:xfrm>
          <a:prstGeom prst="rect">
            <a:avLst/>
          </a:prstGeom>
          <a:solidFill>
            <a:srgbClr val="02ADB5"/>
          </a:solidFill>
          <a:ln>
            <a:solidFill>
              <a:schemeClr val="bg1">
                <a:lumMod val="65000"/>
              </a:schemeClr>
            </a:solidFill>
          </a:ln>
        </p:spPr>
        <p:txBody>
          <a:bodyPr wrap="square" rtlCol="0">
            <a:spAutoFit/>
          </a:bodyPr>
          <a:lstStyle/>
          <a:p>
            <a:pPr indent="269987" algn="justLow" rtl="1">
              <a:spcBef>
                <a:spcPts val="226"/>
              </a:spcBef>
              <a:spcAft>
                <a:spcPts val="226"/>
              </a:spcAft>
            </a:pPr>
            <a:r>
              <a:rPr lang="ar-SA" altLang="en-US" sz="1800" dirty="0" smtClean="0">
                <a:solidFill>
                  <a:srgbClr val="222831"/>
                </a:solidFill>
                <a:latin typeface="Aljazeera" panose="02000000000000000000" pitchFamily="2" charset="-78"/>
                <a:cs typeface="Aljazeera" panose="02000000000000000000" pitchFamily="2" charset="-78"/>
              </a:rPr>
              <a:t>تتمثل هذه الاستراتيجية في سعي المؤسسة لزيادة حصتها في السوق من خلال العمل في اتجاهين في آن واحد، و هما محاولة تطوير منتجات جديدة وإدخالها إلى أسواق جديدة أيضا، وتعد هذه الاستراتيجية من أكثر الاستراتيجيات التسويقية مخاطرة و ذلك لافتقار المؤسسة للخبرة في كلا المجالين (المنتج والسوق).</a:t>
            </a:r>
            <a:endParaRPr lang="ar-DZ" altLang="en-US" sz="1800" dirty="0" smtClean="0">
              <a:solidFill>
                <a:srgbClr val="222831"/>
              </a:solidFill>
              <a:latin typeface="Aljazeera" panose="02000000000000000000" pitchFamily="2" charset="-78"/>
              <a:cs typeface="Aljazeera" panose="02000000000000000000" pitchFamily="2" charset="-78"/>
            </a:endParaRPr>
          </a:p>
          <a:p>
            <a:pPr indent="269987" algn="justLow" rtl="1">
              <a:spcBef>
                <a:spcPts val="226"/>
              </a:spcBef>
              <a:spcAft>
                <a:spcPts val="226"/>
              </a:spcAft>
            </a:pPr>
            <a:r>
              <a:rPr lang="ar-SA" altLang="en-US" dirty="0">
                <a:solidFill>
                  <a:srgbClr val="222831"/>
                </a:solidFill>
                <a:latin typeface="Aljazeera" panose="02000000000000000000" pitchFamily="2" charset="-78"/>
                <a:cs typeface="Aljazeera" panose="02000000000000000000" pitchFamily="2" charset="-78"/>
              </a:rPr>
              <a:t>وهناك ثلاثة أنواع من استراتيجيات التنويع هي</a:t>
            </a:r>
            <a:r>
              <a:rPr lang="ar-SA" altLang="en-US" dirty="0" smtClean="0">
                <a:solidFill>
                  <a:srgbClr val="222831"/>
                </a:solidFill>
                <a:latin typeface="Aljazeera" panose="02000000000000000000" pitchFamily="2" charset="-78"/>
                <a:cs typeface="Aljazeera" panose="02000000000000000000" pitchFamily="2" charset="-78"/>
              </a:rPr>
              <a:t>:</a:t>
            </a:r>
            <a:endParaRPr lang="ar-SA" altLang="en-US" dirty="0">
              <a:solidFill>
                <a:srgbClr val="222831"/>
              </a:solidFill>
              <a:latin typeface="Aljazeera" panose="02000000000000000000" pitchFamily="2" charset="-78"/>
              <a:cs typeface="Aljazeera" panose="02000000000000000000" pitchFamily="2" charset="-78"/>
            </a:endParaRPr>
          </a:p>
        </p:txBody>
      </p:sp>
      <p:pic>
        <p:nvPicPr>
          <p:cNvPr id="12" name="Picture 11">
            <a:extLst>
              <a:ext uri="{FF2B5EF4-FFF2-40B4-BE49-F238E27FC236}">
                <a16:creationId xmlns:a16="http://schemas.microsoft.com/office/drawing/2014/main" xmlns="" id="{95690B78-EDB9-44B7-940E-3B8E8072A7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sp>
        <p:nvSpPr>
          <p:cNvPr id="16" name="TextBox 15">
            <a:extLst>
              <a:ext uri="{FF2B5EF4-FFF2-40B4-BE49-F238E27FC236}">
                <a16:creationId xmlns:a16="http://schemas.microsoft.com/office/drawing/2014/main" xmlns="" id="{4F7E9A48-38C1-4EE0-BB7A-7527DB934EE8}"/>
              </a:ext>
            </a:extLst>
          </p:cNvPr>
          <p:cNvSpPr txBox="1"/>
          <p:nvPr/>
        </p:nvSpPr>
        <p:spPr>
          <a:xfrm>
            <a:off x="818821" y="2727683"/>
            <a:ext cx="7580376" cy="646331"/>
          </a:xfrm>
          <a:prstGeom prst="rect">
            <a:avLst/>
          </a:prstGeom>
          <a:solidFill>
            <a:srgbClr val="02ADB5"/>
          </a:solidFill>
          <a:ln>
            <a:solidFill>
              <a:srgbClr val="0070C0"/>
            </a:solidFill>
          </a:ln>
        </p:spPr>
        <p:txBody>
          <a:bodyPr wrap="square" rtlCol="0">
            <a:spAutoFit/>
          </a:bodyPr>
          <a:lstStyle/>
          <a:p>
            <a:pPr indent="269987" algn="justLow" rtl="1">
              <a:spcBef>
                <a:spcPts val="226"/>
              </a:spcBef>
              <a:spcAft>
                <a:spcPts val="226"/>
              </a:spcAft>
            </a:pPr>
            <a:r>
              <a:rPr lang="ar-SA" altLang="en-US" dirty="0" smtClean="0">
                <a:solidFill>
                  <a:srgbClr val="222831"/>
                </a:solidFill>
                <a:latin typeface="Aljazeera" panose="02000000000000000000" pitchFamily="2" charset="-78"/>
                <a:cs typeface="Aljazeera" panose="02000000000000000000" pitchFamily="2" charset="-78"/>
              </a:rPr>
              <a:t>1- </a:t>
            </a:r>
            <a:r>
              <a:rPr lang="ar-SA" altLang="en-US" dirty="0">
                <a:solidFill>
                  <a:srgbClr val="222831"/>
                </a:solidFill>
                <a:latin typeface="Aljazeera" panose="02000000000000000000" pitchFamily="2" charset="-78"/>
                <a:cs typeface="Aljazeera" panose="02000000000000000000" pitchFamily="2" charset="-78"/>
              </a:rPr>
              <a:t>التنويع الأفقي: يحصل عندما تقوم المؤسسة بالسيطرة على نشاط أعمال بنفس النوع وذي علاقة مباشرة بالتكنولوجيا المستخدمة، بمعنى تطوير نشاط المؤسسة ليشمل أنشطة جديدة مكملة</a:t>
            </a:r>
            <a:r>
              <a:rPr lang="ar-SA" altLang="en-US" dirty="0" smtClean="0">
                <a:solidFill>
                  <a:srgbClr val="222831"/>
                </a:solidFill>
                <a:latin typeface="Aljazeera" panose="02000000000000000000" pitchFamily="2" charset="-78"/>
                <a:cs typeface="Aljazeera" panose="02000000000000000000" pitchFamily="2" charset="-78"/>
              </a:rPr>
              <a:t>.</a:t>
            </a:r>
            <a:endParaRPr lang="ar-SA" altLang="en-US" dirty="0">
              <a:solidFill>
                <a:srgbClr val="222831"/>
              </a:solidFill>
              <a:latin typeface="Aljazeera" panose="02000000000000000000" pitchFamily="2" charset="-78"/>
              <a:cs typeface="Aljazeera" panose="02000000000000000000" pitchFamily="2" charset="-78"/>
            </a:endParaRPr>
          </a:p>
        </p:txBody>
      </p:sp>
      <p:sp>
        <p:nvSpPr>
          <p:cNvPr id="17" name="TextBox 16">
            <a:extLst>
              <a:ext uri="{FF2B5EF4-FFF2-40B4-BE49-F238E27FC236}">
                <a16:creationId xmlns:a16="http://schemas.microsoft.com/office/drawing/2014/main" xmlns="" id="{4F7E9A48-38C1-4EE0-BB7A-7527DB934EE8}"/>
              </a:ext>
            </a:extLst>
          </p:cNvPr>
          <p:cNvSpPr txBox="1"/>
          <p:nvPr/>
        </p:nvSpPr>
        <p:spPr>
          <a:xfrm>
            <a:off x="818821" y="3440448"/>
            <a:ext cx="7580376" cy="646331"/>
          </a:xfrm>
          <a:prstGeom prst="rect">
            <a:avLst/>
          </a:prstGeom>
          <a:noFill/>
          <a:ln>
            <a:solidFill>
              <a:schemeClr val="tx1">
                <a:lumMod val="85000"/>
                <a:lumOff val="15000"/>
              </a:schemeClr>
            </a:solidFill>
          </a:ln>
        </p:spPr>
        <p:txBody>
          <a:bodyPr wrap="square" rtlCol="0">
            <a:spAutoFit/>
          </a:bodyPr>
          <a:lstStyle/>
          <a:p>
            <a:pPr indent="269987" algn="justLow" rtl="1">
              <a:spcBef>
                <a:spcPts val="226"/>
              </a:spcBef>
              <a:spcAft>
                <a:spcPts val="226"/>
              </a:spcAft>
            </a:pPr>
            <a:r>
              <a:rPr lang="ar-SA" altLang="en-US" dirty="0">
                <a:solidFill>
                  <a:srgbClr val="222831"/>
                </a:solidFill>
                <a:latin typeface="Aljazeera" panose="02000000000000000000" pitchFamily="2" charset="-78"/>
                <a:cs typeface="Aljazeera" panose="02000000000000000000" pitchFamily="2" charset="-78"/>
              </a:rPr>
              <a:t>2- التنويع العمودي (المركز): حيث يمكن للمؤسسة البحث عن منتجات جديدة ذات خصائص تكنولوجية وتسويقية تشابه أو منسجمة مع خط المنتوج الحالي، والدخول بها إلى أسواق جديدة</a:t>
            </a:r>
            <a:r>
              <a:rPr lang="ar-SA" altLang="en-US" dirty="0" smtClean="0">
                <a:solidFill>
                  <a:srgbClr val="222831"/>
                </a:solidFill>
                <a:latin typeface="Aljazeera" panose="02000000000000000000" pitchFamily="2" charset="-78"/>
                <a:cs typeface="Aljazeera" panose="02000000000000000000" pitchFamily="2" charset="-78"/>
              </a:rPr>
              <a:t>.</a:t>
            </a:r>
            <a:endParaRPr lang="ar-SA" altLang="en-US" dirty="0">
              <a:solidFill>
                <a:srgbClr val="222831"/>
              </a:solidFill>
              <a:latin typeface="Aljazeera" panose="02000000000000000000" pitchFamily="2" charset="-78"/>
              <a:cs typeface="Aljazeera" panose="02000000000000000000" pitchFamily="2" charset="-78"/>
            </a:endParaRPr>
          </a:p>
        </p:txBody>
      </p:sp>
      <p:sp>
        <p:nvSpPr>
          <p:cNvPr id="18" name="TextBox 17">
            <a:extLst>
              <a:ext uri="{FF2B5EF4-FFF2-40B4-BE49-F238E27FC236}">
                <a16:creationId xmlns:a16="http://schemas.microsoft.com/office/drawing/2014/main" xmlns="" id="{4F7E9A48-38C1-4EE0-BB7A-7527DB934EE8}"/>
              </a:ext>
            </a:extLst>
          </p:cNvPr>
          <p:cNvSpPr txBox="1"/>
          <p:nvPr/>
        </p:nvSpPr>
        <p:spPr>
          <a:xfrm>
            <a:off x="818821" y="4132796"/>
            <a:ext cx="7580376" cy="923330"/>
          </a:xfrm>
          <a:prstGeom prst="rect">
            <a:avLst/>
          </a:prstGeom>
          <a:noFill/>
          <a:ln w="57150">
            <a:solidFill>
              <a:schemeClr val="accent1">
                <a:lumMod val="75000"/>
              </a:schemeClr>
            </a:solidFill>
          </a:ln>
        </p:spPr>
        <p:txBody>
          <a:bodyPr wrap="square" rtlCol="0">
            <a:spAutoFit/>
          </a:bodyPr>
          <a:lstStyle/>
          <a:p>
            <a:pPr indent="269987" algn="justLow" rtl="1">
              <a:spcBef>
                <a:spcPts val="226"/>
              </a:spcBef>
              <a:spcAft>
                <a:spcPts val="226"/>
              </a:spcAft>
            </a:pPr>
            <a:r>
              <a:rPr lang="ar-SA" altLang="en-US" dirty="0">
                <a:solidFill>
                  <a:srgbClr val="222831"/>
                </a:solidFill>
                <a:latin typeface="Aljazeera" panose="02000000000000000000" pitchFamily="2" charset="-78"/>
                <a:cs typeface="Aljazeera" panose="02000000000000000000" pitchFamily="2" charset="-78"/>
              </a:rPr>
              <a:t>3- التنويع المختلط (المتعدد): وهو خيار السيطرة أو الدخول في أنشطة جديدة مختلفة تماما عن منتجات وخدمات المؤسسة الأولى، مثال على ذلك مؤسسة </a:t>
            </a:r>
            <a:r>
              <a:rPr lang="fr-FR" altLang="en-US" dirty="0">
                <a:solidFill>
                  <a:srgbClr val="222831"/>
                </a:solidFill>
                <a:latin typeface="Aljazeera" panose="02000000000000000000" pitchFamily="2" charset="-78"/>
                <a:cs typeface="Aljazeera" panose="02000000000000000000" pitchFamily="2" charset="-78"/>
              </a:rPr>
              <a:t>Hanson" </a:t>
            </a:r>
            <a:r>
              <a:rPr lang="ar-DZ" altLang="en-US" dirty="0">
                <a:solidFill>
                  <a:srgbClr val="222831"/>
                </a:solidFill>
                <a:latin typeface="Aljazeera" panose="02000000000000000000" pitchFamily="2" charset="-78"/>
                <a:cs typeface="Aljazeera" panose="02000000000000000000" pitchFamily="2" charset="-78"/>
              </a:rPr>
              <a:t> </a:t>
            </a:r>
            <a:r>
              <a:rPr lang="ar-SA" altLang="en-US" dirty="0">
                <a:solidFill>
                  <a:srgbClr val="222831"/>
                </a:solidFill>
                <a:latin typeface="Aljazeera" panose="02000000000000000000" pitchFamily="2" charset="-78"/>
                <a:cs typeface="Aljazeera" panose="02000000000000000000" pitchFamily="2" charset="-78"/>
              </a:rPr>
              <a:t>التي تتبع استراتيجية التنويع المختلط (استخراج الفحم، الصناعات الكيماوية، منتجات طبية، منتجات التبغ، توزيع الغاز).</a:t>
            </a:r>
          </a:p>
        </p:txBody>
      </p:sp>
    </p:spTree>
    <p:extLst>
      <p:ext uri="{BB962C8B-B14F-4D97-AF65-F5344CB8AC3E}">
        <p14:creationId xmlns:p14="http://schemas.microsoft.com/office/powerpoint/2010/main" val="431648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8"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578</TotalTime>
  <Words>721</Words>
  <Application>Microsoft Office PowerPoint</Application>
  <PresentationFormat>Affichage à l'écran (16:10)</PresentationFormat>
  <Paragraphs>48</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zzz</dc:creator>
  <cp:lastModifiedBy>1</cp:lastModifiedBy>
  <cp:revision>470</cp:revision>
  <dcterms:created xsi:type="dcterms:W3CDTF">2023-03-15T20:49:14Z</dcterms:created>
  <dcterms:modified xsi:type="dcterms:W3CDTF">2024-05-02T10:05:47Z</dcterms:modified>
</cp:coreProperties>
</file>