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08" r:id="rId2"/>
    <p:sldId id="309" r:id="rId3"/>
    <p:sldId id="310" r:id="rId4"/>
    <p:sldId id="311" r:id="rId5"/>
    <p:sldId id="312" r:id="rId6"/>
    <p:sldId id="313" r:id="rId7"/>
    <p:sldId id="256" r:id="rId8"/>
    <p:sldId id="258" r:id="rId9"/>
    <p:sldId id="259" r:id="rId10"/>
    <p:sldId id="260" r:id="rId11"/>
    <p:sldId id="261" r:id="rId12"/>
    <p:sldId id="262" r:id="rId13"/>
    <p:sldId id="263" r:id="rId14"/>
    <p:sldId id="288" r:id="rId15"/>
    <p:sldId id="289" r:id="rId16"/>
    <p:sldId id="264" r:id="rId17"/>
    <p:sldId id="265" r:id="rId18"/>
    <p:sldId id="266" r:id="rId19"/>
    <p:sldId id="267" r:id="rId20"/>
    <p:sldId id="268" r:id="rId21"/>
    <p:sldId id="270" r:id="rId22"/>
    <p:sldId id="290" r:id="rId23"/>
    <p:sldId id="269" r:id="rId24"/>
    <p:sldId id="271" r:id="rId25"/>
    <p:sldId id="272" r:id="rId26"/>
    <p:sldId id="280" r:id="rId27"/>
    <p:sldId id="273" r:id="rId28"/>
    <p:sldId id="274" r:id="rId29"/>
    <p:sldId id="282" r:id="rId30"/>
    <p:sldId id="277" r:id="rId31"/>
    <p:sldId id="275" r:id="rId32"/>
    <p:sldId id="276" r:id="rId33"/>
    <p:sldId id="278" r:id="rId34"/>
    <p:sldId id="279" r:id="rId35"/>
    <p:sldId id="281" r:id="rId36"/>
    <p:sldId id="297" r:id="rId37"/>
    <p:sldId id="298" r:id="rId38"/>
    <p:sldId id="299" r:id="rId39"/>
    <p:sldId id="292" r:id="rId40"/>
    <p:sldId id="300" r:id="rId41"/>
    <p:sldId id="301" r:id="rId42"/>
    <p:sldId id="291" r:id="rId43"/>
    <p:sldId id="302" r:id="rId44"/>
    <p:sldId id="303" r:id="rId45"/>
    <p:sldId id="304" r:id="rId46"/>
    <p:sldId id="305" r:id="rId47"/>
    <p:sldId id="306" r:id="rId48"/>
    <p:sldId id="307" r:id="rId49"/>
    <p:sldId id="283" r:id="rId50"/>
    <p:sldId id="284" r:id="rId51"/>
    <p:sldId id="285" r:id="rId52"/>
    <p:sldId id="293" r:id="rId53"/>
    <p:sldId id="294" r:id="rId54"/>
    <p:sldId id="295" r:id="rId55"/>
    <p:sldId id="296" r:id="rId56"/>
    <p:sldId id="286" r:id="rId57"/>
    <p:sldId id="287"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00080"/>
    <a:srgbClr val="0046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57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12233-2D70-42B7-8C00-D43D86D4E3D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48D913C3-B74F-4E6B-B631-2A9EC6551631}">
      <dgm:prSet phldrT="[Texte]"/>
      <dgm:spPr/>
      <dgm:t>
        <a:bodyPr/>
        <a:lstStyle/>
        <a:p>
          <a:r>
            <a:rPr lang="fr-FR" dirty="0" smtClean="0"/>
            <a:t>1</a:t>
          </a:r>
          <a:endParaRPr lang="fr-FR" dirty="0"/>
        </a:p>
      </dgm:t>
    </dgm:pt>
    <dgm:pt modelId="{0B5030D2-999B-42EE-9D4A-8DC3171FC02F}" type="parTrans" cxnId="{DED206CF-1590-4CF6-8509-C77A59E4FF57}">
      <dgm:prSet/>
      <dgm:spPr/>
      <dgm:t>
        <a:bodyPr/>
        <a:lstStyle/>
        <a:p>
          <a:endParaRPr lang="fr-FR"/>
        </a:p>
      </dgm:t>
    </dgm:pt>
    <dgm:pt modelId="{BD8E93E5-9AEB-493F-99D9-0ACC662BDC63}" type="sibTrans" cxnId="{DED206CF-1590-4CF6-8509-C77A59E4FF57}">
      <dgm:prSet/>
      <dgm:spPr/>
      <dgm:t>
        <a:bodyPr/>
        <a:lstStyle/>
        <a:p>
          <a:endParaRPr lang="fr-FR"/>
        </a:p>
      </dgm:t>
    </dgm:pt>
    <dgm:pt modelId="{62303DE8-8725-4E74-B52E-8104A84221E8}">
      <dgm:prSet phldrT="[Texte]" custT="1"/>
      <dgm:spPr/>
      <dgm:t>
        <a:bodyPr/>
        <a:lstStyle/>
        <a:p>
          <a:r>
            <a:rPr lang="fr-FR" sz="2400" dirty="0" smtClean="0"/>
            <a:t>Lutte chimique aveugle </a:t>
          </a:r>
          <a:endParaRPr lang="fr-FR" sz="2400" dirty="0"/>
        </a:p>
      </dgm:t>
    </dgm:pt>
    <dgm:pt modelId="{16E4CA5C-B6B2-4D5B-A935-CC339610780A}" type="parTrans" cxnId="{4D967E47-EF97-4A5A-91DE-6013FF8D4900}">
      <dgm:prSet/>
      <dgm:spPr/>
      <dgm:t>
        <a:bodyPr/>
        <a:lstStyle/>
        <a:p>
          <a:endParaRPr lang="fr-FR"/>
        </a:p>
      </dgm:t>
    </dgm:pt>
    <dgm:pt modelId="{AA6CDEC3-42EE-4C06-9C83-C095DC540B5D}" type="sibTrans" cxnId="{4D967E47-EF97-4A5A-91DE-6013FF8D4900}">
      <dgm:prSet/>
      <dgm:spPr/>
      <dgm:t>
        <a:bodyPr/>
        <a:lstStyle/>
        <a:p>
          <a:endParaRPr lang="fr-FR"/>
        </a:p>
      </dgm:t>
    </dgm:pt>
    <dgm:pt modelId="{48E29EFE-0E8A-4E1C-803A-497386059971}">
      <dgm:prSet phldrT="[Texte]"/>
      <dgm:spPr/>
      <dgm:t>
        <a:bodyPr/>
        <a:lstStyle/>
        <a:p>
          <a:r>
            <a:rPr lang="fr-FR" dirty="0" smtClean="0"/>
            <a:t>2</a:t>
          </a:r>
          <a:endParaRPr lang="fr-FR" dirty="0"/>
        </a:p>
      </dgm:t>
    </dgm:pt>
    <dgm:pt modelId="{62658A25-AEE2-4294-8E37-6040611D2EEF}" type="parTrans" cxnId="{A1C82EC3-4304-415B-BE50-554B3A125422}">
      <dgm:prSet/>
      <dgm:spPr/>
      <dgm:t>
        <a:bodyPr/>
        <a:lstStyle/>
        <a:p>
          <a:endParaRPr lang="fr-FR"/>
        </a:p>
      </dgm:t>
    </dgm:pt>
    <dgm:pt modelId="{26FADA5A-9E67-4C86-8C8F-EDDEC4FDC552}" type="sibTrans" cxnId="{A1C82EC3-4304-415B-BE50-554B3A125422}">
      <dgm:prSet/>
      <dgm:spPr/>
      <dgm:t>
        <a:bodyPr/>
        <a:lstStyle/>
        <a:p>
          <a:endParaRPr lang="fr-FR"/>
        </a:p>
      </dgm:t>
    </dgm:pt>
    <dgm:pt modelId="{F9C42B4B-D0BC-4858-86D2-366B1DEF4E58}">
      <dgm:prSet phldrT="[Texte]" custT="1"/>
      <dgm:spPr/>
      <dgm:t>
        <a:bodyPr/>
        <a:lstStyle/>
        <a:p>
          <a:r>
            <a:rPr lang="fr-FR" sz="2400" dirty="0" smtClean="0"/>
            <a:t>Lutte chimique conseillée </a:t>
          </a:r>
          <a:endParaRPr lang="fr-FR" sz="800" dirty="0"/>
        </a:p>
      </dgm:t>
    </dgm:pt>
    <dgm:pt modelId="{7CDD0194-FECD-4E61-B79F-DC3756CD7E45}" type="parTrans" cxnId="{FDB0E5F2-59E8-4814-9C26-A39E60618ACE}">
      <dgm:prSet/>
      <dgm:spPr/>
      <dgm:t>
        <a:bodyPr/>
        <a:lstStyle/>
        <a:p>
          <a:endParaRPr lang="fr-FR"/>
        </a:p>
      </dgm:t>
    </dgm:pt>
    <dgm:pt modelId="{4003F488-0EE7-4DB1-9366-34C4339E9357}" type="sibTrans" cxnId="{FDB0E5F2-59E8-4814-9C26-A39E60618ACE}">
      <dgm:prSet/>
      <dgm:spPr/>
      <dgm:t>
        <a:bodyPr/>
        <a:lstStyle/>
        <a:p>
          <a:endParaRPr lang="fr-FR"/>
        </a:p>
      </dgm:t>
    </dgm:pt>
    <dgm:pt modelId="{7BAE24A7-FF84-4157-BEB0-8E28969E4390}">
      <dgm:prSet phldrT="[Texte]"/>
      <dgm:spPr/>
      <dgm:t>
        <a:bodyPr/>
        <a:lstStyle/>
        <a:p>
          <a:r>
            <a:rPr lang="fr-FR" dirty="0" smtClean="0"/>
            <a:t>3</a:t>
          </a:r>
          <a:endParaRPr lang="fr-FR" dirty="0"/>
        </a:p>
      </dgm:t>
    </dgm:pt>
    <dgm:pt modelId="{77FED06C-E159-4F2D-ACCE-19ECA21C6807}" type="parTrans" cxnId="{460D0A37-582B-4B95-9CE6-069A02C66A05}">
      <dgm:prSet/>
      <dgm:spPr/>
      <dgm:t>
        <a:bodyPr/>
        <a:lstStyle/>
        <a:p>
          <a:endParaRPr lang="fr-FR"/>
        </a:p>
      </dgm:t>
    </dgm:pt>
    <dgm:pt modelId="{FB2DBE10-6FFE-4DFC-BB2A-3FF379A77AAE}" type="sibTrans" cxnId="{460D0A37-582B-4B95-9CE6-069A02C66A05}">
      <dgm:prSet/>
      <dgm:spPr/>
      <dgm:t>
        <a:bodyPr/>
        <a:lstStyle/>
        <a:p>
          <a:endParaRPr lang="fr-FR"/>
        </a:p>
      </dgm:t>
    </dgm:pt>
    <dgm:pt modelId="{54B6632E-CB8B-456F-A8AB-02E7A792F328}">
      <dgm:prSet phldrT="[Texte]" custT="1"/>
      <dgm:spPr/>
      <dgm:t>
        <a:bodyPr/>
        <a:lstStyle/>
        <a:p>
          <a:r>
            <a:rPr lang="fr-FR" sz="2400" dirty="0" smtClean="0"/>
            <a:t> Lutte raisonnée (ou dirigée) </a:t>
          </a:r>
          <a:endParaRPr lang="fr-FR" sz="2400" dirty="0"/>
        </a:p>
      </dgm:t>
    </dgm:pt>
    <dgm:pt modelId="{F206B8E6-621A-49A7-914E-E2DC79CA2270}" type="parTrans" cxnId="{3602809E-2178-4BE2-B8ED-68D67C5CB280}">
      <dgm:prSet/>
      <dgm:spPr/>
      <dgm:t>
        <a:bodyPr/>
        <a:lstStyle/>
        <a:p>
          <a:endParaRPr lang="fr-FR"/>
        </a:p>
      </dgm:t>
    </dgm:pt>
    <dgm:pt modelId="{AEB70AEC-C7FE-464B-8AC8-3C72B607334C}" type="sibTrans" cxnId="{3602809E-2178-4BE2-B8ED-68D67C5CB280}">
      <dgm:prSet/>
      <dgm:spPr/>
      <dgm:t>
        <a:bodyPr/>
        <a:lstStyle/>
        <a:p>
          <a:endParaRPr lang="fr-FR"/>
        </a:p>
      </dgm:t>
    </dgm:pt>
    <dgm:pt modelId="{AB566777-70D3-45BF-9656-BED1DEBD5ABA}" type="pres">
      <dgm:prSet presAssocID="{51912233-2D70-42B7-8C00-D43D86D4E3DE}" presName="linearFlow" presStyleCnt="0">
        <dgm:presLayoutVars>
          <dgm:dir/>
          <dgm:animLvl val="lvl"/>
          <dgm:resizeHandles val="exact"/>
        </dgm:presLayoutVars>
      </dgm:prSet>
      <dgm:spPr/>
      <dgm:t>
        <a:bodyPr/>
        <a:lstStyle/>
        <a:p>
          <a:endParaRPr lang="fr-FR"/>
        </a:p>
      </dgm:t>
    </dgm:pt>
    <dgm:pt modelId="{40E6DCFF-17BB-44A2-A208-8A01F7DB7E29}" type="pres">
      <dgm:prSet presAssocID="{48D913C3-B74F-4E6B-B631-2A9EC6551631}" presName="composite" presStyleCnt="0"/>
      <dgm:spPr/>
    </dgm:pt>
    <dgm:pt modelId="{790836E8-E8ED-4E4D-8830-44D02881C404}" type="pres">
      <dgm:prSet presAssocID="{48D913C3-B74F-4E6B-B631-2A9EC6551631}" presName="parentText" presStyleLbl="alignNode1" presStyleIdx="0" presStyleCnt="3">
        <dgm:presLayoutVars>
          <dgm:chMax val="1"/>
          <dgm:bulletEnabled val="1"/>
        </dgm:presLayoutVars>
      </dgm:prSet>
      <dgm:spPr/>
      <dgm:t>
        <a:bodyPr/>
        <a:lstStyle/>
        <a:p>
          <a:endParaRPr lang="fr-FR"/>
        </a:p>
      </dgm:t>
    </dgm:pt>
    <dgm:pt modelId="{86183C73-D866-41A6-B894-A770DDC96324}" type="pres">
      <dgm:prSet presAssocID="{48D913C3-B74F-4E6B-B631-2A9EC6551631}" presName="descendantText" presStyleLbl="alignAcc1" presStyleIdx="0" presStyleCnt="3" custLinFactNeighborY="-12616">
        <dgm:presLayoutVars>
          <dgm:bulletEnabled val="1"/>
        </dgm:presLayoutVars>
      </dgm:prSet>
      <dgm:spPr/>
      <dgm:t>
        <a:bodyPr/>
        <a:lstStyle/>
        <a:p>
          <a:endParaRPr lang="fr-FR"/>
        </a:p>
      </dgm:t>
    </dgm:pt>
    <dgm:pt modelId="{7BE6BF7B-BBD8-4482-B26D-517A34494E9D}" type="pres">
      <dgm:prSet presAssocID="{BD8E93E5-9AEB-493F-99D9-0ACC662BDC63}" presName="sp" presStyleCnt="0"/>
      <dgm:spPr/>
    </dgm:pt>
    <dgm:pt modelId="{04780FF7-D8C4-44F7-9F99-04F96FF613E3}" type="pres">
      <dgm:prSet presAssocID="{48E29EFE-0E8A-4E1C-803A-497386059971}" presName="composite" presStyleCnt="0"/>
      <dgm:spPr/>
    </dgm:pt>
    <dgm:pt modelId="{93625B84-FAF3-4A3F-B993-0D6F3CBFAE6F}" type="pres">
      <dgm:prSet presAssocID="{48E29EFE-0E8A-4E1C-803A-497386059971}" presName="parentText" presStyleLbl="alignNode1" presStyleIdx="1" presStyleCnt="3">
        <dgm:presLayoutVars>
          <dgm:chMax val="1"/>
          <dgm:bulletEnabled val="1"/>
        </dgm:presLayoutVars>
      </dgm:prSet>
      <dgm:spPr/>
      <dgm:t>
        <a:bodyPr/>
        <a:lstStyle/>
        <a:p>
          <a:endParaRPr lang="fr-FR"/>
        </a:p>
      </dgm:t>
    </dgm:pt>
    <dgm:pt modelId="{6382A045-0524-4133-BD0B-0A04A219DE6E}" type="pres">
      <dgm:prSet presAssocID="{48E29EFE-0E8A-4E1C-803A-497386059971}" presName="descendantText" presStyleLbl="alignAcc1" presStyleIdx="1" presStyleCnt="3">
        <dgm:presLayoutVars>
          <dgm:bulletEnabled val="1"/>
        </dgm:presLayoutVars>
      </dgm:prSet>
      <dgm:spPr/>
      <dgm:t>
        <a:bodyPr/>
        <a:lstStyle/>
        <a:p>
          <a:endParaRPr lang="fr-FR"/>
        </a:p>
      </dgm:t>
    </dgm:pt>
    <dgm:pt modelId="{7F1ECCCA-F60D-437F-AA4C-9A38A977C2DF}" type="pres">
      <dgm:prSet presAssocID="{26FADA5A-9E67-4C86-8C8F-EDDEC4FDC552}" presName="sp" presStyleCnt="0"/>
      <dgm:spPr/>
    </dgm:pt>
    <dgm:pt modelId="{4B08314D-1105-465C-A584-2DE1BF19A91F}" type="pres">
      <dgm:prSet presAssocID="{7BAE24A7-FF84-4157-BEB0-8E28969E4390}" presName="composite" presStyleCnt="0"/>
      <dgm:spPr/>
    </dgm:pt>
    <dgm:pt modelId="{89600D9D-2BB9-4A0E-B7ED-AF7299AA11EA}" type="pres">
      <dgm:prSet presAssocID="{7BAE24A7-FF84-4157-BEB0-8E28969E4390}" presName="parentText" presStyleLbl="alignNode1" presStyleIdx="2" presStyleCnt="3">
        <dgm:presLayoutVars>
          <dgm:chMax val="1"/>
          <dgm:bulletEnabled val="1"/>
        </dgm:presLayoutVars>
      </dgm:prSet>
      <dgm:spPr/>
      <dgm:t>
        <a:bodyPr/>
        <a:lstStyle/>
        <a:p>
          <a:endParaRPr lang="fr-FR"/>
        </a:p>
      </dgm:t>
    </dgm:pt>
    <dgm:pt modelId="{6ACAE728-513F-4D9E-8A8E-44443DEAA935}" type="pres">
      <dgm:prSet presAssocID="{7BAE24A7-FF84-4157-BEB0-8E28969E4390}" presName="descendantText" presStyleLbl="alignAcc1" presStyleIdx="2" presStyleCnt="3">
        <dgm:presLayoutVars>
          <dgm:bulletEnabled val="1"/>
        </dgm:presLayoutVars>
      </dgm:prSet>
      <dgm:spPr/>
      <dgm:t>
        <a:bodyPr/>
        <a:lstStyle/>
        <a:p>
          <a:endParaRPr lang="fr-FR"/>
        </a:p>
      </dgm:t>
    </dgm:pt>
  </dgm:ptLst>
  <dgm:cxnLst>
    <dgm:cxn modelId="{3602809E-2178-4BE2-B8ED-68D67C5CB280}" srcId="{7BAE24A7-FF84-4157-BEB0-8E28969E4390}" destId="{54B6632E-CB8B-456F-A8AB-02E7A792F328}" srcOrd="0" destOrd="0" parTransId="{F206B8E6-621A-49A7-914E-E2DC79CA2270}" sibTransId="{AEB70AEC-C7FE-464B-8AC8-3C72B607334C}"/>
    <dgm:cxn modelId="{EB50948B-EFF6-4ECD-A22F-DDBBA9E49356}" type="presOf" srcId="{7BAE24A7-FF84-4157-BEB0-8E28969E4390}" destId="{89600D9D-2BB9-4A0E-B7ED-AF7299AA11EA}" srcOrd="0" destOrd="0" presId="urn:microsoft.com/office/officeart/2005/8/layout/chevron2"/>
    <dgm:cxn modelId="{DED206CF-1590-4CF6-8509-C77A59E4FF57}" srcId="{51912233-2D70-42B7-8C00-D43D86D4E3DE}" destId="{48D913C3-B74F-4E6B-B631-2A9EC6551631}" srcOrd="0" destOrd="0" parTransId="{0B5030D2-999B-42EE-9D4A-8DC3171FC02F}" sibTransId="{BD8E93E5-9AEB-493F-99D9-0ACC662BDC63}"/>
    <dgm:cxn modelId="{FF4EB609-4E62-49B2-A348-7C19B4145D06}" type="presOf" srcId="{51912233-2D70-42B7-8C00-D43D86D4E3DE}" destId="{AB566777-70D3-45BF-9656-BED1DEBD5ABA}" srcOrd="0" destOrd="0" presId="urn:microsoft.com/office/officeart/2005/8/layout/chevron2"/>
    <dgm:cxn modelId="{4D967E47-EF97-4A5A-91DE-6013FF8D4900}" srcId="{48D913C3-B74F-4E6B-B631-2A9EC6551631}" destId="{62303DE8-8725-4E74-B52E-8104A84221E8}" srcOrd="0" destOrd="0" parTransId="{16E4CA5C-B6B2-4D5B-A935-CC339610780A}" sibTransId="{AA6CDEC3-42EE-4C06-9C83-C095DC540B5D}"/>
    <dgm:cxn modelId="{BEF2AB0D-7FDE-447A-9098-6073E4139AD3}" type="presOf" srcId="{F9C42B4B-D0BC-4858-86D2-366B1DEF4E58}" destId="{6382A045-0524-4133-BD0B-0A04A219DE6E}" srcOrd="0" destOrd="0" presId="urn:microsoft.com/office/officeart/2005/8/layout/chevron2"/>
    <dgm:cxn modelId="{A1C82EC3-4304-415B-BE50-554B3A125422}" srcId="{51912233-2D70-42B7-8C00-D43D86D4E3DE}" destId="{48E29EFE-0E8A-4E1C-803A-497386059971}" srcOrd="1" destOrd="0" parTransId="{62658A25-AEE2-4294-8E37-6040611D2EEF}" sibTransId="{26FADA5A-9E67-4C86-8C8F-EDDEC4FDC552}"/>
    <dgm:cxn modelId="{54F6C573-EE67-4117-A573-454073769BB4}" type="presOf" srcId="{62303DE8-8725-4E74-B52E-8104A84221E8}" destId="{86183C73-D866-41A6-B894-A770DDC96324}" srcOrd="0" destOrd="0" presId="urn:microsoft.com/office/officeart/2005/8/layout/chevron2"/>
    <dgm:cxn modelId="{FDB0E5F2-59E8-4814-9C26-A39E60618ACE}" srcId="{48E29EFE-0E8A-4E1C-803A-497386059971}" destId="{F9C42B4B-D0BC-4858-86D2-366B1DEF4E58}" srcOrd="0" destOrd="0" parTransId="{7CDD0194-FECD-4E61-B79F-DC3756CD7E45}" sibTransId="{4003F488-0EE7-4DB1-9366-34C4339E9357}"/>
    <dgm:cxn modelId="{460D0A37-582B-4B95-9CE6-069A02C66A05}" srcId="{51912233-2D70-42B7-8C00-D43D86D4E3DE}" destId="{7BAE24A7-FF84-4157-BEB0-8E28969E4390}" srcOrd="2" destOrd="0" parTransId="{77FED06C-E159-4F2D-ACCE-19ECA21C6807}" sibTransId="{FB2DBE10-6FFE-4DFC-BB2A-3FF379A77AAE}"/>
    <dgm:cxn modelId="{4AC962C8-5AFD-4768-87A4-FCAF0D3DC65E}" type="presOf" srcId="{48D913C3-B74F-4E6B-B631-2A9EC6551631}" destId="{790836E8-E8ED-4E4D-8830-44D02881C404}" srcOrd="0" destOrd="0" presId="urn:microsoft.com/office/officeart/2005/8/layout/chevron2"/>
    <dgm:cxn modelId="{6CF97C09-A52E-47BD-AD49-0B2A04F2A41E}" type="presOf" srcId="{48E29EFE-0E8A-4E1C-803A-497386059971}" destId="{93625B84-FAF3-4A3F-B993-0D6F3CBFAE6F}" srcOrd="0" destOrd="0" presId="urn:microsoft.com/office/officeart/2005/8/layout/chevron2"/>
    <dgm:cxn modelId="{85F440B1-4945-4FBA-BF8E-81CF60CE3F4C}" type="presOf" srcId="{54B6632E-CB8B-456F-A8AB-02E7A792F328}" destId="{6ACAE728-513F-4D9E-8A8E-44443DEAA935}" srcOrd="0" destOrd="0" presId="urn:microsoft.com/office/officeart/2005/8/layout/chevron2"/>
    <dgm:cxn modelId="{A2859FDD-6343-467B-8645-A95A3F75EFE4}" type="presParOf" srcId="{AB566777-70D3-45BF-9656-BED1DEBD5ABA}" destId="{40E6DCFF-17BB-44A2-A208-8A01F7DB7E29}" srcOrd="0" destOrd="0" presId="urn:microsoft.com/office/officeart/2005/8/layout/chevron2"/>
    <dgm:cxn modelId="{A00B5D36-D321-44DC-8629-48C322996278}" type="presParOf" srcId="{40E6DCFF-17BB-44A2-A208-8A01F7DB7E29}" destId="{790836E8-E8ED-4E4D-8830-44D02881C404}" srcOrd="0" destOrd="0" presId="urn:microsoft.com/office/officeart/2005/8/layout/chevron2"/>
    <dgm:cxn modelId="{CC61001A-4B7B-45E8-A9E9-4FF4AA7EE302}" type="presParOf" srcId="{40E6DCFF-17BB-44A2-A208-8A01F7DB7E29}" destId="{86183C73-D866-41A6-B894-A770DDC96324}" srcOrd="1" destOrd="0" presId="urn:microsoft.com/office/officeart/2005/8/layout/chevron2"/>
    <dgm:cxn modelId="{C6D6AB61-3FBC-468D-8CB1-EB727918ED69}" type="presParOf" srcId="{AB566777-70D3-45BF-9656-BED1DEBD5ABA}" destId="{7BE6BF7B-BBD8-4482-B26D-517A34494E9D}" srcOrd="1" destOrd="0" presId="urn:microsoft.com/office/officeart/2005/8/layout/chevron2"/>
    <dgm:cxn modelId="{F093D09D-1BA8-491E-9D23-32AAA5CC3C9C}" type="presParOf" srcId="{AB566777-70D3-45BF-9656-BED1DEBD5ABA}" destId="{04780FF7-D8C4-44F7-9F99-04F96FF613E3}" srcOrd="2" destOrd="0" presId="urn:microsoft.com/office/officeart/2005/8/layout/chevron2"/>
    <dgm:cxn modelId="{EF840F26-A5AD-4A5A-9480-F03A4B0413E4}" type="presParOf" srcId="{04780FF7-D8C4-44F7-9F99-04F96FF613E3}" destId="{93625B84-FAF3-4A3F-B993-0D6F3CBFAE6F}" srcOrd="0" destOrd="0" presId="urn:microsoft.com/office/officeart/2005/8/layout/chevron2"/>
    <dgm:cxn modelId="{E5A4B350-5351-41F8-A496-3345585CDA5B}" type="presParOf" srcId="{04780FF7-D8C4-44F7-9F99-04F96FF613E3}" destId="{6382A045-0524-4133-BD0B-0A04A219DE6E}" srcOrd="1" destOrd="0" presId="urn:microsoft.com/office/officeart/2005/8/layout/chevron2"/>
    <dgm:cxn modelId="{621356B5-6DF2-430A-93AD-7BEED65494C5}" type="presParOf" srcId="{AB566777-70D3-45BF-9656-BED1DEBD5ABA}" destId="{7F1ECCCA-F60D-437F-AA4C-9A38A977C2DF}" srcOrd="3" destOrd="0" presId="urn:microsoft.com/office/officeart/2005/8/layout/chevron2"/>
    <dgm:cxn modelId="{D5EF5E81-4511-49E7-B3D0-1B3930F9A365}" type="presParOf" srcId="{AB566777-70D3-45BF-9656-BED1DEBD5ABA}" destId="{4B08314D-1105-465C-A584-2DE1BF19A91F}" srcOrd="4" destOrd="0" presId="urn:microsoft.com/office/officeart/2005/8/layout/chevron2"/>
    <dgm:cxn modelId="{740EA1CA-B913-4416-BD02-F753A3F4FB80}" type="presParOf" srcId="{4B08314D-1105-465C-A584-2DE1BF19A91F}" destId="{89600D9D-2BB9-4A0E-B7ED-AF7299AA11EA}" srcOrd="0" destOrd="0" presId="urn:microsoft.com/office/officeart/2005/8/layout/chevron2"/>
    <dgm:cxn modelId="{DB64705B-88BF-415A-8371-113EC3CC4E7C}" type="presParOf" srcId="{4B08314D-1105-465C-A584-2DE1BF19A91F}" destId="{6ACAE728-513F-4D9E-8A8E-44443DEAA93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3D41C7-2F48-4864-B518-77CC0F724D7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A5DF044-97D4-431A-A339-5B6529B169E8}">
      <dgm:prSet phldrT="[Texte]"/>
      <dgm:spPr/>
      <dgm:t>
        <a:bodyPr/>
        <a:lstStyle/>
        <a:p>
          <a:r>
            <a:rPr lang="fr-FR" dirty="0" smtClean="0"/>
            <a:t>1</a:t>
          </a:r>
          <a:endParaRPr lang="fr-FR" dirty="0"/>
        </a:p>
      </dgm:t>
    </dgm:pt>
    <dgm:pt modelId="{8EA7E2E4-93ED-4332-972D-8F73D34D92A2}" type="parTrans" cxnId="{6D99118F-84DF-44A1-894F-4BB85FEA970B}">
      <dgm:prSet/>
      <dgm:spPr/>
      <dgm:t>
        <a:bodyPr/>
        <a:lstStyle/>
        <a:p>
          <a:endParaRPr lang="fr-FR"/>
        </a:p>
      </dgm:t>
    </dgm:pt>
    <dgm:pt modelId="{F102DEA2-6D6B-4C06-88B9-60E0B0B1F3D3}" type="sibTrans" cxnId="{6D99118F-84DF-44A1-894F-4BB85FEA970B}">
      <dgm:prSet/>
      <dgm:spPr/>
      <dgm:t>
        <a:bodyPr/>
        <a:lstStyle/>
        <a:p>
          <a:endParaRPr lang="fr-FR"/>
        </a:p>
      </dgm:t>
    </dgm:pt>
    <dgm:pt modelId="{32C2A0B9-2CB8-4B74-8049-BFA348C62381}">
      <dgm:prSet phldrT="[Texte]"/>
      <dgm:spPr/>
      <dgm:t>
        <a:bodyPr/>
        <a:lstStyle/>
        <a:p>
          <a:r>
            <a:rPr lang="fr-FR" dirty="0" smtClean="0"/>
            <a:t>Les pesticides</a:t>
          </a:r>
          <a:endParaRPr lang="fr-FR" dirty="0"/>
        </a:p>
      </dgm:t>
    </dgm:pt>
    <dgm:pt modelId="{1E856753-735B-4DC2-9C91-F7033BFB559A}" type="parTrans" cxnId="{6B4B82E9-60B7-4AFF-A0DC-190909AB4C9F}">
      <dgm:prSet/>
      <dgm:spPr/>
      <dgm:t>
        <a:bodyPr/>
        <a:lstStyle/>
        <a:p>
          <a:endParaRPr lang="fr-FR"/>
        </a:p>
      </dgm:t>
    </dgm:pt>
    <dgm:pt modelId="{8F837F2E-8487-405E-8A73-114CFCFA4C29}" type="sibTrans" cxnId="{6B4B82E9-60B7-4AFF-A0DC-190909AB4C9F}">
      <dgm:prSet/>
      <dgm:spPr/>
      <dgm:t>
        <a:bodyPr/>
        <a:lstStyle/>
        <a:p>
          <a:endParaRPr lang="fr-FR"/>
        </a:p>
      </dgm:t>
    </dgm:pt>
    <dgm:pt modelId="{6E9B2F4B-BF1B-48EA-820C-5F862A25D8D9}">
      <dgm:prSet phldrT="[Texte]"/>
      <dgm:spPr/>
      <dgm:t>
        <a:bodyPr/>
        <a:lstStyle/>
        <a:p>
          <a:r>
            <a:rPr lang="fr-FR" dirty="0" smtClean="0"/>
            <a:t>2</a:t>
          </a:r>
          <a:endParaRPr lang="fr-FR" dirty="0"/>
        </a:p>
      </dgm:t>
    </dgm:pt>
    <dgm:pt modelId="{69DFBA61-13C7-406E-90EE-1FF89C6DCD4D}" type="parTrans" cxnId="{85B48185-DD04-43FC-8150-E4FBA48D1DE7}">
      <dgm:prSet/>
      <dgm:spPr/>
      <dgm:t>
        <a:bodyPr/>
        <a:lstStyle/>
        <a:p>
          <a:endParaRPr lang="fr-FR"/>
        </a:p>
      </dgm:t>
    </dgm:pt>
    <dgm:pt modelId="{5A7F1F48-DE44-4E23-85CD-2841CB23ECA7}" type="sibTrans" cxnId="{85B48185-DD04-43FC-8150-E4FBA48D1DE7}">
      <dgm:prSet/>
      <dgm:spPr/>
      <dgm:t>
        <a:bodyPr/>
        <a:lstStyle/>
        <a:p>
          <a:endParaRPr lang="fr-FR"/>
        </a:p>
      </dgm:t>
    </dgm:pt>
    <dgm:pt modelId="{32B5CE3A-8268-46C5-91FB-5E2629B2D047}">
      <dgm:prSet phldrT="[Texte]"/>
      <dgm:spPr/>
      <dgm:t>
        <a:bodyPr/>
        <a:lstStyle/>
        <a:p>
          <a:r>
            <a:rPr lang="fr-FR" dirty="0" smtClean="0"/>
            <a:t>Les substances de croissances</a:t>
          </a:r>
          <a:endParaRPr lang="fr-FR" dirty="0"/>
        </a:p>
      </dgm:t>
    </dgm:pt>
    <dgm:pt modelId="{723348F0-5028-42AE-A223-2309658F701D}" type="parTrans" cxnId="{8D504BEE-48F5-481E-B56C-38EE39CD2B32}">
      <dgm:prSet/>
      <dgm:spPr/>
      <dgm:t>
        <a:bodyPr/>
        <a:lstStyle/>
        <a:p>
          <a:endParaRPr lang="fr-FR"/>
        </a:p>
      </dgm:t>
    </dgm:pt>
    <dgm:pt modelId="{408DCD4E-5F78-4B1C-8946-35AAC398C1A7}" type="sibTrans" cxnId="{8D504BEE-48F5-481E-B56C-38EE39CD2B32}">
      <dgm:prSet/>
      <dgm:spPr/>
      <dgm:t>
        <a:bodyPr/>
        <a:lstStyle/>
        <a:p>
          <a:endParaRPr lang="fr-FR"/>
        </a:p>
      </dgm:t>
    </dgm:pt>
    <dgm:pt modelId="{D5DF919E-8CF7-48D6-A0AE-D7802B12B0A3}">
      <dgm:prSet phldrT="[Texte]"/>
      <dgm:spPr/>
      <dgm:t>
        <a:bodyPr/>
        <a:lstStyle/>
        <a:p>
          <a:r>
            <a:rPr lang="fr-FR" dirty="0" smtClean="0"/>
            <a:t>3</a:t>
          </a:r>
          <a:endParaRPr lang="fr-FR" dirty="0"/>
        </a:p>
      </dgm:t>
    </dgm:pt>
    <dgm:pt modelId="{997D1542-B874-42F6-B093-0BE252737E5A}" type="parTrans" cxnId="{E0332606-5B45-448F-A277-D7001824D21B}">
      <dgm:prSet/>
      <dgm:spPr/>
      <dgm:t>
        <a:bodyPr/>
        <a:lstStyle/>
        <a:p>
          <a:endParaRPr lang="fr-FR"/>
        </a:p>
      </dgm:t>
    </dgm:pt>
    <dgm:pt modelId="{AFA69FEC-3C78-44E6-A19D-F0895A8D7BCF}" type="sibTrans" cxnId="{E0332606-5B45-448F-A277-D7001824D21B}">
      <dgm:prSet/>
      <dgm:spPr/>
      <dgm:t>
        <a:bodyPr/>
        <a:lstStyle/>
        <a:p>
          <a:endParaRPr lang="fr-FR"/>
        </a:p>
      </dgm:t>
    </dgm:pt>
    <dgm:pt modelId="{7CCC9B98-4BE5-4D5B-994F-D5200070915E}">
      <dgm:prSet phldrT="[Texte]"/>
      <dgm:spPr/>
      <dgm:t>
        <a:bodyPr/>
        <a:lstStyle/>
        <a:p>
          <a:r>
            <a:rPr lang="fr-FR" dirty="0" smtClean="0"/>
            <a:t>Les correcteurs de carences</a:t>
          </a:r>
          <a:endParaRPr lang="fr-FR" dirty="0"/>
        </a:p>
      </dgm:t>
    </dgm:pt>
    <dgm:pt modelId="{C4AF0C3C-96C0-4A37-8A60-4B4C57415D5F}" type="parTrans" cxnId="{EF235AE0-7033-435E-B70B-5FD2BB00199D}">
      <dgm:prSet/>
      <dgm:spPr/>
      <dgm:t>
        <a:bodyPr/>
        <a:lstStyle/>
        <a:p>
          <a:endParaRPr lang="fr-FR"/>
        </a:p>
      </dgm:t>
    </dgm:pt>
    <dgm:pt modelId="{A094C1BB-DB8D-4B56-BCEE-8076A8D46082}" type="sibTrans" cxnId="{EF235AE0-7033-435E-B70B-5FD2BB00199D}">
      <dgm:prSet/>
      <dgm:spPr/>
      <dgm:t>
        <a:bodyPr/>
        <a:lstStyle/>
        <a:p>
          <a:endParaRPr lang="fr-FR"/>
        </a:p>
      </dgm:t>
    </dgm:pt>
    <dgm:pt modelId="{95E29DF4-4BF6-4137-BF0B-0C2BD87E9291}" type="pres">
      <dgm:prSet presAssocID="{133D41C7-2F48-4864-B518-77CC0F724D77}" presName="Name0" presStyleCnt="0">
        <dgm:presLayoutVars>
          <dgm:dir/>
          <dgm:animLvl val="lvl"/>
          <dgm:resizeHandles val="exact"/>
        </dgm:presLayoutVars>
      </dgm:prSet>
      <dgm:spPr/>
      <dgm:t>
        <a:bodyPr/>
        <a:lstStyle/>
        <a:p>
          <a:endParaRPr lang="fr-FR"/>
        </a:p>
      </dgm:t>
    </dgm:pt>
    <dgm:pt modelId="{1E9645D9-7DBC-40B3-BA77-1ED0DCDE19BD}" type="pres">
      <dgm:prSet presAssocID="{BA5DF044-97D4-431A-A339-5B6529B169E8}" presName="linNode" presStyleCnt="0"/>
      <dgm:spPr/>
    </dgm:pt>
    <dgm:pt modelId="{9705B1CB-DFFA-4E09-9C66-72D6BC86D311}" type="pres">
      <dgm:prSet presAssocID="{BA5DF044-97D4-431A-A339-5B6529B169E8}" presName="parentText" presStyleLbl="node1" presStyleIdx="0" presStyleCnt="3" custScaleX="79211" custScaleY="82135">
        <dgm:presLayoutVars>
          <dgm:chMax val="1"/>
          <dgm:bulletEnabled val="1"/>
        </dgm:presLayoutVars>
      </dgm:prSet>
      <dgm:spPr/>
      <dgm:t>
        <a:bodyPr/>
        <a:lstStyle/>
        <a:p>
          <a:endParaRPr lang="fr-FR"/>
        </a:p>
      </dgm:t>
    </dgm:pt>
    <dgm:pt modelId="{B76CF985-FD34-4C9B-B3FD-8FE4D94F764F}" type="pres">
      <dgm:prSet presAssocID="{BA5DF044-97D4-431A-A339-5B6529B169E8}" presName="descendantText" presStyleLbl="alignAccFollowNode1" presStyleIdx="0" presStyleCnt="3" custScaleX="167350">
        <dgm:presLayoutVars>
          <dgm:bulletEnabled val="1"/>
        </dgm:presLayoutVars>
      </dgm:prSet>
      <dgm:spPr/>
      <dgm:t>
        <a:bodyPr/>
        <a:lstStyle/>
        <a:p>
          <a:endParaRPr lang="fr-FR"/>
        </a:p>
      </dgm:t>
    </dgm:pt>
    <dgm:pt modelId="{5CB0A5DB-4D22-4F03-9AE0-3B2D57BD2B05}" type="pres">
      <dgm:prSet presAssocID="{F102DEA2-6D6B-4C06-88B9-60E0B0B1F3D3}" presName="sp" presStyleCnt="0"/>
      <dgm:spPr/>
    </dgm:pt>
    <dgm:pt modelId="{9761D1F9-75A1-402C-AD11-A9BF0E56EA7B}" type="pres">
      <dgm:prSet presAssocID="{6E9B2F4B-BF1B-48EA-820C-5F862A25D8D9}" presName="linNode" presStyleCnt="0"/>
      <dgm:spPr/>
    </dgm:pt>
    <dgm:pt modelId="{45284B31-AF5A-428B-B28A-26B95753B634}" type="pres">
      <dgm:prSet presAssocID="{6E9B2F4B-BF1B-48EA-820C-5F862A25D8D9}" presName="parentText" presStyleLbl="node1" presStyleIdx="1" presStyleCnt="3" custScaleX="61290" custScaleY="72215">
        <dgm:presLayoutVars>
          <dgm:chMax val="1"/>
          <dgm:bulletEnabled val="1"/>
        </dgm:presLayoutVars>
      </dgm:prSet>
      <dgm:spPr/>
      <dgm:t>
        <a:bodyPr/>
        <a:lstStyle/>
        <a:p>
          <a:endParaRPr lang="fr-FR"/>
        </a:p>
      </dgm:t>
    </dgm:pt>
    <dgm:pt modelId="{30657456-D65F-4886-84CE-BE3D96D58E0D}" type="pres">
      <dgm:prSet presAssocID="{6E9B2F4B-BF1B-48EA-820C-5F862A25D8D9}" presName="descendantText" presStyleLbl="alignAccFollowNode1" presStyleIdx="1" presStyleCnt="3" custScaleX="138100" custScaleY="80884">
        <dgm:presLayoutVars>
          <dgm:bulletEnabled val="1"/>
        </dgm:presLayoutVars>
      </dgm:prSet>
      <dgm:spPr/>
      <dgm:t>
        <a:bodyPr/>
        <a:lstStyle/>
        <a:p>
          <a:endParaRPr lang="fr-FR"/>
        </a:p>
      </dgm:t>
    </dgm:pt>
    <dgm:pt modelId="{AC1FCDB1-87CE-4408-8F2F-6303066CA194}" type="pres">
      <dgm:prSet presAssocID="{5A7F1F48-DE44-4E23-85CD-2841CB23ECA7}" presName="sp" presStyleCnt="0"/>
      <dgm:spPr/>
    </dgm:pt>
    <dgm:pt modelId="{84DD4430-C33A-4501-9205-B689FAFCE189}" type="pres">
      <dgm:prSet presAssocID="{D5DF919E-8CF7-48D6-A0AE-D7802B12B0A3}" presName="linNode" presStyleCnt="0"/>
      <dgm:spPr/>
    </dgm:pt>
    <dgm:pt modelId="{489E0E3C-FDBA-463B-83EE-0D52BF5001AE}" type="pres">
      <dgm:prSet presAssocID="{D5DF919E-8CF7-48D6-A0AE-D7802B12B0A3}" presName="parentText" presStyleLbl="node1" presStyleIdx="2" presStyleCnt="3" custScaleX="61204" custScaleY="100077">
        <dgm:presLayoutVars>
          <dgm:chMax val="1"/>
          <dgm:bulletEnabled val="1"/>
        </dgm:presLayoutVars>
      </dgm:prSet>
      <dgm:spPr/>
      <dgm:t>
        <a:bodyPr/>
        <a:lstStyle/>
        <a:p>
          <a:endParaRPr lang="fr-FR"/>
        </a:p>
      </dgm:t>
    </dgm:pt>
    <dgm:pt modelId="{B9F71873-3F80-4E0A-9AC3-92AB30099633}" type="pres">
      <dgm:prSet presAssocID="{D5DF919E-8CF7-48D6-A0AE-D7802B12B0A3}" presName="descendantText" presStyleLbl="alignAccFollowNode1" presStyleIdx="2" presStyleCnt="3" custScaleX="160692">
        <dgm:presLayoutVars>
          <dgm:bulletEnabled val="1"/>
        </dgm:presLayoutVars>
      </dgm:prSet>
      <dgm:spPr/>
      <dgm:t>
        <a:bodyPr/>
        <a:lstStyle/>
        <a:p>
          <a:endParaRPr lang="fr-FR"/>
        </a:p>
      </dgm:t>
    </dgm:pt>
  </dgm:ptLst>
  <dgm:cxnLst>
    <dgm:cxn modelId="{EF235AE0-7033-435E-B70B-5FD2BB00199D}" srcId="{D5DF919E-8CF7-48D6-A0AE-D7802B12B0A3}" destId="{7CCC9B98-4BE5-4D5B-994F-D5200070915E}" srcOrd="0" destOrd="0" parTransId="{C4AF0C3C-96C0-4A37-8A60-4B4C57415D5F}" sibTransId="{A094C1BB-DB8D-4B56-BCEE-8076A8D46082}"/>
    <dgm:cxn modelId="{7229368B-DF52-4B29-85CD-8ECC052FCAD4}" type="presOf" srcId="{7CCC9B98-4BE5-4D5B-994F-D5200070915E}" destId="{B9F71873-3F80-4E0A-9AC3-92AB30099633}" srcOrd="0" destOrd="0" presId="urn:microsoft.com/office/officeart/2005/8/layout/vList5"/>
    <dgm:cxn modelId="{6B4B82E9-60B7-4AFF-A0DC-190909AB4C9F}" srcId="{BA5DF044-97D4-431A-A339-5B6529B169E8}" destId="{32C2A0B9-2CB8-4B74-8049-BFA348C62381}" srcOrd="0" destOrd="0" parTransId="{1E856753-735B-4DC2-9C91-F7033BFB559A}" sibTransId="{8F837F2E-8487-405E-8A73-114CFCFA4C29}"/>
    <dgm:cxn modelId="{45AB91C1-04E4-47E6-A16C-8EFEDBD9EFF0}" type="presOf" srcId="{6E9B2F4B-BF1B-48EA-820C-5F862A25D8D9}" destId="{45284B31-AF5A-428B-B28A-26B95753B634}" srcOrd="0" destOrd="0" presId="urn:microsoft.com/office/officeart/2005/8/layout/vList5"/>
    <dgm:cxn modelId="{42646B0F-C6B0-45E7-B86C-848281599DBC}" type="presOf" srcId="{D5DF919E-8CF7-48D6-A0AE-D7802B12B0A3}" destId="{489E0E3C-FDBA-463B-83EE-0D52BF5001AE}" srcOrd="0" destOrd="0" presId="urn:microsoft.com/office/officeart/2005/8/layout/vList5"/>
    <dgm:cxn modelId="{E0332606-5B45-448F-A277-D7001824D21B}" srcId="{133D41C7-2F48-4864-B518-77CC0F724D77}" destId="{D5DF919E-8CF7-48D6-A0AE-D7802B12B0A3}" srcOrd="2" destOrd="0" parTransId="{997D1542-B874-42F6-B093-0BE252737E5A}" sibTransId="{AFA69FEC-3C78-44E6-A19D-F0895A8D7BCF}"/>
    <dgm:cxn modelId="{8D504BEE-48F5-481E-B56C-38EE39CD2B32}" srcId="{6E9B2F4B-BF1B-48EA-820C-5F862A25D8D9}" destId="{32B5CE3A-8268-46C5-91FB-5E2629B2D047}" srcOrd="0" destOrd="0" parTransId="{723348F0-5028-42AE-A223-2309658F701D}" sibTransId="{408DCD4E-5F78-4B1C-8946-35AAC398C1A7}"/>
    <dgm:cxn modelId="{6D99118F-84DF-44A1-894F-4BB85FEA970B}" srcId="{133D41C7-2F48-4864-B518-77CC0F724D77}" destId="{BA5DF044-97D4-431A-A339-5B6529B169E8}" srcOrd="0" destOrd="0" parTransId="{8EA7E2E4-93ED-4332-972D-8F73D34D92A2}" sibTransId="{F102DEA2-6D6B-4C06-88B9-60E0B0B1F3D3}"/>
    <dgm:cxn modelId="{3EC35671-51AF-4663-8028-B854AC7AB8EF}" type="presOf" srcId="{32B5CE3A-8268-46C5-91FB-5E2629B2D047}" destId="{30657456-D65F-4886-84CE-BE3D96D58E0D}" srcOrd="0" destOrd="0" presId="urn:microsoft.com/office/officeart/2005/8/layout/vList5"/>
    <dgm:cxn modelId="{85B48185-DD04-43FC-8150-E4FBA48D1DE7}" srcId="{133D41C7-2F48-4864-B518-77CC0F724D77}" destId="{6E9B2F4B-BF1B-48EA-820C-5F862A25D8D9}" srcOrd="1" destOrd="0" parTransId="{69DFBA61-13C7-406E-90EE-1FF89C6DCD4D}" sibTransId="{5A7F1F48-DE44-4E23-85CD-2841CB23ECA7}"/>
    <dgm:cxn modelId="{74281C2B-8293-4148-A2CC-EEE113E63C07}" type="presOf" srcId="{133D41C7-2F48-4864-B518-77CC0F724D77}" destId="{95E29DF4-4BF6-4137-BF0B-0C2BD87E9291}" srcOrd="0" destOrd="0" presId="urn:microsoft.com/office/officeart/2005/8/layout/vList5"/>
    <dgm:cxn modelId="{2D862683-1880-41DC-A402-36EBD44149F2}" type="presOf" srcId="{BA5DF044-97D4-431A-A339-5B6529B169E8}" destId="{9705B1CB-DFFA-4E09-9C66-72D6BC86D311}" srcOrd="0" destOrd="0" presId="urn:microsoft.com/office/officeart/2005/8/layout/vList5"/>
    <dgm:cxn modelId="{61E945CA-9E42-41F5-A06A-E11E0455CDB7}" type="presOf" srcId="{32C2A0B9-2CB8-4B74-8049-BFA348C62381}" destId="{B76CF985-FD34-4C9B-B3FD-8FE4D94F764F}" srcOrd="0" destOrd="0" presId="urn:microsoft.com/office/officeart/2005/8/layout/vList5"/>
    <dgm:cxn modelId="{BBF74C58-5761-430B-879D-F00B876C5720}" type="presParOf" srcId="{95E29DF4-4BF6-4137-BF0B-0C2BD87E9291}" destId="{1E9645D9-7DBC-40B3-BA77-1ED0DCDE19BD}" srcOrd="0" destOrd="0" presId="urn:microsoft.com/office/officeart/2005/8/layout/vList5"/>
    <dgm:cxn modelId="{D67D10E4-29E0-43D1-984D-C9BFD680A460}" type="presParOf" srcId="{1E9645D9-7DBC-40B3-BA77-1ED0DCDE19BD}" destId="{9705B1CB-DFFA-4E09-9C66-72D6BC86D311}" srcOrd="0" destOrd="0" presId="urn:microsoft.com/office/officeart/2005/8/layout/vList5"/>
    <dgm:cxn modelId="{2852DE68-57AA-4E57-8D47-9E3891876D27}" type="presParOf" srcId="{1E9645D9-7DBC-40B3-BA77-1ED0DCDE19BD}" destId="{B76CF985-FD34-4C9B-B3FD-8FE4D94F764F}" srcOrd="1" destOrd="0" presId="urn:microsoft.com/office/officeart/2005/8/layout/vList5"/>
    <dgm:cxn modelId="{69D48BBE-C676-49FE-9EA6-55E013407895}" type="presParOf" srcId="{95E29DF4-4BF6-4137-BF0B-0C2BD87E9291}" destId="{5CB0A5DB-4D22-4F03-9AE0-3B2D57BD2B05}" srcOrd="1" destOrd="0" presId="urn:microsoft.com/office/officeart/2005/8/layout/vList5"/>
    <dgm:cxn modelId="{F2DFBFE4-E8E8-4F23-9F9E-F0A4F3AC2265}" type="presParOf" srcId="{95E29DF4-4BF6-4137-BF0B-0C2BD87E9291}" destId="{9761D1F9-75A1-402C-AD11-A9BF0E56EA7B}" srcOrd="2" destOrd="0" presId="urn:microsoft.com/office/officeart/2005/8/layout/vList5"/>
    <dgm:cxn modelId="{E3959012-E760-4259-8DE6-CFEAB37247BF}" type="presParOf" srcId="{9761D1F9-75A1-402C-AD11-A9BF0E56EA7B}" destId="{45284B31-AF5A-428B-B28A-26B95753B634}" srcOrd="0" destOrd="0" presId="urn:microsoft.com/office/officeart/2005/8/layout/vList5"/>
    <dgm:cxn modelId="{8F851237-716E-4604-BABA-3503AB833F96}" type="presParOf" srcId="{9761D1F9-75A1-402C-AD11-A9BF0E56EA7B}" destId="{30657456-D65F-4886-84CE-BE3D96D58E0D}" srcOrd="1" destOrd="0" presId="urn:microsoft.com/office/officeart/2005/8/layout/vList5"/>
    <dgm:cxn modelId="{B8E5D07C-002A-451E-8B2E-2EA4BB757A45}" type="presParOf" srcId="{95E29DF4-4BF6-4137-BF0B-0C2BD87E9291}" destId="{AC1FCDB1-87CE-4408-8F2F-6303066CA194}" srcOrd="3" destOrd="0" presId="urn:microsoft.com/office/officeart/2005/8/layout/vList5"/>
    <dgm:cxn modelId="{45B6A225-28EA-4B73-A8D8-1DB4CEF71A99}" type="presParOf" srcId="{95E29DF4-4BF6-4137-BF0B-0C2BD87E9291}" destId="{84DD4430-C33A-4501-9205-B689FAFCE189}" srcOrd="4" destOrd="0" presId="urn:microsoft.com/office/officeart/2005/8/layout/vList5"/>
    <dgm:cxn modelId="{73AD33FB-6BB8-4BB9-A4DB-E68623F2D874}" type="presParOf" srcId="{84DD4430-C33A-4501-9205-B689FAFCE189}" destId="{489E0E3C-FDBA-463B-83EE-0D52BF5001AE}" srcOrd="0" destOrd="0" presId="urn:microsoft.com/office/officeart/2005/8/layout/vList5"/>
    <dgm:cxn modelId="{F42165BF-9BB6-4348-B667-05D5B2EB6CA1}" type="presParOf" srcId="{84DD4430-C33A-4501-9205-B689FAFCE189}" destId="{B9F71873-3F80-4E0A-9AC3-92AB3009963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836E8-E8ED-4E4D-8830-44D02881C404}">
      <dsp:nvSpPr>
        <dsp:cNvPr id="0" name=""/>
        <dsp:cNvSpPr/>
      </dsp:nvSpPr>
      <dsp:spPr>
        <a:xfrm rot="5400000">
          <a:off x="-141624" y="142851"/>
          <a:ext cx="944165" cy="6609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1</a:t>
          </a:r>
          <a:endParaRPr lang="fr-FR" sz="1800" kern="1200" dirty="0"/>
        </a:p>
      </dsp:txBody>
      <dsp:txXfrm rot="5400000">
        <a:off x="-141624" y="142851"/>
        <a:ext cx="944165" cy="660915"/>
      </dsp:txXfrm>
    </dsp:sp>
    <dsp:sp modelId="{86183C73-D866-41A6-B894-A770DDC96324}">
      <dsp:nvSpPr>
        <dsp:cNvPr id="0" name=""/>
        <dsp:cNvSpPr/>
      </dsp:nvSpPr>
      <dsp:spPr>
        <a:xfrm rot="5400000">
          <a:off x="2728704" y="-2067788"/>
          <a:ext cx="613707" cy="4749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Lutte chimique aveugle </a:t>
          </a:r>
          <a:endParaRPr lang="fr-FR" sz="2400" kern="1200" dirty="0"/>
        </a:p>
      </dsp:txBody>
      <dsp:txXfrm rot="5400000">
        <a:off x="2728704" y="-2067788"/>
        <a:ext cx="613707" cy="4749284"/>
      </dsp:txXfrm>
    </dsp:sp>
    <dsp:sp modelId="{93625B84-FAF3-4A3F-B993-0D6F3CBFAE6F}">
      <dsp:nvSpPr>
        <dsp:cNvPr id="0" name=""/>
        <dsp:cNvSpPr/>
      </dsp:nvSpPr>
      <dsp:spPr>
        <a:xfrm rot="5400000">
          <a:off x="-141624" y="888742"/>
          <a:ext cx="944165" cy="6609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2</a:t>
          </a:r>
          <a:endParaRPr lang="fr-FR" sz="1800" kern="1200" dirty="0"/>
        </a:p>
      </dsp:txBody>
      <dsp:txXfrm rot="5400000">
        <a:off x="-141624" y="888742"/>
        <a:ext cx="944165" cy="660915"/>
      </dsp:txXfrm>
    </dsp:sp>
    <dsp:sp modelId="{6382A045-0524-4133-BD0B-0A04A219DE6E}">
      <dsp:nvSpPr>
        <dsp:cNvPr id="0" name=""/>
        <dsp:cNvSpPr/>
      </dsp:nvSpPr>
      <dsp:spPr>
        <a:xfrm rot="5400000">
          <a:off x="2728704" y="-1320671"/>
          <a:ext cx="613707" cy="4749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Lutte chimique conseillée </a:t>
          </a:r>
          <a:endParaRPr lang="fr-FR" sz="800" kern="1200" dirty="0"/>
        </a:p>
      </dsp:txBody>
      <dsp:txXfrm rot="5400000">
        <a:off x="2728704" y="-1320671"/>
        <a:ext cx="613707" cy="4749284"/>
      </dsp:txXfrm>
    </dsp:sp>
    <dsp:sp modelId="{89600D9D-2BB9-4A0E-B7ED-AF7299AA11EA}">
      <dsp:nvSpPr>
        <dsp:cNvPr id="0" name=""/>
        <dsp:cNvSpPr/>
      </dsp:nvSpPr>
      <dsp:spPr>
        <a:xfrm rot="5400000">
          <a:off x="-141624" y="1634632"/>
          <a:ext cx="944165" cy="6609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3</a:t>
          </a:r>
          <a:endParaRPr lang="fr-FR" sz="1800" kern="1200" dirty="0"/>
        </a:p>
      </dsp:txBody>
      <dsp:txXfrm rot="5400000">
        <a:off x="-141624" y="1634632"/>
        <a:ext cx="944165" cy="660915"/>
      </dsp:txXfrm>
    </dsp:sp>
    <dsp:sp modelId="{6ACAE728-513F-4D9E-8A8E-44443DEAA935}">
      <dsp:nvSpPr>
        <dsp:cNvPr id="0" name=""/>
        <dsp:cNvSpPr/>
      </dsp:nvSpPr>
      <dsp:spPr>
        <a:xfrm rot="5400000">
          <a:off x="2728704" y="-574780"/>
          <a:ext cx="613707" cy="47492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 Lutte raisonnée (ou dirigée) </a:t>
          </a:r>
          <a:endParaRPr lang="fr-FR" sz="2400" kern="1200" dirty="0"/>
        </a:p>
      </dsp:txBody>
      <dsp:txXfrm rot="5400000">
        <a:off x="2728704" y="-574780"/>
        <a:ext cx="613707" cy="47492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6CF985-FD34-4C9B-B3FD-8FE4D94F764F}">
      <dsp:nvSpPr>
        <dsp:cNvPr id="0" name=""/>
        <dsp:cNvSpPr/>
      </dsp:nvSpPr>
      <dsp:spPr>
        <a:xfrm rot="5400000">
          <a:off x="2493946" y="-1490089"/>
          <a:ext cx="729555" cy="37307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Les pesticides</a:t>
          </a:r>
          <a:endParaRPr lang="fr-FR" sz="2100" kern="1200" dirty="0"/>
        </a:p>
      </dsp:txBody>
      <dsp:txXfrm rot="5400000">
        <a:off x="2493946" y="-1490089"/>
        <a:ext cx="729555" cy="3730777"/>
      </dsp:txXfrm>
    </dsp:sp>
    <dsp:sp modelId="{9705B1CB-DFFA-4E09-9C66-72D6BC86D311}">
      <dsp:nvSpPr>
        <dsp:cNvPr id="0" name=""/>
        <dsp:cNvSpPr/>
      </dsp:nvSpPr>
      <dsp:spPr>
        <a:xfrm>
          <a:off x="32" y="786"/>
          <a:ext cx="993302" cy="74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fr-FR" sz="3300" kern="1200" dirty="0" smtClean="0"/>
            <a:t>1</a:t>
          </a:r>
          <a:endParaRPr lang="fr-FR" sz="3300" kern="1200" dirty="0"/>
        </a:p>
      </dsp:txBody>
      <dsp:txXfrm>
        <a:off x="32" y="786"/>
        <a:ext cx="993302" cy="749025"/>
      </dsp:txXfrm>
    </dsp:sp>
    <dsp:sp modelId="{30657456-D65F-4886-84CE-BE3D96D58E0D}">
      <dsp:nvSpPr>
        <dsp:cNvPr id="0" name=""/>
        <dsp:cNvSpPr/>
      </dsp:nvSpPr>
      <dsp:spPr>
        <a:xfrm rot="5400000">
          <a:off x="2538688" y="-765346"/>
          <a:ext cx="590093" cy="37800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Les substances de croissances</a:t>
          </a:r>
          <a:endParaRPr lang="fr-FR" sz="2100" kern="1200" dirty="0"/>
        </a:p>
      </dsp:txBody>
      <dsp:txXfrm rot="5400000">
        <a:off x="2538688" y="-765346"/>
        <a:ext cx="590093" cy="3780072"/>
      </dsp:txXfrm>
    </dsp:sp>
    <dsp:sp modelId="{45284B31-AF5A-428B-B28A-26B95753B634}">
      <dsp:nvSpPr>
        <dsp:cNvPr id="0" name=""/>
        <dsp:cNvSpPr/>
      </dsp:nvSpPr>
      <dsp:spPr>
        <a:xfrm>
          <a:off x="32" y="795409"/>
          <a:ext cx="943666" cy="658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fr-FR" sz="3300" kern="1200" dirty="0" smtClean="0"/>
            <a:t>2</a:t>
          </a:r>
          <a:endParaRPr lang="fr-FR" sz="3300" kern="1200" dirty="0"/>
        </a:p>
      </dsp:txBody>
      <dsp:txXfrm>
        <a:off x="32" y="795409"/>
        <a:ext cx="943666" cy="658560"/>
      </dsp:txXfrm>
    </dsp:sp>
    <dsp:sp modelId="{B9F71873-3F80-4E0A-9AC3-92AB30099633}">
      <dsp:nvSpPr>
        <dsp:cNvPr id="0" name=""/>
        <dsp:cNvSpPr/>
      </dsp:nvSpPr>
      <dsp:spPr>
        <a:xfrm rot="5400000">
          <a:off x="2414208" y="10508"/>
          <a:ext cx="729555" cy="38907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Les correcteurs de carences</a:t>
          </a:r>
          <a:endParaRPr lang="fr-FR" sz="2100" kern="1200" dirty="0"/>
        </a:p>
      </dsp:txBody>
      <dsp:txXfrm rot="5400000">
        <a:off x="2414208" y="10508"/>
        <a:ext cx="729555" cy="3890763"/>
      </dsp:txXfrm>
    </dsp:sp>
    <dsp:sp modelId="{489E0E3C-FDBA-463B-83EE-0D52BF5001AE}">
      <dsp:nvSpPr>
        <dsp:cNvPr id="0" name=""/>
        <dsp:cNvSpPr/>
      </dsp:nvSpPr>
      <dsp:spPr>
        <a:xfrm>
          <a:off x="32" y="1499566"/>
          <a:ext cx="833571" cy="912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fr-FR" sz="3300" kern="1200" dirty="0" smtClean="0"/>
            <a:t>3</a:t>
          </a:r>
          <a:endParaRPr lang="fr-FR" sz="3300" kern="1200" dirty="0"/>
        </a:p>
      </dsp:txBody>
      <dsp:txXfrm>
        <a:off x="32" y="1499566"/>
        <a:ext cx="833571" cy="9126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1E67E-8946-4086-BACD-6F27FBB9480B}" type="datetimeFigureOut">
              <a:rPr lang="fr-FR" smtClean="0"/>
              <a:t>22/05/2021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4F0B0-0E6F-4540-813C-B46BC8982719}"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E84F0B0-0E6F-4540-813C-B46BC8982719}" type="slidenum">
              <a:rPr lang="fr-FR" smtClean="0"/>
              <a:t>53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774506F-AF33-4302-A2C8-41F240056008}" type="datetimeFigureOut">
              <a:rPr lang="fr-FR" smtClean="0"/>
              <a:pPr/>
              <a:t>22/05/2021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02E7F9-9094-4049-916F-6FCE5105395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4506F-AF33-4302-A2C8-41F240056008}" type="datetimeFigureOut">
              <a:rPr lang="fr-FR" smtClean="0"/>
              <a:pPr/>
              <a:t>22/05/2021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2E7F9-9094-4049-916F-6FCE5105395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r.wikipedia.org/wiki/Tabac" TargetMode="External"/><Relationship Id="rId3" Type="http://schemas.openxmlformats.org/officeDocument/2006/relationships/hyperlink" Target="https://fr.wikipedia.org/wiki/Prunus" TargetMode="External"/><Relationship Id="rId7" Type="http://schemas.openxmlformats.org/officeDocument/2006/relationships/hyperlink" Target="https://fr.wikipedia.org/wiki/Sorgo_commun" TargetMode="External"/><Relationship Id="rId2" Type="http://schemas.openxmlformats.org/officeDocument/2006/relationships/hyperlink" Target="https://fr.wikipedia.org/wiki/P%C3%AAche_(fruit)" TargetMode="External"/><Relationship Id="rId1" Type="http://schemas.openxmlformats.org/officeDocument/2006/relationships/slideLayout" Target="../slideLayouts/slideLayout2.xml"/><Relationship Id="rId6" Type="http://schemas.openxmlformats.org/officeDocument/2006/relationships/hyperlink" Target="https://fr.wikipedia.org/wiki/Laurier-cerise" TargetMode="External"/><Relationship Id="rId5" Type="http://schemas.openxmlformats.org/officeDocument/2006/relationships/hyperlink" Target="https://fr.wikipedia.org/wiki/Cerisier" TargetMode="External"/><Relationship Id="rId4" Type="http://schemas.openxmlformats.org/officeDocument/2006/relationships/hyperlink" Target="https://fr.wikipedia.org/wiki/N%C3%A8fle" TargetMode="External"/><Relationship Id="rId9" Type="http://schemas.openxmlformats.org/officeDocument/2006/relationships/hyperlink" Target="https://fr.wikipedia.org/wiki/Azo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r.wikipedia.org/wiki/Herbicides" TargetMode="External"/><Relationship Id="rId2" Type="http://schemas.openxmlformats.org/officeDocument/2006/relationships/hyperlink" Target="https://fr.wikipedia.org/wiki/Fongicides" TargetMode="External"/><Relationship Id="rId1" Type="http://schemas.openxmlformats.org/officeDocument/2006/relationships/slideLayout" Target="../slideLayouts/slideLayout2.xml"/><Relationship Id="rId5" Type="http://schemas.openxmlformats.org/officeDocument/2006/relationships/hyperlink" Target="https://fr.wikipedia.org/wiki/Molluscicide" TargetMode="External"/><Relationship Id="rId4" Type="http://schemas.openxmlformats.org/officeDocument/2006/relationships/hyperlink" Target="https://fr.wikipedia.org/w/index.php?title=Aphicide&amp;action=edit&amp;redlink=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b="1" dirty="0" smtClean="0"/>
              <a:t>Méthodes de lutte et risques</a:t>
            </a:r>
            <a:endParaRPr lang="fr-FR" dirty="0"/>
          </a:p>
        </p:txBody>
      </p:sp>
      <p:sp>
        <p:nvSpPr>
          <p:cNvPr id="4" name="Rectangle 3"/>
          <p:cNvSpPr/>
          <p:nvPr/>
        </p:nvSpPr>
        <p:spPr>
          <a:xfrm>
            <a:off x="609600" y="2111276"/>
            <a:ext cx="4572000" cy="2893100"/>
          </a:xfrm>
          <a:prstGeom prst="rect">
            <a:avLst/>
          </a:prstGeom>
        </p:spPr>
        <p:txBody>
          <a:bodyPr>
            <a:spAutoFit/>
          </a:bodyPr>
          <a:lstStyle/>
          <a:p>
            <a:r>
              <a:rPr lang="fr-FR" sz="2000" b="1" dirty="0" smtClean="0"/>
              <a:t> </a:t>
            </a:r>
          </a:p>
          <a:p>
            <a:r>
              <a:rPr lang="fr-FR" b="1" dirty="0" smtClean="0"/>
              <a:t>Introduction à la phytiatrie</a:t>
            </a:r>
          </a:p>
          <a:p>
            <a:r>
              <a:rPr lang="fr-FR" b="1" dirty="0" smtClean="0"/>
              <a:t>Chapitre 1 :  </a:t>
            </a:r>
          </a:p>
          <a:p>
            <a:r>
              <a:rPr lang="fr-FR" dirty="0" smtClean="0"/>
              <a:t> Notions de la lutte </a:t>
            </a:r>
          </a:p>
          <a:p>
            <a:r>
              <a:rPr lang="fr-FR" dirty="0" smtClean="0"/>
              <a:t>1. Lutte chimique aveugle </a:t>
            </a:r>
          </a:p>
          <a:p>
            <a:r>
              <a:rPr lang="fr-FR" dirty="0" smtClean="0"/>
              <a:t>2. Lutte chimique conseillée </a:t>
            </a:r>
          </a:p>
          <a:p>
            <a:r>
              <a:rPr lang="fr-FR" dirty="0" smtClean="0"/>
              <a:t>3. Lutte raisonnée (ou dirigée) </a:t>
            </a:r>
          </a:p>
          <a:p>
            <a:r>
              <a:rPr lang="fr-FR" dirty="0" smtClean="0"/>
              <a:t>4. Protection intégrée </a:t>
            </a:r>
          </a:p>
          <a:p>
            <a:r>
              <a:rPr lang="fr-FR" dirty="0" smtClean="0"/>
              <a:t>4.1. Naissance de la lutte intégrée </a:t>
            </a:r>
          </a:p>
          <a:p>
            <a:r>
              <a:rPr lang="fr-FR" dirty="0" smtClean="0"/>
              <a:t>4.2. Définitions </a:t>
            </a:r>
            <a:endParaRPr lang="fr-FR" dirty="0"/>
          </a:p>
        </p:txBody>
      </p:sp>
      <p:sp>
        <p:nvSpPr>
          <p:cNvPr id="5" name="ZoneTexte 4"/>
          <p:cNvSpPr txBox="1"/>
          <p:nvPr/>
        </p:nvSpPr>
        <p:spPr>
          <a:xfrm>
            <a:off x="533400" y="1524000"/>
            <a:ext cx="3581400" cy="461665"/>
          </a:xfrm>
          <a:prstGeom prst="rect">
            <a:avLst/>
          </a:prstGeom>
          <a:noFill/>
        </p:spPr>
        <p:txBody>
          <a:bodyPr wrap="square" rtlCol="0">
            <a:spAutoFit/>
          </a:bodyPr>
          <a:lstStyle/>
          <a:p>
            <a:r>
              <a:rPr lang="fr-FR" sz="2400" b="1" dirty="0" smtClean="0"/>
              <a:t>Contenu de la matière</a:t>
            </a:r>
            <a:endParaRPr lang="fr-FR"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0"/>
            <a:ext cx="8229600" cy="1143000"/>
          </a:xfrm>
        </p:spPr>
        <p:txBody>
          <a:bodyPr/>
          <a:lstStyle/>
          <a:p>
            <a:r>
              <a:rPr lang="fr-FR" b="1" dirty="0" smtClean="0">
                <a:solidFill>
                  <a:srgbClr val="FF0000"/>
                </a:solidFill>
              </a:rPr>
              <a:t>Méthodes chimiques</a:t>
            </a:r>
            <a:endParaRPr lang="fr-FR" dirty="0"/>
          </a:p>
        </p:txBody>
      </p:sp>
      <p:sp>
        <p:nvSpPr>
          <p:cNvPr id="3" name="Espace réservé du contenu 2"/>
          <p:cNvSpPr>
            <a:spLocks noGrp="1"/>
          </p:cNvSpPr>
          <p:nvPr>
            <p:ph idx="1"/>
          </p:nvPr>
        </p:nvSpPr>
        <p:spPr>
          <a:xfrm>
            <a:off x="0" y="1066800"/>
            <a:ext cx="9144000" cy="5791200"/>
          </a:xfrm>
        </p:spPr>
        <p:txBody>
          <a:bodyPr>
            <a:normAutofit fontScale="25000" lnSpcReduction="20000"/>
          </a:bodyPr>
          <a:lstStyle/>
          <a:p>
            <a:r>
              <a:rPr lang="fr-FR" sz="11200" b="1" dirty="0" smtClean="0">
                <a:solidFill>
                  <a:srgbClr val="0000CC"/>
                </a:solidFill>
              </a:rPr>
              <a:t>I - Insecticides minéraux</a:t>
            </a:r>
          </a:p>
          <a:p>
            <a:endParaRPr lang="fr-FR" b="1" dirty="0" smtClean="0">
              <a:solidFill>
                <a:srgbClr val="0000CC"/>
              </a:solidFill>
            </a:endParaRPr>
          </a:p>
          <a:p>
            <a:pPr>
              <a:buNone/>
            </a:pPr>
            <a:r>
              <a:rPr lang="fr-FR" sz="9600" dirty="0" smtClean="0"/>
              <a:t>Utilisés à l’état gazeux: produits hautement toxiques (poison du métabolisme)</a:t>
            </a:r>
          </a:p>
          <a:p>
            <a:r>
              <a:rPr lang="fr-FR" sz="9600" dirty="0" smtClean="0"/>
              <a:t>Ex: </a:t>
            </a:r>
            <a:r>
              <a:rPr lang="fr-FR" sz="9600" b="1" dirty="0" smtClean="0">
                <a:solidFill>
                  <a:srgbClr val="FF0000"/>
                </a:solidFill>
              </a:rPr>
              <a:t>Phosphore d’hydrogène PH3 </a:t>
            </a:r>
            <a:r>
              <a:rPr lang="fr-FR" sz="9600" dirty="0" smtClean="0"/>
              <a:t>(</a:t>
            </a:r>
            <a:r>
              <a:rPr lang="fr-FR" sz="9600" dirty="0" err="1" smtClean="0"/>
              <a:t>Fumigant</a:t>
            </a:r>
            <a:r>
              <a:rPr lang="fr-FR" sz="9600" dirty="0" smtClean="0"/>
              <a:t> toxique pour </a:t>
            </a:r>
            <a:r>
              <a:rPr lang="fr-FR" sz="9600" dirty="0"/>
              <a:t>les mammifères et </a:t>
            </a:r>
            <a:r>
              <a:rPr lang="fr-FR" sz="9600" dirty="0" smtClean="0"/>
              <a:t>l'Homme, n’est plus utilisé en France depuis 2016) </a:t>
            </a:r>
          </a:p>
          <a:p>
            <a:r>
              <a:rPr lang="fr-FR" sz="9600" b="1" dirty="0" smtClean="0">
                <a:solidFill>
                  <a:srgbClr val="FF0000"/>
                </a:solidFill>
              </a:rPr>
              <a:t>Acide cyanhydrique HCN: </a:t>
            </a:r>
            <a:r>
              <a:rPr lang="fr-FR" sz="9600" dirty="0" smtClean="0"/>
              <a:t>se trouve sous forme liquide ou sous forme gazeuse. Il est très soluble dans l'eau et l'éthanol (</a:t>
            </a:r>
            <a:r>
              <a:rPr lang="fr-FR" sz="9600" dirty="0"/>
              <a:t>peut être trouvé </a:t>
            </a:r>
            <a:r>
              <a:rPr lang="fr-FR" sz="9600" dirty="0" smtClean="0"/>
              <a:t>dans </a:t>
            </a:r>
            <a:r>
              <a:rPr lang="fr-FR" sz="9600" dirty="0"/>
              <a:t>les amandes amères, les noyaux de </a:t>
            </a:r>
            <a:r>
              <a:rPr lang="fr-FR" sz="9600" dirty="0">
                <a:hlinkClick r:id="rId2" tooltip="Pêche (fruit)"/>
              </a:rPr>
              <a:t>pêche</a:t>
            </a:r>
            <a:r>
              <a:rPr lang="fr-FR" sz="9600" dirty="0"/>
              <a:t> </a:t>
            </a:r>
            <a:r>
              <a:rPr lang="fr-FR" sz="9600" dirty="0" smtClean="0"/>
              <a:t>(les </a:t>
            </a:r>
            <a:r>
              <a:rPr lang="fr-FR" sz="9600" dirty="0"/>
              <a:t>noyaux des fruits du genre </a:t>
            </a:r>
            <a:r>
              <a:rPr lang="fr-FR" sz="9600" i="1" dirty="0">
                <a:hlinkClick r:id="rId3" tooltip="Prunus"/>
              </a:rPr>
              <a:t>Prunus</a:t>
            </a:r>
            <a:r>
              <a:rPr lang="fr-FR" sz="9600" dirty="0"/>
              <a:t>), de </a:t>
            </a:r>
            <a:r>
              <a:rPr lang="fr-FR" sz="9600" dirty="0">
                <a:hlinkClick r:id="rId4" tooltip="Nèfle"/>
              </a:rPr>
              <a:t>nèfles</a:t>
            </a:r>
            <a:r>
              <a:rPr lang="fr-FR" sz="9600" dirty="0"/>
              <a:t>, les feuilles de </a:t>
            </a:r>
            <a:r>
              <a:rPr lang="fr-FR" sz="9600" dirty="0">
                <a:hlinkClick r:id="rId5" tooltip="Cerisier"/>
              </a:rPr>
              <a:t>cerisier</a:t>
            </a:r>
            <a:r>
              <a:rPr lang="fr-FR" sz="9600" dirty="0"/>
              <a:t> (</a:t>
            </a:r>
            <a:r>
              <a:rPr lang="fr-FR" sz="9600" i="1" dirty="0"/>
              <a:t>Prunus </a:t>
            </a:r>
            <a:r>
              <a:rPr lang="fr-FR" sz="9600" i="1" dirty="0" err="1"/>
              <a:t>avium</a:t>
            </a:r>
            <a:r>
              <a:rPr lang="fr-FR" sz="9600" dirty="0"/>
              <a:t>) et de </a:t>
            </a:r>
            <a:r>
              <a:rPr lang="fr-FR" sz="9600" dirty="0">
                <a:hlinkClick r:id="rId6" tooltip="Laurier-cerise"/>
              </a:rPr>
              <a:t>laurier-cerise</a:t>
            </a:r>
            <a:r>
              <a:rPr lang="fr-FR" sz="9600" dirty="0"/>
              <a:t> (</a:t>
            </a:r>
            <a:r>
              <a:rPr lang="fr-FR" sz="9600" i="1" dirty="0"/>
              <a:t>Prunus </a:t>
            </a:r>
            <a:r>
              <a:rPr lang="fr-FR" sz="9600" i="1" dirty="0" err="1"/>
              <a:t>laurocerasus</a:t>
            </a:r>
            <a:r>
              <a:rPr lang="fr-FR" sz="9600" dirty="0"/>
              <a:t>), le </a:t>
            </a:r>
            <a:r>
              <a:rPr lang="fr-FR" sz="9600" u="sng" dirty="0" smtClean="0">
                <a:hlinkClick r:id="rId7"/>
              </a:rPr>
              <a:t>sorgho</a:t>
            </a:r>
            <a:endParaRPr lang="fr-FR" sz="9600" u="sng" dirty="0" smtClean="0"/>
          </a:p>
          <a:p>
            <a:pPr>
              <a:buNone/>
            </a:pPr>
            <a:r>
              <a:rPr lang="fr-FR" sz="9600" dirty="0" smtClean="0"/>
              <a:t>     -contenu </a:t>
            </a:r>
            <a:r>
              <a:rPr lang="fr-FR" sz="9600" dirty="0"/>
              <a:t>dans les gaz d'échappement des véhicules à combustion interne, dans la fumée de </a:t>
            </a:r>
            <a:r>
              <a:rPr lang="fr-FR" sz="9600" dirty="0">
                <a:hlinkClick r:id="rId8" tooltip="Tabac"/>
              </a:rPr>
              <a:t>tabac</a:t>
            </a:r>
            <a:r>
              <a:rPr lang="fr-FR" sz="9600" dirty="0"/>
              <a:t> et dans la fumée de combustion de certaines matières plastiques contenant de l'</a:t>
            </a:r>
            <a:r>
              <a:rPr lang="fr-FR" sz="9600" dirty="0">
                <a:hlinkClick r:id="rId9" tooltip="Azote"/>
              </a:rPr>
              <a:t>azote</a:t>
            </a:r>
            <a:r>
              <a:rPr lang="fr-FR" sz="9600" dirty="0" smtClean="0"/>
              <a:t> </a:t>
            </a:r>
          </a:p>
          <a:p>
            <a:r>
              <a:rPr lang="fr-FR" sz="9600" b="1" dirty="0" smtClean="0">
                <a:solidFill>
                  <a:srgbClr val="FF0000"/>
                </a:solidFill>
              </a:rPr>
              <a:t>Bromure de </a:t>
            </a:r>
            <a:r>
              <a:rPr lang="fr-FR" sz="9600" b="1" smtClean="0">
                <a:solidFill>
                  <a:srgbClr val="FF0000"/>
                </a:solidFill>
              </a:rPr>
              <a:t>méthyle CH3Br </a:t>
            </a:r>
            <a:r>
              <a:rPr lang="fr-FR" sz="9600" smtClean="0"/>
              <a:t>(détruit </a:t>
            </a:r>
            <a:r>
              <a:rPr lang="fr-FR" sz="9600" dirty="0" smtClean="0"/>
              <a:t>la couche d’ozone, substance interdite depuis 2005 en France et par l’Union européenne depuis 2011) (gaz sans </a:t>
            </a:r>
            <a:r>
              <a:rPr lang="fr-FR" sz="9600" dirty="0"/>
              <a:t>odeur </a:t>
            </a:r>
            <a:r>
              <a:rPr lang="fr-FR" sz="9600" dirty="0" smtClean="0"/>
              <a:t>distinctive, gaz à effet de serre)</a:t>
            </a:r>
            <a:endParaRPr lang="fr-FR" sz="9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90600"/>
          </a:xfrm>
        </p:spPr>
        <p:txBody>
          <a:bodyPr/>
          <a:lstStyle/>
          <a:p>
            <a:r>
              <a:rPr lang="fr-FR" b="1" dirty="0" smtClean="0">
                <a:solidFill>
                  <a:srgbClr val="FF0000"/>
                </a:solidFill>
              </a:rPr>
              <a:t>Méthodes chimiques</a:t>
            </a:r>
            <a:endParaRPr lang="fr-FR" dirty="0"/>
          </a:p>
        </p:txBody>
      </p:sp>
      <p:sp>
        <p:nvSpPr>
          <p:cNvPr id="3" name="Espace réservé du contenu 2"/>
          <p:cNvSpPr>
            <a:spLocks noGrp="1"/>
          </p:cNvSpPr>
          <p:nvPr>
            <p:ph idx="1"/>
          </p:nvPr>
        </p:nvSpPr>
        <p:spPr>
          <a:xfrm>
            <a:off x="457200" y="838200"/>
            <a:ext cx="8229600" cy="5867400"/>
          </a:xfrm>
        </p:spPr>
        <p:txBody>
          <a:bodyPr>
            <a:normAutofit fontScale="85000" lnSpcReduction="20000"/>
          </a:bodyPr>
          <a:lstStyle/>
          <a:p>
            <a:r>
              <a:rPr lang="fr-FR" sz="2800" b="1" dirty="0" smtClean="0">
                <a:solidFill>
                  <a:srgbClr val="0000CC"/>
                </a:solidFill>
              </a:rPr>
              <a:t>II - Insecticides organique d’origine synthétique:</a:t>
            </a:r>
          </a:p>
          <a:p>
            <a:pPr>
              <a:buNone/>
            </a:pPr>
            <a:endParaRPr lang="fr-FR" sz="2800" b="1" dirty="0" smtClean="0"/>
          </a:p>
          <a:p>
            <a:pPr>
              <a:buNone/>
            </a:pPr>
            <a:r>
              <a:rPr lang="fr-FR" sz="2800" b="1" dirty="0" smtClean="0"/>
              <a:t>La majorité des produits utilisés depuis les années 40.</a:t>
            </a:r>
          </a:p>
          <a:p>
            <a:pPr>
              <a:buNone/>
            </a:pPr>
            <a:r>
              <a:rPr lang="fr-FR" sz="2800" b="1" dirty="0" smtClean="0"/>
              <a:t> Neurotoxiques, classés en 3 groupes:</a:t>
            </a:r>
          </a:p>
          <a:p>
            <a:pPr>
              <a:buNone/>
            </a:pPr>
            <a:endParaRPr lang="fr-FR" sz="2800" b="1" dirty="0" smtClean="0"/>
          </a:p>
          <a:p>
            <a:r>
              <a:rPr lang="fr-FR" sz="2800" b="1" dirty="0" smtClean="0"/>
              <a:t>1- </a:t>
            </a:r>
            <a:r>
              <a:rPr lang="fr-FR" sz="2800" b="1" dirty="0" err="1" smtClean="0">
                <a:solidFill>
                  <a:srgbClr val="004620"/>
                </a:solidFill>
              </a:rPr>
              <a:t>Organo-chlorés</a:t>
            </a:r>
            <a:r>
              <a:rPr lang="fr-FR" sz="2800" b="1" dirty="0" smtClean="0">
                <a:solidFill>
                  <a:srgbClr val="004620"/>
                </a:solidFill>
              </a:rPr>
              <a:t> (OC) (</a:t>
            </a:r>
            <a:r>
              <a:rPr lang="fr-FR" sz="2800" dirty="0"/>
              <a:t>insecticides de </a:t>
            </a:r>
            <a:r>
              <a:rPr lang="fr-FR" sz="2800" dirty="0" smtClean="0"/>
              <a:t>contact. Très </a:t>
            </a:r>
            <a:r>
              <a:rPr lang="fr-FR" sz="2800" dirty="0"/>
              <a:t>utilisés de 1940 à 1970, ils sont en très nette </a:t>
            </a:r>
            <a:r>
              <a:rPr lang="fr-FR" sz="2800" dirty="0" smtClean="0"/>
              <a:t>régression. Neurotropes : </a:t>
            </a:r>
            <a:r>
              <a:rPr lang="fr-FR" sz="2800" dirty="0"/>
              <a:t>altèrent le fonctionnement des </a:t>
            </a:r>
            <a:r>
              <a:rPr lang="fr-FR" sz="2800" i="1" dirty="0"/>
              <a:t>canaux sodium</a:t>
            </a:r>
            <a:r>
              <a:rPr lang="fr-FR" sz="2800" dirty="0"/>
              <a:t> indispensables à la transmission de l'influx nerveux. Leur spectre d'action est large</a:t>
            </a:r>
            <a:r>
              <a:rPr lang="fr-FR" sz="2800" dirty="0" smtClean="0"/>
              <a:t>. Ex: </a:t>
            </a:r>
            <a:r>
              <a:rPr lang="fr-FR" sz="2800" dirty="0" err="1" smtClean="0"/>
              <a:t>DDT.</a:t>
            </a:r>
            <a:r>
              <a:rPr lang="fr-FR" sz="2800" b="1" dirty="0" err="1" smtClean="0">
                <a:solidFill>
                  <a:srgbClr val="004620"/>
                </a:solidFill>
              </a:rPr>
              <a:t>ou</a:t>
            </a:r>
            <a:r>
              <a:rPr lang="fr-FR" sz="2800" b="1" dirty="0" smtClean="0">
                <a:solidFill>
                  <a:srgbClr val="004620"/>
                </a:solidFill>
              </a:rPr>
              <a:t> soufrés (OS)</a:t>
            </a:r>
          </a:p>
          <a:p>
            <a:r>
              <a:rPr lang="fr-FR" sz="2800" b="1" dirty="0" smtClean="0"/>
              <a:t>2- </a:t>
            </a:r>
            <a:r>
              <a:rPr lang="fr-FR" sz="2800" b="1" dirty="0" err="1" smtClean="0">
                <a:solidFill>
                  <a:srgbClr val="004620"/>
                </a:solidFill>
              </a:rPr>
              <a:t>Organo-phosphorés</a:t>
            </a:r>
            <a:r>
              <a:rPr lang="fr-FR" sz="2800" b="1" dirty="0" smtClean="0">
                <a:solidFill>
                  <a:srgbClr val="004620"/>
                </a:solidFill>
              </a:rPr>
              <a:t> (OP): </a:t>
            </a:r>
            <a:r>
              <a:rPr lang="fr-FR" sz="2400" dirty="0"/>
              <a:t>de </a:t>
            </a:r>
            <a:r>
              <a:rPr lang="fr-FR" sz="2400" dirty="0" smtClean="0"/>
              <a:t>1944, </a:t>
            </a:r>
            <a:r>
              <a:rPr lang="fr-FR" sz="2400" dirty="0"/>
              <a:t>mode d'action sur le système </a:t>
            </a:r>
            <a:r>
              <a:rPr lang="fr-FR" sz="2400" dirty="0" smtClean="0"/>
              <a:t>nerveux. Produits de contact ou systémiques)</a:t>
            </a:r>
            <a:endParaRPr lang="fr-FR" sz="2800" b="1" dirty="0" smtClean="0">
              <a:solidFill>
                <a:srgbClr val="004620"/>
              </a:solidFill>
            </a:endParaRPr>
          </a:p>
          <a:p>
            <a:r>
              <a:rPr lang="fr-FR" sz="2800" b="1" dirty="0" smtClean="0"/>
              <a:t>3 – </a:t>
            </a:r>
            <a:r>
              <a:rPr lang="fr-FR" sz="2800" b="1" dirty="0" smtClean="0">
                <a:solidFill>
                  <a:srgbClr val="004620"/>
                </a:solidFill>
              </a:rPr>
              <a:t>Carbamates: </a:t>
            </a:r>
            <a:r>
              <a:rPr lang="fr-FR" sz="2400" dirty="0"/>
              <a:t>comprenant </a:t>
            </a:r>
            <a:r>
              <a:rPr lang="fr-FR" sz="2400" dirty="0" smtClean="0"/>
              <a:t>un </a:t>
            </a:r>
            <a:r>
              <a:rPr lang="fr-FR" sz="2400" dirty="0"/>
              <a:t>grand nombre de </a:t>
            </a:r>
            <a:r>
              <a:rPr lang="fr-FR" sz="2400" dirty="0">
                <a:hlinkClick r:id="rId2" tooltip="Fongicides"/>
              </a:rPr>
              <a:t>fongicides</a:t>
            </a:r>
            <a:r>
              <a:rPr lang="fr-FR" sz="2400" dirty="0"/>
              <a:t> et d'</a:t>
            </a:r>
            <a:r>
              <a:rPr lang="fr-FR" sz="2400" u="sng" dirty="0">
                <a:hlinkClick r:id="rId3"/>
              </a:rPr>
              <a:t>herbicides</a:t>
            </a:r>
            <a:r>
              <a:rPr lang="fr-FR" sz="2400" dirty="0" smtClean="0"/>
              <a:t>. Agissent </a:t>
            </a:r>
            <a:r>
              <a:rPr lang="fr-FR" sz="2400" dirty="0"/>
              <a:t>comme les organophosphorés ; en inhibant la cholinestérase. Certains ont des actions spécifiques (</a:t>
            </a:r>
            <a:r>
              <a:rPr lang="fr-FR" sz="2400" dirty="0">
                <a:hlinkClick r:id="rId4" tooltip="Aphicide (page inexistante)"/>
              </a:rPr>
              <a:t>aphicide</a:t>
            </a:r>
            <a:r>
              <a:rPr lang="fr-FR" sz="2400" dirty="0"/>
              <a:t>, </a:t>
            </a:r>
            <a:r>
              <a:rPr lang="fr-FR" sz="2400" u="sng" dirty="0" err="1" smtClean="0">
                <a:hlinkClick r:id="rId5"/>
              </a:rPr>
              <a:t>molluscicide</a:t>
            </a:r>
            <a:r>
              <a:rPr lang="fr-FR" sz="2400" u="sng" dirty="0" smtClean="0"/>
              <a:t>) </a:t>
            </a:r>
          </a:p>
          <a:p>
            <a:pPr>
              <a:buNone/>
            </a:pPr>
            <a:r>
              <a:rPr lang="fr-FR" sz="2400" dirty="0" smtClean="0"/>
              <a:t>      Agissent </a:t>
            </a:r>
            <a:r>
              <a:rPr lang="fr-FR" sz="2800" dirty="0" smtClean="0"/>
              <a:t>par </a:t>
            </a:r>
            <a:r>
              <a:rPr lang="fr-FR" sz="2800" dirty="0"/>
              <a:t>contact bien que certains aient une action systémique</a:t>
            </a:r>
            <a:endParaRPr lang="fr-FR" sz="2800" b="1" dirty="0">
              <a:solidFill>
                <a:srgbClr val="00462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66800"/>
          </a:xfrm>
        </p:spPr>
        <p:txBody>
          <a:bodyPr/>
          <a:lstStyle/>
          <a:p>
            <a:r>
              <a:rPr lang="fr-FR" b="1" dirty="0" smtClean="0">
                <a:solidFill>
                  <a:srgbClr val="FF0000"/>
                </a:solidFill>
              </a:rPr>
              <a:t>Méthodes chimiques</a:t>
            </a:r>
            <a:endParaRPr lang="fr-FR" dirty="0"/>
          </a:p>
        </p:txBody>
      </p:sp>
      <p:sp>
        <p:nvSpPr>
          <p:cNvPr id="3" name="Espace réservé du contenu 2"/>
          <p:cNvSpPr>
            <a:spLocks noGrp="1"/>
          </p:cNvSpPr>
          <p:nvPr>
            <p:ph idx="1"/>
          </p:nvPr>
        </p:nvSpPr>
        <p:spPr>
          <a:xfrm>
            <a:off x="304800" y="1143000"/>
            <a:ext cx="8229600" cy="4525963"/>
          </a:xfrm>
        </p:spPr>
        <p:txBody>
          <a:bodyPr/>
          <a:lstStyle/>
          <a:p>
            <a:r>
              <a:rPr lang="fr-FR" b="1" dirty="0" smtClean="0">
                <a:solidFill>
                  <a:srgbClr val="0000CC"/>
                </a:solidFill>
              </a:rPr>
              <a:t>Insecticides organiques d’origine biologique</a:t>
            </a:r>
          </a:p>
          <a:p>
            <a:endParaRPr lang="fr-FR" b="1" dirty="0" smtClean="0">
              <a:solidFill>
                <a:srgbClr val="0000CC"/>
              </a:solidFill>
            </a:endParaRPr>
          </a:p>
          <a:p>
            <a:r>
              <a:rPr lang="fr-FR" b="1" dirty="0" err="1" smtClean="0">
                <a:solidFill>
                  <a:schemeClr val="accent6">
                    <a:lumMod val="50000"/>
                  </a:schemeClr>
                </a:solidFill>
              </a:rPr>
              <a:t>Néonicotinoides</a:t>
            </a:r>
            <a:r>
              <a:rPr lang="fr-FR" b="1" dirty="0" smtClean="0">
                <a:solidFill>
                  <a:schemeClr val="accent6">
                    <a:lumMod val="50000"/>
                  </a:schemeClr>
                </a:solidFill>
              </a:rPr>
              <a:t> d’origine végétale</a:t>
            </a:r>
          </a:p>
          <a:p>
            <a:r>
              <a:rPr lang="fr-FR" b="1" dirty="0" smtClean="0">
                <a:solidFill>
                  <a:schemeClr val="accent6">
                    <a:lumMod val="50000"/>
                  </a:schemeClr>
                </a:solidFill>
              </a:rPr>
              <a:t>Pyréthrine</a:t>
            </a:r>
          </a:p>
          <a:p>
            <a:r>
              <a:rPr lang="fr-FR" b="1" dirty="0" err="1" smtClean="0">
                <a:solidFill>
                  <a:schemeClr val="accent6">
                    <a:lumMod val="50000"/>
                  </a:schemeClr>
                </a:solidFill>
              </a:rPr>
              <a:t>Antbiotiques</a:t>
            </a:r>
            <a:r>
              <a:rPr lang="fr-FR" b="1" dirty="0" smtClean="0">
                <a:solidFill>
                  <a:schemeClr val="accent6">
                    <a:lumMod val="50000"/>
                  </a:schemeClr>
                </a:solidFill>
              </a:rPr>
              <a:t> bactériens</a:t>
            </a:r>
          </a:p>
          <a:p>
            <a:r>
              <a:rPr lang="fr-FR" b="1" dirty="0" smtClean="0">
                <a:solidFill>
                  <a:schemeClr val="accent6">
                    <a:lumMod val="50000"/>
                  </a:schemeClr>
                </a:solidFill>
              </a:rPr>
              <a:t>Bactéries (</a:t>
            </a:r>
            <a:r>
              <a:rPr lang="fr-FR" b="1" i="1" dirty="0" err="1" smtClean="0">
                <a:solidFill>
                  <a:schemeClr val="accent6">
                    <a:lumMod val="50000"/>
                  </a:schemeClr>
                </a:solidFill>
              </a:rPr>
              <a:t>Bacillus</a:t>
            </a:r>
            <a:r>
              <a:rPr lang="fr-FR" b="1" i="1" dirty="0" smtClean="0">
                <a:solidFill>
                  <a:schemeClr val="accent6">
                    <a:lumMod val="50000"/>
                  </a:schemeClr>
                </a:solidFill>
              </a:rPr>
              <a:t> </a:t>
            </a:r>
            <a:r>
              <a:rPr lang="fr-FR" b="1" i="1" dirty="0" err="1" smtClean="0">
                <a:solidFill>
                  <a:schemeClr val="accent6">
                    <a:lumMod val="50000"/>
                  </a:schemeClr>
                </a:solidFill>
              </a:rPr>
              <a:t>thurengiensis</a:t>
            </a:r>
            <a:r>
              <a:rPr lang="fr-FR" b="1" dirty="0" smtClean="0">
                <a:solidFill>
                  <a:schemeClr val="accent6">
                    <a:lumMod val="50000"/>
                  </a:schemeClr>
                </a:solidFill>
              </a:rPr>
              <a:t>)</a:t>
            </a:r>
            <a:endParaRPr lang="fr-FR"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143000"/>
          </a:xfrm>
        </p:spPr>
        <p:txBody>
          <a:bodyPr/>
          <a:lstStyle/>
          <a:p>
            <a:r>
              <a:rPr lang="fr-FR" b="1" dirty="0" smtClean="0">
                <a:solidFill>
                  <a:srgbClr val="FF0000"/>
                </a:solidFill>
              </a:rPr>
              <a:t>Méthodes chimiques</a:t>
            </a:r>
            <a:endParaRPr lang="fr-FR" dirty="0"/>
          </a:p>
        </p:txBody>
      </p:sp>
      <p:sp>
        <p:nvSpPr>
          <p:cNvPr id="3" name="Espace réservé du contenu 2"/>
          <p:cNvSpPr>
            <a:spLocks noGrp="1"/>
          </p:cNvSpPr>
          <p:nvPr>
            <p:ph idx="1"/>
          </p:nvPr>
        </p:nvSpPr>
        <p:spPr>
          <a:xfrm>
            <a:off x="457200" y="1295400"/>
            <a:ext cx="8229600" cy="5562600"/>
          </a:xfrm>
        </p:spPr>
        <p:txBody>
          <a:bodyPr>
            <a:normAutofit fontScale="25000" lnSpcReduction="20000"/>
          </a:bodyPr>
          <a:lstStyle/>
          <a:p>
            <a:r>
              <a:rPr lang="fr-FR" sz="11200" b="1" dirty="0" smtClean="0">
                <a:solidFill>
                  <a:srgbClr val="0000CC"/>
                </a:solidFill>
              </a:rPr>
              <a:t>Qu'est-ce qu'un insecticide ?</a:t>
            </a:r>
          </a:p>
          <a:p>
            <a:endParaRPr lang="fr-FR" sz="11200" b="1" dirty="0" smtClean="0">
              <a:solidFill>
                <a:srgbClr val="0000CC"/>
              </a:solidFill>
            </a:endParaRPr>
          </a:p>
          <a:p>
            <a:pPr marL="274320" algn="just">
              <a:lnSpc>
                <a:spcPct val="120000"/>
              </a:lnSpc>
              <a:spcBef>
                <a:spcPts val="0"/>
              </a:spcBef>
              <a:buNone/>
            </a:pPr>
            <a:r>
              <a:rPr lang="fr-FR" sz="9200" dirty="0" smtClean="0"/>
              <a:t>     </a:t>
            </a:r>
            <a:r>
              <a:rPr lang="fr-FR" sz="10400" dirty="0" smtClean="0"/>
              <a:t>Un </a:t>
            </a:r>
            <a:r>
              <a:rPr lang="fr-FR" sz="10400" b="1" dirty="0" smtClean="0"/>
              <a:t>insecticide</a:t>
            </a:r>
            <a:r>
              <a:rPr lang="fr-FR" sz="10400" dirty="0" smtClean="0"/>
              <a:t> est une substance active ou une préparation phytosanitaire ayant pour but de tuer les insectes, aussi bien </a:t>
            </a:r>
            <a:r>
              <a:rPr lang="fr-FR" sz="10400" dirty="0" smtClean="0">
                <a:solidFill>
                  <a:srgbClr val="0000CC"/>
                </a:solidFill>
              </a:rPr>
              <a:t>adultes que sous forme de larves et d’œufs. </a:t>
            </a:r>
            <a:r>
              <a:rPr lang="fr-FR" sz="10400" dirty="0" smtClean="0"/>
              <a:t>On l’entend généralement sous sa forme large, à savoir ayant la propriété de </a:t>
            </a:r>
            <a:r>
              <a:rPr lang="fr-FR" sz="10400" b="1" dirty="0" smtClean="0">
                <a:solidFill>
                  <a:srgbClr val="0000CC"/>
                </a:solidFill>
              </a:rPr>
              <a:t>lutter, repousser ou tuer </a:t>
            </a:r>
            <a:r>
              <a:rPr lang="fr-FR" sz="10400" dirty="0" smtClean="0"/>
              <a:t>contre tous les petits animaux nuisibles, dont les arthropodes qui ne sont pas des insectes : araignées, acariens, etc.</a:t>
            </a:r>
          </a:p>
          <a:p>
            <a:pPr marL="274320" algn="just">
              <a:lnSpc>
                <a:spcPct val="120000"/>
              </a:lnSpc>
              <a:spcBef>
                <a:spcPts val="0"/>
              </a:spcBef>
            </a:pPr>
            <a:r>
              <a:rPr lang="fr-FR" sz="10400" dirty="0" smtClean="0"/>
              <a:t>Les insecticides appartiennent à la famille des </a:t>
            </a:r>
            <a:r>
              <a:rPr lang="fr-FR" sz="10400" b="1" dirty="0" smtClean="0"/>
              <a:t>pesticides</a:t>
            </a:r>
            <a:r>
              <a:rPr lang="fr-FR" sz="10400" dirty="0" smtClean="0"/>
              <a:t>. Leur rôle est d’empêcher l’installation ou la prolifération d’insectes considérés comme nuisibles. </a:t>
            </a:r>
          </a:p>
          <a:p>
            <a:endParaRPr lang="fr-FR" dirty="0" smtClean="0"/>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graphie: Le marché juteux des pesticides | Statista"/>
          <p:cNvPicPr>
            <a:picLocks noChangeAspect="1" noChangeArrowheads="1"/>
          </p:cNvPicPr>
          <p:nvPr/>
        </p:nvPicPr>
        <p:blipFill>
          <a:blip r:embed="rId2" cstate="print"/>
          <a:srcRect/>
          <a:stretch>
            <a:fillRect/>
          </a:stretch>
        </p:blipFill>
        <p:spPr bwMode="auto">
          <a:xfrm>
            <a:off x="155575" y="1419225"/>
            <a:ext cx="7210425" cy="51339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1718" y="76200"/>
            <a:ext cx="7807959"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FF0000"/>
                </a:solidFill>
              </a:rPr>
              <a:t>2.1.1 Les différents types </a:t>
            </a:r>
            <a:r>
              <a:rPr sz="2800" b="1" spc="-5" dirty="0">
                <a:solidFill>
                  <a:srgbClr val="FF0000"/>
                </a:solidFill>
              </a:rPr>
              <a:t>de </a:t>
            </a:r>
            <a:r>
              <a:rPr sz="2800" b="1" dirty="0">
                <a:solidFill>
                  <a:srgbClr val="FF0000"/>
                </a:solidFill>
              </a:rPr>
              <a:t>produits insecticides</a:t>
            </a:r>
          </a:p>
        </p:txBody>
      </p:sp>
      <p:sp>
        <p:nvSpPr>
          <p:cNvPr id="3" name="object 3"/>
          <p:cNvSpPr txBox="1"/>
          <p:nvPr/>
        </p:nvSpPr>
        <p:spPr>
          <a:xfrm>
            <a:off x="307340" y="927353"/>
            <a:ext cx="8410575" cy="5965190"/>
          </a:xfrm>
          <a:prstGeom prst="rect">
            <a:avLst/>
          </a:prstGeom>
        </p:spPr>
        <p:txBody>
          <a:bodyPr vert="horz" wrap="square" lIns="0" tIns="13335" rIns="0" bIns="0" rtlCol="0">
            <a:spAutoFit/>
          </a:bodyPr>
          <a:lstStyle/>
          <a:p>
            <a:pPr marL="230504" indent="-218440">
              <a:lnSpc>
                <a:spcPct val="100000"/>
              </a:lnSpc>
              <a:spcBef>
                <a:spcPts val="105"/>
              </a:spcBef>
              <a:buChar char="&gt;"/>
              <a:tabLst>
                <a:tab pos="231140" algn="l"/>
                <a:tab pos="4885690" algn="l"/>
                <a:tab pos="6594475" algn="l"/>
              </a:tabLst>
            </a:pPr>
            <a:r>
              <a:rPr sz="2000" dirty="0">
                <a:latin typeface="Arial"/>
                <a:cs typeface="Arial"/>
              </a:rPr>
              <a:t>100 molécules insecticides</a:t>
            </a:r>
            <a:r>
              <a:rPr sz="2000" spc="-20" dirty="0">
                <a:latin typeface="Arial"/>
                <a:cs typeface="Arial"/>
              </a:rPr>
              <a:t> </a:t>
            </a:r>
            <a:r>
              <a:rPr sz="2000" dirty="0">
                <a:latin typeface="Arial"/>
                <a:cs typeface="Arial"/>
              </a:rPr>
              <a:t>et</a:t>
            </a:r>
            <a:r>
              <a:rPr sz="2000" spc="-5" dirty="0">
                <a:latin typeface="Arial"/>
                <a:cs typeface="Arial"/>
              </a:rPr>
              <a:t> </a:t>
            </a:r>
            <a:r>
              <a:rPr sz="2000" dirty="0">
                <a:latin typeface="Arial"/>
                <a:cs typeface="Arial"/>
              </a:rPr>
              <a:t>acaricides	appartenant</a:t>
            </a:r>
            <a:r>
              <a:rPr sz="2000" spc="-45" dirty="0">
                <a:latin typeface="Arial"/>
                <a:cs typeface="Arial"/>
              </a:rPr>
              <a:t> </a:t>
            </a:r>
            <a:r>
              <a:rPr sz="2000" dirty="0">
                <a:latin typeface="Arial"/>
                <a:cs typeface="Arial"/>
              </a:rPr>
              <a:t>à	</a:t>
            </a:r>
            <a:r>
              <a:rPr sz="2000" u="heavy" dirty="0">
                <a:uFill>
                  <a:solidFill>
                    <a:srgbClr val="000000"/>
                  </a:solidFill>
                </a:uFill>
                <a:latin typeface="Arial"/>
                <a:cs typeface="Arial"/>
              </a:rPr>
              <a:t>3 grands</a:t>
            </a:r>
            <a:r>
              <a:rPr sz="2000" u="heavy" spc="-105" dirty="0">
                <a:uFill>
                  <a:solidFill>
                    <a:srgbClr val="000000"/>
                  </a:solidFill>
                </a:uFill>
                <a:latin typeface="Arial"/>
                <a:cs typeface="Arial"/>
              </a:rPr>
              <a:t> </a:t>
            </a:r>
            <a:r>
              <a:rPr sz="2000" u="heavy" dirty="0">
                <a:uFill>
                  <a:solidFill>
                    <a:srgbClr val="000000"/>
                  </a:solidFill>
                </a:uFill>
                <a:latin typeface="Arial"/>
                <a:cs typeface="Arial"/>
              </a:rPr>
              <a:t>types:</a:t>
            </a:r>
            <a:endParaRPr sz="2000">
              <a:latin typeface="Arial"/>
              <a:cs typeface="Arial"/>
            </a:endParaRPr>
          </a:p>
          <a:p>
            <a:pPr>
              <a:lnSpc>
                <a:spcPct val="100000"/>
              </a:lnSpc>
              <a:spcBef>
                <a:spcPts val="25"/>
              </a:spcBef>
            </a:pPr>
            <a:endParaRPr sz="2900">
              <a:latin typeface="Times New Roman"/>
              <a:cs typeface="Times New Roman"/>
            </a:endParaRPr>
          </a:p>
          <a:p>
            <a:pPr marL="622300" marR="398145" indent="-610235">
              <a:lnSpc>
                <a:spcPct val="100000"/>
              </a:lnSpc>
              <a:buAutoNum type="alphaLcParenR"/>
              <a:tabLst>
                <a:tab pos="622300" algn="l"/>
                <a:tab pos="622935" algn="l"/>
              </a:tabLst>
            </a:pPr>
            <a:r>
              <a:rPr sz="2000" dirty="0">
                <a:solidFill>
                  <a:srgbClr val="FF0000"/>
                </a:solidFill>
                <a:latin typeface="Arial"/>
                <a:cs typeface="Arial"/>
              </a:rPr>
              <a:t>Insecticides minéraux </a:t>
            </a:r>
            <a:r>
              <a:rPr sz="2000" spc="-5" dirty="0">
                <a:solidFill>
                  <a:srgbClr val="FF0000"/>
                </a:solidFill>
                <a:latin typeface="Arial"/>
                <a:cs typeface="Arial"/>
              </a:rPr>
              <a:t>utilisés </a:t>
            </a:r>
            <a:r>
              <a:rPr sz="2000" dirty="0">
                <a:solidFill>
                  <a:srgbClr val="FF0000"/>
                </a:solidFill>
                <a:latin typeface="Arial"/>
                <a:cs typeface="Arial"/>
              </a:rPr>
              <a:t>a </a:t>
            </a:r>
            <a:r>
              <a:rPr sz="2000" spc="-5" dirty="0">
                <a:solidFill>
                  <a:srgbClr val="FF0000"/>
                </a:solidFill>
                <a:latin typeface="Arial"/>
                <a:cs typeface="Arial"/>
              </a:rPr>
              <a:t>l’état gazeux </a:t>
            </a:r>
            <a:r>
              <a:rPr sz="2000" dirty="0">
                <a:latin typeface="Arial"/>
                <a:cs typeface="Arial"/>
              </a:rPr>
              <a:t>: produits hautement  toxiques (poisons du</a:t>
            </a:r>
            <a:r>
              <a:rPr sz="2000" spc="-65" dirty="0">
                <a:latin typeface="Arial"/>
                <a:cs typeface="Arial"/>
              </a:rPr>
              <a:t> </a:t>
            </a:r>
            <a:r>
              <a:rPr sz="2000" dirty="0">
                <a:latin typeface="Arial"/>
                <a:cs typeface="Arial"/>
              </a:rPr>
              <a:t>métabolisme)</a:t>
            </a:r>
            <a:endParaRPr sz="2000">
              <a:latin typeface="Arial"/>
              <a:cs typeface="Arial"/>
            </a:endParaRPr>
          </a:p>
          <a:p>
            <a:pPr marL="927100" marR="2407285">
              <a:lnSpc>
                <a:spcPct val="105000"/>
              </a:lnSpc>
              <a:spcBef>
                <a:spcPts val="305"/>
              </a:spcBef>
            </a:pPr>
            <a:r>
              <a:rPr sz="1600" spc="-5" dirty="0">
                <a:solidFill>
                  <a:srgbClr val="0033CC"/>
                </a:solidFill>
                <a:latin typeface="Arial"/>
                <a:cs typeface="Arial"/>
              </a:rPr>
              <a:t>Phosphure </a:t>
            </a:r>
            <a:r>
              <a:rPr sz="1600" spc="-10" dirty="0">
                <a:solidFill>
                  <a:srgbClr val="0033CC"/>
                </a:solidFill>
                <a:latin typeface="Arial"/>
                <a:cs typeface="Arial"/>
              </a:rPr>
              <a:t>d’hydrogène </a:t>
            </a:r>
            <a:r>
              <a:rPr sz="1600" spc="-5" dirty="0">
                <a:latin typeface="Arial"/>
                <a:cs typeface="Arial"/>
              </a:rPr>
              <a:t>(phosphine PH3 ) le plus utilisé  </a:t>
            </a:r>
            <a:r>
              <a:rPr sz="1600" spc="-5" dirty="0">
                <a:solidFill>
                  <a:srgbClr val="0033CC"/>
                </a:solidFill>
                <a:latin typeface="Arial"/>
                <a:cs typeface="Arial"/>
              </a:rPr>
              <a:t>Acide </a:t>
            </a:r>
            <a:r>
              <a:rPr sz="1600" spc="-10" dirty="0">
                <a:solidFill>
                  <a:srgbClr val="0033CC"/>
                </a:solidFill>
                <a:latin typeface="Arial"/>
                <a:cs typeface="Arial"/>
              </a:rPr>
              <a:t>cyanhydrique </a:t>
            </a:r>
            <a:r>
              <a:rPr sz="1600" spc="-5" dirty="0">
                <a:latin typeface="Arial"/>
                <a:cs typeface="Arial"/>
              </a:rPr>
              <a:t>ou </a:t>
            </a:r>
            <a:r>
              <a:rPr sz="1600" spc="-10" dirty="0">
                <a:latin typeface="Arial"/>
                <a:cs typeface="Arial"/>
              </a:rPr>
              <a:t>cyanure d’hydrogène</a:t>
            </a:r>
            <a:r>
              <a:rPr sz="1600" spc="114" dirty="0">
                <a:latin typeface="Arial"/>
                <a:cs typeface="Arial"/>
              </a:rPr>
              <a:t> </a:t>
            </a:r>
            <a:r>
              <a:rPr sz="1600" spc="-5" dirty="0">
                <a:latin typeface="Arial"/>
                <a:cs typeface="Arial"/>
              </a:rPr>
              <a:t>(HCN)</a:t>
            </a:r>
            <a:endParaRPr sz="1600">
              <a:latin typeface="Arial"/>
              <a:cs typeface="Arial"/>
            </a:endParaRPr>
          </a:p>
          <a:p>
            <a:pPr marL="927100">
              <a:lnSpc>
                <a:spcPts val="1730"/>
              </a:lnSpc>
            </a:pPr>
            <a:r>
              <a:rPr sz="1600" spc="-5" dirty="0">
                <a:solidFill>
                  <a:srgbClr val="0033CC"/>
                </a:solidFill>
                <a:latin typeface="Arial"/>
                <a:cs typeface="Arial"/>
              </a:rPr>
              <a:t>Bromure de méthyle </a:t>
            </a:r>
            <a:r>
              <a:rPr sz="1600" spc="-5" dirty="0">
                <a:latin typeface="Arial"/>
                <a:cs typeface="Arial"/>
              </a:rPr>
              <a:t>(bromométhane, CH3Br) </a:t>
            </a:r>
            <a:r>
              <a:rPr sz="1600" spc="-10" dirty="0">
                <a:latin typeface="Arial"/>
                <a:cs typeface="Arial"/>
              </a:rPr>
              <a:t>détruit </a:t>
            </a:r>
            <a:r>
              <a:rPr sz="1600" spc="-5" dirty="0">
                <a:latin typeface="Arial"/>
                <a:cs typeface="Arial"/>
              </a:rPr>
              <a:t>la couche d’ozone,</a:t>
            </a:r>
            <a:r>
              <a:rPr sz="1600" spc="204" dirty="0">
                <a:latin typeface="Arial"/>
                <a:cs typeface="Arial"/>
              </a:rPr>
              <a:t> </a:t>
            </a:r>
            <a:r>
              <a:rPr sz="1600" spc="-5" dirty="0">
                <a:solidFill>
                  <a:srgbClr val="FC030E"/>
                </a:solidFill>
                <a:latin typeface="Arial"/>
                <a:cs typeface="Arial"/>
              </a:rPr>
              <a:t>substance</a:t>
            </a:r>
            <a:endParaRPr sz="1600">
              <a:latin typeface="Arial"/>
              <a:cs typeface="Arial"/>
            </a:endParaRPr>
          </a:p>
          <a:p>
            <a:pPr marL="927100">
              <a:lnSpc>
                <a:spcPts val="1730"/>
              </a:lnSpc>
            </a:pPr>
            <a:r>
              <a:rPr sz="1600" spc="-5" dirty="0">
                <a:solidFill>
                  <a:srgbClr val="FC030E"/>
                </a:solidFill>
                <a:latin typeface="Arial"/>
                <a:cs typeface="Arial"/>
              </a:rPr>
              <a:t>interdite en 2005 </a:t>
            </a:r>
            <a:r>
              <a:rPr sz="1600" spc="-5" dirty="0">
                <a:latin typeface="Arial"/>
                <a:cs typeface="Arial"/>
              </a:rPr>
              <a:t>mais nbses</a:t>
            </a:r>
            <a:r>
              <a:rPr sz="1600" spc="45" dirty="0">
                <a:latin typeface="Arial"/>
                <a:cs typeface="Arial"/>
              </a:rPr>
              <a:t> </a:t>
            </a:r>
            <a:r>
              <a:rPr sz="1600" spc="-5" dirty="0">
                <a:latin typeface="Arial"/>
                <a:cs typeface="Arial"/>
              </a:rPr>
              <a:t>dérogations</a:t>
            </a:r>
            <a:endParaRPr sz="1600">
              <a:latin typeface="Arial"/>
              <a:cs typeface="Arial"/>
            </a:endParaRPr>
          </a:p>
          <a:p>
            <a:pPr>
              <a:lnSpc>
                <a:spcPct val="100000"/>
              </a:lnSpc>
              <a:spcBef>
                <a:spcPts val="45"/>
              </a:spcBef>
            </a:pPr>
            <a:endParaRPr sz="2450">
              <a:latin typeface="Times New Roman"/>
              <a:cs typeface="Times New Roman"/>
            </a:endParaRPr>
          </a:p>
          <a:p>
            <a:pPr marL="307975" marR="541655" indent="-307975">
              <a:lnSpc>
                <a:spcPct val="100000"/>
              </a:lnSpc>
              <a:spcBef>
                <a:spcPts val="5"/>
              </a:spcBef>
              <a:buAutoNum type="alphaLcParenR" startAt="2"/>
              <a:tabLst>
                <a:tab pos="307975" algn="l"/>
              </a:tabLst>
            </a:pPr>
            <a:r>
              <a:rPr sz="2000" dirty="0">
                <a:solidFill>
                  <a:srgbClr val="FF0000"/>
                </a:solidFill>
                <a:latin typeface="Arial"/>
                <a:cs typeface="Arial"/>
              </a:rPr>
              <a:t>Insecticides </a:t>
            </a:r>
            <a:r>
              <a:rPr sz="2000" spc="-5" dirty="0">
                <a:solidFill>
                  <a:srgbClr val="FF0000"/>
                </a:solidFill>
                <a:latin typeface="Arial"/>
                <a:cs typeface="Arial"/>
              </a:rPr>
              <a:t>organiques d’origine </a:t>
            </a:r>
            <a:r>
              <a:rPr sz="2000" dirty="0">
                <a:solidFill>
                  <a:srgbClr val="FF0000"/>
                </a:solidFill>
                <a:latin typeface="Arial"/>
                <a:cs typeface="Arial"/>
              </a:rPr>
              <a:t>synthétique</a:t>
            </a:r>
            <a:r>
              <a:rPr sz="2000" dirty="0">
                <a:latin typeface="Arial"/>
                <a:cs typeface="Arial"/>
              </a:rPr>
              <a:t>: </a:t>
            </a:r>
            <a:r>
              <a:rPr sz="2000" u="heavy" dirty="0">
                <a:uFill>
                  <a:solidFill>
                    <a:srgbClr val="000000"/>
                  </a:solidFill>
                </a:uFill>
                <a:latin typeface="Arial"/>
                <a:cs typeface="Arial"/>
              </a:rPr>
              <a:t>majorité des produits  utilisés</a:t>
            </a:r>
            <a:r>
              <a:rPr sz="2000" dirty="0">
                <a:latin typeface="Arial"/>
                <a:cs typeface="Arial"/>
              </a:rPr>
              <a:t> depuis les années 1940 ; neurotoxiques, classés en 3  groupes</a:t>
            </a:r>
            <a:r>
              <a:rPr sz="2000" spc="-40" dirty="0">
                <a:latin typeface="Arial"/>
                <a:cs typeface="Arial"/>
              </a:rPr>
              <a:t> </a:t>
            </a:r>
            <a:r>
              <a:rPr sz="2000" dirty="0">
                <a:latin typeface="Arial"/>
                <a:cs typeface="Arial"/>
              </a:rPr>
              <a:t>principaux:</a:t>
            </a:r>
            <a:endParaRPr sz="2000">
              <a:latin typeface="Arial"/>
              <a:cs typeface="Arial"/>
            </a:endParaRPr>
          </a:p>
          <a:p>
            <a:pPr marL="775970" lvl="1" indent="-154305">
              <a:lnSpc>
                <a:spcPct val="100000"/>
              </a:lnSpc>
              <a:spcBef>
                <a:spcPts val="480"/>
              </a:spcBef>
              <a:buSzPct val="111111"/>
              <a:buChar char="-"/>
              <a:tabLst>
                <a:tab pos="776605" algn="l"/>
              </a:tabLst>
            </a:pPr>
            <a:r>
              <a:rPr sz="1800" spc="-5" dirty="0">
                <a:latin typeface="Arial"/>
                <a:cs typeface="Arial"/>
              </a:rPr>
              <a:t>organochlorés (OC)/soufrés</a:t>
            </a:r>
            <a:r>
              <a:rPr sz="1800" spc="30" dirty="0">
                <a:latin typeface="Arial"/>
                <a:cs typeface="Arial"/>
              </a:rPr>
              <a:t> </a:t>
            </a:r>
            <a:r>
              <a:rPr sz="1800" dirty="0">
                <a:latin typeface="Arial"/>
                <a:cs typeface="Arial"/>
              </a:rPr>
              <a:t>(OS)</a:t>
            </a:r>
            <a:endParaRPr sz="1800">
              <a:latin typeface="Arial"/>
              <a:cs typeface="Arial"/>
            </a:endParaRPr>
          </a:p>
          <a:p>
            <a:pPr marL="762635" lvl="1" indent="-140970">
              <a:lnSpc>
                <a:spcPct val="100000"/>
              </a:lnSpc>
              <a:spcBef>
                <a:spcPts val="440"/>
              </a:spcBef>
              <a:buChar char="-"/>
              <a:tabLst>
                <a:tab pos="763270" algn="l"/>
              </a:tabLst>
            </a:pPr>
            <a:r>
              <a:rPr sz="1800" spc="-5" dirty="0">
                <a:latin typeface="Arial"/>
                <a:cs typeface="Arial"/>
              </a:rPr>
              <a:t>organophosphorés</a:t>
            </a:r>
            <a:r>
              <a:rPr sz="1800" spc="30" dirty="0">
                <a:latin typeface="Arial"/>
                <a:cs typeface="Arial"/>
              </a:rPr>
              <a:t> </a:t>
            </a:r>
            <a:r>
              <a:rPr sz="1800" dirty="0">
                <a:latin typeface="Arial"/>
                <a:cs typeface="Arial"/>
              </a:rPr>
              <a:t>(OP)</a:t>
            </a:r>
            <a:endParaRPr sz="1800">
              <a:latin typeface="Arial"/>
              <a:cs typeface="Arial"/>
            </a:endParaRPr>
          </a:p>
          <a:p>
            <a:pPr marL="762635" lvl="1" indent="-140970">
              <a:lnSpc>
                <a:spcPct val="100000"/>
              </a:lnSpc>
              <a:spcBef>
                <a:spcPts val="434"/>
              </a:spcBef>
              <a:buChar char="-"/>
              <a:tabLst>
                <a:tab pos="763270" algn="l"/>
              </a:tabLst>
            </a:pPr>
            <a:r>
              <a:rPr sz="1800" spc="-5" dirty="0">
                <a:latin typeface="Arial"/>
                <a:cs typeface="Arial"/>
              </a:rPr>
              <a:t>carbamates</a:t>
            </a:r>
            <a:endParaRPr sz="1800">
              <a:latin typeface="Arial"/>
              <a:cs typeface="Arial"/>
            </a:endParaRPr>
          </a:p>
          <a:p>
            <a:pPr lvl="1">
              <a:lnSpc>
                <a:spcPct val="100000"/>
              </a:lnSpc>
              <a:spcBef>
                <a:spcPts val="15"/>
              </a:spcBef>
              <a:buChar char="-"/>
            </a:pPr>
            <a:endParaRPr sz="2650">
              <a:latin typeface="Times New Roman"/>
              <a:cs typeface="Times New Roman"/>
            </a:endParaRPr>
          </a:p>
          <a:p>
            <a:pPr marL="293370" marR="381635" indent="-293370">
              <a:lnSpc>
                <a:spcPct val="100000"/>
              </a:lnSpc>
              <a:buAutoNum type="alphaLcParenR" startAt="2"/>
              <a:tabLst>
                <a:tab pos="293370" algn="l"/>
                <a:tab pos="3432810" algn="l"/>
                <a:tab pos="5758815" algn="l"/>
              </a:tabLst>
            </a:pPr>
            <a:r>
              <a:rPr sz="2000" dirty="0">
                <a:solidFill>
                  <a:srgbClr val="FF0000"/>
                </a:solidFill>
                <a:latin typeface="Arial"/>
                <a:cs typeface="Arial"/>
              </a:rPr>
              <a:t>Insecticides </a:t>
            </a:r>
            <a:r>
              <a:rPr sz="2000" spc="-5" dirty="0">
                <a:solidFill>
                  <a:srgbClr val="FF0000"/>
                </a:solidFill>
                <a:latin typeface="Arial"/>
                <a:cs typeface="Arial"/>
              </a:rPr>
              <a:t>organiques d’origine</a:t>
            </a:r>
            <a:r>
              <a:rPr sz="2000" dirty="0">
                <a:solidFill>
                  <a:srgbClr val="FF0000"/>
                </a:solidFill>
                <a:latin typeface="Arial"/>
                <a:cs typeface="Arial"/>
              </a:rPr>
              <a:t> </a:t>
            </a:r>
            <a:r>
              <a:rPr sz="2000" spc="-5" dirty="0">
                <a:solidFill>
                  <a:srgbClr val="FF0000"/>
                </a:solidFill>
                <a:latin typeface="Arial"/>
                <a:cs typeface="Arial"/>
              </a:rPr>
              <a:t>biologique</a:t>
            </a:r>
            <a:r>
              <a:rPr sz="2000" spc="30" dirty="0">
                <a:solidFill>
                  <a:srgbClr val="FF0000"/>
                </a:solidFill>
                <a:latin typeface="Arial"/>
                <a:cs typeface="Arial"/>
              </a:rPr>
              <a:t> </a:t>
            </a:r>
            <a:r>
              <a:rPr sz="2000" dirty="0">
                <a:latin typeface="Arial"/>
                <a:cs typeface="Arial"/>
              </a:rPr>
              <a:t>ex:	pyréthrines,  nicotinoïdes </a:t>
            </a:r>
            <a:r>
              <a:rPr sz="2000" spc="-5" dirty="0">
                <a:latin typeface="Arial"/>
                <a:cs typeface="Arial"/>
              </a:rPr>
              <a:t>d’origine végétale, antibiotiques </a:t>
            </a:r>
            <a:r>
              <a:rPr sz="2000" dirty="0">
                <a:latin typeface="Arial"/>
                <a:cs typeface="Arial"/>
              </a:rPr>
              <a:t>bactériens, bactéries  (</a:t>
            </a:r>
            <a:r>
              <a:rPr sz="2000" i="1" dirty="0">
                <a:latin typeface="Arial"/>
                <a:cs typeface="Arial"/>
              </a:rPr>
              <a:t>Bacillius</a:t>
            </a:r>
            <a:r>
              <a:rPr sz="2000" i="1" spc="15" dirty="0">
                <a:latin typeface="Arial"/>
                <a:cs typeface="Arial"/>
              </a:rPr>
              <a:t> </a:t>
            </a:r>
            <a:r>
              <a:rPr sz="2000" i="1" dirty="0">
                <a:latin typeface="Arial"/>
                <a:cs typeface="Arial"/>
              </a:rPr>
              <a:t>thuringiensis</a:t>
            </a:r>
            <a:r>
              <a:rPr sz="2000" dirty="0">
                <a:latin typeface="Arial"/>
                <a:cs typeface="Arial"/>
              </a:rPr>
              <a:t>)	// </a:t>
            </a:r>
            <a:r>
              <a:rPr sz="2000" spc="-5" dirty="0">
                <a:latin typeface="Arial"/>
                <a:cs typeface="Arial"/>
              </a:rPr>
              <a:t>lutte</a:t>
            </a:r>
            <a:r>
              <a:rPr sz="2000" spc="-35" dirty="0">
                <a:latin typeface="Arial"/>
                <a:cs typeface="Arial"/>
              </a:rPr>
              <a:t> </a:t>
            </a:r>
            <a:r>
              <a:rPr sz="2000" dirty="0">
                <a:latin typeface="Arial"/>
                <a:cs typeface="Arial"/>
              </a:rPr>
              <a:t>biologique</a:t>
            </a:r>
            <a:endParaRPr sz="20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143000"/>
          </a:xfrm>
        </p:spPr>
        <p:txBody>
          <a:bodyPr>
            <a:normAutofit/>
          </a:bodyPr>
          <a:lstStyle/>
          <a:p>
            <a:r>
              <a:rPr lang="fr-FR" sz="3600" b="1" dirty="0" smtClean="0">
                <a:solidFill>
                  <a:srgbClr val="FF0000"/>
                </a:solidFill>
              </a:rPr>
              <a:t>Risques liés à l’utilisation des pesticides</a:t>
            </a:r>
            <a:endParaRPr lang="fr-FR" sz="3600" b="1" dirty="0">
              <a:solidFill>
                <a:srgbClr val="FF0000"/>
              </a:solidFill>
            </a:endParaRPr>
          </a:p>
        </p:txBody>
      </p:sp>
      <p:sp>
        <p:nvSpPr>
          <p:cNvPr id="3" name="Espace réservé du contenu 2"/>
          <p:cNvSpPr>
            <a:spLocks noGrp="1"/>
          </p:cNvSpPr>
          <p:nvPr>
            <p:ph idx="1"/>
          </p:nvPr>
        </p:nvSpPr>
        <p:spPr>
          <a:xfrm>
            <a:off x="152400" y="838200"/>
            <a:ext cx="8534400" cy="5287963"/>
          </a:xfrm>
        </p:spPr>
        <p:txBody>
          <a:bodyPr>
            <a:normAutofit fontScale="92500" lnSpcReduction="20000"/>
          </a:bodyPr>
          <a:lstStyle/>
          <a:p>
            <a:pPr>
              <a:buNone/>
            </a:pPr>
            <a:r>
              <a:rPr lang="fr-FR" dirty="0" smtClean="0"/>
              <a:t>       Nombreuses molécules sont classées </a:t>
            </a:r>
            <a:r>
              <a:rPr lang="fr-FR" b="1" dirty="0" smtClean="0">
                <a:solidFill>
                  <a:srgbClr val="0000CC"/>
                </a:solidFill>
              </a:rPr>
              <a:t>POP</a:t>
            </a:r>
            <a:r>
              <a:rPr lang="fr-FR" dirty="0" smtClean="0"/>
              <a:t>     </a:t>
            </a:r>
          </a:p>
          <a:p>
            <a:pPr>
              <a:buNone/>
            </a:pPr>
            <a:r>
              <a:rPr lang="fr-FR" dirty="0" smtClean="0"/>
              <a:t>                  (Polluants Organiques Persistants)      </a:t>
            </a:r>
          </a:p>
          <a:p>
            <a:pPr>
              <a:buNone/>
            </a:pPr>
            <a:r>
              <a:rPr lang="fr-FR" dirty="0" smtClean="0"/>
              <a:t>       Impactent </a:t>
            </a:r>
            <a:r>
              <a:rPr lang="fr-FR" b="1" dirty="0" smtClean="0">
                <a:solidFill>
                  <a:srgbClr val="0000CC"/>
                </a:solidFill>
              </a:rPr>
              <a:t>durablement</a:t>
            </a:r>
            <a:r>
              <a:rPr lang="fr-FR" dirty="0" smtClean="0"/>
              <a:t> les </a:t>
            </a:r>
            <a:r>
              <a:rPr lang="fr-FR" b="1" dirty="0" smtClean="0">
                <a:solidFill>
                  <a:schemeClr val="accent5">
                    <a:lumMod val="50000"/>
                  </a:schemeClr>
                </a:solidFill>
              </a:rPr>
              <a:t>cultures</a:t>
            </a:r>
            <a:r>
              <a:rPr lang="fr-FR" dirty="0" smtClean="0"/>
              <a:t>, les </a:t>
            </a:r>
            <a:r>
              <a:rPr lang="fr-FR" b="1" dirty="0" smtClean="0">
                <a:solidFill>
                  <a:schemeClr val="accent5">
                    <a:lumMod val="50000"/>
                  </a:schemeClr>
                </a:solidFill>
              </a:rPr>
              <a:t>sols,    </a:t>
            </a:r>
          </a:p>
          <a:p>
            <a:pPr>
              <a:buNone/>
            </a:pPr>
            <a:r>
              <a:rPr lang="fr-FR" b="1" dirty="0" smtClean="0">
                <a:solidFill>
                  <a:schemeClr val="accent5">
                    <a:lumMod val="50000"/>
                  </a:schemeClr>
                </a:solidFill>
              </a:rPr>
              <a:t>                 </a:t>
            </a:r>
            <a:r>
              <a:rPr lang="fr-FR" dirty="0" smtClean="0"/>
              <a:t>les</a:t>
            </a:r>
            <a:r>
              <a:rPr lang="fr-FR" b="1" dirty="0" smtClean="0">
                <a:solidFill>
                  <a:schemeClr val="accent5">
                    <a:lumMod val="50000"/>
                  </a:schemeClr>
                </a:solidFill>
              </a:rPr>
              <a:t> eaux </a:t>
            </a:r>
            <a:r>
              <a:rPr lang="fr-FR" dirty="0" smtClean="0"/>
              <a:t>et les </a:t>
            </a:r>
            <a:r>
              <a:rPr lang="fr-FR" b="1" dirty="0" smtClean="0">
                <a:solidFill>
                  <a:schemeClr val="accent5">
                    <a:lumMod val="50000"/>
                  </a:schemeClr>
                </a:solidFill>
              </a:rPr>
              <a:t>consommateurs</a:t>
            </a:r>
            <a:r>
              <a:rPr lang="fr-FR" dirty="0" smtClean="0"/>
              <a:t>.</a:t>
            </a:r>
          </a:p>
          <a:p>
            <a:pPr>
              <a:buNone/>
            </a:pPr>
            <a:r>
              <a:rPr lang="fr-FR" dirty="0" smtClean="0"/>
              <a:t>        Persistent dans l’environnement et voyagent </a:t>
            </a:r>
          </a:p>
          <a:p>
            <a:pPr>
              <a:buNone/>
            </a:pPr>
            <a:r>
              <a:rPr lang="fr-FR" dirty="0" smtClean="0"/>
              <a:t>                    sur de longues distances</a:t>
            </a:r>
          </a:p>
          <a:p>
            <a:pPr>
              <a:buNone/>
            </a:pPr>
            <a:r>
              <a:rPr lang="fr-FR" dirty="0" smtClean="0"/>
              <a:t>        S’accumulent dans les organismes vivants:    </a:t>
            </a:r>
          </a:p>
          <a:p>
            <a:pPr>
              <a:buNone/>
            </a:pPr>
            <a:r>
              <a:rPr lang="fr-FR" b="1" dirty="0" smtClean="0">
                <a:solidFill>
                  <a:srgbClr val="FF0000"/>
                </a:solidFill>
              </a:rPr>
              <a:t>                  phénomène de </a:t>
            </a:r>
            <a:r>
              <a:rPr lang="fr-FR" b="1" dirty="0" err="1" smtClean="0">
                <a:solidFill>
                  <a:srgbClr val="FF0000"/>
                </a:solidFill>
              </a:rPr>
              <a:t>Bio-accumulation</a:t>
            </a:r>
            <a:r>
              <a:rPr lang="fr-FR" dirty="0" smtClean="0"/>
              <a:t>.</a:t>
            </a:r>
          </a:p>
          <a:p>
            <a:pPr>
              <a:buNone/>
            </a:pPr>
            <a:r>
              <a:rPr lang="fr-FR" dirty="0" smtClean="0"/>
              <a:t>        Se concentrent dans les chaines alimentaires</a:t>
            </a:r>
          </a:p>
          <a:p>
            <a:pPr>
              <a:buNone/>
            </a:pPr>
            <a:r>
              <a:rPr lang="fr-FR" dirty="0" smtClean="0"/>
              <a:t>        Produisent des </a:t>
            </a:r>
            <a:r>
              <a:rPr lang="fr-FR" b="1" dirty="0" smtClean="0">
                <a:solidFill>
                  <a:srgbClr val="FF0000"/>
                </a:solidFill>
              </a:rPr>
              <a:t>effets toxiques à long terme </a:t>
            </a:r>
            <a:r>
              <a:rPr lang="fr-FR" dirty="0" smtClean="0"/>
              <a:t>sur    </a:t>
            </a:r>
          </a:p>
          <a:p>
            <a:pPr>
              <a:buNone/>
            </a:pPr>
            <a:r>
              <a:rPr lang="fr-FR" dirty="0" smtClean="0"/>
              <a:t>                   les organismes vivants.</a:t>
            </a:r>
            <a:endParaRPr lang="fr-FR" dirty="0"/>
          </a:p>
        </p:txBody>
      </p:sp>
      <p:sp>
        <p:nvSpPr>
          <p:cNvPr id="5" name="Flèche droite 4"/>
          <p:cNvSpPr/>
          <p:nvPr/>
        </p:nvSpPr>
        <p:spPr>
          <a:xfrm>
            <a:off x="76200" y="990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76200" y="18288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Flèche droite 6"/>
          <p:cNvSpPr/>
          <p:nvPr/>
        </p:nvSpPr>
        <p:spPr>
          <a:xfrm>
            <a:off x="76200" y="27432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76200" y="44958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76200" y="49530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76200" y="3657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fontScale="90000"/>
          </a:bodyPr>
          <a:lstStyle/>
          <a:p>
            <a:r>
              <a:rPr lang="fr-FR" b="1" dirty="0" smtClean="0">
                <a:solidFill>
                  <a:srgbClr val="FF0000"/>
                </a:solidFill>
              </a:rPr>
              <a:t>Risques liés à l’utilisation des pesticides</a:t>
            </a:r>
            <a:endParaRPr lang="fr-FR" dirty="0"/>
          </a:p>
        </p:txBody>
      </p:sp>
      <p:sp>
        <p:nvSpPr>
          <p:cNvPr id="3" name="Espace réservé du contenu 2"/>
          <p:cNvSpPr>
            <a:spLocks noGrp="1"/>
          </p:cNvSpPr>
          <p:nvPr>
            <p:ph idx="1"/>
          </p:nvPr>
        </p:nvSpPr>
        <p:spPr>
          <a:xfrm>
            <a:off x="152400" y="1447800"/>
            <a:ext cx="8839200" cy="5257800"/>
          </a:xfrm>
        </p:spPr>
        <p:txBody>
          <a:bodyPr>
            <a:noAutofit/>
          </a:bodyPr>
          <a:lstStyle/>
          <a:p>
            <a:r>
              <a:rPr lang="fr-FR" sz="2400" b="1" dirty="0" smtClean="0"/>
              <a:t>Neurotoxiques: </a:t>
            </a:r>
            <a:r>
              <a:rPr lang="fr-FR" sz="2400" dirty="0" smtClean="0"/>
              <a:t>Perturbation des enzymes du Système nerveux central (SNC)   - Augmentation du risque de développement des  </a:t>
            </a:r>
          </a:p>
          <a:p>
            <a:pPr>
              <a:buNone/>
            </a:pPr>
            <a:r>
              <a:rPr lang="fr-FR" sz="2400" dirty="0" smtClean="0"/>
              <a:t>                                  maladies </a:t>
            </a:r>
            <a:r>
              <a:rPr lang="fr-FR" sz="2400" dirty="0" err="1" smtClean="0"/>
              <a:t>neuro</a:t>
            </a:r>
            <a:r>
              <a:rPr lang="fr-FR" sz="2400" dirty="0" smtClean="0"/>
              <a:t>-</a:t>
            </a:r>
            <a:r>
              <a:rPr lang="fr-FR" sz="2400" dirty="0" err="1" smtClean="0"/>
              <a:t>dégénératrices</a:t>
            </a:r>
            <a:r>
              <a:rPr lang="fr-FR" sz="2400" dirty="0" smtClean="0"/>
              <a:t>.</a:t>
            </a:r>
          </a:p>
          <a:p>
            <a:r>
              <a:rPr lang="fr-FR" sz="2400" b="1" dirty="0" smtClean="0"/>
              <a:t>Perturbateurs </a:t>
            </a:r>
            <a:r>
              <a:rPr lang="fr-FR" sz="2400" b="1" dirty="0" err="1" smtClean="0"/>
              <a:t>endocrinniens</a:t>
            </a:r>
            <a:r>
              <a:rPr lang="fr-FR" sz="2400" b="1" dirty="0" smtClean="0"/>
              <a:t>: </a:t>
            </a:r>
            <a:r>
              <a:rPr lang="fr-FR" sz="2400" dirty="0" smtClean="0"/>
              <a:t>Action sur le fonctionnement des cytochromes P450 </a:t>
            </a:r>
            <a:r>
              <a:rPr lang="fr-FR" sz="2400" dirty="0" smtClean="0">
                <a:solidFill>
                  <a:srgbClr val="FF0000"/>
                </a:solidFill>
              </a:rPr>
              <a:t>hémoprotéines</a:t>
            </a:r>
            <a:r>
              <a:rPr lang="fr-FR" sz="2400" dirty="0" smtClean="0"/>
              <a:t> (la synthèse des </a:t>
            </a:r>
            <a:r>
              <a:rPr lang="fr-FR" sz="2400" dirty="0" err="1" smtClean="0"/>
              <a:t>ctynoides</a:t>
            </a:r>
            <a:r>
              <a:rPr lang="fr-FR" sz="2400" dirty="0" smtClean="0"/>
              <a:t>)                            </a:t>
            </a:r>
          </a:p>
          <a:p>
            <a:pPr>
              <a:buNone/>
            </a:pPr>
            <a:r>
              <a:rPr lang="fr-FR" sz="2400" dirty="0" smtClean="0"/>
              <a:t>         - Baisse de la fertilité</a:t>
            </a:r>
          </a:p>
          <a:p>
            <a:r>
              <a:rPr lang="fr-FR" sz="2400" b="1" dirty="0" smtClean="0"/>
              <a:t>Cancérigènes: </a:t>
            </a:r>
            <a:r>
              <a:rPr lang="fr-FR" sz="2400" dirty="0" smtClean="0"/>
              <a:t>Augmentation de la fréquence des leucémies de l’enfant</a:t>
            </a:r>
          </a:p>
          <a:p>
            <a:pPr>
              <a:buNone/>
            </a:pPr>
            <a:r>
              <a:rPr lang="fr-FR" sz="2400" dirty="0" smtClean="0"/>
              <a:t>    - Affaiblissement du système immunitaire</a:t>
            </a:r>
          </a:p>
          <a:p>
            <a:pPr>
              <a:buNone/>
            </a:pPr>
            <a:r>
              <a:rPr lang="fr-FR" sz="2400" dirty="0" smtClean="0"/>
              <a:t>    - Mutagènes</a:t>
            </a:r>
          </a:p>
          <a:p>
            <a:pPr>
              <a:buNone/>
            </a:pPr>
            <a:r>
              <a:rPr lang="fr-FR" sz="2400" dirty="0" smtClean="0"/>
              <a:t>   </a:t>
            </a:r>
            <a:r>
              <a:rPr lang="fr-FR" sz="2400" b="1" dirty="0" err="1" smtClean="0"/>
              <a:t>Reprotoxiques</a:t>
            </a:r>
            <a:r>
              <a:rPr lang="fr-FR" sz="2400" b="1" dirty="0" smtClean="0"/>
              <a:t>:</a:t>
            </a:r>
            <a:r>
              <a:rPr lang="fr-FR" sz="2400" dirty="0" smtClean="0"/>
              <a:t> induisent des malformations de l’appareil génitale et des troubles de la reproduction.</a:t>
            </a:r>
            <a:endParaRPr lang="fr-F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normAutofit fontScale="90000"/>
          </a:bodyPr>
          <a:lstStyle/>
          <a:p>
            <a:r>
              <a:rPr lang="fr-FR" b="1" dirty="0" smtClean="0">
                <a:solidFill>
                  <a:srgbClr val="FF0000"/>
                </a:solidFill>
              </a:rPr>
              <a:t>Risques liés à l’utilisation des pesticides</a:t>
            </a:r>
            <a:endParaRPr lang="fr-FR" dirty="0"/>
          </a:p>
        </p:txBody>
      </p:sp>
      <p:sp>
        <p:nvSpPr>
          <p:cNvPr id="3" name="Espace réservé du contenu 2"/>
          <p:cNvSpPr>
            <a:spLocks noGrp="1"/>
          </p:cNvSpPr>
          <p:nvPr>
            <p:ph idx="1"/>
          </p:nvPr>
        </p:nvSpPr>
        <p:spPr>
          <a:xfrm>
            <a:off x="457200" y="2713037"/>
            <a:ext cx="8229600" cy="3535363"/>
          </a:xfrm>
        </p:spPr>
        <p:txBody>
          <a:bodyPr/>
          <a:lstStyle/>
          <a:p>
            <a:r>
              <a:rPr lang="fr-FR" b="1" dirty="0" smtClean="0">
                <a:solidFill>
                  <a:srgbClr val="0000CC"/>
                </a:solidFill>
              </a:rPr>
              <a:t>Population à risques:</a:t>
            </a:r>
          </a:p>
          <a:p>
            <a:pPr>
              <a:buNone/>
            </a:pPr>
            <a:endParaRPr lang="fr-FR" b="1" dirty="0" smtClean="0">
              <a:solidFill>
                <a:srgbClr val="0000CC"/>
              </a:solidFill>
            </a:endParaRPr>
          </a:p>
          <a:p>
            <a:pPr>
              <a:buNone/>
            </a:pPr>
            <a:r>
              <a:rPr lang="fr-FR" dirty="0" smtClean="0"/>
              <a:t>     </a:t>
            </a:r>
            <a:r>
              <a:rPr lang="fr-FR" b="1" dirty="0" smtClean="0"/>
              <a:t>Tout le monde </a:t>
            </a:r>
            <a:r>
              <a:rPr lang="fr-FR" dirty="0" smtClean="0"/>
              <a:t>et plus particulièrement </a:t>
            </a:r>
            <a:r>
              <a:rPr lang="fr-FR" b="1" dirty="0" smtClean="0">
                <a:solidFill>
                  <a:srgbClr val="00B050"/>
                </a:solidFill>
              </a:rPr>
              <a:t>les  </a:t>
            </a:r>
          </a:p>
          <a:p>
            <a:pPr>
              <a:buNone/>
            </a:pPr>
            <a:r>
              <a:rPr lang="fr-FR" b="1" dirty="0" smtClean="0">
                <a:solidFill>
                  <a:srgbClr val="00B050"/>
                </a:solidFill>
              </a:rPr>
              <a:t>     agriculteurs et leurs descendants</a:t>
            </a:r>
            <a:r>
              <a:rPr lang="fr-FR" dirty="0" smtClean="0"/>
              <a:t>, les enfants </a:t>
            </a:r>
          </a:p>
          <a:p>
            <a:pPr>
              <a:buNone/>
            </a:pPr>
            <a:r>
              <a:rPr lang="fr-FR" dirty="0" smtClean="0"/>
              <a:t>                    et les femmes enceintes</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fontScale="90000"/>
          </a:bodyPr>
          <a:lstStyle/>
          <a:p>
            <a:r>
              <a:rPr lang="fr-FR" b="1" dirty="0" smtClean="0">
                <a:solidFill>
                  <a:srgbClr val="FF0000"/>
                </a:solidFill>
              </a:rPr>
              <a:t>Risques liés à l’utilisation des pesticides</a:t>
            </a:r>
            <a:endParaRPr lang="fr-FR" dirty="0"/>
          </a:p>
        </p:txBody>
      </p:sp>
      <p:sp>
        <p:nvSpPr>
          <p:cNvPr id="3" name="Espace réservé du contenu 2"/>
          <p:cNvSpPr>
            <a:spLocks noGrp="1"/>
          </p:cNvSpPr>
          <p:nvPr>
            <p:ph idx="1"/>
          </p:nvPr>
        </p:nvSpPr>
        <p:spPr/>
        <p:txBody>
          <a:bodyPr/>
          <a:lstStyle/>
          <a:p>
            <a:r>
              <a:rPr lang="fr-FR" b="1" dirty="0" smtClean="0"/>
              <a:t>   </a:t>
            </a:r>
            <a:r>
              <a:rPr lang="fr-FR" b="1" dirty="0" smtClean="0">
                <a:solidFill>
                  <a:srgbClr val="0000CC"/>
                </a:solidFill>
              </a:rPr>
              <a:t>Apparition d’insectes résistants:</a:t>
            </a:r>
          </a:p>
          <a:p>
            <a:pPr>
              <a:buNone/>
            </a:pPr>
            <a:r>
              <a:rPr lang="fr-FR" b="1" dirty="0" smtClean="0"/>
              <a:t>      Due à l’utilisation intense des pesticides à   </a:t>
            </a:r>
          </a:p>
          <a:p>
            <a:pPr>
              <a:buNone/>
            </a:pPr>
            <a:r>
              <a:rPr lang="fr-FR" b="1" dirty="0" smtClean="0"/>
              <a:t>      spectre large. </a:t>
            </a:r>
          </a:p>
          <a:p>
            <a:pPr>
              <a:buNone/>
            </a:pPr>
            <a:r>
              <a:rPr lang="fr-FR" b="1" dirty="0" smtClean="0"/>
              <a:t>       </a:t>
            </a:r>
          </a:p>
          <a:p>
            <a:pPr>
              <a:buNone/>
            </a:pPr>
            <a:r>
              <a:rPr lang="fr-FR" b="1" dirty="0" smtClean="0"/>
              <a:t>      </a:t>
            </a:r>
            <a:r>
              <a:rPr lang="fr-FR" b="1" dirty="0" smtClean="0">
                <a:solidFill>
                  <a:srgbClr val="0000CC"/>
                </a:solidFill>
              </a:rPr>
              <a:t>Déséquilibre biologique: </a:t>
            </a:r>
            <a:r>
              <a:rPr lang="fr-FR" b="1" dirty="0" smtClean="0"/>
              <a:t>les pesticides    </a:t>
            </a:r>
          </a:p>
          <a:p>
            <a:pPr>
              <a:buNone/>
            </a:pPr>
            <a:r>
              <a:rPr lang="fr-FR" b="1" dirty="0" smtClean="0"/>
              <a:t>      affectent non seulement les ravageurs mais  </a:t>
            </a:r>
          </a:p>
          <a:p>
            <a:pPr>
              <a:buNone/>
            </a:pPr>
            <a:r>
              <a:rPr lang="fr-FR" b="1" dirty="0" smtClean="0"/>
              <a:t>      aussi leurs prédateurs et parasitoïdes</a:t>
            </a:r>
            <a:endParaRPr lang="fr-FR" b="1" dirty="0"/>
          </a:p>
        </p:txBody>
      </p:sp>
      <p:sp>
        <p:nvSpPr>
          <p:cNvPr id="4" name="Étoile à 7 branches 3"/>
          <p:cNvSpPr/>
          <p:nvPr/>
        </p:nvSpPr>
        <p:spPr>
          <a:xfrm>
            <a:off x="533400" y="3886200"/>
            <a:ext cx="457200" cy="381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Étoile à 7 branches 4"/>
          <p:cNvSpPr/>
          <p:nvPr/>
        </p:nvSpPr>
        <p:spPr>
          <a:xfrm>
            <a:off x="533400" y="1676400"/>
            <a:ext cx="457200" cy="381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3400" y="304800"/>
            <a:ext cx="6781800" cy="646331"/>
          </a:xfrm>
          <a:prstGeom prst="rect">
            <a:avLst/>
          </a:prstGeom>
          <a:noFill/>
        </p:spPr>
        <p:txBody>
          <a:bodyPr wrap="square" rtlCol="0">
            <a:spAutoFit/>
          </a:bodyPr>
          <a:lstStyle/>
          <a:p>
            <a:r>
              <a:rPr lang="fr-FR" sz="3600" b="1" dirty="0" smtClean="0"/>
              <a:t>Phytiatrie (= Phytopathologie)</a:t>
            </a:r>
            <a:endParaRPr lang="fr-FR" sz="3600" b="1" dirty="0"/>
          </a:p>
        </p:txBody>
      </p:sp>
      <p:sp>
        <p:nvSpPr>
          <p:cNvPr id="5" name="Rectangle à coins arrondis 4"/>
          <p:cNvSpPr/>
          <p:nvPr/>
        </p:nvSpPr>
        <p:spPr>
          <a:xfrm>
            <a:off x="609600" y="1219200"/>
            <a:ext cx="7315200" cy="1295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800080"/>
                </a:solidFill>
              </a:rPr>
              <a:t>Science qui étudie les maladies des plantes  (surtout des  plantes cultivées)</a:t>
            </a:r>
            <a:endParaRPr lang="fr-FR" sz="2800" dirty="0">
              <a:solidFill>
                <a:srgbClr val="800080"/>
              </a:solidFill>
            </a:endParaRPr>
          </a:p>
        </p:txBody>
      </p:sp>
      <p:sp>
        <p:nvSpPr>
          <p:cNvPr id="6" name="Rectangle 5"/>
          <p:cNvSpPr/>
          <p:nvPr/>
        </p:nvSpPr>
        <p:spPr>
          <a:xfrm>
            <a:off x="457200" y="2971800"/>
            <a:ext cx="4572000" cy="1077218"/>
          </a:xfrm>
          <a:prstGeom prst="rect">
            <a:avLst/>
          </a:prstGeom>
        </p:spPr>
        <p:txBody>
          <a:bodyPr>
            <a:spAutoFit/>
          </a:bodyPr>
          <a:lstStyle/>
          <a:p>
            <a:r>
              <a:rPr lang="fr-FR" sz="3200" b="1" dirty="0" smtClean="0"/>
              <a:t>Notions de la lutte</a:t>
            </a:r>
          </a:p>
          <a:p>
            <a:r>
              <a:rPr lang="fr-FR" sz="3200" b="1" dirty="0" smtClean="0"/>
              <a:t> </a:t>
            </a:r>
          </a:p>
        </p:txBody>
      </p:sp>
      <p:graphicFrame>
        <p:nvGraphicFramePr>
          <p:cNvPr id="7" name="Diagramme 6"/>
          <p:cNvGraphicFramePr/>
          <p:nvPr/>
        </p:nvGraphicFramePr>
        <p:xfrm>
          <a:off x="1447800" y="3657600"/>
          <a:ext cx="54102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e 7"/>
          <p:cNvGrpSpPr/>
          <p:nvPr/>
        </p:nvGrpSpPr>
        <p:grpSpPr>
          <a:xfrm>
            <a:off x="1447800" y="5867400"/>
            <a:ext cx="660916" cy="944165"/>
            <a:chOff x="1" y="1493007"/>
            <a:chExt cx="660916" cy="944165"/>
          </a:xfrm>
        </p:grpSpPr>
        <p:sp>
          <p:nvSpPr>
            <p:cNvPr id="9" name="Chevron 8"/>
            <p:cNvSpPr/>
            <p:nvPr/>
          </p:nvSpPr>
          <p:spPr>
            <a:xfrm rot="5400000">
              <a:off x="-141624" y="1634632"/>
              <a:ext cx="944165" cy="660915"/>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hevron 4"/>
            <p:cNvSpPr/>
            <p:nvPr/>
          </p:nvSpPr>
          <p:spPr>
            <a:xfrm>
              <a:off x="2" y="1823465"/>
              <a:ext cx="660915" cy="2832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4</a:t>
              </a:r>
              <a:endParaRPr lang="fr-FR" sz="1800" kern="1200" dirty="0"/>
            </a:p>
          </p:txBody>
        </p:sp>
      </p:grpSp>
      <p:grpSp>
        <p:nvGrpSpPr>
          <p:cNvPr id="11" name="Groupe 10"/>
          <p:cNvGrpSpPr/>
          <p:nvPr/>
        </p:nvGrpSpPr>
        <p:grpSpPr>
          <a:xfrm>
            <a:off x="2108716" y="5867400"/>
            <a:ext cx="4749284" cy="613707"/>
            <a:chOff x="660916" y="1493008"/>
            <a:chExt cx="4749284" cy="613707"/>
          </a:xfrm>
        </p:grpSpPr>
        <p:sp>
          <p:nvSpPr>
            <p:cNvPr id="12" name="Arrondir un rectangle avec un coin du même côté 11"/>
            <p:cNvSpPr/>
            <p:nvPr/>
          </p:nvSpPr>
          <p:spPr>
            <a:xfrm rot="5400000">
              <a:off x="2728704" y="-574780"/>
              <a:ext cx="613707" cy="4749284"/>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Arrondir un rectangle avec un coin du même côté 4"/>
            <p:cNvSpPr/>
            <p:nvPr/>
          </p:nvSpPr>
          <p:spPr>
            <a:xfrm>
              <a:off x="660916" y="1522967"/>
              <a:ext cx="4719325" cy="5537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3810" rIns="3810" bIns="3810" numCol="1" spcCol="1270" anchor="ctr" anchorCtr="0">
              <a:noAutofit/>
            </a:bodyPr>
            <a:lstStyle/>
            <a:p>
              <a:pPr marL="57150" lvl="1" indent="-57150" algn="l" defTabSz="266700">
                <a:lnSpc>
                  <a:spcPct val="90000"/>
                </a:lnSpc>
                <a:spcBef>
                  <a:spcPct val="0"/>
                </a:spcBef>
                <a:spcAft>
                  <a:spcPct val="15000"/>
                </a:spcAft>
              </a:pPr>
              <a:endParaRPr lang="fr-FR" sz="600" kern="1200" dirty="0" smtClean="0"/>
            </a:p>
            <a:p>
              <a:pPr marL="57150" lvl="1" indent="-57150" defTabSz="266700">
                <a:lnSpc>
                  <a:spcPct val="90000"/>
                </a:lnSpc>
                <a:spcBef>
                  <a:spcPct val="0"/>
                </a:spcBef>
                <a:spcAft>
                  <a:spcPct val="15000"/>
                </a:spcAft>
                <a:buFontTx/>
                <a:buChar char="••"/>
              </a:pPr>
              <a:r>
                <a:rPr lang="fr-FR" sz="2400" dirty="0" smtClean="0"/>
                <a:t>Protection intégrée </a:t>
              </a:r>
            </a:p>
            <a:p>
              <a:pPr marL="57150" lvl="1" indent="-57150" algn="l" defTabSz="266700">
                <a:lnSpc>
                  <a:spcPct val="90000"/>
                </a:lnSpc>
                <a:spcBef>
                  <a:spcPct val="0"/>
                </a:spcBef>
                <a:spcAft>
                  <a:spcPct val="15000"/>
                </a:spcAft>
                <a:buChar char="••"/>
              </a:pPr>
              <a:endParaRPr lang="fr-FR" sz="600" kern="1200" dirty="0"/>
            </a:p>
            <a:p>
              <a:pPr marL="57150" lvl="1" indent="-57150" algn="l" defTabSz="266700">
                <a:lnSpc>
                  <a:spcPct val="90000"/>
                </a:lnSpc>
                <a:spcBef>
                  <a:spcPct val="0"/>
                </a:spcBef>
                <a:spcAft>
                  <a:spcPct val="15000"/>
                </a:spcAft>
                <a:buChar char="••"/>
              </a:pPr>
              <a:endParaRPr lang="fr-FR" sz="600" kern="1200"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fontScale="90000"/>
          </a:bodyPr>
          <a:lstStyle/>
          <a:p>
            <a:r>
              <a:rPr lang="fr-FR" b="1" dirty="0" smtClean="0">
                <a:solidFill>
                  <a:srgbClr val="FF0000"/>
                </a:solidFill>
              </a:rPr>
              <a:t>Risques liés à l’utilisation des pesticides</a:t>
            </a:r>
            <a:endParaRPr lang="fr-FR" dirty="0"/>
          </a:p>
        </p:txBody>
      </p:sp>
      <p:sp>
        <p:nvSpPr>
          <p:cNvPr id="3" name="Espace réservé du contenu 2"/>
          <p:cNvSpPr>
            <a:spLocks noGrp="1"/>
          </p:cNvSpPr>
          <p:nvPr>
            <p:ph idx="1"/>
          </p:nvPr>
        </p:nvSpPr>
        <p:spPr>
          <a:xfrm>
            <a:off x="152400" y="1447800"/>
            <a:ext cx="8839200" cy="5257800"/>
          </a:xfrm>
        </p:spPr>
        <p:txBody>
          <a:bodyPr>
            <a:normAutofit/>
          </a:bodyPr>
          <a:lstStyle/>
          <a:p>
            <a:r>
              <a:rPr lang="fr-FR" b="1" dirty="0" smtClean="0"/>
              <a:t>C’est quoi une résistance?</a:t>
            </a:r>
          </a:p>
          <a:p>
            <a:pPr>
              <a:buNone/>
            </a:pPr>
            <a:r>
              <a:rPr lang="fr-FR" b="1" dirty="0" smtClean="0">
                <a:solidFill>
                  <a:srgbClr val="0000CC"/>
                </a:solidFill>
              </a:rPr>
              <a:t>   Selon l’OMS (1957): </a:t>
            </a:r>
            <a:r>
              <a:rPr lang="fr-FR" b="1" dirty="0" smtClean="0">
                <a:solidFill>
                  <a:srgbClr val="00B050"/>
                </a:solidFill>
              </a:rPr>
              <a:t>«</a:t>
            </a:r>
            <a:r>
              <a:rPr lang="fr-FR" b="1" dirty="0" smtClean="0"/>
              <a:t> </a:t>
            </a:r>
            <a:r>
              <a:rPr lang="fr-FR" b="1" dirty="0" smtClean="0">
                <a:solidFill>
                  <a:srgbClr val="800080"/>
                </a:solidFill>
              </a:rPr>
              <a:t>la résistance d’une souche ou (race) d’un insecte vis-à-vis d’un insecticide</a:t>
            </a:r>
            <a:r>
              <a:rPr lang="fr-FR" dirty="0" smtClean="0"/>
              <a:t> </a:t>
            </a:r>
            <a:r>
              <a:rPr lang="fr-FR" b="1" dirty="0" smtClean="0">
                <a:solidFill>
                  <a:srgbClr val="800080"/>
                </a:solidFill>
              </a:rPr>
              <a:t>est le développement d’une capacité à tolérer des doses de toxiques qui serait létales pour la majorité des individus d’une population normale de la même espèce </a:t>
            </a:r>
            <a:r>
              <a:rPr lang="fr-FR" b="1" dirty="0" smtClean="0">
                <a:solidFill>
                  <a:srgbClr val="00B050"/>
                </a:solidFill>
              </a:rPr>
              <a:t>»</a:t>
            </a:r>
            <a:r>
              <a:rPr lang="fr-FR" b="1" dirty="0" smtClean="0"/>
              <a:t>.</a:t>
            </a:r>
          </a:p>
          <a:p>
            <a:pPr>
              <a:buNone/>
            </a:pPr>
            <a:r>
              <a:rPr lang="fr-FR" b="1" dirty="0" smtClean="0">
                <a:solidFill>
                  <a:srgbClr val="0000CC"/>
                </a:solidFill>
              </a:rPr>
              <a:t>    </a:t>
            </a:r>
            <a:r>
              <a:rPr lang="fr-FR" b="1" u="sng" dirty="0" smtClean="0">
                <a:solidFill>
                  <a:srgbClr val="0000CC"/>
                </a:solidFill>
              </a:rPr>
              <a:t>Définition 2:</a:t>
            </a:r>
            <a:r>
              <a:rPr lang="fr-FR" dirty="0" smtClean="0"/>
              <a:t> </a:t>
            </a:r>
            <a:r>
              <a:rPr lang="fr-FR" b="1" dirty="0" smtClean="0"/>
              <a:t>Diminution de la mortalité dans une population soumise à un traitement constant en produits ».</a:t>
            </a:r>
          </a:p>
          <a:p>
            <a:pPr>
              <a:buNone/>
            </a:pPr>
            <a:endParaRPr lang="fr-F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fontScale="90000"/>
          </a:bodyPr>
          <a:lstStyle/>
          <a:p>
            <a:r>
              <a:rPr lang="fr-FR" b="1" dirty="0" smtClean="0">
                <a:solidFill>
                  <a:srgbClr val="FF0000"/>
                </a:solidFill>
              </a:rPr>
              <a:t>Risques liés à l’utilisation des pesticides</a:t>
            </a:r>
            <a:endParaRPr lang="fr-FR" dirty="0"/>
          </a:p>
        </p:txBody>
      </p:sp>
      <p:sp>
        <p:nvSpPr>
          <p:cNvPr id="3" name="Espace réservé du contenu 2"/>
          <p:cNvSpPr>
            <a:spLocks noGrp="1"/>
          </p:cNvSpPr>
          <p:nvPr>
            <p:ph idx="1"/>
          </p:nvPr>
        </p:nvSpPr>
        <p:spPr/>
        <p:txBody>
          <a:bodyPr>
            <a:normAutofit fontScale="85000" lnSpcReduction="20000"/>
          </a:bodyPr>
          <a:lstStyle/>
          <a:p>
            <a:r>
              <a:rPr lang="fr-FR" b="1" dirty="0" smtClean="0">
                <a:solidFill>
                  <a:srgbClr val="0000CC"/>
                </a:solidFill>
              </a:rPr>
              <a:t>Contrôle des résistances: </a:t>
            </a:r>
          </a:p>
          <a:p>
            <a:pPr>
              <a:buNone/>
            </a:pPr>
            <a:r>
              <a:rPr lang="fr-FR" dirty="0" smtClean="0"/>
              <a:t>    Les résistances sont contrôlées par </a:t>
            </a:r>
            <a:r>
              <a:rPr lang="fr-FR" b="1" dirty="0" smtClean="0">
                <a:solidFill>
                  <a:srgbClr val="FF0000"/>
                </a:solidFill>
              </a:rPr>
              <a:t>un ou plusieurs gènes </a:t>
            </a:r>
            <a:r>
              <a:rPr lang="fr-FR" dirty="0" smtClean="0"/>
              <a:t>qui permettent à l’insecte </a:t>
            </a:r>
            <a:r>
              <a:rPr lang="fr-FR" b="1" dirty="0" smtClean="0">
                <a:solidFill>
                  <a:srgbClr val="FF0000"/>
                </a:solidFill>
              </a:rPr>
              <a:t>d’éviter le contact avec le composé toxique</a:t>
            </a:r>
            <a:r>
              <a:rPr lang="fr-FR" dirty="0" smtClean="0"/>
              <a:t>, de </a:t>
            </a:r>
            <a:r>
              <a:rPr lang="fr-FR" b="1" dirty="0" smtClean="0">
                <a:solidFill>
                  <a:srgbClr val="FF0000"/>
                </a:solidFill>
              </a:rPr>
              <a:t>diminuer sa pénétration</a:t>
            </a:r>
            <a:r>
              <a:rPr lang="fr-FR" dirty="0" smtClean="0"/>
              <a:t>, </a:t>
            </a:r>
            <a:r>
              <a:rPr lang="fr-FR" b="1" dirty="0" smtClean="0">
                <a:solidFill>
                  <a:srgbClr val="FF0000"/>
                </a:solidFill>
              </a:rPr>
              <a:t>d’augmenter son excrétion </a:t>
            </a:r>
            <a:r>
              <a:rPr lang="fr-FR" dirty="0" smtClean="0"/>
              <a:t>ou encore sa </a:t>
            </a:r>
            <a:r>
              <a:rPr lang="fr-FR" b="1" dirty="0" smtClean="0">
                <a:solidFill>
                  <a:srgbClr val="FF0000"/>
                </a:solidFill>
              </a:rPr>
              <a:t>détoxification</a:t>
            </a:r>
            <a:r>
              <a:rPr lang="fr-FR" dirty="0" smtClean="0"/>
              <a:t>, et même de </a:t>
            </a:r>
            <a:r>
              <a:rPr lang="fr-FR" b="1" dirty="0" smtClean="0">
                <a:solidFill>
                  <a:srgbClr val="FF0000"/>
                </a:solidFill>
              </a:rPr>
              <a:t>modifier la structure des cibles</a:t>
            </a:r>
            <a:r>
              <a:rPr lang="fr-FR" dirty="0" smtClean="0"/>
              <a:t>, de sorte que l’affinité avec l’insecticide est diminuée. </a:t>
            </a:r>
          </a:p>
          <a:p>
            <a:pPr>
              <a:buNone/>
            </a:pPr>
            <a:r>
              <a:rPr lang="fr-FR" dirty="0" smtClean="0"/>
              <a:t> Depuis une cinquantaine d’années, </a:t>
            </a:r>
            <a:r>
              <a:rPr lang="fr-FR" b="1" dirty="0" smtClean="0">
                <a:solidFill>
                  <a:srgbClr val="800080"/>
                </a:solidFill>
              </a:rPr>
              <a:t>le nombre des insectes résistants</a:t>
            </a:r>
            <a:r>
              <a:rPr lang="fr-FR" dirty="0" smtClean="0"/>
              <a:t> s’est considérablement accru. </a:t>
            </a:r>
            <a:endParaRPr lang="fr-FR" smtClean="0"/>
          </a:p>
          <a:p>
            <a:pPr>
              <a:buNone/>
            </a:pPr>
            <a:r>
              <a:rPr lang="fr-FR" smtClean="0"/>
              <a:t>On </a:t>
            </a:r>
            <a:r>
              <a:rPr lang="fr-FR" dirty="0" smtClean="0"/>
              <a:t>en compte actuellement </a:t>
            </a:r>
            <a:r>
              <a:rPr lang="fr-FR" b="1" dirty="0" smtClean="0">
                <a:solidFill>
                  <a:srgbClr val="800080"/>
                </a:solidFill>
              </a:rPr>
              <a:t>plus de 500 espèces</a:t>
            </a:r>
            <a:r>
              <a:rPr lang="fr-FR" dirty="0" smtClean="0"/>
              <a:t>, dont le quart serait des moustiques (</a:t>
            </a:r>
            <a:r>
              <a:rPr lang="fr-FR" cap="small" dirty="0" smtClean="0"/>
              <a:t>Roberts</a:t>
            </a:r>
            <a:r>
              <a:rPr lang="fr-FR" dirty="0" smtClean="0"/>
              <a:t> et </a:t>
            </a:r>
            <a:r>
              <a:rPr lang="fr-FR" cap="small" dirty="0" err="1" smtClean="0"/>
              <a:t>Andre</a:t>
            </a:r>
            <a:r>
              <a:rPr lang="fr-FR" dirty="0" smtClean="0"/>
              <a:t>, 1994).</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52400"/>
            <a:ext cx="8839200" cy="443070"/>
          </a:xfrm>
          <a:prstGeom prst="rect">
            <a:avLst/>
          </a:prstGeom>
        </p:spPr>
        <p:txBody>
          <a:bodyPr vert="horz" wrap="square" lIns="0" tIns="12065" rIns="0" bIns="0" rtlCol="0">
            <a:spAutoFit/>
          </a:bodyPr>
          <a:lstStyle/>
          <a:p>
            <a:pPr marL="2030730" marR="5080" indent="-2018664" algn="l">
              <a:lnSpc>
                <a:spcPct val="100000"/>
              </a:lnSpc>
              <a:spcBef>
                <a:spcPts val="95"/>
              </a:spcBef>
            </a:pPr>
            <a:r>
              <a:rPr sz="2800" b="1" spc="-5" dirty="0">
                <a:solidFill>
                  <a:srgbClr val="FC030E"/>
                </a:solidFill>
              </a:rPr>
              <a:t>Evolution </a:t>
            </a:r>
            <a:r>
              <a:rPr sz="2800" b="1" dirty="0">
                <a:solidFill>
                  <a:srgbClr val="FC030E"/>
                </a:solidFill>
              </a:rPr>
              <a:t>dans </a:t>
            </a:r>
            <a:r>
              <a:rPr sz="2800" b="1" spc="-5" dirty="0">
                <a:solidFill>
                  <a:srgbClr val="FC030E"/>
                </a:solidFill>
              </a:rPr>
              <a:t>le temps de la </a:t>
            </a:r>
            <a:r>
              <a:rPr sz="2800" b="1" dirty="0">
                <a:solidFill>
                  <a:srgbClr val="FC030E"/>
                </a:solidFill>
              </a:rPr>
              <a:t>résistance  </a:t>
            </a:r>
            <a:r>
              <a:rPr sz="2800" b="1" spc="-5" dirty="0">
                <a:solidFill>
                  <a:srgbClr val="FC030E"/>
                </a:solidFill>
              </a:rPr>
              <a:t>aux</a:t>
            </a:r>
            <a:r>
              <a:rPr sz="2800" b="1" dirty="0">
                <a:solidFill>
                  <a:srgbClr val="FC030E"/>
                </a:solidFill>
              </a:rPr>
              <a:t> pesticides</a:t>
            </a:r>
          </a:p>
        </p:txBody>
      </p:sp>
      <p:sp>
        <p:nvSpPr>
          <p:cNvPr id="3" name="object 3"/>
          <p:cNvSpPr/>
          <p:nvPr/>
        </p:nvSpPr>
        <p:spPr>
          <a:xfrm>
            <a:off x="177800" y="1379600"/>
            <a:ext cx="4735576" cy="500849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011928" y="1410690"/>
            <a:ext cx="3619500" cy="2617470"/>
          </a:xfrm>
          <a:prstGeom prst="rect">
            <a:avLst/>
          </a:prstGeom>
        </p:spPr>
        <p:txBody>
          <a:bodyPr vert="horz" wrap="square" lIns="0" tIns="165100" rIns="0" bIns="0" rtlCol="0">
            <a:spAutoFit/>
          </a:bodyPr>
          <a:lstStyle/>
          <a:p>
            <a:pPr marL="12700">
              <a:lnSpc>
                <a:spcPct val="100000"/>
              </a:lnSpc>
              <a:spcBef>
                <a:spcPts val="1300"/>
              </a:spcBef>
            </a:pPr>
            <a:r>
              <a:rPr sz="2000" dirty="0">
                <a:latin typeface="Arial"/>
                <a:cs typeface="Arial"/>
              </a:rPr>
              <a:t>1950: 10 espèces</a:t>
            </a:r>
            <a:r>
              <a:rPr sz="2000" spc="-105" dirty="0">
                <a:latin typeface="Arial"/>
                <a:cs typeface="Arial"/>
              </a:rPr>
              <a:t> </a:t>
            </a:r>
            <a:r>
              <a:rPr sz="2000" dirty="0">
                <a:latin typeface="Arial"/>
                <a:cs typeface="Arial"/>
              </a:rPr>
              <a:t>résistantes</a:t>
            </a:r>
            <a:endParaRPr sz="2000">
              <a:latin typeface="Arial"/>
              <a:cs typeface="Arial"/>
            </a:endParaRPr>
          </a:p>
          <a:p>
            <a:pPr marL="12700">
              <a:lnSpc>
                <a:spcPct val="100000"/>
              </a:lnSpc>
              <a:spcBef>
                <a:spcPts val="1200"/>
              </a:spcBef>
              <a:tabLst>
                <a:tab pos="786765" algn="l"/>
              </a:tabLst>
            </a:pPr>
            <a:r>
              <a:rPr sz="2000" dirty="0">
                <a:latin typeface="Arial"/>
                <a:cs typeface="Arial"/>
              </a:rPr>
              <a:t>1960:	100 espèces</a:t>
            </a:r>
            <a:r>
              <a:rPr sz="2000" spc="-85" dirty="0">
                <a:latin typeface="Arial"/>
                <a:cs typeface="Arial"/>
              </a:rPr>
              <a:t> </a:t>
            </a:r>
            <a:r>
              <a:rPr sz="2000" dirty="0">
                <a:latin typeface="Arial"/>
                <a:cs typeface="Arial"/>
              </a:rPr>
              <a:t>résistantes</a:t>
            </a:r>
            <a:endParaRPr sz="2000">
              <a:latin typeface="Arial"/>
              <a:cs typeface="Arial"/>
            </a:endParaRPr>
          </a:p>
          <a:p>
            <a:pPr marL="12700">
              <a:lnSpc>
                <a:spcPct val="100000"/>
              </a:lnSpc>
              <a:spcBef>
                <a:spcPts val="1200"/>
              </a:spcBef>
            </a:pPr>
            <a:r>
              <a:rPr sz="2000" dirty="0">
                <a:latin typeface="Arial"/>
                <a:cs typeface="Arial"/>
              </a:rPr>
              <a:t>1990 &gt; 500 espèces</a:t>
            </a:r>
            <a:r>
              <a:rPr sz="2000" spc="-114" dirty="0">
                <a:latin typeface="Arial"/>
                <a:cs typeface="Arial"/>
              </a:rPr>
              <a:t> </a:t>
            </a:r>
            <a:r>
              <a:rPr sz="2000" dirty="0">
                <a:latin typeface="Arial"/>
                <a:cs typeface="Arial"/>
              </a:rPr>
              <a:t>résistantes</a:t>
            </a:r>
            <a:endParaRPr sz="2000">
              <a:latin typeface="Arial"/>
              <a:cs typeface="Arial"/>
            </a:endParaRPr>
          </a:p>
          <a:p>
            <a:pPr>
              <a:lnSpc>
                <a:spcPct val="100000"/>
              </a:lnSpc>
            </a:pPr>
            <a:endParaRPr sz="2200">
              <a:latin typeface="Times New Roman"/>
              <a:cs typeface="Times New Roman"/>
            </a:endParaRPr>
          </a:p>
          <a:p>
            <a:pPr>
              <a:lnSpc>
                <a:spcPct val="100000"/>
              </a:lnSpc>
              <a:spcBef>
                <a:spcPts val="30"/>
              </a:spcBef>
            </a:pPr>
            <a:endParaRPr sz="1950">
              <a:latin typeface="Times New Roman"/>
              <a:cs typeface="Times New Roman"/>
            </a:endParaRPr>
          </a:p>
          <a:p>
            <a:pPr marL="12700">
              <a:lnSpc>
                <a:spcPct val="100000"/>
              </a:lnSpc>
              <a:tabLst>
                <a:tab pos="2297430" algn="l"/>
              </a:tabLst>
            </a:pPr>
            <a:r>
              <a:rPr sz="2000" dirty="0">
                <a:latin typeface="Arial"/>
                <a:cs typeface="Arial"/>
              </a:rPr>
              <a:t>Résistance</a:t>
            </a:r>
            <a:r>
              <a:rPr sz="2000" spc="-30" dirty="0">
                <a:latin typeface="Arial"/>
                <a:cs typeface="Arial"/>
              </a:rPr>
              <a:t> </a:t>
            </a:r>
            <a:r>
              <a:rPr sz="2000" dirty="0">
                <a:latin typeface="Arial"/>
                <a:cs typeface="Arial"/>
              </a:rPr>
              <a:t>croisée	pour</a:t>
            </a:r>
            <a:endParaRPr sz="2000">
              <a:latin typeface="Arial"/>
              <a:cs typeface="Arial"/>
            </a:endParaRPr>
          </a:p>
          <a:p>
            <a:pPr marL="12700">
              <a:lnSpc>
                <a:spcPct val="100000"/>
              </a:lnSpc>
            </a:pPr>
            <a:r>
              <a:rPr sz="2000" dirty="0">
                <a:latin typeface="Arial"/>
                <a:cs typeface="Arial"/>
              </a:rPr>
              <a:t>plusieurs</a:t>
            </a:r>
            <a:r>
              <a:rPr sz="2000" spc="-30" dirty="0">
                <a:latin typeface="Arial"/>
                <a:cs typeface="Arial"/>
              </a:rPr>
              <a:t> </a:t>
            </a:r>
            <a:r>
              <a:rPr sz="2000" dirty="0">
                <a:latin typeface="Arial"/>
                <a:cs typeface="Arial"/>
              </a:rPr>
              <a:t>insecticides</a:t>
            </a:r>
            <a:endParaRPr sz="2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fontScale="90000"/>
          </a:bodyPr>
          <a:lstStyle/>
          <a:p>
            <a:r>
              <a:rPr lang="fr-FR" b="1" dirty="0" smtClean="0">
                <a:solidFill>
                  <a:srgbClr val="FF0000"/>
                </a:solidFill>
              </a:rPr>
              <a:t>Risques liés à l’utilisation des pesticides</a:t>
            </a:r>
            <a:endParaRPr lang="fr-FR" dirty="0"/>
          </a:p>
        </p:txBody>
      </p:sp>
      <p:sp>
        <p:nvSpPr>
          <p:cNvPr id="3" name="Espace réservé du contenu 2"/>
          <p:cNvSpPr>
            <a:spLocks noGrp="1"/>
          </p:cNvSpPr>
          <p:nvPr>
            <p:ph idx="1"/>
          </p:nvPr>
        </p:nvSpPr>
        <p:spPr/>
        <p:txBody>
          <a:bodyPr>
            <a:normAutofit fontScale="85000" lnSpcReduction="20000"/>
          </a:bodyPr>
          <a:lstStyle/>
          <a:p>
            <a:r>
              <a:rPr lang="fr-FR" i="1" dirty="0" smtClean="0"/>
              <a:t>«Notre agriculture utilise les pesticides et avec des quantités excessives»</a:t>
            </a:r>
            <a:r>
              <a:rPr lang="fr-FR" dirty="0" smtClean="0"/>
              <a:t>, alerte </a:t>
            </a:r>
            <a:r>
              <a:rPr lang="fr-FR" dirty="0" err="1" smtClean="0"/>
              <a:t>Aïssa</a:t>
            </a:r>
            <a:r>
              <a:rPr lang="fr-FR" dirty="0" smtClean="0"/>
              <a:t> </a:t>
            </a:r>
            <a:r>
              <a:rPr lang="fr-FR" dirty="0" err="1" smtClean="0"/>
              <a:t>Manseur</a:t>
            </a:r>
            <a:r>
              <a:rPr lang="fr-FR" dirty="0" smtClean="0"/>
              <a:t>, expert en agriculture ayant dénoncé à maintes reprises l’usage anarchique des produits chimiques dans la production agricole.</a:t>
            </a:r>
          </a:p>
          <a:p>
            <a:r>
              <a:rPr lang="fr-FR" i="1" dirty="0" smtClean="0"/>
              <a:t>«Un responsable de l’inspection phytosanitaire d’une wilaya de l’est du pays a affirmé à la Chaîne I de la Radio nationale en 2016 que l’Algérie est classée parmi les pays qui utilisent le plus de pesticides en consommant 6000 à 10 000 flacons de divers produits annuellement»</a:t>
            </a:r>
            <a:r>
              <a:rPr lang="fr-FR" dirty="0" smtClean="0"/>
              <a:t>, déplore cet expert. De l’avis de notre interlocuteur, les cas de cancer qu’enregistre chaque année l’Algérie sont liés directement à l’alimentation.</a:t>
            </a: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143000"/>
          </a:xfrm>
        </p:spPr>
        <p:txBody>
          <a:bodyPr/>
          <a:lstStyle/>
          <a:p>
            <a:r>
              <a:rPr lang="fr-FR" b="1" dirty="0" smtClean="0">
                <a:solidFill>
                  <a:srgbClr val="FF0000"/>
                </a:solidFill>
              </a:rPr>
              <a:t>Lutte chimique raisonnée</a:t>
            </a:r>
            <a:endParaRPr lang="fr-FR" b="1" dirty="0">
              <a:solidFill>
                <a:srgbClr val="FF0000"/>
              </a:solidFill>
            </a:endParaRPr>
          </a:p>
        </p:txBody>
      </p:sp>
      <p:sp>
        <p:nvSpPr>
          <p:cNvPr id="4" name="ZoneTexte 3"/>
          <p:cNvSpPr txBox="1"/>
          <p:nvPr/>
        </p:nvSpPr>
        <p:spPr>
          <a:xfrm>
            <a:off x="304800" y="1143000"/>
            <a:ext cx="8534400" cy="3939540"/>
          </a:xfrm>
          <a:prstGeom prst="rect">
            <a:avLst/>
          </a:prstGeom>
          <a:noFill/>
        </p:spPr>
        <p:txBody>
          <a:bodyPr wrap="square" rtlCol="0">
            <a:spAutoFit/>
          </a:bodyPr>
          <a:lstStyle/>
          <a:p>
            <a:pPr algn="just">
              <a:lnSpc>
                <a:spcPct val="150000"/>
              </a:lnSpc>
            </a:pPr>
            <a:r>
              <a:rPr lang="fr-FR" dirty="0" smtClean="0"/>
              <a:t>                    </a:t>
            </a:r>
            <a:r>
              <a:rPr lang="fr-FR" sz="2000" b="1" dirty="0" smtClean="0"/>
              <a:t>Vise à utiliser, de façon rationnelle et </a:t>
            </a:r>
            <a:r>
              <a:rPr lang="fr-FR" sz="2000" b="1" dirty="0" smtClean="0">
                <a:solidFill>
                  <a:srgbClr val="FF0000"/>
                </a:solidFill>
              </a:rPr>
              <a:t>non systématique </a:t>
            </a:r>
            <a:r>
              <a:rPr lang="fr-FR" sz="2000" b="1" dirty="0" smtClean="0"/>
              <a:t>,les produits </a:t>
            </a:r>
          </a:p>
          <a:p>
            <a:pPr algn="just">
              <a:lnSpc>
                <a:spcPct val="150000"/>
              </a:lnSpc>
            </a:pPr>
            <a:r>
              <a:rPr lang="fr-FR" sz="2000" b="1" dirty="0" smtClean="0"/>
              <a:t>                    phytosanitaires en fonction de l’</a:t>
            </a:r>
            <a:r>
              <a:rPr lang="fr-FR" sz="2000" b="1" dirty="0" err="1" smtClean="0"/>
              <a:t>extenssion</a:t>
            </a:r>
            <a:r>
              <a:rPr lang="fr-FR" sz="2000" b="1" dirty="0" smtClean="0"/>
              <a:t> prévisible ou réelle des </a:t>
            </a:r>
          </a:p>
          <a:p>
            <a:pPr algn="just">
              <a:lnSpc>
                <a:spcPct val="150000"/>
              </a:lnSpc>
            </a:pPr>
            <a:r>
              <a:rPr lang="fr-FR" sz="2000" b="1" dirty="0" smtClean="0"/>
              <a:t>                    ennemis des  cultures .</a:t>
            </a:r>
          </a:p>
          <a:p>
            <a:pPr algn="just"/>
            <a:endParaRPr lang="fr-FR" sz="2000" b="1" dirty="0" smtClean="0"/>
          </a:p>
          <a:p>
            <a:pPr algn="just"/>
            <a:r>
              <a:rPr lang="fr-FR" sz="2000" b="1" dirty="0" smtClean="0"/>
              <a:t>          </a:t>
            </a:r>
            <a:r>
              <a:rPr lang="fr-FR" sz="2000" b="1" dirty="0" smtClean="0">
                <a:solidFill>
                  <a:srgbClr val="0000CC"/>
                </a:solidFill>
              </a:rPr>
              <a:t>Choix du moment de traitement:</a:t>
            </a:r>
          </a:p>
          <a:p>
            <a:pPr algn="just"/>
            <a:endParaRPr lang="fr-FR" sz="2000" b="1" dirty="0" smtClean="0"/>
          </a:p>
          <a:p>
            <a:pPr algn="just"/>
            <a:r>
              <a:rPr lang="fr-FR" sz="2000" b="1" dirty="0" smtClean="0"/>
              <a:t>          Ne pas traiter au moment où les ennemis naturels sont présents</a:t>
            </a:r>
          </a:p>
          <a:p>
            <a:pPr algn="just"/>
            <a:endParaRPr lang="fr-FR" sz="2000" b="1" dirty="0" smtClean="0"/>
          </a:p>
          <a:p>
            <a:pPr algn="just">
              <a:lnSpc>
                <a:spcPct val="150000"/>
              </a:lnSpc>
            </a:pPr>
            <a:r>
              <a:rPr lang="fr-FR" sz="2000" b="1" dirty="0" smtClean="0"/>
              <a:t>         Suivi régulier d’une population avec des </a:t>
            </a:r>
            <a:r>
              <a:rPr lang="fr-FR" sz="2000" b="1" dirty="0" smtClean="0">
                <a:solidFill>
                  <a:srgbClr val="FF0000"/>
                </a:solidFill>
              </a:rPr>
              <a:t>interventions limitées </a:t>
            </a:r>
            <a:r>
              <a:rPr lang="fr-FR" sz="2000" b="1" dirty="0" smtClean="0"/>
              <a:t>en cas de  </a:t>
            </a:r>
          </a:p>
          <a:p>
            <a:pPr algn="just">
              <a:lnSpc>
                <a:spcPct val="150000"/>
              </a:lnSpc>
            </a:pPr>
            <a:r>
              <a:rPr lang="fr-FR" sz="2000" b="1" dirty="0" smtClean="0"/>
              <a:t>         dépassement de seuil d’alerte.</a:t>
            </a:r>
            <a:endParaRPr lang="fr-FR" sz="2000" b="1" dirty="0"/>
          </a:p>
        </p:txBody>
      </p:sp>
      <p:sp>
        <p:nvSpPr>
          <p:cNvPr id="5" name="Flèche droite 4"/>
          <p:cNvSpPr/>
          <p:nvPr/>
        </p:nvSpPr>
        <p:spPr>
          <a:xfrm>
            <a:off x="381000" y="12954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Étoile à 5 branches 5"/>
          <p:cNvSpPr/>
          <p:nvPr/>
        </p:nvSpPr>
        <p:spPr>
          <a:xfrm>
            <a:off x="228600" y="2819400"/>
            <a:ext cx="4572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228600" y="35814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228600" y="42672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fontScale="90000"/>
          </a:bodyPr>
          <a:lstStyle/>
          <a:p>
            <a:r>
              <a:rPr lang="fr-FR" b="1" dirty="0" smtClean="0">
                <a:solidFill>
                  <a:srgbClr val="FF0000"/>
                </a:solidFill>
              </a:rPr>
              <a:t>Avantages de la lutte chimique raisonnée</a:t>
            </a:r>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Réduction en coûts (pesticide réduit)</a:t>
            </a:r>
          </a:p>
          <a:p>
            <a:r>
              <a:rPr lang="fr-FR" dirty="0" smtClean="0"/>
              <a:t>Diminution de la pression sélective et ralentissement de l’extension des insectes résistants</a:t>
            </a:r>
          </a:p>
          <a:p>
            <a:r>
              <a:rPr lang="fr-FR" b="1" dirty="0" smtClean="0">
                <a:solidFill>
                  <a:srgbClr val="0000CC"/>
                </a:solidFill>
              </a:rPr>
              <a:t>Notion de seuil de tolérance</a:t>
            </a:r>
            <a:r>
              <a:rPr lang="fr-FR" dirty="0" smtClean="0"/>
              <a:t>, plutôt que de viser à une éradication, on cherche un </a:t>
            </a:r>
            <a:r>
              <a:rPr lang="fr-FR" dirty="0" smtClean="0">
                <a:solidFill>
                  <a:srgbClr val="FF0000"/>
                </a:solidFill>
              </a:rPr>
              <a:t>compromis entre le coût des interventions et les dommages aux cultures. </a:t>
            </a:r>
          </a:p>
          <a:p>
            <a:r>
              <a:rPr lang="fr-FR" dirty="0" smtClean="0"/>
              <a:t>On tente à </a:t>
            </a:r>
            <a:r>
              <a:rPr lang="fr-FR" b="1" dirty="0" smtClean="0">
                <a:solidFill>
                  <a:srgbClr val="7030A0"/>
                </a:solidFill>
              </a:rPr>
              <a:t>maintenir la population d’insectes à un niveau acceptable pour l’agriculteur</a:t>
            </a:r>
            <a:r>
              <a:rPr lang="fr-FR" dirty="0" smtClean="0"/>
              <a:t>.  </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lstStyle/>
          <a:p>
            <a:r>
              <a:rPr lang="fr-FR" b="1" dirty="0" smtClean="0"/>
              <a:t>Lutte biologique et risques</a:t>
            </a:r>
            <a:endParaRPr lang="fr-FR" dirty="0"/>
          </a:p>
        </p:txBody>
      </p:sp>
      <p:sp>
        <p:nvSpPr>
          <p:cNvPr id="3" name="Espace réservé du contenu 2"/>
          <p:cNvSpPr>
            <a:spLocks noGrp="1"/>
          </p:cNvSpPr>
          <p:nvPr>
            <p:ph idx="1"/>
          </p:nvPr>
        </p:nvSpPr>
        <p:spPr/>
        <p:txBody>
          <a:bodyPr/>
          <a:lstStyle/>
          <a:p>
            <a:pPr>
              <a:buNone/>
            </a:pPr>
            <a:r>
              <a:rPr lang="fr-FR" b="1" dirty="0" smtClean="0">
                <a:solidFill>
                  <a:srgbClr val="FF0000"/>
                </a:solidFill>
              </a:rPr>
              <a:t>Définitions de la lutte biologique (ou </a:t>
            </a:r>
            <a:r>
              <a:rPr lang="fr-FR" b="1" dirty="0" err="1" smtClean="0">
                <a:solidFill>
                  <a:srgbClr val="FF0000"/>
                </a:solidFill>
              </a:rPr>
              <a:t>Biological</a:t>
            </a:r>
            <a:r>
              <a:rPr lang="fr-FR" b="1" dirty="0" smtClean="0">
                <a:solidFill>
                  <a:srgbClr val="FF0000"/>
                </a:solidFill>
              </a:rPr>
              <a:t> Control):</a:t>
            </a:r>
          </a:p>
          <a:p>
            <a:pPr algn="just">
              <a:buNone/>
            </a:pPr>
            <a:r>
              <a:rPr lang="fr-FR" b="1" dirty="0" smtClean="0"/>
              <a:t>    « Le nom de lutte biologique est donné aux méthodes qui consistent à détruire les insectes nuisibles par l’utilisation rationnelle de leurs ennemis naturels appartenant soit au règne animal, soit au règne végétal » </a:t>
            </a:r>
            <a:r>
              <a:rPr lang="fr-FR" dirty="0" smtClean="0"/>
              <a:t>(</a:t>
            </a:r>
            <a:r>
              <a:rPr lang="fr-FR" dirty="0" err="1" smtClean="0"/>
              <a:t>Balachowsky</a:t>
            </a:r>
            <a:r>
              <a:rPr lang="fr-FR" dirty="0" smtClean="0"/>
              <a:t>, 1951)</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143000"/>
          </a:xfrm>
        </p:spPr>
        <p:txBody>
          <a:bodyPr/>
          <a:lstStyle/>
          <a:p>
            <a:r>
              <a:rPr lang="fr-FR" b="1" dirty="0" smtClean="0"/>
              <a:t>Lutte biologique et risques</a:t>
            </a:r>
            <a:endParaRPr lang="fr-FR" b="1" dirty="0"/>
          </a:p>
        </p:txBody>
      </p:sp>
      <p:sp>
        <p:nvSpPr>
          <p:cNvPr id="4" name="Rectangle 3"/>
          <p:cNvSpPr/>
          <p:nvPr/>
        </p:nvSpPr>
        <p:spPr>
          <a:xfrm>
            <a:off x="152400" y="1443840"/>
            <a:ext cx="8610600" cy="5109091"/>
          </a:xfrm>
          <a:prstGeom prst="rect">
            <a:avLst/>
          </a:prstGeom>
        </p:spPr>
        <p:txBody>
          <a:bodyPr wrap="square">
            <a:spAutoFit/>
          </a:bodyPr>
          <a:lstStyle/>
          <a:p>
            <a:r>
              <a:rPr lang="fr-FR" sz="2800" b="1" u="sng" dirty="0" smtClean="0">
                <a:solidFill>
                  <a:srgbClr val="FF0000"/>
                </a:solidFill>
              </a:rPr>
              <a:t>Définition 2:</a:t>
            </a:r>
            <a:r>
              <a:rPr lang="fr-FR" sz="2800" dirty="0" smtClean="0"/>
              <a:t> </a:t>
            </a:r>
          </a:p>
          <a:p>
            <a:pPr algn="just"/>
            <a:r>
              <a:rPr lang="fr-FR" sz="2800" dirty="0" smtClean="0"/>
              <a:t>« Dans son sens strict, elle peut être considérée comme, l’utilisation d’organismes vivants pour en contrôler d’autres dits nuisibles » Vincent C. et </a:t>
            </a:r>
            <a:r>
              <a:rPr lang="fr-FR" sz="2800" dirty="0" err="1" smtClean="0"/>
              <a:t>Coddere</a:t>
            </a:r>
            <a:r>
              <a:rPr lang="fr-FR" sz="2800" dirty="0" smtClean="0"/>
              <a:t> D. (1992)</a:t>
            </a:r>
          </a:p>
          <a:p>
            <a:pPr algn="just"/>
            <a:endParaRPr lang="fr-FR" sz="2800" dirty="0" smtClean="0"/>
          </a:p>
          <a:p>
            <a:pPr algn="just"/>
            <a:r>
              <a:rPr lang="fr-FR" sz="2800" b="1" dirty="0" smtClean="0"/>
              <a:t>Principe:</a:t>
            </a:r>
            <a:r>
              <a:rPr lang="fr-FR" sz="2800" dirty="0" smtClean="0"/>
              <a:t> se base </a:t>
            </a:r>
            <a:r>
              <a:rPr lang="fr-FR" sz="2800" b="1" dirty="0" smtClean="0">
                <a:solidFill>
                  <a:srgbClr val="FF0000"/>
                </a:solidFill>
              </a:rPr>
              <a:t>sur l’action </a:t>
            </a:r>
            <a:r>
              <a:rPr lang="fr-FR" sz="2800" b="1" dirty="0" smtClean="0">
                <a:solidFill>
                  <a:srgbClr val="0000CC"/>
                </a:solidFill>
              </a:rPr>
              <a:t>d’insectes</a:t>
            </a:r>
            <a:r>
              <a:rPr lang="fr-FR" sz="2800" b="1" dirty="0" smtClean="0"/>
              <a:t> </a:t>
            </a:r>
            <a:r>
              <a:rPr lang="fr-FR" sz="2800" dirty="0" smtClean="0"/>
              <a:t>ou tout autre être vivant </a:t>
            </a:r>
            <a:r>
              <a:rPr lang="fr-FR" sz="2800" b="1" dirty="0" smtClean="0">
                <a:solidFill>
                  <a:srgbClr val="FF0000"/>
                </a:solidFill>
              </a:rPr>
              <a:t>antagoniste</a:t>
            </a:r>
            <a:r>
              <a:rPr lang="fr-FR" sz="2800" dirty="0" smtClean="0"/>
              <a:t> aux </a:t>
            </a:r>
            <a:r>
              <a:rPr lang="fr-FR" sz="2800" b="1" dirty="0" smtClean="0">
                <a:solidFill>
                  <a:srgbClr val="0000CC"/>
                </a:solidFill>
              </a:rPr>
              <a:t>insectes ravageurs </a:t>
            </a:r>
            <a:r>
              <a:rPr lang="fr-FR" sz="2800" dirty="0" smtClean="0"/>
              <a:t>des cultures.</a:t>
            </a:r>
          </a:p>
          <a:p>
            <a:pPr algn="just"/>
            <a:endParaRPr lang="fr-FR" sz="2800" dirty="0" smtClean="0"/>
          </a:p>
          <a:p>
            <a:pPr algn="just"/>
            <a:r>
              <a:rPr lang="fr-FR" sz="2800" b="1" dirty="0" smtClean="0"/>
              <a:t>Antagoniste =</a:t>
            </a:r>
            <a:r>
              <a:rPr lang="fr-FR" sz="2800" dirty="0" smtClean="0"/>
              <a:t> intervention reposant sur </a:t>
            </a:r>
            <a:r>
              <a:rPr lang="fr-FR" sz="2800" b="1" dirty="0" smtClean="0">
                <a:solidFill>
                  <a:srgbClr val="FF0000"/>
                </a:solidFill>
              </a:rPr>
              <a:t>l’action directe</a:t>
            </a:r>
            <a:r>
              <a:rPr lang="fr-FR" sz="2800" b="1" dirty="0" smtClean="0"/>
              <a:t> </a:t>
            </a:r>
            <a:r>
              <a:rPr lang="fr-FR" sz="2800" dirty="0" smtClean="0"/>
              <a:t>d’un </a:t>
            </a:r>
            <a:r>
              <a:rPr lang="fr-FR" sz="2800" b="1" dirty="0" smtClean="0">
                <a:solidFill>
                  <a:srgbClr val="FF0000"/>
                </a:solidFill>
              </a:rPr>
              <a:t>agent biocide </a:t>
            </a:r>
            <a:r>
              <a:rPr lang="fr-FR" sz="2800" dirty="0" smtClean="0"/>
              <a:t>et donc capable de causer la mort des individus.</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143000"/>
          </a:xfrm>
        </p:spPr>
        <p:txBody>
          <a:bodyPr/>
          <a:lstStyle/>
          <a:p>
            <a:r>
              <a:rPr lang="fr-FR" b="1" dirty="0" smtClean="0"/>
              <a:t>Lutte biologique et risques</a:t>
            </a:r>
            <a:endParaRPr lang="fr-FR" dirty="0"/>
          </a:p>
        </p:txBody>
      </p:sp>
      <p:sp>
        <p:nvSpPr>
          <p:cNvPr id="3" name="Espace réservé du contenu 2"/>
          <p:cNvSpPr>
            <a:spLocks noGrp="1"/>
          </p:cNvSpPr>
          <p:nvPr>
            <p:ph idx="1"/>
          </p:nvPr>
        </p:nvSpPr>
        <p:spPr>
          <a:xfrm>
            <a:off x="457200" y="990600"/>
            <a:ext cx="8229600" cy="4525963"/>
          </a:xfrm>
        </p:spPr>
        <p:txBody>
          <a:bodyPr>
            <a:normAutofit fontScale="25000" lnSpcReduction="20000"/>
          </a:bodyPr>
          <a:lstStyle/>
          <a:p>
            <a:pPr algn="just">
              <a:buNone/>
            </a:pPr>
            <a:r>
              <a:rPr lang="fr-FR" sz="11200" b="1" dirty="0" smtClean="0"/>
              <a:t>Historique:</a:t>
            </a:r>
          </a:p>
          <a:p>
            <a:pPr algn="just">
              <a:buNone/>
            </a:pPr>
            <a:r>
              <a:rPr lang="fr-FR" sz="9600" b="1" dirty="0" smtClean="0"/>
              <a:t>1- Utilisation des </a:t>
            </a:r>
            <a:r>
              <a:rPr lang="fr-FR" sz="9600" b="1" dirty="0" err="1" smtClean="0"/>
              <a:t>entopathogènes</a:t>
            </a:r>
            <a:r>
              <a:rPr lang="fr-FR" sz="9600" b="1" dirty="0" smtClean="0"/>
              <a:t> en lutte biologique:</a:t>
            </a:r>
          </a:p>
          <a:p>
            <a:pPr algn="just">
              <a:buNone/>
            </a:pPr>
            <a:r>
              <a:rPr lang="fr-FR" sz="9600" dirty="0" smtClean="0"/>
              <a:t>En 1874, Pasteur et le comte </a:t>
            </a:r>
            <a:r>
              <a:rPr lang="fr-FR" sz="9600" dirty="0" err="1" smtClean="0"/>
              <a:t>Mancent</a:t>
            </a:r>
            <a:r>
              <a:rPr lang="fr-FR" sz="9600" dirty="0" smtClean="0"/>
              <a:t> ont eu l’idée de combattre des insectes nuisibles au moyen de maladies auxquelles ils sont sensibles.</a:t>
            </a:r>
          </a:p>
          <a:p>
            <a:pPr algn="just">
              <a:buNone/>
            </a:pPr>
            <a:r>
              <a:rPr lang="fr-FR" sz="9600" b="1" dirty="0" smtClean="0"/>
              <a:t>Premiers essais: </a:t>
            </a:r>
            <a:r>
              <a:rPr lang="fr-FR" sz="9600" dirty="0" smtClean="0">
                <a:solidFill>
                  <a:srgbClr val="FF0000"/>
                </a:solidFill>
              </a:rPr>
              <a:t>En Russie</a:t>
            </a:r>
            <a:r>
              <a:rPr lang="fr-FR" sz="9600" dirty="0" smtClean="0"/>
              <a:t>, réalisés par </a:t>
            </a:r>
            <a:r>
              <a:rPr lang="fr-FR" sz="9600" dirty="0" smtClean="0">
                <a:solidFill>
                  <a:srgbClr val="FF0000"/>
                </a:solidFill>
              </a:rPr>
              <a:t>Metchnikoff</a:t>
            </a:r>
            <a:r>
              <a:rPr lang="fr-FR" sz="9600" dirty="0" smtClean="0"/>
              <a:t> en </a:t>
            </a:r>
            <a:r>
              <a:rPr lang="fr-FR" sz="9600" dirty="0" smtClean="0">
                <a:solidFill>
                  <a:srgbClr val="FF0000"/>
                </a:solidFill>
              </a:rPr>
              <a:t>1879: </a:t>
            </a:r>
            <a:r>
              <a:rPr lang="fr-FR" sz="9600" dirty="0" smtClean="0"/>
              <a:t>Emploie du champignon de la Muscardine verte (</a:t>
            </a:r>
            <a:r>
              <a:rPr lang="fr-FR" sz="9600" i="1" dirty="0" err="1" smtClean="0"/>
              <a:t>Metarrhizium</a:t>
            </a:r>
            <a:r>
              <a:rPr lang="fr-FR" sz="9600" i="1" dirty="0" smtClean="0"/>
              <a:t> </a:t>
            </a:r>
            <a:r>
              <a:rPr lang="fr-FR" sz="9600" i="1" dirty="0" err="1" smtClean="0"/>
              <a:t>anisopliae</a:t>
            </a:r>
            <a:r>
              <a:rPr lang="fr-FR" sz="9600" dirty="0" smtClean="0"/>
              <a:t>) contre un Scarabée nuisible aux céréales et un charançon de la betterave.</a:t>
            </a:r>
          </a:p>
          <a:p>
            <a:pPr algn="just">
              <a:buNone/>
            </a:pPr>
            <a:r>
              <a:rPr lang="fr-FR" sz="9600" b="1" dirty="0" smtClean="0"/>
              <a:t>2- Utilisation des insectes en lutte biologique:</a:t>
            </a:r>
          </a:p>
          <a:p>
            <a:pPr algn="just">
              <a:buNone/>
            </a:pPr>
            <a:r>
              <a:rPr lang="fr-FR" sz="9600" dirty="0" smtClean="0"/>
              <a:t>La cochenille Australienne: </a:t>
            </a:r>
            <a:r>
              <a:rPr lang="fr-FR" sz="9600" i="1" dirty="0" err="1" smtClean="0">
                <a:solidFill>
                  <a:srgbClr val="FF0000"/>
                </a:solidFill>
              </a:rPr>
              <a:t>Icerya</a:t>
            </a:r>
            <a:r>
              <a:rPr lang="fr-FR" sz="9600" i="1" dirty="0" smtClean="0">
                <a:solidFill>
                  <a:srgbClr val="FF0000"/>
                </a:solidFill>
              </a:rPr>
              <a:t> </a:t>
            </a:r>
            <a:r>
              <a:rPr lang="fr-FR" sz="9600" i="1" dirty="0" err="1" smtClean="0">
                <a:solidFill>
                  <a:srgbClr val="FF0000"/>
                </a:solidFill>
              </a:rPr>
              <a:t>purchasi</a:t>
            </a:r>
            <a:r>
              <a:rPr lang="fr-FR" sz="9600" i="1" dirty="0" smtClean="0">
                <a:solidFill>
                  <a:srgbClr val="FF0000"/>
                </a:solidFill>
              </a:rPr>
              <a:t> </a:t>
            </a:r>
            <a:r>
              <a:rPr lang="fr-FR" sz="9600" dirty="0" smtClean="0"/>
              <a:t>a pullulait dans les orangeraies de la Californie en 1869 après une introduction accidentelle dans ce pays. Plusieurs produits chimiques ont été utilisés contre ce ravageurs mais sans effet. Le chercheur </a:t>
            </a:r>
            <a:r>
              <a:rPr lang="fr-FR" sz="9600" b="1" dirty="0" smtClean="0"/>
              <a:t>C. </a:t>
            </a:r>
            <a:r>
              <a:rPr lang="fr-FR" sz="9600" b="1" dirty="0" err="1" smtClean="0"/>
              <a:t>Rilley</a:t>
            </a:r>
            <a:r>
              <a:rPr lang="fr-FR" sz="9600" b="1" dirty="0" smtClean="0"/>
              <a:t> </a:t>
            </a:r>
            <a:r>
              <a:rPr lang="fr-FR" sz="9600" dirty="0" smtClean="0"/>
              <a:t>émit l’hypothèse qu’</a:t>
            </a:r>
            <a:r>
              <a:rPr lang="fr-FR" sz="9600" i="1" dirty="0" err="1" smtClean="0"/>
              <a:t>Icerya</a:t>
            </a:r>
            <a:r>
              <a:rPr lang="fr-FR" sz="9600" i="1" dirty="0" smtClean="0"/>
              <a:t> </a:t>
            </a:r>
            <a:r>
              <a:rPr lang="fr-FR" sz="9600" i="1" dirty="0" err="1" smtClean="0"/>
              <a:t>purchasi</a:t>
            </a:r>
            <a:r>
              <a:rPr lang="fr-FR" sz="9600" i="1" dirty="0" smtClean="0"/>
              <a:t> </a:t>
            </a:r>
            <a:r>
              <a:rPr lang="fr-FR" sz="9600" dirty="0" smtClean="0"/>
              <a:t>devait avoir dans son pays d’origine (Australie) </a:t>
            </a:r>
            <a:r>
              <a:rPr lang="fr-FR" sz="9600" dirty="0" smtClean="0">
                <a:solidFill>
                  <a:srgbClr val="FF0000"/>
                </a:solidFill>
              </a:rPr>
              <a:t>des ennemis naturels </a:t>
            </a:r>
            <a:r>
              <a:rPr lang="fr-FR" sz="9600" dirty="0" smtClean="0"/>
              <a:t>qui </a:t>
            </a:r>
            <a:r>
              <a:rPr lang="fr-FR" sz="9600" dirty="0" smtClean="0">
                <a:solidFill>
                  <a:srgbClr val="FF0000"/>
                </a:solidFill>
              </a:rPr>
              <a:t>limitaient ses ravages</a:t>
            </a:r>
            <a:r>
              <a:rPr lang="fr-FR" sz="9600" dirty="0" smtClean="0"/>
              <a:t> et qui lui permettaient de passait inaperçue. </a:t>
            </a:r>
          </a:p>
          <a:p>
            <a:pPr algn="just">
              <a:buNone/>
            </a:pPr>
            <a:endParaRPr lang="fr-FR"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b="1" dirty="0" smtClean="0"/>
              <a:t>Lutte biologique et risques</a:t>
            </a:r>
            <a:endParaRPr lang="fr-FR" dirty="0"/>
          </a:p>
        </p:txBody>
      </p:sp>
      <p:sp>
        <p:nvSpPr>
          <p:cNvPr id="3" name="Espace réservé du contenu 2"/>
          <p:cNvSpPr>
            <a:spLocks noGrp="1"/>
          </p:cNvSpPr>
          <p:nvPr>
            <p:ph idx="1"/>
          </p:nvPr>
        </p:nvSpPr>
        <p:spPr/>
        <p:txBody>
          <a:bodyPr>
            <a:normAutofit fontScale="70000" lnSpcReduction="20000"/>
          </a:bodyPr>
          <a:lstStyle/>
          <a:p>
            <a:pPr algn="just">
              <a:buNone/>
            </a:pPr>
            <a:endParaRPr lang="fr-FR" dirty="0" smtClean="0"/>
          </a:p>
          <a:p>
            <a:pPr algn="just">
              <a:buNone/>
            </a:pPr>
            <a:r>
              <a:rPr lang="fr-FR" b="1" dirty="0" smtClean="0"/>
              <a:t>2- Utilisation des insectes en lutte biologique: (suite)</a:t>
            </a:r>
          </a:p>
          <a:p>
            <a:pPr algn="just">
              <a:buNone/>
            </a:pPr>
            <a:endParaRPr lang="fr-FR" dirty="0" smtClean="0"/>
          </a:p>
          <a:p>
            <a:pPr algn="just">
              <a:buNone/>
            </a:pPr>
            <a:r>
              <a:rPr lang="fr-FR" dirty="0" smtClean="0"/>
              <a:t>En 1888, son collaborateur </a:t>
            </a:r>
            <a:r>
              <a:rPr lang="fr-FR" b="1" dirty="0" smtClean="0">
                <a:solidFill>
                  <a:srgbClr val="FF0000"/>
                </a:solidFill>
              </a:rPr>
              <a:t>Dr. </a:t>
            </a:r>
            <a:r>
              <a:rPr lang="fr-FR" b="1" dirty="0" err="1" smtClean="0">
                <a:solidFill>
                  <a:srgbClr val="FF0000"/>
                </a:solidFill>
              </a:rPr>
              <a:t>Koebele</a:t>
            </a:r>
            <a:r>
              <a:rPr lang="fr-FR" b="1" dirty="0" smtClean="0">
                <a:solidFill>
                  <a:srgbClr val="FF0000"/>
                </a:solidFill>
              </a:rPr>
              <a:t> </a:t>
            </a:r>
            <a:r>
              <a:rPr lang="fr-FR" dirty="0" smtClean="0"/>
              <a:t>s’embarqua pour l’Australie à la recherche de ces ennemis naturels. Il découvrit toute une série de prédateurs et de parasites de ce ravageur qu’il l’expédia en Californie. Parmi ces prédateurs il y avait une coccinelle: </a:t>
            </a:r>
            <a:r>
              <a:rPr lang="fr-FR" i="1" dirty="0" err="1" smtClean="0">
                <a:solidFill>
                  <a:srgbClr val="FF0000"/>
                </a:solidFill>
              </a:rPr>
              <a:t>Novius</a:t>
            </a:r>
            <a:r>
              <a:rPr lang="fr-FR" i="1" dirty="0" smtClean="0">
                <a:solidFill>
                  <a:srgbClr val="FF0000"/>
                </a:solidFill>
              </a:rPr>
              <a:t> </a:t>
            </a:r>
            <a:r>
              <a:rPr lang="fr-FR" i="1" dirty="0" err="1" smtClean="0">
                <a:solidFill>
                  <a:srgbClr val="FF0000"/>
                </a:solidFill>
              </a:rPr>
              <a:t>cardinalis</a:t>
            </a:r>
            <a:r>
              <a:rPr lang="fr-FR" i="1" dirty="0" smtClean="0">
                <a:solidFill>
                  <a:srgbClr val="FF0000"/>
                </a:solidFill>
              </a:rPr>
              <a:t> </a:t>
            </a:r>
            <a:r>
              <a:rPr lang="fr-FR" dirty="0" smtClean="0"/>
              <a:t>qui a été mis en élevage. Un total de </a:t>
            </a:r>
            <a:r>
              <a:rPr lang="fr-FR" dirty="0" smtClean="0">
                <a:solidFill>
                  <a:srgbClr val="0000CC"/>
                </a:solidFill>
              </a:rPr>
              <a:t>10.555 individus </a:t>
            </a:r>
            <a:r>
              <a:rPr lang="fr-FR" dirty="0" smtClean="0"/>
              <a:t>ont été </a:t>
            </a:r>
            <a:r>
              <a:rPr lang="fr-FR" dirty="0" smtClean="0">
                <a:solidFill>
                  <a:srgbClr val="0000CC"/>
                </a:solidFill>
              </a:rPr>
              <a:t>lâchés</a:t>
            </a:r>
            <a:r>
              <a:rPr lang="fr-FR" dirty="0" smtClean="0"/>
              <a:t> en Californie dans les vergers d’agrumes infestés et les résultats dépassèrent tous les espoirs. </a:t>
            </a:r>
            <a:r>
              <a:rPr lang="fr-FR" dirty="0" smtClean="0">
                <a:solidFill>
                  <a:srgbClr val="0000CC"/>
                </a:solidFill>
              </a:rPr>
              <a:t>La cochenille disparut sous l’action de cette coccinelle.</a:t>
            </a:r>
          </a:p>
          <a:p>
            <a:pPr algn="just">
              <a:buNone/>
            </a:pPr>
            <a:endParaRPr lang="fr-FR" dirty="0" smtClean="0"/>
          </a:p>
          <a:p>
            <a:pPr algn="just">
              <a:buNone/>
            </a:pPr>
            <a:r>
              <a:rPr lang="fr-FR" dirty="0" smtClean="0"/>
              <a:t>L’histoire d’</a:t>
            </a:r>
            <a:r>
              <a:rPr lang="fr-FR" i="1" dirty="0" err="1" smtClean="0"/>
              <a:t>Icerya</a:t>
            </a:r>
            <a:r>
              <a:rPr lang="fr-FR" i="1" dirty="0" smtClean="0"/>
              <a:t> </a:t>
            </a:r>
            <a:r>
              <a:rPr lang="fr-FR" i="1" dirty="0" err="1" smtClean="0"/>
              <a:t>purchasi</a:t>
            </a:r>
            <a:r>
              <a:rPr lang="fr-FR" i="1" dirty="0" smtClean="0"/>
              <a:t> </a:t>
            </a:r>
            <a:r>
              <a:rPr lang="fr-FR" dirty="0" smtClean="0"/>
              <a:t>fut </a:t>
            </a:r>
            <a:r>
              <a:rPr lang="fr-FR" dirty="0" smtClean="0">
                <a:solidFill>
                  <a:srgbClr val="FF0000"/>
                </a:solidFill>
              </a:rPr>
              <a:t>le point de départ </a:t>
            </a:r>
            <a:r>
              <a:rPr lang="fr-FR" dirty="0" smtClean="0"/>
              <a:t>de toute une activité qui s’oriente vers </a:t>
            </a:r>
            <a:r>
              <a:rPr lang="fr-FR" dirty="0" smtClean="0">
                <a:solidFill>
                  <a:srgbClr val="FF0000"/>
                </a:solidFill>
              </a:rPr>
              <a:t>les procédés de lutte biologique</a:t>
            </a:r>
            <a:r>
              <a:rPr lang="fr-FR" dirty="0" smtClean="0"/>
              <a:t>.</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4572000" cy="1077218"/>
          </a:xfrm>
          <a:prstGeom prst="rect">
            <a:avLst/>
          </a:prstGeom>
        </p:spPr>
        <p:txBody>
          <a:bodyPr>
            <a:spAutoFit/>
          </a:bodyPr>
          <a:lstStyle/>
          <a:p>
            <a:r>
              <a:rPr lang="fr-FR" sz="3200" b="1" dirty="0" smtClean="0"/>
              <a:t>Notions de la lutte</a:t>
            </a:r>
          </a:p>
          <a:p>
            <a:r>
              <a:rPr lang="fr-FR" sz="3200" b="1" dirty="0" smtClean="0"/>
              <a:t> </a:t>
            </a:r>
          </a:p>
        </p:txBody>
      </p:sp>
      <p:sp>
        <p:nvSpPr>
          <p:cNvPr id="5" name="Rectangle 4"/>
          <p:cNvSpPr/>
          <p:nvPr/>
        </p:nvSpPr>
        <p:spPr>
          <a:xfrm>
            <a:off x="381000" y="1295400"/>
            <a:ext cx="8305800" cy="1846659"/>
          </a:xfrm>
          <a:prstGeom prst="rect">
            <a:avLst/>
          </a:prstGeom>
        </p:spPr>
        <p:txBody>
          <a:bodyPr wrap="square">
            <a:spAutoFit/>
          </a:bodyPr>
          <a:lstStyle/>
          <a:p>
            <a:pPr lvl="0"/>
            <a:r>
              <a:rPr lang="fr-FR" sz="2400" b="1" u="sng" dirty="0" smtClean="0">
                <a:solidFill>
                  <a:srgbClr val="800080"/>
                </a:solidFill>
              </a:rPr>
              <a:t>Lutte chimique aveugle :</a:t>
            </a:r>
          </a:p>
          <a:p>
            <a:pPr lvl="0"/>
            <a:endParaRPr lang="fr-FR" dirty="0" smtClean="0"/>
          </a:p>
          <a:p>
            <a:pPr lvl="0"/>
            <a:r>
              <a:rPr lang="fr-FR" dirty="0" smtClean="0"/>
              <a:t>Utilisation des pesticides  </a:t>
            </a:r>
            <a:r>
              <a:rPr lang="fr-FR" b="1" dirty="0" smtClean="0"/>
              <a:t>très efficaces, non sélectifs, à forte dose </a:t>
            </a:r>
            <a:r>
              <a:rPr lang="fr-FR" dirty="0" smtClean="0"/>
              <a:t>sans se soucier du niveau des populations des organismes nuisibles (ravageurs, pathogènes et plantes adventices).</a:t>
            </a:r>
          </a:p>
          <a:p>
            <a:pPr lvl="0"/>
            <a:endParaRPr lang="fr-FR" dirty="0"/>
          </a:p>
        </p:txBody>
      </p:sp>
      <p:sp>
        <p:nvSpPr>
          <p:cNvPr id="6" name="Rectangle 5"/>
          <p:cNvSpPr/>
          <p:nvPr/>
        </p:nvSpPr>
        <p:spPr>
          <a:xfrm>
            <a:off x="457201" y="3124200"/>
            <a:ext cx="8305800" cy="1754326"/>
          </a:xfrm>
          <a:prstGeom prst="rect">
            <a:avLst/>
          </a:prstGeom>
        </p:spPr>
        <p:txBody>
          <a:bodyPr wrap="square">
            <a:spAutoFit/>
          </a:bodyPr>
          <a:lstStyle/>
          <a:p>
            <a:pPr lvl="0"/>
            <a:r>
              <a:rPr lang="fr-FR" sz="2400" b="1" u="sng" dirty="0" smtClean="0">
                <a:solidFill>
                  <a:srgbClr val="800080"/>
                </a:solidFill>
              </a:rPr>
              <a:t>Lutte chimique  conseillée :</a:t>
            </a:r>
          </a:p>
          <a:p>
            <a:pPr lvl="0"/>
            <a:endParaRPr lang="fr-FR" sz="2400" b="1" dirty="0" smtClean="0">
              <a:solidFill>
                <a:srgbClr val="800080"/>
              </a:solidFill>
            </a:endParaRPr>
          </a:p>
          <a:p>
            <a:pPr lvl="0"/>
            <a:r>
              <a:rPr lang="fr-FR" dirty="0" smtClean="0"/>
              <a:t>Utilisation réfléchie de pesticides à large spectre d’action en relation avec un service  d’avertissement.</a:t>
            </a:r>
          </a:p>
          <a:p>
            <a:pPr lvl="0"/>
            <a:endParaRPr lang="fr-FR" sz="2400" b="1" dirty="0" smtClean="0">
              <a:solidFill>
                <a:srgbClr val="800080"/>
              </a:solidFill>
            </a:endParaRPr>
          </a:p>
        </p:txBody>
      </p:sp>
      <p:sp>
        <p:nvSpPr>
          <p:cNvPr id="7" name="Rectangle 6"/>
          <p:cNvSpPr/>
          <p:nvPr/>
        </p:nvSpPr>
        <p:spPr>
          <a:xfrm>
            <a:off x="533400" y="4876800"/>
            <a:ext cx="8077200" cy="1846659"/>
          </a:xfrm>
          <a:prstGeom prst="rect">
            <a:avLst/>
          </a:prstGeom>
        </p:spPr>
        <p:txBody>
          <a:bodyPr wrap="square">
            <a:spAutoFit/>
          </a:bodyPr>
          <a:lstStyle/>
          <a:p>
            <a:r>
              <a:rPr lang="fr-FR" sz="2400" b="1" u="sng" dirty="0" smtClean="0">
                <a:solidFill>
                  <a:srgbClr val="800080"/>
                </a:solidFill>
              </a:rPr>
              <a:t>Lutte raisonnée (ou dirigée) :</a:t>
            </a:r>
          </a:p>
          <a:p>
            <a:pPr lvl="0"/>
            <a:endParaRPr lang="fr-FR" dirty="0" smtClean="0"/>
          </a:p>
          <a:p>
            <a:pPr lvl="0"/>
            <a:r>
              <a:rPr lang="fr-FR" dirty="0" smtClean="0"/>
              <a:t>Aménagement progressif de la lutte chimique grâce à l’utilisation des seuils  de tolérance économique et à l’emploi de produits spécifiques ou peu polyvalents.</a:t>
            </a:r>
          </a:p>
          <a:p>
            <a:pPr lvl="0"/>
            <a:r>
              <a:rPr lang="fr-FR" dirty="0" smtClean="0"/>
              <a:t>Emploi rationnel des produits chimiques du fait du choix des produits, de la dose, de l’époque et des techniques d’</a:t>
            </a:r>
            <a:r>
              <a:rPr lang="fr-FR" dirty="0" err="1" smtClean="0"/>
              <a:t>appilcation</a:t>
            </a:r>
            <a:r>
              <a:rPr lang="fr-FR" dirty="0" smtClean="0"/>
              <a:t>. </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lstStyle/>
          <a:p>
            <a:r>
              <a:rPr lang="fr-FR" b="1" dirty="0" smtClean="0"/>
              <a:t>Lutte biologique et risques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En 1971, l’Organisation Internationale de Lutte Biologique et intégrée contre les animaux et les plantes nuisibles, ou </a:t>
            </a:r>
            <a:r>
              <a:rPr lang="fr-FR" cap="all" dirty="0" smtClean="0">
                <a:solidFill>
                  <a:srgbClr val="0000CC"/>
                </a:solidFill>
              </a:rPr>
              <a:t>OILB</a:t>
            </a:r>
            <a:r>
              <a:rPr lang="fr-FR" dirty="0" smtClean="0"/>
              <a:t> a donnée la définition suivante: </a:t>
            </a:r>
          </a:p>
          <a:p>
            <a:pPr>
              <a:buNone/>
            </a:pPr>
            <a:r>
              <a:rPr lang="fr-FR" dirty="0" smtClean="0"/>
              <a:t>« l'utilisation d'organismes </a:t>
            </a:r>
            <a:r>
              <a:rPr lang="fr-FR" b="1" dirty="0" smtClean="0">
                <a:solidFill>
                  <a:srgbClr val="0000CC"/>
                </a:solidFill>
              </a:rPr>
              <a:t>vivants ou de leurs produits</a:t>
            </a:r>
            <a:r>
              <a:rPr lang="fr-FR" dirty="0" smtClean="0"/>
              <a:t> pour </a:t>
            </a:r>
            <a:r>
              <a:rPr lang="fr-FR" b="1" dirty="0" smtClean="0">
                <a:solidFill>
                  <a:srgbClr val="0000CC"/>
                </a:solidFill>
              </a:rPr>
              <a:t>empêcher ou réduire les pertes ou dommages</a:t>
            </a:r>
            <a:r>
              <a:rPr lang="fr-FR" dirty="0" smtClean="0"/>
              <a:t> causés par des organismes nuisibles et les </a:t>
            </a:r>
            <a:r>
              <a:rPr lang="fr-FR" b="1" dirty="0" smtClean="0">
                <a:solidFill>
                  <a:srgbClr val="FF0000"/>
                </a:solidFill>
              </a:rPr>
              <a:t>maintenir en dessous d'un seuil de nuisibilité </a:t>
            </a:r>
            <a:r>
              <a:rPr lang="fr-FR" dirty="0" smtClean="0"/>
              <a:t>». </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143000"/>
          </a:xfrm>
        </p:spPr>
        <p:txBody>
          <a:bodyPr/>
          <a:lstStyle/>
          <a:p>
            <a:r>
              <a:rPr lang="fr-FR" b="1" dirty="0" smtClean="0"/>
              <a:t>Lutte biologique et risques</a:t>
            </a:r>
            <a:endParaRPr lang="fr-FR" dirty="0"/>
          </a:p>
        </p:txBody>
      </p:sp>
      <p:sp>
        <p:nvSpPr>
          <p:cNvPr id="5" name="Rectangle 4"/>
          <p:cNvSpPr/>
          <p:nvPr/>
        </p:nvSpPr>
        <p:spPr>
          <a:xfrm>
            <a:off x="228600" y="1000642"/>
            <a:ext cx="8915400" cy="5521512"/>
          </a:xfrm>
          <a:prstGeom prst="rect">
            <a:avLst/>
          </a:prstGeom>
        </p:spPr>
        <p:txBody>
          <a:bodyPr wrap="square">
            <a:spAutoFit/>
          </a:bodyPr>
          <a:lstStyle/>
          <a:p>
            <a:pPr>
              <a:lnSpc>
                <a:spcPct val="120000"/>
              </a:lnSpc>
              <a:buNone/>
            </a:pPr>
            <a:r>
              <a:rPr lang="fr-FR" sz="2800" dirty="0" smtClean="0">
                <a:solidFill>
                  <a:srgbClr val="FF0000"/>
                </a:solidFill>
              </a:rPr>
              <a:t>Autres</a:t>
            </a:r>
            <a:r>
              <a:rPr lang="fr-FR" sz="2800" dirty="0" smtClean="0"/>
              <a:t> interventions biologiques visent à </a:t>
            </a:r>
            <a:r>
              <a:rPr lang="fr-FR" sz="2800" b="1" dirty="0" smtClean="0">
                <a:solidFill>
                  <a:srgbClr val="FF0000"/>
                </a:solidFill>
              </a:rPr>
              <a:t>diminuer l’activité </a:t>
            </a:r>
            <a:r>
              <a:rPr lang="fr-FR" sz="2800" dirty="0" smtClean="0"/>
              <a:t>des organismes nuisibles, elles sont fondées sur l’usage de:</a:t>
            </a:r>
          </a:p>
          <a:p>
            <a:pPr>
              <a:lnSpc>
                <a:spcPct val="120000"/>
              </a:lnSpc>
            </a:pPr>
            <a:r>
              <a:rPr lang="fr-FR" sz="2800" dirty="0" smtClean="0">
                <a:solidFill>
                  <a:srgbClr val="0000CC"/>
                </a:solidFill>
              </a:rPr>
              <a:t> Substances agissant sur le comportement </a:t>
            </a:r>
            <a:r>
              <a:rPr lang="fr-FR" sz="2800" dirty="0" smtClean="0"/>
              <a:t>(ex: Phéromones)</a:t>
            </a:r>
          </a:p>
          <a:p>
            <a:pPr>
              <a:lnSpc>
                <a:spcPct val="120000"/>
              </a:lnSpc>
            </a:pPr>
            <a:r>
              <a:rPr lang="fr-FR" sz="2800" dirty="0" smtClean="0">
                <a:solidFill>
                  <a:srgbClr val="0000CC"/>
                </a:solidFill>
              </a:rPr>
              <a:t>  Substances perturbant le développement </a:t>
            </a:r>
            <a:r>
              <a:rPr lang="fr-FR" sz="2800" dirty="0" smtClean="0"/>
              <a:t>(ex: les  </a:t>
            </a:r>
          </a:p>
          <a:p>
            <a:pPr>
              <a:lnSpc>
                <a:spcPct val="120000"/>
              </a:lnSpc>
            </a:pPr>
            <a:r>
              <a:rPr lang="fr-FR" sz="2800" dirty="0" smtClean="0"/>
              <a:t>   </a:t>
            </a:r>
            <a:r>
              <a:rPr lang="fr-FR" sz="2800" dirty="0" err="1" smtClean="0"/>
              <a:t>juvénoïdes</a:t>
            </a:r>
            <a:r>
              <a:rPr lang="fr-FR" sz="2800" dirty="0" smtClean="0"/>
              <a:t>)</a:t>
            </a:r>
          </a:p>
          <a:p>
            <a:pPr>
              <a:lnSpc>
                <a:spcPct val="120000"/>
              </a:lnSpc>
            </a:pPr>
            <a:r>
              <a:rPr lang="fr-FR" sz="2800" dirty="0" smtClean="0">
                <a:solidFill>
                  <a:srgbClr val="0000CC"/>
                </a:solidFill>
              </a:rPr>
              <a:t>  Substances </a:t>
            </a:r>
            <a:r>
              <a:rPr lang="fr-FR" sz="2800" dirty="0" err="1" smtClean="0">
                <a:solidFill>
                  <a:srgbClr val="0000CC"/>
                </a:solidFill>
              </a:rPr>
              <a:t>chimiostérilisantes</a:t>
            </a:r>
            <a:r>
              <a:rPr lang="fr-FR" sz="2800" dirty="0" smtClean="0">
                <a:solidFill>
                  <a:srgbClr val="0000CC"/>
                </a:solidFill>
              </a:rPr>
              <a:t> </a:t>
            </a:r>
            <a:r>
              <a:rPr lang="fr-FR" sz="2800" dirty="0" smtClean="0"/>
              <a:t>ou</a:t>
            </a:r>
            <a:r>
              <a:rPr lang="fr-FR" sz="2800" dirty="0" smtClean="0">
                <a:solidFill>
                  <a:srgbClr val="0000CC"/>
                </a:solidFill>
              </a:rPr>
              <a:t> de libération de mâles </a:t>
            </a:r>
          </a:p>
          <a:p>
            <a:pPr>
              <a:lnSpc>
                <a:spcPct val="120000"/>
              </a:lnSpc>
            </a:pPr>
            <a:r>
              <a:rPr lang="fr-FR" sz="2800" dirty="0" smtClean="0">
                <a:solidFill>
                  <a:srgbClr val="0000CC"/>
                </a:solidFill>
              </a:rPr>
              <a:t>   stériles</a:t>
            </a:r>
          </a:p>
          <a:p>
            <a:pPr>
              <a:lnSpc>
                <a:spcPct val="120000"/>
              </a:lnSpc>
            </a:pPr>
            <a:r>
              <a:rPr lang="fr-FR" sz="2800" dirty="0" smtClean="0">
                <a:solidFill>
                  <a:srgbClr val="0000CC"/>
                </a:solidFill>
              </a:rPr>
              <a:t>  Cultivars montrant une résistance aux ravageurs.</a:t>
            </a:r>
          </a:p>
          <a:p>
            <a:endParaRPr lang="fr-FR" sz="2800" dirty="0" smtClean="0"/>
          </a:p>
          <a:p>
            <a:pPr>
              <a:buNone/>
            </a:pPr>
            <a:r>
              <a:rPr lang="fr-FR" sz="2800" dirty="0" smtClean="0"/>
              <a:t>Ces moyens </a:t>
            </a:r>
            <a:r>
              <a:rPr lang="fr-FR" sz="2800" b="1" dirty="0" smtClean="0">
                <a:solidFill>
                  <a:srgbClr val="FF0000"/>
                </a:solidFill>
              </a:rPr>
              <a:t>n’agissent pas en causant la mort du ravageur visé</a:t>
            </a:r>
            <a:r>
              <a:rPr lang="fr-FR" sz="2800" dirty="0" smtClean="0"/>
              <a:t>, à plus ou moins </a:t>
            </a:r>
            <a:r>
              <a:rPr lang="fr-FR" sz="2800" dirty="0" err="1" smtClean="0"/>
              <a:t>brêve</a:t>
            </a:r>
            <a:r>
              <a:rPr lang="fr-FR" sz="2800" dirty="0" smtClean="0"/>
              <a:t> échéance.</a:t>
            </a:r>
          </a:p>
        </p:txBody>
      </p:sp>
      <p:sp>
        <p:nvSpPr>
          <p:cNvPr id="6" name="Flèche droite 5"/>
          <p:cNvSpPr/>
          <p:nvPr/>
        </p:nvSpPr>
        <p:spPr>
          <a:xfrm>
            <a:off x="76200" y="2286000"/>
            <a:ext cx="228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76200" y="2743200"/>
            <a:ext cx="228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76200" y="3810000"/>
            <a:ext cx="228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76200" y="4800600"/>
            <a:ext cx="228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a:bodyPr>
          <a:lstStyle/>
          <a:p>
            <a:r>
              <a:rPr lang="fr-FR" sz="3600" b="1" dirty="0" smtClean="0"/>
              <a:t>Différentes méthodes de lutte biologique</a:t>
            </a:r>
            <a:endParaRPr lang="fr-FR" sz="3600" b="1" dirty="0"/>
          </a:p>
        </p:txBody>
      </p:sp>
      <p:sp>
        <p:nvSpPr>
          <p:cNvPr id="3" name="Espace réservé du contenu 2"/>
          <p:cNvSpPr>
            <a:spLocks noGrp="1"/>
          </p:cNvSpPr>
          <p:nvPr>
            <p:ph idx="1"/>
          </p:nvPr>
        </p:nvSpPr>
        <p:spPr/>
        <p:txBody>
          <a:bodyPr>
            <a:normAutofit fontScale="92500"/>
          </a:bodyPr>
          <a:lstStyle/>
          <a:p>
            <a:r>
              <a:rPr lang="fr-FR" b="1" dirty="0" smtClean="0">
                <a:solidFill>
                  <a:srgbClr val="0000CC"/>
                </a:solidFill>
              </a:rPr>
              <a:t>Lutte </a:t>
            </a:r>
            <a:r>
              <a:rPr lang="fr-FR" b="1" dirty="0" err="1" smtClean="0">
                <a:solidFill>
                  <a:srgbClr val="0000CC"/>
                </a:solidFill>
              </a:rPr>
              <a:t>inondative</a:t>
            </a:r>
            <a:r>
              <a:rPr lang="fr-FR" b="1" dirty="0" smtClean="0">
                <a:solidFill>
                  <a:srgbClr val="0000CC"/>
                </a:solidFill>
              </a:rPr>
              <a:t>:</a:t>
            </a:r>
          </a:p>
          <a:p>
            <a:pPr>
              <a:buNone/>
            </a:pPr>
            <a:r>
              <a:rPr lang="fr-FR" dirty="0" smtClean="0"/>
              <a:t>   C’est une approche </a:t>
            </a:r>
            <a:r>
              <a:rPr lang="fr-FR" b="1" dirty="0" smtClean="0">
                <a:solidFill>
                  <a:srgbClr val="FF0000"/>
                </a:solidFill>
              </a:rPr>
              <a:t>curative</a:t>
            </a:r>
            <a:r>
              <a:rPr lang="fr-FR" dirty="0" smtClean="0"/>
              <a:t> qui vise la répression de l’organisme nuisible par </a:t>
            </a:r>
            <a:r>
              <a:rPr lang="fr-FR" b="1" dirty="0" smtClean="0">
                <a:solidFill>
                  <a:srgbClr val="FF0000"/>
                </a:solidFill>
              </a:rPr>
              <a:t>l’action immédiate de l’antagoniste</a:t>
            </a:r>
            <a:r>
              <a:rPr lang="fr-FR" dirty="0" smtClean="0"/>
              <a:t>.</a:t>
            </a:r>
          </a:p>
          <a:p>
            <a:pPr>
              <a:buNone/>
            </a:pPr>
            <a:endParaRPr lang="fr-FR" dirty="0" smtClean="0"/>
          </a:p>
          <a:p>
            <a:pPr>
              <a:buNone/>
            </a:pPr>
            <a:r>
              <a:rPr lang="fr-FR" dirty="0" smtClean="0"/>
              <a:t>               Emploi d’une densité très élevée de l’entomophage de façon à réduire au maximum le délai entre l’intervention et le résultat espéré qui est attendu par un insecticide traditionnel.</a:t>
            </a:r>
            <a:endParaRPr lang="fr-FR" dirty="0"/>
          </a:p>
        </p:txBody>
      </p:sp>
      <p:sp>
        <p:nvSpPr>
          <p:cNvPr id="5" name="Flèche droite 4"/>
          <p:cNvSpPr/>
          <p:nvPr/>
        </p:nvSpPr>
        <p:spPr>
          <a:xfrm>
            <a:off x="685800" y="42672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143000"/>
          </a:xfrm>
        </p:spPr>
        <p:txBody>
          <a:bodyPr>
            <a:normAutofit/>
          </a:bodyPr>
          <a:lstStyle/>
          <a:p>
            <a:r>
              <a:rPr lang="fr-FR" sz="3600" b="1" dirty="0" smtClean="0"/>
              <a:t>Différentes méthodes de lutte biologique</a:t>
            </a:r>
            <a:endParaRPr lang="fr-FR" sz="3600" dirty="0"/>
          </a:p>
        </p:txBody>
      </p:sp>
      <p:sp>
        <p:nvSpPr>
          <p:cNvPr id="3" name="Espace réservé du contenu 2"/>
          <p:cNvSpPr>
            <a:spLocks noGrp="1"/>
          </p:cNvSpPr>
          <p:nvPr>
            <p:ph idx="1"/>
          </p:nvPr>
        </p:nvSpPr>
        <p:spPr/>
        <p:txBody>
          <a:bodyPr>
            <a:normAutofit lnSpcReduction="10000"/>
          </a:bodyPr>
          <a:lstStyle/>
          <a:p>
            <a:r>
              <a:rPr lang="fr-FR" b="1" dirty="0" smtClean="0">
                <a:solidFill>
                  <a:srgbClr val="0000CC"/>
                </a:solidFill>
              </a:rPr>
              <a:t>Lutte </a:t>
            </a:r>
            <a:r>
              <a:rPr lang="fr-FR" b="1" dirty="0" err="1" smtClean="0">
                <a:solidFill>
                  <a:srgbClr val="0000CC"/>
                </a:solidFill>
              </a:rPr>
              <a:t>inoculative</a:t>
            </a:r>
            <a:r>
              <a:rPr lang="fr-FR" b="1" dirty="0" smtClean="0">
                <a:solidFill>
                  <a:srgbClr val="0000CC"/>
                </a:solidFill>
              </a:rPr>
              <a:t>:</a:t>
            </a:r>
          </a:p>
          <a:p>
            <a:r>
              <a:rPr lang="fr-FR" dirty="0" smtClean="0"/>
              <a:t>C’est une mesure </a:t>
            </a:r>
            <a:r>
              <a:rPr lang="fr-FR" b="1" dirty="0" smtClean="0">
                <a:solidFill>
                  <a:srgbClr val="FF0000"/>
                </a:solidFill>
              </a:rPr>
              <a:t>préventive</a:t>
            </a:r>
            <a:r>
              <a:rPr lang="fr-FR" dirty="0" smtClean="0"/>
              <a:t>, mais elle peut aussi être employée </a:t>
            </a:r>
            <a:r>
              <a:rPr lang="fr-FR" dirty="0" err="1" smtClean="0"/>
              <a:t>curativement</a:t>
            </a:r>
            <a:r>
              <a:rPr lang="fr-FR" dirty="0" smtClean="0"/>
              <a:t> si l’obtention de l’effet répression </a:t>
            </a:r>
            <a:r>
              <a:rPr lang="fr-FR" b="1" dirty="0" smtClean="0">
                <a:solidFill>
                  <a:srgbClr val="FF0000"/>
                </a:solidFill>
              </a:rPr>
              <a:t>n’est pas urgent.</a:t>
            </a:r>
          </a:p>
          <a:p>
            <a:pPr>
              <a:buNone/>
            </a:pPr>
            <a:r>
              <a:rPr lang="fr-FR" dirty="0" smtClean="0"/>
              <a:t>       </a:t>
            </a:r>
            <a:r>
              <a:rPr lang="fr-FR" b="1" dirty="0" err="1" smtClean="0">
                <a:solidFill>
                  <a:srgbClr val="FF0000"/>
                </a:solidFill>
              </a:rPr>
              <a:t>Autopropagation</a:t>
            </a:r>
            <a:r>
              <a:rPr lang="fr-FR" b="1" dirty="0" smtClean="0">
                <a:solidFill>
                  <a:srgbClr val="FF0000"/>
                </a:solidFill>
              </a:rPr>
              <a:t> locale </a:t>
            </a:r>
            <a:r>
              <a:rPr lang="fr-FR" dirty="0" smtClean="0"/>
              <a:t>de l’entomophage et son </a:t>
            </a:r>
            <a:r>
              <a:rPr lang="fr-FR" b="1" dirty="0" smtClean="0">
                <a:solidFill>
                  <a:srgbClr val="0000CC"/>
                </a:solidFill>
              </a:rPr>
              <a:t>action</a:t>
            </a:r>
            <a:r>
              <a:rPr lang="fr-FR" dirty="0" smtClean="0"/>
              <a:t> à plus </a:t>
            </a:r>
            <a:r>
              <a:rPr lang="fr-FR" b="1" dirty="0" smtClean="0">
                <a:solidFill>
                  <a:srgbClr val="0000CC"/>
                </a:solidFill>
              </a:rPr>
              <a:t>long terme </a:t>
            </a:r>
            <a:r>
              <a:rPr lang="fr-FR" dirty="0" smtClean="0"/>
              <a:t>au cours de </a:t>
            </a:r>
            <a:r>
              <a:rPr lang="fr-FR" b="1" dirty="0" smtClean="0">
                <a:solidFill>
                  <a:srgbClr val="0000CC"/>
                </a:solidFill>
              </a:rPr>
              <a:t>plusieurs cycles de multiplication autonome </a:t>
            </a:r>
            <a:r>
              <a:rPr lang="fr-FR" dirty="0" smtClean="0"/>
              <a:t>dans le milieu.</a:t>
            </a:r>
            <a:endParaRPr lang="fr-FR" dirty="0"/>
          </a:p>
        </p:txBody>
      </p:sp>
      <p:sp>
        <p:nvSpPr>
          <p:cNvPr id="4" name="Flèche droite 3"/>
          <p:cNvSpPr/>
          <p:nvPr/>
        </p:nvSpPr>
        <p:spPr>
          <a:xfrm>
            <a:off x="457200" y="41148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normAutofit/>
          </a:bodyPr>
          <a:lstStyle/>
          <a:p>
            <a:r>
              <a:rPr lang="fr-FR" sz="3600" b="1" dirty="0" smtClean="0"/>
              <a:t>Différentes méthodes de lutte biologique</a:t>
            </a:r>
            <a:endParaRPr lang="fr-FR" sz="3600" dirty="0"/>
          </a:p>
        </p:txBody>
      </p:sp>
      <p:sp>
        <p:nvSpPr>
          <p:cNvPr id="3" name="Espace réservé du contenu 2"/>
          <p:cNvSpPr>
            <a:spLocks noGrp="1"/>
          </p:cNvSpPr>
          <p:nvPr>
            <p:ph idx="1"/>
          </p:nvPr>
        </p:nvSpPr>
        <p:spPr>
          <a:xfrm>
            <a:off x="228600" y="1600200"/>
            <a:ext cx="8686800" cy="4525963"/>
          </a:xfrm>
        </p:spPr>
        <p:txBody>
          <a:bodyPr>
            <a:normAutofit fontScale="92500" lnSpcReduction="20000"/>
          </a:bodyPr>
          <a:lstStyle/>
          <a:p>
            <a:r>
              <a:rPr lang="fr-FR" dirty="0" smtClean="0"/>
              <a:t>Lutte </a:t>
            </a:r>
            <a:r>
              <a:rPr lang="fr-FR" dirty="0" err="1" smtClean="0"/>
              <a:t>inondative</a:t>
            </a:r>
            <a:r>
              <a:rPr lang="fr-FR" dirty="0" smtClean="0"/>
              <a:t>          </a:t>
            </a:r>
            <a:r>
              <a:rPr lang="fr-FR" b="1" dirty="0" smtClean="0">
                <a:solidFill>
                  <a:srgbClr val="0000CC"/>
                </a:solidFill>
              </a:rPr>
              <a:t>Culture en masse</a:t>
            </a:r>
          </a:p>
          <a:p>
            <a:pPr>
              <a:buNone/>
            </a:pPr>
            <a:r>
              <a:rPr lang="fr-FR" dirty="0" smtClean="0"/>
              <a:t>                                         (grand nombre) de    </a:t>
            </a:r>
          </a:p>
          <a:p>
            <a:pPr>
              <a:buNone/>
            </a:pPr>
            <a:r>
              <a:rPr lang="fr-FR" dirty="0" smtClean="0"/>
              <a:t>                                          l’antagoniste (élevage)</a:t>
            </a:r>
          </a:p>
          <a:p>
            <a:pPr>
              <a:buNone/>
            </a:pPr>
            <a:r>
              <a:rPr lang="fr-FR" dirty="0" smtClean="0"/>
              <a:t>    </a:t>
            </a:r>
          </a:p>
          <a:p>
            <a:pPr>
              <a:buNone/>
            </a:pPr>
            <a:r>
              <a:rPr lang="fr-FR" dirty="0" smtClean="0"/>
              <a:t>   Lutte </a:t>
            </a:r>
            <a:r>
              <a:rPr lang="fr-FR" dirty="0" err="1" smtClean="0"/>
              <a:t>inoculative</a:t>
            </a:r>
            <a:r>
              <a:rPr lang="fr-FR" dirty="0" smtClean="0"/>
              <a:t>                Multiplication                                           </a:t>
            </a:r>
          </a:p>
          <a:p>
            <a:pPr>
              <a:buNone/>
            </a:pPr>
            <a:r>
              <a:rPr lang="fr-FR" dirty="0" smtClean="0"/>
              <a:t>                                                 </a:t>
            </a:r>
            <a:r>
              <a:rPr lang="fr-FR" b="1" dirty="0" smtClean="0">
                <a:solidFill>
                  <a:srgbClr val="0000CC"/>
                </a:solidFill>
              </a:rPr>
              <a:t>autonome</a:t>
            </a:r>
            <a:r>
              <a:rPr lang="fr-FR" dirty="0" smtClean="0"/>
              <a:t> de </a:t>
            </a:r>
          </a:p>
          <a:p>
            <a:pPr>
              <a:buNone/>
            </a:pPr>
            <a:r>
              <a:rPr lang="fr-FR" dirty="0" smtClean="0"/>
              <a:t>                                                l’entomophage dans le </a:t>
            </a:r>
          </a:p>
          <a:p>
            <a:pPr>
              <a:buNone/>
            </a:pPr>
            <a:r>
              <a:rPr lang="fr-FR" dirty="0" smtClean="0"/>
              <a:t>                                                milieu.</a:t>
            </a:r>
          </a:p>
          <a:p>
            <a:pPr>
              <a:buNone/>
            </a:pPr>
            <a:r>
              <a:rPr lang="fr-FR" dirty="0" smtClean="0"/>
              <a:t> </a:t>
            </a:r>
            <a:endParaRPr lang="fr-FR" dirty="0"/>
          </a:p>
        </p:txBody>
      </p:sp>
      <p:sp>
        <p:nvSpPr>
          <p:cNvPr id="4" name="Flèche droite 3"/>
          <p:cNvSpPr/>
          <p:nvPr/>
        </p:nvSpPr>
        <p:spPr>
          <a:xfrm>
            <a:off x="3276600" y="1676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3352800" y="34290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6" name="Organigramme : Connecteur 5"/>
          <p:cNvSpPr/>
          <p:nvPr/>
        </p:nvSpPr>
        <p:spPr>
          <a:xfrm>
            <a:off x="381000" y="3581400"/>
            <a:ext cx="76200"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lstStyle/>
          <a:p>
            <a:r>
              <a:rPr lang="fr-FR" b="1" dirty="0" smtClean="0"/>
              <a:t>Lutte biologique et risques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Agents utilisés en lutte biologique:</a:t>
            </a:r>
          </a:p>
          <a:p>
            <a:pPr>
              <a:buNone/>
            </a:pPr>
            <a:r>
              <a:rPr lang="fr-FR" dirty="0" smtClean="0"/>
              <a:t>La lutte contre les insectes nuisibles peu être réalisée par l’emploi de:</a:t>
            </a:r>
          </a:p>
          <a:p>
            <a:pPr>
              <a:buNone/>
            </a:pPr>
            <a:r>
              <a:rPr lang="fr-FR" dirty="0" smtClean="0"/>
              <a:t>1- Micro-organismes (virus, bactéries, champignons, protozoaires)</a:t>
            </a:r>
          </a:p>
          <a:p>
            <a:pPr>
              <a:buNone/>
            </a:pPr>
            <a:r>
              <a:rPr lang="fr-FR" dirty="0" smtClean="0"/>
              <a:t>2- Insectes entomophages          Applications fréquentes</a:t>
            </a:r>
          </a:p>
          <a:p>
            <a:pPr>
              <a:buNone/>
            </a:pPr>
            <a:r>
              <a:rPr lang="fr-FR" dirty="0" smtClean="0"/>
              <a:t>3- Nématodes, Acariens, Oiseaux insectivores, petits mammifères          Applications secondaires d’un intérêt économique limité</a:t>
            </a:r>
            <a:endParaRPr lang="fr-FR" dirty="0"/>
          </a:p>
        </p:txBody>
      </p:sp>
      <p:sp>
        <p:nvSpPr>
          <p:cNvPr id="5" name="Flèche droite 4"/>
          <p:cNvSpPr/>
          <p:nvPr/>
        </p:nvSpPr>
        <p:spPr>
          <a:xfrm>
            <a:off x="4648200" y="3886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3886200" y="5029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2950" y="4070286"/>
            <a:ext cx="2447925" cy="181140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50519" y="6187846"/>
            <a:ext cx="4154804"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CC0000"/>
                </a:solidFill>
                <a:latin typeface="Times New Roman"/>
                <a:cs typeface="Times New Roman"/>
              </a:rPr>
              <a:t>Stade adulte de Chrysope </a:t>
            </a:r>
            <a:r>
              <a:rPr sz="1600" b="1" spc="-5" dirty="0">
                <a:latin typeface="Times New Roman"/>
                <a:cs typeface="Times New Roman"/>
              </a:rPr>
              <a:t>et larve prédatrice de  </a:t>
            </a:r>
            <a:r>
              <a:rPr sz="1600" b="1" spc="-10" dirty="0">
                <a:latin typeface="Times New Roman"/>
                <a:cs typeface="Times New Roman"/>
              </a:rPr>
              <a:t>pucerons</a:t>
            </a:r>
            <a:endParaRPr sz="1600">
              <a:latin typeface="Times New Roman"/>
              <a:cs typeface="Times New Roman"/>
            </a:endParaRPr>
          </a:p>
        </p:txBody>
      </p:sp>
      <p:sp>
        <p:nvSpPr>
          <p:cNvPr id="4" name="object 4"/>
          <p:cNvSpPr/>
          <p:nvPr/>
        </p:nvSpPr>
        <p:spPr>
          <a:xfrm>
            <a:off x="3335401" y="4214876"/>
            <a:ext cx="1671574" cy="1728724"/>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795652" y="169545"/>
            <a:ext cx="5551805" cy="513715"/>
          </a:xfrm>
          <a:prstGeom prst="rect">
            <a:avLst/>
          </a:prstGeom>
        </p:spPr>
        <p:txBody>
          <a:bodyPr vert="horz" wrap="square" lIns="0" tIns="12700" rIns="0" bIns="0" rtlCol="0">
            <a:spAutoFit/>
          </a:bodyPr>
          <a:lstStyle/>
          <a:p>
            <a:pPr marL="12700">
              <a:lnSpc>
                <a:spcPct val="100000"/>
              </a:lnSpc>
              <a:spcBef>
                <a:spcPts val="100"/>
              </a:spcBef>
            </a:pPr>
            <a:r>
              <a:rPr sz="3200" spc="-5" dirty="0"/>
              <a:t>2.3.1. Lutte par</a:t>
            </a:r>
            <a:r>
              <a:rPr sz="3200" spc="-50" dirty="0"/>
              <a:t> </a:t>
            </a:r>
            <a:r>
              <a:rPr sz="3200" spc="-5" dirty="0"/>
              <a:t>entomophages</a:t>
            </a:r>
            <a:endParaRPr sz="3200"/>
          </a:p>
        </p:txBody>
      </p:sp>
      <p:sp>
        <p:nvSpPr>
          <p:cNvPr id="6" name="object 6"/>
          <p:cNvSpPr txBox="1"/>
          <p:nvPr/>
        </p:nvSpPr>
        <p:spPr>
          <a:xfrm>
            <a:off x="429564" y="824229"/>
            <a:ext cx="8270875" cy="3095625"/>
          </a:xfrm>
          <a:prstGeom prst="rect">
            <a:avLst/>
          </a:prstGeom>
        </p:spPr>
        <p:txBody>
          <a:bodyPr vert="horz" wrap="square" lIns="0" tIns="12065" rIns="0" bIns="0" rtlCol="0">
            <a:spAutoFit/>
          </a:bodyPr>
          <a:lstStyle/>
          <a:p>
            <a:pPr marL="42545">
              <a:lnSpc>
                <a:spcPct val="100000"/>
              </a:lnSpc>
              <a:spcBef>
                <a:spcPts val="95"/>
              </a:spcBef>
            </a:pPr>
            <a:r>
              <a:rPr sz="1600" spc="-5" dirty="0">
                <a:latin typeface="Arial"/>
                <a:cs typeface="Arial"/>
              </a:rPr>
              <a:t>Utilise des </a:t>
            </a:r>
            <a:r>
              <a:rPr sz="1600" b="1" spc="-5" dirty="0">
                <a:solidFill>
                  <a:srgbClr val="CC0000"/>
                </a:solidFill>
                <a:latin typeface="Arial"/>
                <a:cs typeface="Arial"/>
              </a:rPr>
              <a:t>prédateurs d’insectes</a:t>
            </a:r>
            <a:r>
              <a:rPr sz="1600" spc="-5" dirty="0">
                <a:solidFill>
                  <a:srgbClr val="FC030E"/>
                </a:solidFill>
                <a:latin typeface="Arial"/>
                <a:cs typeface="Arial"/>
              </a:rPr>
              <a:t>, </a:t>
            </a:r>
            <a:r>
              <a:rPr sz="1600" spc="-5" dirty="0">
                <a:latin typeface="Arial"/>
                <a:cs typeface="Arial"/>
              </a:rPr>
              <a:t>qui se nourrissent surtout des larves des</a:t>
            </a:r>
            <a:r>
              <a:rPr sz="1600" spc="100" dirty="0">
                <a:latin typeface="Arial"/>
                <a:cs typeface="Arial"/>
              </a:rPr>
              <a:t> </a:t>
            </a:r>
            <a:r>
              <a:rPr sz="1600" spc="-5" dirty="0">
                <a:latin typeface="Arial"/>
                <a:cs typeface="Arial"/>
              </a:rPr>
              <a:t>espèces</a:t>
            </a:r>
            <a:endParaRPr sz="1600">
              <a:latin typeface="Arial"/>
              <a:cs typeface="Arial"/>
            </a:endParaRPr>
          </a:p>
          <a:p>
            <a:pPr marL="42545">
              <a:lnSpc>
                <a:spcPct val="100000"/>
              </a:lnSpc>
              <a:spcBef>
                <a:spcPts val="15"/>
              </a:spcBef>
            </a:pPr>
            <a:r>
              <a:rPr sz="1600" spc="-5" dirty="0">
                <a:latin typeface="Arial"/>
                <a:cs typeface="Arial"/>
              </a:rPr>
              <a:t>ravageuses</a:t>
            </a:r>
            <a:endParaRPr sz="1600">
              <a:latin typeface="Arial"/>
              <a:cs typeface="Arial"/>
            </a:endParaRPr>
          </a:p>
          <a:p>
            <a:pPr>
              <a:lnSpc>
                <a:spcPct val="100000"/>
              </a:lnSpc>
              <a:spcBef>
                <a:spcPts val="20"/>
              </a:spcBef>
            </a:pPr>
            <a:endParaRPr sz="1650">
              <a:latin typeface="Times New Roman"/>
              <a:cs typeface="Times New Roman"/>
            </a:endParaRPr>
          </a:p>
          <a:p>
            <a:pPr marL="328930" marR="5080" indent="-287020">
              <a:lnSpc>
                <a:spcPct val="100000"/>
              </a:lnSpc>
              <a:tabLst>
                <a:tab pos="328930" algn="l"/>
              </a:tabLst>
            </a:pPr>
            <a:r>
              <a:rPr sz="1600" spc="-5" dirty="0">
                <a:latin typeface="Arial"/>
                <a:cs typeface="Arial"/>
              </a:rPr>
              <a:t>-	Représentants parmi les Hyménoptères, les Coléoptères (</a:t>
            </a:r>
            <a:r>
              <a:rPr sz="1600" b="1" spc="-5" dirty="0">
                <a:latin typeface="Arial"/>
                <a:cs typeface="Arial"/>
              </a:rPr>
              <a:t>Coccinella, </a:t>
            </a:r>
            <a:r>
              <a:rPr sz="1600" spc="-5" dirty="0">
                <a:latin typeface="Arial"/>
                <a:cs typeface="Arial"/>
              </a:rPr>
              <a:t>Adalia,Harmonia  "dévoreuses de Pucerons...), les Hémiptères (Macrolophus prédatrices d'Acariens...) les  Névroptères </a:t>
            </a:r>
            <a:r>
              <a:rPr sz="1600" spc="-10" dirty="0">
                <a:latin typeface="Arial"/>
                <a:cs typeface="Arial"/>
              </a:rPr>
              <a:t>(</a:t>
            </a:r>
            <a:r>
              <a:rPr sz="1600" b="1" spc="-10" dirty="0">
                <a:latin typeface="Arial"/>
                <a:cs typeface="Arial"/>
              </a:rPr>
              <a:t>larves </a:t>
            </a:r>
            <a:r>
              <a:rPr sz="1600" b="1" spc="-5" dirty="0">
                <a:latin typeface="Arial"/>
                <a:cs typeface="Arial"/>
              </a:rPr>
              <a:t>de </a:t>
            </a:r>
            <a:r>
              <a:rPr sz="1600" b="1" spc="-10" dirty="0">
                <a:latin typeface="Arial"/>
                <a:cs typeface="Arial"/>
              </a:rPr>
              <a:t>Chrysope </a:t>
            </a:r>
            <a:r>
              <a:rPr sz="1600" spc="-5" dirty="0">
                <a:latin typeface="Arial"/>
                <a:cs typeface="Arial"/>
              </a:rPr>
              <a:t>prédatrices de pucerons...), les Diptères (larves de  Syrphides prédatrices de</a:t>
            </a:r>
            <a:r>
              <a:rPr sz="1600" spc="30" dirty="0">
                <a:latin typeface="Arial"/>
                <a:cs typeface="Arial"/>
              </a:rPr>
              <a:t> </a:t>
            </a:r>
            <a:r>
              <a:rPr sz="1600" spc="-5" dirty="0">
                <a:latin typeface="Arial"/>
                <a:cs typeface="Arial"/>
              </a:rPr>
              <a:t>pucerons)...</a:t>
            </a:r>
            <a:endParaRPr sz="1600">
              <a:latin typeface="Arial"/>
              <a:cs typeface="Arial"/>
            </a:endParaRPr>
          </a:p>
          <a:p>
            <a:pPr marL="42545">
              <a:lnSpc>
                <a:spcPct val="100000"/>
              </a:lnSpc>
              <a:spcBef>
                <a:spcPts val="5"/>
              </a:spcBef>
            </a:pPr>
            <a:r>
              <a:rPr sz="1600" spc="-5" dirty="0">
                <a:latin typeface="Arial"/>
                <a:cs typeface="Arial"/>
              </a:rPr>
              <a:t>-</a:t>
            </a:r>
            <a:endParaRPr sz="1600">
              <a:latin typeface="Arial"/>
              <a:cs typeface="Arial"/>
            </a:endParaRPr>
          </a:p>
          <a:p>
            <a:pPr marL="328930" marR="1023619">
              <a:lnSpc>
                <a:spcPct val="100000"/>
              </a:lnSpc>
            </a:pPr>
            <a:r>
              <a:rPr sz="1600" spc="-5" dirty="0">
                <a:latin typeface="Arial"/>
                <a:cs typeface="Arial"/>
              </a:rPr>
              <a:t>Les plus intéressants sont les espèces prédatrices au stade larves et imagos  (Coccinellidés)</a:t>
            </a:r>
            <a:endParaRPr sz="1600">
              <a:latin typeface="Arial"/>
              <a:cs typeface="Arial"/>
            </a:endParaRPr>
          </a:p>
          <a:p>
            <a:pPr>
              <a:lnSpc>
                <a:spcPct val="100000"/>
              </a:lnSpc>
              <a:spcBef>
                <a:spcPts val="55"/>
              </a:spcBef>
            </a:pPr>
            <a:endParaRPr sz="2350">
              <a:latin typeface="Times New Roman"/>
              <a:cs typeface="Times New Roman"/>
            </a:endParaRPr>
          </a:p>
          <a:p>
            <a:pPr marL="198120" indent="-186055">
              <a:lnSpc>
                <a:spcPct val="100000"/>
              </a:lnSpc>
              <a:buSzPct val="111111"/>
              <a:buFont typeface="Wingdings"/>
              <a:buChar char=""/>
              <a:tabLst>
                <a:tab pos="198755" algn="l"/>
              </a:tabLst>
            </a:pPr>
            <a:r>
              <a:rPr sz="1800" b="1" spc="-5" dirty="0">
                <a:latin typeface="Arial"/>
                <a:cs typeface="Arial"/>
              </a:rPr>
              <a:t>Utilisation </a:t>
            </a:r>
            <a:r>
              <a:rPr sz="1800" b="1" dirty="0">
                <a:latin typeface="Arial"/>
                <a:cs typeface="Arial"/>
              </a:rPr>
              <a:t>du </a:t>
            </a:r>
            <a:r>
              <a:rPr sz="1800" b="1" spc="-5" dirty="0">
                <a:latin typeface="Arial"/>
                <a:cs typeface="Arial"/>
              </a:rPr>
              <a:t>Chrysope </a:t>
            </a:r>
            <a:r>
              <a:rPr sz="1800" b="1" spc="-10" dirty="0">
                <a:latin typeface="Arial"/>
                <a:cs typeface="Arial"/>
              </a:rPr>
              <a:t>(Névroptère) </a:t>
            </a:r>
            <a:r>
              <a:rPr sz="1800" b="1" dirty="0">
                <a:latin typeface="Arial"/>
                <a:cs typeface="Arial"/>
              </a:rPr>
              <a:t>pour </a:t>
            </a:r>
            <a:r>
              <a:rPr sz="1800" b="1" spc="-5" dirty="0">
                <a:latin typeface="Arial"/>
                <a:cs typeface="Arial"/>
              </a:rPr>
              <a:t>la lutte contre les</a:t>
            </a:r>
            <a:r>
              <a:rPr sz="1800" b="1" spc="120" dirty="0">
                <a:latin typeface="Arial"/>
                <a:cs typeface="Arial"/>
              </a:rPr>
              <a:t> </a:t>
            </a:r>
            <a:r>
              <a:rPr sz="1800" b="1" spc="-5" dirty="0">
                <a:latin typeface="Arial"/>
                <a:cs typeface="Arial"/>
              </a:rPr>
              <a:t>pucerons</a:t>
            </a:r>
            <a:endParaRPr sz="1800">
              <a:latin typeface="Arial"/>
              <a:cs typeface="Arial"/>
            </a:endParaRPr>
          </a:p>
        </p:txBody>
      </p:sp>
      <p:sp>
        <p:nvSpPr>
          <p:cNvPr id="7" name="object 7"/>
          <p:cNvSpPr/>
          <p:nvPr/>
        </p:nvSpPr>
        <p:spPr>
          <a:xfrm>
            <a:off x="6440551" y="4264025"/>
            <a:ext cx="1655699" cy="1641475"/>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7023607" y="5949492"/>
            <a:ext cx="59436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Puceron</a:t>
            </a:r>
            <a:endParaRPr sz="1200">
              <a:latin typeface="Arial"/>
              <a:cs typeface="Arial"/>
            </a:endParaRPr>
          </a:p>
        </p:txBody>
      </p:sp>
      <p:sp>
        <p:nvSpPr>
          <p:cNvPr id="9" name="object 9"/>
          <p:cNvSpPr/>
          <p:nvPr/>
        </p:nvSpPr>
        <p:spPr>
          <a:xfrm>
            <a:off x="5424551" y="5095875"/>
            <a:ext cx="479425" cy="180975"/>
          </a:xfrm>
          <a:custGeom>
            <a:avLst/>
            <a:gdLst/>
            <a:ahLst/>
            <a:cxnLst/>
            <a:rect l="l" t="t" r="r" b="b"/>
            <a:pathLst>
              <a:path w="479425" h="180975">
                <a:moveTo>
                  <a:pt x="359537" y="0"/>
                </a:moveTo>
                <a:lnTo>
                  <a:pt x="359537" y="45212"/>
                </a:lnTo>
                <a:lnTo>
                  <a:pt x="0" y="45212"/>
                </a:lnTo>
                <a:lnTo>
                  <a:pt x="0" y="135762"/>
                </a:lnTo>
                <a:lnTo>
                  <a:pt x="359537" y="135762"/>
                </a:lnTo>
                <a:lnTo>
                  <a:pt x="359537" y="180975"/>
                </a:lnTo>
                <a:lnTo>
                  <a:pt x="479425" y="90424"/>
                </a:lnTo>
                <a:lnTo>
                  <a:pt x="359537" y="0"/>
                </a:lnTo>
                <a:close/>
              </a:path>
            </a:pathLst>
          </a:custGeom>
          <a:solidFill>
            <a:srgbClr val="990000"/>
          </a:solidFill>
        </p:spPr>
        <p:txBody>
          <a:bodyPr wrap="square" lIns="0" tIns="0" rIns="0" bIns="0" rtlCol="0"/>
          <a:lstStyle/>
          <a:p>
            <a:endParaRPr/>
          </a:p>
        </p:txBody>
      </p:sp>
      <p:sp>
        <p:nvSpPr>
          <p:cNvPr id="10" name="object 10"/>
          <p:cNvSpPr/>
          <p:nvPr/>
        </p:nvSpPr>
        <p:spPr>
          <a:xfrm>
            <a:off x="5424551" y="5095875"/>
            <a:ext cx="479425" cy="180975"/>
          </a:xfrm>
          <a:custGeom>
            <a:avLst/>
            <a:gdLst/>
            <a:ahLst/>
            <a:cxnLst/>
            <a:rect l="l" t="t" r="r" b="b"/>
            <a:pathLst>
              <a:path w="479425" h="180975">
                <a:moveTo>
                  <a:pt x="0" y="45212"/>
                </a:moveTo>
                <a:lnTo>
                  <a:pt x="359537" y="45212"/>
                </a:lnTo>
                <a:lnTo>
                  <a:pt x="359537" y="0"/>
                </a:lnTo>
                <a:lnTo>
                  <a:pt x="479425" y="90424"/>
                </a:lnTo>
                <a:lnTo>
                  <a:pt x="359537" y="180975"/>
                </a:lnTo>
                <a:lnTo>
                  <a:pt x="359537" y="135762"/>
                </a:lnTo>
                <a:lnTo>
                  <a:pt x="0" y="135762"/>
                </a:lnTo>
                <a:lnTo>
                  <a:pt x="0" y="45212"/>
                </a:lnTo>
                <a:close/>
              </a:path>
            </a:pathLst>
          </a:custGeom>
          <a:ln w="9525">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9264" y="169545"/>
            <a:ext cx="5673725" cy="513715"/>
          </a:xfrm>
          <a:prstGeom prst="rect">
            <a:avLst/>
          </a:prstGeom>
        </p:spPr>
        <p:txBody>
          <a:bodyPr vert="horz" wrap="square" lIns="0" tIns="12700" rIns="0" bIns="0" rtlCol="0">
            <a:spAutoFit/>
          </a:bodyPr>
          <a:lstStyle/>
          <a:p>
            <a:pPr marL="12700">
              <a:lnSpc>
                <a:spcPct val="100000"/>
              </a:lnSpc>
              <a:spcBef>
                <a:spcPts val="100"/>
              </a:spcBef>
              <a:tabLst>
                <a:tab pos="2971800" algn="l"/>
              </a:tabLst>
            </a:pPr>
            <a:r>
              <a:rPr sz="3200" dirty="0"/>
              <a:t>2.3.1. Lutte</a:t>
            </a:r>
            <a:r>
              <a:rPr sz="3200" spc="-20" dirty="0"/>
              <a:t> </a:t>
            </a:r>
            <a:r>
              <a:rPr sz="3200" dirty="0"/>
              <a:t>par	</a:t>
            </a:r>
            <a:r>
              <a:rPr sz="3200" spc="-5" dirty="0"/>
              <a:t>entomophages</a:t>
            </a:r>
            <a:endParaRPr sz="3200"/>
          </a:p>
        </p:txBody>
      </p:sp>
      <p:sp>
        <p:nvSpPr>
          <p:cNvPr id="3" name="object 3"/>
          <p:cNvSpPr/>
          <p:nvPr/>
        </p:nvSpPr>
        <p:spPr>
          <a:xfrm>
            <a:off x="6939026" y="4335526"/>
            <a:ext cx="1724025" cy="21224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286500" y="1471549"/>
            <a:ext cx="2422525" cy="178435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26542" y="1070228"/>
            <a:ext cx="8166734" cy="5551805"/>
          </a:xfrm>
          <a:prstGeom prst="rect">
            <a:avLst/>
          </a:prstGeom>
        </p:spPr>
        <p:txBody>
          <a:bodyPr vert="horz" wrap="square" lIns="0" tIns="12700" rIns="0" bIns="0" rtlCol="0">
            <a:spAutoFit/>
          </a:bodyPr>
          <a:lstStyle/>
          <a:p>
            <a:pPr marL="81915" marR="1090295">
              <a:lnSpc>
                <a:spcPct val="100000"/>
              </a:lnSpc>
              <a:spcBef>
                <a:spcPts val="100"/>
              </a:spcBef>
              <a:buFont typeface="Wingdings"/>
              <a:buChar char=""/>
              <a:tabLst>
                <a:tab pos="252095" algn="l"/>
              </a:tabLst>
            </a:pPr>
            <a:r>
              <a:rPr sz="1800" b="1" spc="-5" dirty="0">
                <a:latin typeface="Arial"/>
                <a:cs typeface="Arial"/>
              </a:rPr>
              <a:t>Utilisation de </a:t>
            </a:r>
            <a:r>
              <a:rPr sz="1800" b="1" dirty="0">
                <a:latin typeface="Arial"/>
                <a:cs typeface="Arial"/>
              </a:rPr>
              <a:t>la </a:t>
            </a:r>
            <a:r>
              <a:rPr sz="1800" b="1" spc="-5" dirty="0">
                <a:latin typeface="Arial"/>
                <a:cs typeface="Arial"/>
              </a:rPr>
              <a:t>Coccinelle (Coléoptère) </a:t>
            </a:r>
            <a:r>
              <a:rPr sz="1800" b="1" dirty="0">
                <a:latin typeface="Arial"/>
                <a:cs typeface="Arial"/>
              </a:rPr>
              <a:t>pour </a:t>
            </a:r>
            <a:r>
              <a:rPr sz="1800" b="1" spc="-5" dirty="0">
                <a:latin typeface="Arial"/>
                <a:cs typeface="Arial"/>
              </a:rPr>
              <a:t>la lutte contre les  pucerons</a:t>
            </a:r>
            <a:endParaRPr sz="1800" dirty="0">
              <a:latin typeface="Arial"/>
              <a:cs typeface="Arial"/>
            </a:endParaRPr>
          </a:p>
          <a:p>
            <a:pPr marL="113664" marR="4780915">
              <a:lnSpc>
                <a:spcPct val="100000"/>
              </a:lnSpc>
              <a:spcBef>
                <a:spcPts val="1100"/>
              </a:spcBef>
            </a:pPr>
            <a:r>
              <a:rPr sz="1600" spc="-5" dirty="0">
                <a:latin typeface="Arial"/>
                <a:cs typeface="Arial"/>
              </a:rPr>
              <a:t>La "Coccinelle à sept points"  </a:t>
            </a:r>
            <a:r>
              <a:rPr sz="1600" b="1" i="1" spc="-5" dirty="0" err="1">
                <a:latin typeface="Arial"/>
                <a:cs typeface="Arial"/>
              </a:rPr>
              <a:t>Coccinella</a:t>
            </a:r>
            <a:r>
              <a:rPr sz="1600" b="1" i="1" spc="-5" dirty="0">
                <a:latin typeface="Arial"/>
                <a:cs typeface="Arial"/>
              </a:rPr>
              <a:t> </a:t>
            </a:r>
            <a:r>
              <a:rPr sz="1600" b="1" i="1" spc="-5" dirty="0" err="1" smtClean="0">
                <a:latin typeface="Arial"/>
                <a:cs typeface="Arial"/>
              </a:rPr>
              <a:t>septempunctata</a:t>
            </a:r>
            <a:r>
              <a:rPr sz="1600" spc="-5" dirty="0" smtClean="0">
                <a:latin typeface="Arial"/>
                <a:cs typeface="Arial"/>
              </a:rPr>
              <a:t>,  </a:t>
            </a:r>
            <a:r>
              <a:rPr sz="1600" spc="-5" dirty="0">
                <a:latin typeface="Arial"/>
                <a:cs typeface="Arial"/>
              </a:rPr>
              <a:t>auxiliaire commun prédateur de  pucerons aux stades larve et</a:t>
            </a:r>
            <a:r>
              <a:rPr sz="1600" spc="30" dirty="0">
                <a:latin typeface="Arial"/>
                <a:cs typeface="Arial"/>
              </a:rPr>
              <a:t> </a:t>
            </a:r>
            <a:r>
              <a:rPr sz="1600" spc="-5" dirty="0">
                <a:latin typeface="Arial"/>
                <a:cs typeface="Arial"/>
              </a:rPr>
              <a:t>imago:</a:t>
            </a:r>
            <a:endParaRPr sz="1600" dirty="0">
              <a:latin typeface="Arial"/>
              <a:cs typeface="Arial"/>
            </a:endParaRPr>
          </a:p>
          <a:p>
            <a:pPr>
              <a:lnSpc>
                <a:spcPct val="100000"/>
              </a:lnSpc>
            </a:pPr>
            <a:endParaRPr sz="1800" dirty="0">
              <a:latin typeface="Times New Roman"/>
              <a:cs typeface="Times New Roman"/>
            </a:endParaRPr>
          </a:p>
          <a:p>
            <a:pPr>
              <a:lnSpc>
                <a:spcPct val="100000"/>
              </a:lnSpc>
              <a:spcBef>
                <a:spcPts val="35"/>
              </a:spcBef>
            </a:pPr>
            <a:endParaRPr sz="2250" dirty="0">
              <a:latin typeface="Times New Roman"/>
              <a:cs typeface="Times New Roman"/>
            </a:endParaRPr>
          </a:p>
          <a:p>
            <a:pPr marL="67945" marR="5080" indent="449580">
              <a:lnSpc>
                <a:spcPct val="100000"/>
              </a:lnSpc>
            </a:pPr>
            <a:r>
              <a:rPr sz="1600" spc="-10" dirty="0">
                <a:latin typeface="Arial"/>
                <a:cs typeface="Arial"/>
              </a:rPr>
              <a:t>Ce </a:t>
            </a:r>
            <a:r>
              <a:rPr sz="1600" spc="-5" dirty="0">
                <a:latin typeface="Arial"/>
                <a:cs typeface="Arial"/>
              </a:rPr>
              <a:t>sont les auxiliaires les plus </a:t>
            </a:r>
            <a:r>
              <a:rPr sz="1600" spc="-10" dirty="0">
                <a:latin typeface="Arial"/>
                <a:cs typeface="Arial"/>
              </a:rPr>
              <a:t>employés. D’autres </a:t>
            </a:r>
            <a:r>
              <a:rPr sz="1600" spc="-5" dirty="0">
                <a:latin typeface="Arial"/>
                <a:cs typeface="Arial"/>
              </a:rPr>
              <a:t>insectes </a:t>
            </a:r>
            <a:r>
              <a:rPr sz="1600" spc="-10" dirty="0">
                <a:latin typeface="Arial"/>
                <a:cs typeface="Arial"/>
              </a:rPr>
              <a:t>s’attaquent aux pucerons  </a:t>
            </a:r>
            <a:r>
              <a:rPr sz="1600" spc="-5" dirty="0">
                <a:latin typeface="Arial"/>
                <a:cs typeface="Arial"/>
              </a:rPr>
              <a:t>comme les larves de certaines espèces de </a:t>
            </a:r>
            <a:r>
              <a:rPr sz="1600" spc="-10" dirty="0">
                <a:latin typeface="Arial"/>
                <a:cs typeface="Arial"/>
              </a:rPr>
              <a:t>Syrphes </a:t>
            </a:r>
            <a:r>
              <a:rPr sz="1600" spc="-5" dirty="0">
                <a:latin typeface="Arial"/>
                <a:cs typeface="Arial"/>
              </a:rPr>
              <a:t>(mouches jaunes et</a:t>
            </a:r>
            <a:r>
              <a:rPr sz="1600" spc="135" dirty="0">
                <a:latin typeface="Arial"/>
                <a:cs typeface="Arial"/>
              </a:rPr>
              <a:t> </a:t>
            </a:r>
            <a:r>
              <a:rPr sz="1600" spc="-5" dirty="0">
                <a:latin typeface="Arial"/>
                <a:cs typeface="Arial"/>
              </a:rPr>
              <a:t>noires)</a:t>
            </a:r>
            <a:endParaRPr sz="1600" dirty="0">
              <a:latin typeface="Arial"/>
              <a:cs typeface="Arial"/>
            </a:endParaRPr>
          </a:p>
          <a:p>
            <a:pPr>
              <a:lnSpc>
                <a:spcPct val="100000"/>
              </a:lnSpc>
            </a:pPr>
            <a:endParaRPr sz="1800" dirty="0">
              <a:latin typeface="Times New Roman"/>
              <a:cs typeface="Times New Roman"/>
            </a:endParaRPr>
          </a:p>
          <a:p>
            <a:pPr>
              <a:lnSpc>
                <a:spcPct val="100000"/>
              </a:lnSpc>
            </a:pPr>
            <a:endParaRPr sz="1850" dirty="0">
              <a:latin typeface="Times New Roman"/>
              <a:cs typeface="Times New Roman"/>
            </a:endParaRPr>
          </a:p>
          <a:p>
            <a:pPr marL="12700" marR="2009775">
              <a:lnSpc>
                <a:spcPct val="100000"/>
              </a:lnSpc>
              <a:buFont typeface="Wingdings"/>
              <a:buChar char=""/>
              <a:tabLst>
                <a:tab pos="182245" algn="l"/>
              </a:tabLst>
            </a:pPr>
            <a:r>
              <a:rPr sz="1800" b="1" spc="-5" dirty="0">
                <a:latin typeface="Arial"/>
                <a:cs typeface="Arial"/>
              </a:rPr>
              <a:t>Utilisation </a:t>
            </a:r>
            <a:r>
              <a:rPr sz="1800" b="1" dirty="0">
                <a:latin typeface="Arial"/>
                <a:cs typeface="Arial"/>
              </a:rPr>
              <a:t>du </a:t>
            </a:r>
            <a:r>
              <a:rPr sz="1800" b="1" spc="-10" dirty="0">
                <a:latin typeface="Arial"/>
                <a:cs typeface="Arial"/>
              </a:rPr>
              <a:t>Trichogramme </a:t>
            </a:r>
            <a:r>
              <a:rPr sz="1800" b="1" spc="-5" dirty="0">
                <a:latin typeface="Arial"/>
                <a:cs typeface="Arial"/>
              </a:rPr>
              <a:t>(Hyménoptère) </a:t>
            </a:r>
            <a:r>
              <a:rPr sz="1800" b="1" dirty="0">
                <a:latin typeface="Arial"/>
                <a:cs typeface="Arial"/>
              </a:rPr>
              <a:t>pour lutter  </a:t>
            </a:r>
            <a:r>
              <a:rPr sz="1800" b="1" spc="-5" dirty="0">
                <a:latin typeface="Arial"/>
                <a:cs typeface="Arial"/>
              </a:rPr>
              <a:t>contre la </a:t>
            </a:r>
            <a:r>
              <a:rPr sz="1800" b="1" spc="-10" dirty="0">
                <a:latin typeface="Arial"/>
                <a:cs typeface="Arial"/>
              </a:rPr>
              <a:t>Pyrale </a:t>
            </a:r>
            <a:r>
              <a:rPr sz="1800" b="1" dirty="0">
                <a:latin typeface="Arial"/>
                <a:cs typeface="Arial"/>
              </a:rPr>
              <a:t>du</a:t>
            </a:r>
            <a:r>
              <a:rPr sz="1800" b="1" spc="20" dirty="0">
                <a:latin typeface="Arial"/>
                <a:cs typeface="Arial"/>
              </a:rPr>
              <a:t> </a:t>
            </a:r>
            <a:r>
              <a:rPr sz="1800" b="1" spc="-5" dirty="0">
                <a:latin typeface="Arial"/>
                <a:cs typeface="Arial"/>
              </a:rPr>
              <a:t>maïs:</a:t>
            </a:r>
            <a:endParaRPr sz="1800" dirty="0">
              <a:latin typeface="Arial"/>
              <a:cs typeface="Arial"/>
            </a:endParaRPr>
          </a:p>
          <a:p>
            <a:pPr>
              <a:lnSpc>
                <a:spcPct val="100000"/>
              </a:lnSpc>
            </a:pPr>
            <a:endParaRPr sz="1600" dirty="0">
              <a:latin typeface="Times New Roman"/>
              <a:cs typeface="Times New Roman"/>
            </a:endParaRPr>
          </a:p>
          <a:p>
            <a:pPr marL="133350">
              <a:lnSpc>
                <a:spcPct val="100000"/>
              </a:lnSpc>
            </a:pPr>
            <a:r>
              <a:rPr sz="1600" spc="-20" dirty="0">
                <a:latin typeface="Arial"/>
                <a:cs typeface="Arial"/>
              </a:rPr>
              <a:t>Très </a:t>
            </a:r>
            <a:r>
              <a:rPr sz="1600" spc="-5" dirty="0">
                <a:latin typeface="Arial"/>
                <a:cs typeface="Arial"/>
              </a:rPr>
              <a:t>petits insectes</a:t>
            </a:r>
            <a:r>
              <a:rPr sz="1600" spc="30" dirty="0">
                <a:latin typeface="Arial"/>
                <a:cs typeface="Arial"/>
              </a:rPr>
              <a:t> </a:t>
            </a:r>
            <a:r>
              <a:rPr sz="1600" spc="-5" dirty="0">
                <a:latin typeface="Arial"/>
                <a:cs typeface="Arial"/>
              </a:rPr>
              <a:t>&lt;1mm</a:t>
            </a:r>
            <a:endParaRPr sz="1600" dirty="0">
              <a:latin typeface="Arial"/>
              <a:cs typeface="Arial"/>
            </a:endParaRPr>
          </a:p>
          <a:p>
            <a:pPr marL="133350" marR="3860165">
              <a:lnSpc>
                <a:spcPct val="100000"/>
              </a:lnSpc>
            </a:pPr>
            <a:r>
              <a:rPr sz="1600" spc="-5" dirty="0">
                <a:latin typeface="Arial"/>
                <a:cs typeface="Arial"/>
              </a:rPr>
              <a:t>Parasites, </a:t>
            </a:r>
            <a:r>
              <a:rPr sz="1600" spc="-10" dirty="0">
                <a:latin typeface="Arial"/>
                <a:cs typeface="Arial"/>
              </a:rPr>
              <a:t>pondent dans </a:t>
            </a:r>
            <a:r>
              <a:rPr sz="1600" spc="-5" dirty="0">
                <a:latin typeface="Arial"/>
                <a:cs typeface="Arial"/>
              </a:rPr>
              <a:t>les œufs de </a:t>
            </a:r>
            <a:r>
              <a:rPr sz="1600" spc="-10" dirty="0">
                <a:latin typeface="Arial"/>
                <a:cs typeface="Arial"/>
              </a:rPr>
              <a:t>Pyrale  </a:t>
            </a:r>
            <a:r>
              <a:rPr sz="1600" spc="-5" dirty="0">
                <a:latin typeface="Arial"/>
                <a:cs typeface="Arial"/>
              </a:rPr>
              <a:t>lâchers inondatifs 300 000 </a:t>
            </a:r>
            <a:r>
              <a:rPr sz="1600" spc="-10" dirty="0">
                <a:latin typeface="Arial"/>
                <a:cs typeface="Arial"/>
              </a:rPr>
              <a:t>Trichogrammes/ </a:t>
            </a:r>
            <a:r>
              <a:rPr sz="1600" spc="-5" dirty="0">
                <a:latin typeface="Arial"/>
                <a:cs typeface="Arial"/>
              </a:rPr>
              <a:t>ha  Autre</a:t>
            </a:r>
            <a:r>
              <a:rPr sz="1600" spc="5" dirty="0">
                <a:latin typeface="Arial"/>
                <a:cs typeface="Arial"/>
              </a:rPr>
              <a:t> </a:t>
            </a:r>
            <a:r>
              <a:rPr sz="1600" spc="-5" dirty="0">
                <a:latin typeface="Arial"/>
                <a:cs typeface="Arial"/>
              </a:rPr>
              <a:t>utilisations:</a:t>
            </a:r>
            <a:endParaRPr sz="1600" dirty="0">
              <a:latin typeface="Arial"/>
              <a:cs typeface="Arial"/>
            </a:endParaRPr>
          </a:p>
          <a:p>
            <a:pPr marL="133350">
              <a:lnSpc>
                <a:spcPct val="100000"/>
              </a:lnSpc>
            </a:pPr>
            <a:r>
              <a:rPr sz="1600" spc="-5" dirty="0">
                <a:latin typeface="Arial"/>
                <a:cs typeface="Arial"/>
              </a:rPr>
              <a:t>-contre la tordeuse de la</a:t>
            </a:r>
            <a:r>
              <a:rPr sz="1600" spc="15" dirty="0">
                <a:latin typeface="Arial"/>
                <a:cs typeface="Arial"/>
              </a:rPr>
              <a:t> </a:t>
            </a:r>
            <a:r>
              <a:rPr sz="1600" spc="-5" dirty="0">
                <a:latin typeface="Arial"/>
                <a:cs typeface="Arial"/>
              </a:rPr>
              <a:t>vigne</a:t>
            </a:r>
            <a:endParaRPr sz="1600" dirty="0">
              <a:latin typeface="Arial"/>
              <a:cs typeface="Arial"/>
            </a:endParaRPr>
          </a:p>
          <a:p>
            <a:pPr marL="133350">
              <a:lnSpc>
                <a:spcPct val="100000"/>
              </a:lnSpc>
            </a:pPr>
            <a:r>
              <a:rPr sz="1600" spc="-5" dirty="0">
                <a:latin typeface="Arial"/>
                <a:cs typeface="Arial"/>
              </a:rPr>
              <a:t>- contre la</a:t>
            </a:r>
            <a:r>
              <a:rPr sz="1600" spc="10" dirty="0">
                <a:latin typeface="Arial"/>
                <a:cs typeface="Arial"/>
              </a:rPr>
              <a:t> </a:t>
            </a:r>
            <a:r>
              <a:rPr sz="1600" spc="-5" dirty="0">
                <a:latin typeface="Arial"/>
                <a:cs typeface="Arial"/>
              </a:rPr>
              <a:t>noctuelle</a:t>
            </a:r>
            <a:endParaRPr sz="1600" dirty="0">
              <a:latin typeface="Arial"/>
              <a:cs typeface="Arial"/>
            </a:endParaRPr>
          </a:p>
        </p:txBody>
      </p:sp>
      <p:sp>
        <p:nvSpPr>
          <p:cNvPr id="6" name="object 6"/>
          <p:cNvSpPr/>
          <p:nvPr/>
        </p:nvSpPr>
        <p:spPr>
          <a:xfrm>
            <a:off x="4860925" y="4949825"/>
            <a:ext cx="1743075" cy="145732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4649" y="396062"/>
            <a:ext cx="8092440" cy="391795"/>
          </a:xfrm>
          <a:prstGeom prst="rect">
            <a:avLst/>
          </a:prstGeom>
        </p:spPr>
        <p:txBody>
          <a:bodyPr vert="horz" wrap="square" lIns="0" tIns="12700" rIns="0" bIns="0" rtlCol="0">
            <a:spAutoFit/>
          </a:bodyPr>
          <a:lstStyle/>
          <a:p>
            <a:pPr marL="12700">
              <a:lnSpc>
                <a:spcPct val="100000"/>
              </a:lnSpc>
              <a:spcBef>
                <a:spcPts val="100"/>
              </a:spcBef>
            </a:pPr>
            <a:r>
              <a:rPr sz="2400" spc="-5" dirty="0"/>
              <a:t>Utilisation des </a:t>
            </a:r>
            <a:r>
              <a:rPr sz="2400" dirty="0"/>
              <a:t>prédateurs </a:t>
            </a:r>
            <a:r>
              <a:rPr sz="2400" spc="-5" dirty="0"/>
              <a:t>entomophages </a:t>
            </a:r>
            <a:r>
              <a:rPr sz="2400" dirty="0"/>
              <a:t>comme</a:t>
            </a:r>
            <a:r>
              <a:rPr sz="2400" spc="75" dirty="0"/>
              <a:t> </a:t>
            </a:r>
            <a:r>
              <a:rPr sz="2400" spc="-5" dirty="0"/>
              <a:t>auxiliaires</a:t>
            </a:r>
            <a:endParaRPr sz="2400"/>
          </a:p>
        </p:txBody>
      </p:sp>
      <p:sp>
        <p:nvSpPr>
          <p:cNvPr id="3" name="object 3"/>
          <p:cNvSpPr/>
          <p:nvPr/>
        </p:nvSpPr>
        <p:spPr>
          <a:xfrm>
            <a:off x="879475" y="1471675"/>
            <a:ext cx="2681351" cy="21859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33775" y="4279836"/>
            <a:ext cx="1984375" cy="190030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9976" y="3951351"/>
            <a:ext cx="3311525" cy="25034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659626" y="1458849"/>
            <a:ext cx="2305050" cy="214947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471017" y="4138040"/>
            <a:ext cx="2891790" cy="1855470"/>
          </a:xfrm>
          <a:prstGeom prst="rect">
            <a:avLst/>
          </a:prstGeom>
        </p:spPr>
        <p:txBody>
          <a:bodyPr vert="horz" wrap="square" lIns="0" tIns="12700" rIns="0" bIns="0" rtlCol="0">
            <a:spAutoFit/>
          </a:bodyPr>
          <a:lstStyle/>
          <a:p>
            <a:pPr marL="12700" marR="5080">
              <a:lnSpc>
                <a:spcPct val="100000"/>
              </a:lnSpc>
              <a:spcBef>
                <a:spcPts val="100"/>
              </a:spcBef>
              <a:buSzPct val="80000"/>
              <a:buFont typeface="Wingdings"/>
              <a:buChar char=""/>
              <a:tabLst>
                <a:tab pos="162560" algn="l"/>
                <a:tab pos="2000250" algn="l"/>
              </a:tabLst>
            </a:pPr>
            <a:r>
              <a:rPr sz="2000" dirty="0">
                <a:latin typeface="Arial"/>
                <a:cs typeface="Arial"/>
              </a:rPr>
              <a:t>Introduction de  </a:t>
            </a:r>
            <a:r>
              <a:rPr sz="2000" i="1" spc="-15" dirty="0">
                <a:latin typeface="Arial"/>
                <a:cs typeface="Arial"/>
              </a:rPr>
              <a:t>Teretriosoma </a:t>
            </a:r>
            <a:r>
              <a:rPr sz="2000" i="1" dirty="0">
                <a:latin typeface="Arial"/>
                <a:cs typeface="Arial"/>
              </a:rPr>
              <a:t>nigrescens  </a:t>
            </a:r>
            <a:r>
              <a:rPr sz="2000" dirty="0">
                <a:latin typeface="Arial"/>
                <a:cs typeface="Arial"/>
              </a:rPr>
              <a:t>(Coléoptère) , prédateur  naturel</a:t>
            </a:r>
            <a:r>
              <a:rPr sz="2000" spc="-30" dirty="0">
                <a:latin typeface="Arial"/>
                <a:cs typeface="Arial"/>
              </a:rPr>
              <a:t> </a:t>
            </a:r>
            <a:r>
              <a:rPr sz="2000" dirty="0">
                <a:latin typeface="Arial"/>
                <a:cs typeface="Arial"/>
              </a:rPr>
              <a:t>du</a:t>
            </a:r>
            <a:r>
              <a:rPr sz="2000" spc="-15" dirty="0">
                <a:latin typeface="Arial"/>
                <a:cs typeface="Arial"/>
              </a:rPr>
              <a:t> </a:t>
            </a:r>
            <a:r>
              <a:rPr sz="2000" dirty="0">
                <a:solidFill>
                  <a:srgbClr val="990000"/>
                </a:solidFill>
                <a:latin typeface="Arial"/>
                <a:cs typeface="Arial"/>
              </a:rPr>
              <a:t>grand	capucin  du</a:t>
            </a:r>
            <a:r>
              <a:rPr sz="2000" spc="-20" dirty="0">
                <a:solidFill>
                  <a:srgbClr val="990000"/>
                </a:solidFill>
                <a:latin typeface="Arial"/>
                <a:cs typeface="Arial"/>
              </a:rPr>
              <a:t> </a:t>
            </a:r>
            <a:r>
              <a:rPr sz="2000" dirty="0">
                <a:solidFill>
                  <a:srgbClr val="990000"/>
                </a:solidFill>
                <a:latin typeface="Arial"/>
                <a:cs typeface="Arial"/>
              </a:rPr>
              <a:t>maïs</a:t>
            </a:r>
            <a:endParaRPr sz="2000">
              <a:latin typeface="Arial"/>
              <a:cs typeface="Arial"/>
            </a:endParaRPr>
          </a:p>
          <a:p>
            <a:pPr marL="12700">
              <a:lnSpc>
                <a:spcPct val="100000"/>
              </a:lnSpc>
              <a:spcBef>
                <a:spcPts val="5"/>
              </a:spcBef>
            </a:pPr>
            <a:r>
              <a:rPr sz="2000" spc="-35" dirty="0">
                <a:latin typeface="Arial"/>
                <a:cs typeface="Arial"/>
              </a:rPr>
              <a:t>(Togo, </a:t>
            </a:r>
            <a:r>
              <a:rPr sz="2000" dirty="0">
                <a:latin typeface="Arial"/>
                <a:cs typeface="Arial"/>
              </a:rPr>
              <a:t>Kenya</a:t>
            </a:r>
            <a:r>
              <a:rPr sz="2000" spc="-25" dirty="0">
                <a:latin typeface="Arial"/>
                <a:cs typeface="Arial"/>
              </a:rPr>
              <a:t> </a:t>
            </a:r>
            <a:r>
              <a:rPr sz="2000" dirty="0">
                <a:latin typeface="Arial"/>
                <a:cs typeface="Arial"/>
              </a:rPr>
              <a:t>1991)</a:t>
            </a:r>
            <a:endParaRPr sz="2000">
              <a:latin typeface="Arial"/>
              <a:cs typeface="Arial"/>
            </a:endParaRPr>
          </a:p>
        </p:txBody>
      </p:sp>
      <p:sp>
        <p:nvSpPr>
          <p:cNvPr id="8" name="object 8"/>
          <p:cNvSpPr/>
          <p:nvPr/>
        </p:nvSpPr>
        <p:spPr>
          <a:xfrm>
            <a:off x="7912100" y="4679886"/>
            <a:ext cx="1052512" cy="179552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540375" y="5108575"/>
            <a:ext cx="479425" cy="180975"/>
          </a:xfrm>
          <a:custGeom>
            <a:avLst/>
            <a:gdLst/>
            <a:ahLst/>
            <a:cxnLst/>
            <a:rect l="l" t="t" r="r" b="b"/>
            <a:pathLst>
              <a:path w="479425" h="180975">
                <a:moveTo>
                  <a:pt x="359537" y="0"/>
                </a:moveTo>
                <a:lnTo>
                  <a:pt x="359537" y="45212"/>
                </a:lnTo>
                <a:lnTo>
                  <a:pt x="0" y="45212"/>
                </a:lnTo>
                <a:lnTo>
                  <a:pt x="0" y="135762"/>
                </a:lnTo>
                <a:lnTo>
                  <a:pt x="359537" y="135762"/>
                </a:lnTo>
                <a:lnTo>
                  <a:pt x="359537" y="180975"/>
                </a:lnTo>
                <a:lnTo>
                  <a:pt x="479425" y="90424"/>
                </a:lnTo>
                <a:lnTo>
                  <a:pt x="359537" y="0"/>
                </a:lnTo>
                <a:close/>
              </a:path>
            </a:pathLst>
          </a:custGeom>
          <a:solidFill>
            <a:srgbClr val="990000"/>
          </a:solidFill>
        </p:spPr>
        <p:txBody>
          <a:bodyPr wrap="square" lIns="0" tIns="0" rIns="0" bIns="0" rtlCol="0"/>
          <a:lstStyle/>
          <a:p>
            <a:endParaRPr/>
          </a:p>
        </p:txBody>
      </p:sp>
      <p:sp>
        <p:nvSpPr>
          <p:cNvPr id="10" name="object 10"/>
          <p:cNvSpPr/>
          <p:nvPr/>
        </p:nvSpPr>
        <p:spPr>
          <a:xfrm>
            <a:off x="5540375" y="5108575"/>
            <a:ext cx="479425" cy="180975"/>
          </a:xfrm>
          <a:custGeom>
            <a:avLst/>
            <a:gdLst/>
            <a:ahLst/>
            <a:cxnLst/>
            <a:rect l="l" t="t" r="r" b="b"/>
            <a:pathLst>
              <a:path w="479425" h="180975">
                <a:moveTo>
                  <a:pt x="0" y="45212"/>
                </a:moveTo>
                <a:lnTo>
                  <a:pt x="359537" y="45212"/>
                </a:lnTo>
                <a:lnTo>
                  <a:pt x="359537" y="0"/>
                </a:lnTo>
                <a:lnTo>
                  <a:pt x="479425" y="90424"/>
                </a:lnTo>
                <a:lnTo>
                  <a:pt x="359537" y="180975"/>
                </a:lnTo>
                <a:lnTo>
                  <a:pt x="359537" y="135762"/>
                </a:lnTo>
                <a:lnTo>
                  <a:pt x="0" y="135762"/>
                </a:lnTo>
                <a:lnTo>
                  <a:pt x="0" y="45212"/>
                </a:lnTo>
                <a:close/>
              </a:path>
            </a:pathLst>
          </a:custGeom>
          <a:ln w="9525">
            <a:solidFill>
              <a:srgbClr val="000000"/>
            </a:solidFill>
          </a:ln>
        </p:spPr>
        <p:txBody>
          <a:bodyPr wrap="square" lIns="0" tIns="0" rIns="0" bIns="0" rtlCol="0"/>
          <a:lstStyle/>
          <a:p>
            <a:endParaRPr/>
          </a:p>
        </p:txBody>
      </p:sp>
      <p:sp>
        <p:nvSpPr>
          <p:cNvPr id="11" name="object 11"/>
          <p:cNvSpPr/>
          <p:nvPr/>
        </p:nvSpPr>
        <p:spPr>
          <a:xfrm>
            <a:off x="6005576" y="2466975"/>
            <a:ext cx="479425" cy="180975"/>
          </a:xfrm>
          <a:custGeom>
            <a:avLst/>
            <a:gdLst/>
            <a:ahLst/>
            <a:cxnLst/>
            <a:rect l="l" t="t" r="r" b="b"/>
            <a:pathLst>
              <a:path w="479425" h="180975">
                <a:moveTo>
                  <a:pt x="359537" y="0"/>
                </a:moveTo>
                <a:lnTo>
                  <a:pt x="359537" y="45212"/>
                </a:lnTo>
                <a:lnTo>
                  <a:pt x="0" y="45212"/>
                </a:lnTo>
                <a:lnTo>
                  <a:pt x="0" y="135762"/>
                </a:lnTo>
                <a:lnTo>
                  <a:pt x="359537" y="135762"/>
                </a:lnTo>
                <a:lnTo>
                  <a:pt x="359537" y="180975"/>
                </a:lnTo>
                <a:lnTo>
                  <a:pt x="479425" y="90550"/>
                </a:lnTo>
                <a:lnTo>
                  <a:pt x="359537" y="0"/>
                </a:lnTo>
                <a:close/>
              </a:path>
            </a:pathLst>
          </a:custGeom>
          <a:solidFill>
            <a:srgbClr val="990000"/>
          </a:solidFill>
        </p:spPr>
        <p:txBody>
          <a:bodyPr wrap="square" lIns="0" tIns="0" rIns="0" bIns="0" rtlCol="0"/>
          <a:lstStyle/>
          <a:p>
            <a:endParaRPr/>
          </a:p>
        </p:txBody>
      </p:sp>
      <p:sp>
        <p:nvSpPr>
          <p:cNvPr id="12" name="object 12"/>
          <p:cNvSpPr/>
          <p:nvPr/>
        </p:nvSpPr>
        <p:spPr>
          <a:xfrm>
            <a:off x="6005576" y="2466975"/>
            <a:ext cx="479425" cy="180975"/>
          </a:xfrm>
          <a:custGeom>
            <a:avLst/>
            <a:gdLst/>
            <a:ahLst/>
            <a:cxnLst/>
            <a:rect l="l" t="t" r="r" b="b"/>
            <a:pathLst>
              <a:path w="479425" h="180975">
                <a:moveTo>
                  <a:pt x="0" y="45212"/>
                </a:moveTo>
                <a:lnTo>
                  <a:pt x="359537" y="45212"/>
                </a:lnTo>
                <a:lnTo>
                  <a:pt x="359537" y="0"/>
                </a:lnTo>
                <a:lnTo>
                  <a:pt x="479425" y="90550"/>
                </a:lnTo>
                <a:lnTo>
                  <a:pt x="359537" y="180975"/>
                </a:lnTo>
                <a:lnTo>
                  <a:pt x="359537" y="135762"/>
                </a:lnTo>
                <a:lnTo>
                  <a:pt x="0" y="135762"/>
                </a:lnTo>
                <a:lnTo>
                  <a:pt x="0" y="45212"/>
                </a:lnTo>
                <a:close/>
              </a:path>
            </a:pathLst>
          </a:custGeom>
          <a:ln w="9525">
            <a:solidFill>
              <a:srgbClr val="000000"/>
            </a:solidFill>
          </a:ln>
        </p:spPr>
        <p:txBody>
          <a:bodyPr wrap="square" lIns="0" tIns="0" rIns="0" bIns="0" rtlCol="0"/>
          <a:lstStyle/>
          <a:p>
            <a:endParaRPr/>
          </a:p>
        </p:txBody>
      </p:sp>
      <p:sp>
        <p:nvSpPr>
          <p:cNvPr id="13" name="object 13"/>
          <p:cNvSpPr txBox="1"/>
          <p:nvPr/>
        </p:nvSpPr>
        <p:spPr>
          <a:xfrm>
            <a:off x="369214" y="1098041"/>
            <a:ext cx="5788025" cy="1427480"/>
          </a:xfrm>
          <a:prstGeom prst="rect">
            <a:avLst/>
          </a:prstGeom>
        </p:spPr>
        <p:txBody>
          <a:bodyPr vert="horz" wrap="square" lIns="0" tIns="12700" rIns="0" bIns="0" rtlCol="0">
            <a:spAutoFit/>
          </a:bodyPr>
          <a:lstStyle/>
          <a:p>
            <a:pPr marL="355600" indent="-343535">
              <a:lnSpc>
                <a:spcPct val="100000"/>
              </a:lnSpc>
              <a:spcBef>
                <a:spcPts val="100"/>
              </a:spcBef>
              <a:buFont typeface="Wingdings"/>
              <a:buChar char=""/>
              <a:tabLst>
                <a:tab pos="355600" algn="l"/>
                <a:tab pos="356235" algn="l"/>
              </a:tabLst>
            </a:pPr>
            <a:r>
              <a:rPr sz="1800" u="heavy" spc="-5" dirty="0">
                <a:uFill>
                  <a:solidFill>
                    <a:srgbClr val="000000"/>
                  </a:solidFill>
                </a:uFill>
                <a:latin typeface="Arial"/>
                <a:cs typeface="Arial"/>
              </a:rPr>
              <a:t>Cadelle:</a:t>
            </a:r>
            <a:r>
              <a:rPr sz="1800" spc="-5" dirty="0">
                <a:latin typeface="Arial"/>
                <a:cs typeface="Arial"/>
              </a:rPr>
              <a:t> </a:t>
            </a:r>
            <a:r>
              <a:rPr sz="1800" i="1" spc="-5" dirty="0">
                <a:latin typeface="Arial"/>
                <a:cs typeface="Arial"/>
              </a:rPr>
              <a:t>Tenebroides</a:t>
            </a:r>
            <a:r>
              <a:rPr sz="1800" i="1" spc="50" dirty="0">
                <a:latin typeface="Arial"/>
                <a:cs typeface="Arial"/>
              </a:rPr>
              <a:t> </a:t>
            </a:r>
            <a:r>
              <a:rPr sz="1800" i="1" spc="-5" dirty="0">
                <a:latin typeface="Arial"/>
                <a:cs typeface="Arial"/>
              </a:rPr>
              <a:t>mauritanicus</a:t>
            </a:r>
            <a:endParaRPr sz="1800">
              <a:latin typeface="Arial"/>
              <a:cs typeface="Arial"/>
            </a:endParaRPr>
          </a:p>
          <a:p>
            <a:pPr>
              <a:lnSpc>
                <a:spcPct val="100000"/>
              </a:lnSpc>
            </a:pPr>
            <a:endParaRPr sz="2000">
              <a:latin typeface="Times New Roman"/>
              <a:cs typeface="Times New Roman"/>
            </a:endParaRPr>
          </a:p>
          <a:p>
            <a:pPr marL="3430904">
              <a:lnSpc>
                <a:spcPct val="100000"/>
              </a:lnSpc>
              <a:spcBef>
                <a:spcPts val="1775"/>
              </a:spcBef>
            </a:pPr>
            <a:r>
              <a:rPr sz="2000" dirty="0">
                <a:latin typeface="Arial"/>
                <a:cs typeface="Arial"/>
              </a:rPr>
              <a:t>prédateur</a:t>
            </a:r>
            <a:r>
              <a:rPr sz="2000" spc="-55" dirty="0">
                <a:latin typeface="Arial"/>
                <a:cs typeface="Arial"/>
              </a:rPr>
              <a:t> </a:t>
            </a:r>
            <a:r>
              <a:rPr sz="2000" dirty="0">
                <a:latin typeface="Arial"/>
                <a:cs typeface="Arial"/>
              </a:rPr>
              <a:t>de</a:t>
            </a:r>
            <a:endParaRPr sz="2000">
              <a:latin typeface="Arial"/>
              <a:cs typeface="Arial"/>
            </a:endParaRPr>
          </a:p>
          <a:p>
            <a:pPr marL="3430904">
              <a:lnSpc>
                <a:spcPct val="100000"/>
              </a:lnSpc>
            </a:pPr>
            <a:r>
              <a:rPr sz="2000" i="1" spc="-15" dirty="0">
                <a:latin typeface="Arial"/>
                <a:cs typeface="Arial"/>
              </a:rPr>
              <a:t>Tribolium</a:t>
            </a:r>
            <a:r>
              <a:rPr sz="2000" i="1" spc="-75" dirty="0">
                <a:latin typeface="Arial"/>
                <a:cs typeface="Arial"/>
              </a:rPr>
              <a:t> </a:t>
            </a:r>
            <a:r>
              <a:rPr sz="2000" i="1" dirty="0">
                <a:latin typeface="Arial"/>
                <a:cs typeface="Arial"/>
              </a:rPr>
              <a:t>castaneum</a:t>
            </a:r>
            <a:endParaRPr sz="2000">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ChangeAspect="1" noChangeArrowheads="1"/>
          </p:cNvPicPr>
          <p:nvPr/>
        </p:nvPicPr>
        <p:blipFill>
          <a:blip r:embed="rId2" cstate="print"/>
          <a:srcRect/>
          <a:stretch>
            <a:fillRect/>
          </a:stretch>
        </p:blipFill>
        <p:spPr bwMode="auto">
          <a:xfrm>
            <a:off x="533400" y="1371600"/>
            <a:ext cx="6400800" cy="309514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533900"/>
            <a:ext cx="2679700"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019800" y="5744554"/>
            <a:ext cx="3067538" cy="427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1" y="914400"/>
            <a:ext cx="8534400" cy="2123658"/>
          </a:xfrm>
          <a:prstGeom prst="rect">
            <a:avLst/>
          </a:prstGeom>
        </p:spPr>
        <p:txBody>
          <a:bodyPr wrap="square">
            <a:spAutoFit/>
          </a:bodyPr>
          <a:lstStyle/>
          <a:p>
            <a:pPr lvl="0"/>
            <a:r>
              <a:rPr lang="fr-FR" sz="2400" b="1" u="sng" dirty="0" smtClean="0">
                <a:solidFill>
                  <a:srgbClr val="800080"/>
                </a:solidFill>
              </a:rPr>
              <a:t>La protection intégrée : (= </a:t>
            </a:r>
            <a:r>
              <a:rPr lang="fr-FR" sz="2400" b="1" u="sng" dirty="0" err="1" smtClean="0">
                <a:solidFill>
                  <a:srgbClr val="800080"/>
                </a:solidFill>
              </a:rPr>
              <a:t>Integrated</a:t>
            </a:r>
            <a:r>
              <a:rPr lang="fr-FR" sz="2400" b="1" u="sng" dirty="0" smtClean="0">
                <a:solidFill>
                  <a:srgbClr val="800080"/>
                </a:solidFill>
              </a:rPr>
              <a:t> Pest Management IPM)</a:t>
            </a:r>
          </a:p>
          <a:p>
            <a:pPr lvl="0"/>
            <a:endParaRPr lang="fr-FR" dirty="0" smtClean="0">
              <a:solidFill>
                <a:srgbClr val="800080"/>
              </a:solidFill>
            </a:endParaRPr>
          </a:p>
          <a:p>
            <a:pPr lvl="0"/>
            <a:r>
              <a:rPr lang="fr-FR" dirty="0" smtClean="0"/>
              <a:t>Méthodes de protection des cultures intégrant les différents moyens de lutte possibles de façon raisonnée afin de maintenir les populations d’ennemis en dessous des seuils de nuisibilité et de limiter les effets indésirables de la lutte chimique.</a:t>
            </a:r>
          </a:p>
          <a:p>
            <a:pPr lvl="0"/>
            <a:endParaRPr lang="fr-FR" dirty="0" smtClean="0"/>
          </a:p>
          <a:p>
            <a:pPr lvl="0"/>
            <a:r>
              <a:rPr lang="fr-FR" dirty="0" smtClean="0"/>
              <a:t>Passage d’un système réactif, axé sur le traitement, à un système actif et préventif</a:t>
            </a:r>
          </a:p>
        </p:txBody>
      </p:sp>
      <p:sp>
        <p:nvSpPr>
          <p:cNvPr id="5" name="ZoneTexte 4"/>
          <p:cNvSpPr txBox="1"/>
          <p:nvPr/>
        </p:nvSpPr>
        <p:spPr>
          <a:xfrm>
            <a:off x="381000" y="3581400"/>
            <a:ext cx="8229600" cy="1877437"/>
          </a:xfrm>
          <a:prstGeom prst="rect">
            <a:avLst/>
          </a:prstGeom>
          <a:noFill/>
        </p:spPr>
        <p:txBody>
          <a:bodyPr wrap="square" rtlCol="0">
            <a:spAutoFit/>
          </a:bodyPr>
          <a:lstStyle/>
          <a:p>
            <a:r>
              <a:rPr lang="fr-FR" b="1" dirty="0" smtClean="0"/>
              <a:t>Définition de lutte intégrée (donnée par l’OILB):</a:t>
            </a:r>
          </a:p>
          <a:p>
            <a:endParaRPr lang="fr-FR" b="1" dirty="0" smtClean="0"/>
          </a:p>
          <a:p>
            <a:r>
              <a:rPr lang="fr-FR" sz="2000" i="1" dirty="0" smtClean="0">
                <a:solidFill>
                  <a:srgbClr val="0000CC"/>
                </a:solidFill>
              </a:rPr>
              <a:t>« c’est la lutte contre les organismes nuisibles qui utilise  un ensemble de méthodes satisfaisant les exigences à la fois économiques, écologiques et </a:t>
            </a:r>
            <a:r>
              <a:rPr lang="fr-FR" sz="2000" i="1" dirty="0" err="1" smtClean="0">
                <a:solidFill>
                  <a:srgbClr val="0000CC"/>
                </a:solidFill>
              </a:rPr>
              <a:t>toxicologiques,en</a:t>
            </a:r>
            <a:r>
              <a:rPr lang="fr-FR" sz="2000" i="1" dirty="0" smtClean="0">
                <a:solidFill>
                  <a:srgbClr val="0000CC"/>
                </a:solidFill>
              </a:rPr>
              <a:t> réservant la priorité  à la mise en œuvre délibérée des éléments naturels de limitation et en respectant les seuils de tolérance »</a:t>
            </a:r>
            <a:endParaRPr lang="fr-FR" sz="2000" i="1" dirty="0">
              <a:solidFill>
                <a:srgbClr val="0000CC"/>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2501" y="220167"/>
            <a:ext cx="5396230" cy="514350"/>
          </a:xfrm>
          <a:prstGeom prst="rect">
            <a:avLst/>
          </a:prstGeom>
        </p:spPr>
        <p:txBody>
          <a:bodyPr vert="horz" wrap="square" lIns="0" tIns="13335" rIns="0" bIns="0" rtlCol="0">
            <a:spAutoFit/>
          </a:bodyPr>
          <a:lstStyle/>
          <a:p>
            <a:pPr marL="12700">
              <a:lnSpc>
                <a:spcPct val="100000"/>
              </a:lnSpc>
              <a:spcBef>
                <a:spcPts val="105"/>
              </a:spcBef>
            </a:pPr>
            <a:r>
              <a:rPr sz="3200" spc="-5" dirty="0"/>
              <a:t>2.3.2. Les</a:t>
            </a:r>
            <a:r>
              <a:rPr sz="3200" spc="-45" dirty="0"/>
              <a:t> </a:t>
            </a:r>
            <a:r>
              <a:rPr sz="3200" spc="-5" dirty="0"/>
              <a:t>entomopathogènes</a:t>
            </a:r>
            <a:endParaRPr sz="3200"/>
          </a:p>
        </p:txBody>
      </p:sp>
      <p:sp>
        <p:nvSpPr>
          <p:cNvPr id="3" name="object 3"/>
          <p:cNvSpPr txBox="1"/>
          <p:nvPr/>
        </p:nvSpPr>
        <p:spPr>
          <a:xfrm>
            <a:off x="650240" y="899617"/>
            <a:ext cx="4761865" cy="1943100"/>
          </a:xfrm>
          <a:prstGeom prst="rect">
            <a:avLst/>
          </a:prstGeom>
        </p:spPr>
        <p:txBody>
          <a:bodyPr vert="horz" wrap="square" lIns="0" tIns="13335" rIns="0" bIns="0" rtlCol="0">
            <a:spAutoFit/>
          </a:bodyPr>
          <a:lstStyle/>
          <a:p>
            <a:pPr marL="355600" indent="-343535">
              <a:lnSpc>
                <a:spcPct val="100000"/>
              </a:lnSpc>
              <a:spcBef>
                <a:spcPts val="105"/>
              </a:spcBef>
              <a:buFont typeface="Wingdings"/>
              <a:buChar char=""/>
              <a:tabLst>
                <a:tab pos="355600" algn="l"/>
                <a:tab pos="356235" algn="l"/>
              </a:tabLst>
            </a:pPr>
            <a:r>
              <a:rPr sz="2000" dirty="0">
                <a:solidFill>
                  <a:srgbClr val="333399"/>
                </a:solidFill>
                <a:latin typeface="Arial"/>
                <a:cs typeface="Arial"/>
              </a:rPr>
              <a:t>Bactéries</a:t>
            </a:r>
            <a:endParaRPr sz="2000" dirty="0">
              <a:latin typeface="Arial"/>
              <a:cs typeface="Arial"/>
            </a:endParaRPr>
          </a:p>
          <a:p>
            <a:pPr marL="12700">
              <a:lnSpc>
                <a:spcPct val="100000"/>
              </a:lnSpc>
              <a:spcBef>
                <a:spcPts val="15"/>
              </a:spcBef>
            </a:pPr>
            <a:r>
              <a:rPr sz="1600" i="1" spc="-5" dirty="0">
                <a:latin typeface="Arial"/>
                <a:cs typeface="Arial"/>
              </a:rPr>
              <a:t>Ex: </a:t>
            </a:r>
            <a:r>
              <a:rPr sz="1600" b="1" i="1" spc="-5" dirty="0">
                <a:latin typeface="Arial"/>
                <a:cs typeface="Arial"/>
              </a:rPr>
              <a:t>Bacillus thuringiensis </a:t>
            </a:r>
            <a:r>
              <a:rPr sz="1600" spc="-5" dirty="0">
                <a:latin typeface="Arial"/>
                <a:cs typeface="Arial"/>
              </a:rPr>
              <a:t>bactérie Gram + du</a:t>
            </a:r>
            <a:r>
              <a:rPr sz="1600" spc="145" dirty="0">
                <a:latin typeface="Arial"/>
                <a:cs typeface="Arial"/>
              </a:rPr>
              <a:t> </a:t>
            </a:r>
            <a:r>
              <a:rPr sz="1600" spc="-5" dirty="0">
                <a:latin typeface="Arial"/>
                <a:cs typeface="Arial"/>
              </a:rPr>
              <a:t>sol</a:t>
            </a:r>
            <a:endParaRPr sz="1600" dirty="0">
              <a:latin typeface="Arial"/>
              <a:cs typeface="Arial"/>
            </a:endParaRPr>
          </a:p>
          <a:p>
            <a:pPr marL="309880" marR="50165" indent="-309880">
              <a:lnSpc>
                <a:spcPct val="80000"/>
              </a:lnSpc>
              <a:spcBef>
                <a:spcPts val="385"/>
              </a:spcBef>
              <a:buChar char="-"/>
              <a:tabLst>
                <a:tab pos="309880" algn="l"/>
                <a:tab pos="310515" algn="l"/>
              </a:tabLst>
            </a:pPr>
            <a:r>
              <a:rPr sz="1600" spc="-5" dirty="0">
                <a:latin typeface="Arial"/>
                <a:cs typeface="Arial"/>
              </a:rPr>
              <a:t>produit des toxines, pro-toxines commercialisées  sous forme de</a:t>
            </a:r>
            <a:r>
              <a:rPr sz="1600" spc="40" dirty="0">
                <a:latin typeface="Arial"/>
                <a:cs typeface="Arial"/>
              </a:rPr>
              <a:t> </a:t>
            </a:r>
            <a:r>
              <a:rPr sz="1600" spc="-5" dirty="0">
                <a:latin typeface="Arial"/>
                <a:cs typeface="Arial"/>
              </a:rPr>
              <a:t>cristaux</a:t>
            </a:r>
            <a:endParaRPr sz="1600" dirty="0">
              <a:latin typeface="Arial"/>
              <a:cs typeface="Arial"/>
            </a:endParaRPr>
          </a:p>
          <a:p>
            <a:pPr marL="355600" marR="76200" indent="-343535">
              <a:lnSpc>
                <a:spcPct val="80000"/>
              </a:lnSpc>
              <a:spcBef>
                <a:spcPts val="385"/>
              </a:spcBef>
              <a:buChar char="-"/>
              <a:tabLst>
                <a:tab pos="355600" algn="l"/>
                <a:tab pos="356235" algn="l"/>
              </a:tabLst>
            </a:pPr>
            <a:r>
              <a:rPr sz="1600" spc="-5" dirty="0">
                <a:latin typeface="Arial"/>
                <a:cs typeface="Arial"/>
              </a:rPr>
              <a:t>Activées </a:t>
            </a:r>
            <a:r>
              <a:rPr sz="1600" spc="-10" dirty="0">
                <a:latin typeface="Arial"/>
                <a:cs typeface="Arial"/>
              </a:rPr>
              <a:t>dans </a:t>
            </a:r>
            <a:r>
              <a:rPr sz="1600" spc="-5" dirty="0">
                <a:latin typeface="Arial"/>
                <a:cs typeface="Arial"/>
              </a:rPr>
              <a:t>l’intestin </a:t>
            </a:r>
            <a:r>
              <a:rPr sz="1600" spc="-10" dirty="0">
                <a:latin typeface="Arial"/>
                <a:cs typeface="Arial"/>
              </a:rPr>
              <a:t>moyen </a:t>
            </a:r>
            <a:r>
              <a:rPr sz="1600" spc="-5" dirty="0">
                <a:latin typeface="Arial"/>
                <a:cs typeface="Arial"/>
              </a:rPr>
              <a:t>de l’insecte, elles  </a:t>
            </a:r>
            <a:r>
              <a:rPr sz="1600" spc="-10" dirty="0">
                <a:latin typeface="Arial"/>
                <a:cs typeface="Arial"/>
              </a:rPr>
              <a:t>lysent </a:t>
            </a:r>
            <a:r>
              <a:rPr sz="1600" spc="-5" dirty="0">
                <a:latin typeface="Arial"/>
                <a:cs typeface="Arial"/>
              </a:rPr>
              <a:t>les cellules épithéliales du TD </a:t>
            </a:r>
            <a:r>
              <a:rPr sz="1600" spc="-5" dirty="0">
                <a:latin typeface="Wingdings"/>
                <a:cs typeface="Wingdings"/>
              </a:rPr>
              <a:t></a:t>
            </a:r>
            <a:r>
              <a:rPr sz="1600" spc="125" dirty="0">
                <a:latin typeface="Times New Roman"/>
                <a:cs typeface="Times New Roman"/>
              </a:rPr>
              <a:t> </a:t>
            </a:r>
            <a:r>
              <a:rPr sz="1600" spc="-5" dirty="0">
                <a:latin typeface="Arial"/>
                <a:cs typeface="Arial"/>
              </a:rPr>
              <a:t>mort</a:t>
            </a:r>
            <a:endParaRPr sz="1600" dirty="0">
              <a:latin typeface="Arial"/>
              <a:cs typeface="Arial"/>
            </a:endParaRPr>
          </a:p>
          <a:p>
            <a:pPr marL="355600" indent="-343535">
              <a:lnSpc>
                <a:spcPct val="100000"/>
              </a:lnSpc>
              <a:buChar char="-"/>
              <a:tabLst>
                <a:tab pos="355600" algn="l"/>
                <a:tab pos="356235" algn="l"/>
              </a:tabLst>
            </a:pPr>
            <a:r>
              <a:rPr sz="1600" spc="-5" dirty="0">
                <a:latin typeface="Arial"/>
                <a:cs typeface="Arial"/>
              </a:rPr>
              <a:t>Efficacité plusieurs</a:t>
            </a:r>
            <a:r>
              <a:rPr sz="1600" spc="-25" dirty="0">
                <a:latin typeface="Arial"/>
                <a:cs typeface="Arial"/>
              </a:rPr>
              <a:t> </a:t>
            </a:r>
            <a:r>
              <a:rPr sz="1600" spc="-5" dirty="0">
                <a:latin typeface="Arial"/>
                <a:cs typeface="Arial"/>
              </a:rPr>
              <a:t>mois</a:t>
            </a:r>
            <a:endParaRPr sz="1600" dirty="0">
              <a:latin typeface="Arial"/>
              <a:cs typeface="Arial"/>
            </a:endParaRPr>
          </a:p>
          <a:p>
            <a:pPr marL="355600" indent="-343535">
              <a:lnSpc>
                <a:spcPct val="100000"/>
              </a:lnSpc>
              <a:buChar char="-"/>
              <a:tabLst>
                <a:tab pos="355600" algn="l"/>
                <a:tab pos="356235" algn="l"/>
              </a:tabLst>
            </a:pPr>
            <a:r>
              <a:rPr sz="1600" spc="-5" dirty="0">
                <a:latin typeface="Arial"/>
                <a:cs typeface="Arial"/>
              </a:rPr>
              <a:t>Traitement de surface suffisant pour les</a:t>
            </a:r>
            <a:r>
              <a:rPr sz="1600" spc="80" dirty="0">
                <a:latin typeface="Arial"/>
                <a:cs typeface="Arial"/>
              </a:rPr>
              <a:t> </a:t>
            </a:r>
            <a:r>
              <a:rPr sz="1600" spc="-5" dirty="0">
                <a:latin typeface="Arial"/>
                <a:cs typeface="Arial"/>
              </a:rPr>
              <a:t>céréales</a:t>
            </a:r>
            <a:endParaRPr sz="1600" dirty="0">
              <a:latin typeface="Arial"/>
              <a:cs typeface="Arial"/>
            </a:endParaRPr>
          </a:p>
        </p:txBody>
      </p:sp>
      <p:sp>
        <p:nvSpPr>
          <p:cNvPr id="4" name="object 4"/>
          <p:cNvSpPr txBox="1"/>
          <p:nvPr/>
        </p:nvSpPr>
        <p:spPr>
          <a:xfrm>
            <a:off x="574040" y="3101085"/>
            <a:ext cx="606742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C030E"/>
                </a:solidFill>
                <a:latin typeface="Wingdings"/>
                <a:cs typeface="Wingdings"/>
              </a:rPr>
              <a:t></a:t>
            </a:r>
            <a:r>
              <a:rPr sz="1800" dirty="0">
                <a:solidFill>
                  <a:srgbClr val="FC030E"/>
                </a:solidFill>
                <a:latin typeface="Times New Roman"/>
                <a:cs typeface="Times New Roman"/>
              </a:rPr>
              <a:t> </a:t>
            </a:r>
            <a:r>
              <a:rPr sz="1800" spc="-5" dirty="0">
                <a:solidFill>
                  <a:srgbClr val="FC030E"/>
                </a:solidFill>
                <a:latin typeface="Arial"/>
                <a:cs typeface="Arial"/>
              </a:rPr>
              <a:t>Bio-pesticides spécifiques </a:t>
            </a:r>
            <a:r>
              <a:rPr sz="1800" dirty="0">
                <a:solidFill>
                  <a:srgbClr val="FC030E"/>
                </a:solidFill>
                <a:latin typeface="Arial"/>
                <a:cs typeface="Arial"/>
              </a:rPr>
              <a:t>: </a:t>
            </a:r>
            <a:r>
              <a:rPr sz="1800" spc="-5" dirty="0">
                <a:latin typeface="Arial"/>
                <a:cs typeface="Arial"/>
              </a:rPr>
              <a:t>lutte contre la </a:t>
            </a:r>
            <a:r>
              <a:rPr sz="1800" spc="-10" dirty="0">
                <a:latin typeface="Arial"/>
                <a:cs typeface="Arial"/>
              </a:rPr>
              <a:t>pyrale </a:t>
            </a:r>
            <a:r>
              <a:rPr sz="1800" spc="-5" dirty="0">
                <a:latin typeface="Arial"/>
                <a:cs typeface="Arial"/>
              </a:rPr>
              <a:t>du</a:t>
            </a:r>
            <a:r>
              <a:rPr sz="1800" spc="185" dirty="0">
                <a:latin typeface="Arial"/>
                <a:cs typeface="Arial"/>
              </a:rPr>
              <a:t> </a:t>
            </a:r>
            <a:r>
              <a:rPr sz="1800" dirty="0">
                <a:latin typeface="Arial"/>
                <a:cs typeface="Arial"/>
              </a:rPr>
              <a:t>maïs</a:t>
            </a:r>
            <a:endParaRPr sz="1800">
              <a:latin typeface="Arial"/>
              <a:cs typeface="Arial"/>
            </a:endParaRPr>
          </a:p>
        </p:txBody>
      </p:sp>
      <p:sp>
        <p:nvSpPr>
          <p:cNvPr id="5" name="object 5"/>
          <p:cNvSpPr/>
          <p:nvPr/>
        </p:nvSpPr>
        <p:spPr>
          <a:xfrm>
            <a:off x="5695950" y="958850"/>
            <a:ext cx="3170301" cy="210502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657593" y="2819780"/>
            <a:ext cx="2255520" cy="39179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Colonie </a:t>
            </a:r>
            <a:r>
              <a:rPr sz="1200" dirty="0">
                <a:latin typeface="Arial"/>
                <a:cs typeface="Arial"/>
              </a:rPr>
              <a:t>de </a:t>
            </a:r>
            <a:r>
              <a:rPr sz="1200" i="1" spc="-5" dirty="0">
                <a:latin typeface="Arial"/>
                <a:cs typeface="Arial"/>
              </a:rPr>
              <a:t>Bacillus</a:t>
            </a:r>
            <a:r>
              <a:rPr sz="1200" i="1" spc="-45" dirty="0">
                <a:latin typeface="Arial"/>
                <a:cs typeface="Arial"/>
              </a:rPr>
              <a:t> </a:t>
            </a:r>
            <a:r>
              <a:rPr sz="1200" i="1" spc="-5" dirty="0">
                <a:latin typeface="Arial"/>
                <a:cs typeface="Arial"/>
              </a:rPr>
              <a:t>thuringiensis</a:t>
            </a:r>
            <a:r>
              <a:rPr sz="1200" spc="-5" dirty="0">
                <a:latin typeface="Arial"/>
                <a:cs typeface="Arial"/>
              </a:rPr>
              <a:t>.</a:t>
            </a:r>
            <a:endParaRPr sz="1200">
              <a:latin typeface="Arial"/>
              <a:cs typeface="Arial"/>
            </a:endParaRPr>
          </a:p>
          <a:p>
            <a:pPr marL="670560">
              <a:lnSpc>
                <a:spcPct val="100000"/>
              </a:lnSpc>
            </a:pPr>
            <a:r>
              <a:rPr sz="1200" dirty="0">
                <a:latin typeface="Arial"/>
                <a:cs typeface="Arial"/>
              </a:rPr>
              <a:t>© </a:t>
            </a:r>
            <a:r>
              <a:rPr sz="1200" spc="-5" dirty="0">
                <a:latin typeface="Arial"/>
                <a:cs typeface="Arial"/>
              </a:rPr>
              <a:t>Photo </a:t>
            </a:r>
            <a:r>
              <a:rPr sz="1200" dirty="0">
                <a:latin typeface="Arial"/>
                <a:cs typeface="Arial"/>
              </a:rPr>
              <a:t>J.</a:t>
            </a:r>
            <a:r>
              <a:rPr sz="1200" spc="-50" dirty="0">
                <a:latin typeface="Arial"/>
                <a:cs typeface="Arial"/>
              </a:rPr>
              <a:t> </a:t>
            </a:r>
            <a:r>
              <a:rPr sz="1200" spc="-5" dirty="0">
                <a:latin typeface="Arial"/>
                <a:cs typeface="Arial"/>
              </a:rPr>
              <a:t>Niore/INRA.</a:t>
            </a:r>
            <a:endParaRPr sz="1200">
              <a:latin typeface="Arial"/>
              <a:cs typeface="Arial"/>
            </a:endParaRPr>
          </a:p>
        </p:txBody>
      </p:sp>
      <p:sp>
        <p:nvSpPr>
          <p:cNvPr id="7" name="object 7"/>
          <p:cNvSpPr txBox="1">
            <a:spLocks noGrp="1"/>
          </p:cNvSpPr>
          <p:nvPr>
            <p:ph type="body" idx="1"/>
          </p:nvPr>
        </p:nvSpPr>
        <p:spPr>
          <a:xfrm>
            <a:off x="457200" y="1600200"/>
            <a:ext cx="8229600" cy="4445319"/>
          </a:xfrm>
          <a:prstGeom prst="rect">
            <a:avLst/>
          </a:prstGeom>
        </p:spPr>
        <p:txBody>
          <a:bodyPr vert="horz" wrap="square" lIns="0" tIns="149860" rIns="0" bIns="0" rtlCol="0">
            <a:spAutoFit/>
          </a:bodyPr>
          <a:lstStyle/>
          <a:p>
            <a:pPr>
              <a:lnSpc>
                <a:spcPct val="100000"/>
              </a:lnSpc>
              <a:spcBef>
                <a:spcPts val="15"/>
              </a:spcBef>
            </a:pPr>
            <a:endParaRPr lang="fr-FR" sz="2700" dirty="0" smtClean="0">
              <a:latin typeface="Times New Roman"/>
              <a:cs typeface="Times New Roman"/>
            </a:endParaRPr>
          </a:p>
          <a:p>
            <a:pPr>
              <a:lnSpc>
                <a:spcPct val="100000"/>
              </a:lnSpc>
              <a:spcBef>
                <a:spcPts val="15"/>
              </a:spcBef>
            </a:pPr>
            <a:endParaRPr lang="fr-FR" sz="2700" dirty="0" smtClean="0">
              <a:latin typeface="Times New Roman"/>
              <a:cs typeface="Times New Roman"/>
            </a:endParaRPr>
          </a:p>
          <a:p>
            <a:pPr>
              <a:lnSpc>
                <a:spcPct val="100000"/>
              </a:lnSpc>
              <a:spcBef>
                <a:spcPts val="15"/>
              </a:spcBef>
            </a:pPr>
            <a:endParaRPr lang="fr-FR" sz="2700" dirty="0" smtClean="0">
              <a:latin typeface="Times New Roman"/>
              <a:cs typeface="Times New Roman"/>
            </a:endParaRPr>
          </a:p>
          <a:p>
            <a:pPr>
              <a:lnSpc>
                <a:spcPct val="100000"/>
              </a:lnSpc>
              <a:spcBef>
                <a:spcPts val="15"/>
              </a:spcBef>
            </a:pPr>
            <a:endParaRPr lang="fr-FR" sz="2700" dirty="0" smtClean="0">
              <a:latin typeface="Times New Roman"/>
              <a:cs typeface="Times New Roman"/>
            </a:endParaRPr>
          </a:p>
          <a:p>
            <a:pPr marL="12700">
              <a:lnSpc>
                <a:spcPct val="100000"/>
              </a:lnSpc>
              <a:spcBef>
                <a:spcPts val="1180"/>
              </a:spcBef>
            </a:pPr>
            <a:r>
              <a:rPr lang="fr-FR" sz="2400" spc="-5" dirty="0" smtClean="0"/>
              <a:t>Le plus utilisé en </a:t>
            </a:r>
            <a:r>
              <a:rPr lang="fr-FR" sz="2400" spc="-5" dirty="0" smtClean="0">
                <a:solidFill>
                  <a:srgbClr val="CC0000"/>
                </a:solidFill>
              </a:rPr>
              <a:t>agriculture biologique </a:t>
            </a:r>
            <a:r>
              <a:rPr lang="fr-FR" sz="2400" spc="-5" dirty="0" smtClean="0"/>
              <a:t>(dégradé par la</a:t>
            </a:r>
            <a:r>
              <a:rPr lang="fr-FR" sz="2400" spc="185" dirty="0" smtClean="0"/>
              <a:t> </a:t>
            </a:r>
            <a:r>
              <a:rPr lang="fr-FR" sz="2400" spc="-5" dirty="0" smtClean="0"/>
              <a:t>lumière)</a:t>
            </a:r>
          </a:p>
          <a:p>
            <a:pPr marL="12700">
              <a:lnSpc>
                <a:spcPct val="100000"/>
              </a:lnSpc>
              <a:spcBef>
                <a:spcPts val="1080"/>
              </a:spcBef>
            </a:pPr>
            <a:r>
              <a:rPr lang="fr-FR" sz="2400" dirty="0" smtClean="0">
                <a:latin typeface="Wingdings"/>
                <a:cs typeface="Wingdings"/>
              </a:rPr>
              <a:t></a:t>
            </a:r>
            <a:r>
              <a:rPr lang="fr-FR" sz="2400" dirty="0" smtClean="0">
                <a:latin typeface="Times New Roman"/>
                <a:cs typeface="Times New Roman"/>
              </a:rPr>
              <a:t> </a:t>
            </a:r>
            <a:r>
              <a:rPr lang="fr-FR" sz="2400" spc="-5" dirty="0" smtClean="0"/>
              <a:t>Apparition de</a:t>
            </a:r>
            <a:r>
              <a:rPr lang="fr-FR" sz="2400" spc="-45" dirty="0" smtClean="0"/>
              <a:t> </a:t>
            </a:r>
            <a:r>
              <a:rPr lang="fr-FR" sz="2400" spc="-5" dirty="0" smtClean="0">
                <a:solidFill>
                  <a:srgbClr val="FC030E"/>
                </a:solidFill>
              </a:rPr>
              <a:t>résistances</a:t>
            </a:r>
            <a:endParaRPr lang="fr-FR" sz="2700" dirty="0" smtClean="0">
              <a:latin typeface="Times New Roman"/>
              <a:cs typeface="Times New Roman"/>
            </a:endParaRPr>
          </a:p>
          <a:p>
            <a:pPr>
              <a:lnSpc>
                <a:spcPct val="100000"/>
              </a:lnSpc>
              <a:spcBef>
                <a:spcPts val="15"/>
              </a:spcBef>
            </a:pPr>
            <a:endParaRPr sz="2700" dirty="0" smtClean="0">
              <a:latin typeface="Times New Roman"/>
              <a:cs typeface="Times New Roman"/>
            </a:endParaRPr>
          </a:p>
          <a:p>
            <a:pPr marL="311150" indent="-260985">
              <a:lnSpc>
                <a:spcPct val="100000"/>
              </a:lnSpc>
              <a:buSzPct val="140000"/>
              <a:buFont typeface="Wingdings"/>
              <a:buChar char=""/>
              <a:tabLst>
                <a:tab pos="311785" algn="l"/>
              </a:tabLst>
            </a:pPr>
            <a:r>
              <a:rPr sz="2000" dirty="0" err="1" smtClean="0">
                <a:solidFill>
                  <a:srgbClr val="333399"/>
                </a:solidFill>
              </a:rPr>
              <a:t>Baculovirus</a:t>
            </a:r>
            <a:r>
              <a:rPr sz="2000" dirty="0">
                <a:solidFill>
                  <a:srgbClr val="333399"/>
                </a:solidFill>
              </a:rPr>
              <a:t>: </a:t>
            </a:r>
            <a:r>
              <a:rPr sz="1600" b="1" spc="-15" dirty="0">
                <a:latin typeface="Arial"/>
                <a:cs typeface="Arial"/>
              </a:rPr>
              <a:t>virus </a:t>
            </a:r>
            <a:r>
              <a:rPr sz="1600" b="1" spc="-5" dirty="0">
                <a:latin typeface="Arial"/>
                <a:cs typeface="Arial"/>
              </a:rPr>
              <a:t>spécifiques des </a:t>
            </a:r>
            <a:r>
              <a:rPr sz="1600" b="1" spc="-10" dirty="0">
                <a:latin typeface="Arial"/>
                <a:cs typeface="Arial"/>
              </a:rPr>
              <a:t>Arthropodes</a:t>
            </a:r>
            <a:r>
              <a:rPr sz="1600" b="1" spc="-25" dirty="0">
                <a:latin typeface="Arial"/>
                <a:cs typeface="Arial"/>
              </a:rPr>
              <a:t> </a:t>
            </a:r>
            <a:r>
              <a:rPr sz="1600" b="1" spc="-5" dirty="0">
                <a:latin typeface="Arial"/>
                <a:cs typeface="Arial"/>
              </a:rPr>
              <a:t>:</a:t>
            </a:r>
            <a:endParaRPr sz="1600" dirty="0">
              <a:latin typeface="Arial"/>
              <a:cs typeface="Arial"/>
            </a:endParaRPr>
          </a:p>
          <a:p>
            <a:pPr marL="106680">
              <a:lnSpc>
                <a:spcPct val="100000"/>
              </a:lnSpc>
              <a:spcBef>
                <a:spcPts val="195"/>
              </a:spcBef>
            </a:pPr>
            <a:r>
              <a:rPr sz="1600" spc="-5" dirty="0"/>
              <a:t>infectent les larves de Lépidoptères,</a:t>
            </a:r>
            <a:r>
              <a:rPr sz="1600" spc="55" dirty="0"/>
              <a:t> </a:t>
            </a:r>
            <a:r>
              <a:rPr sz="1600" spc="-5" dirty="0"/>
              <a:t>Coléoptères</a:t>
            </a:r>
            <a:endParaRPr sz="1600" dirty="0"/>
          </a:p>
          <a:p>
            <a:pPr marL="50800" marR="1440180">
              <a:lnSpc>
                <a:spcPct val="100000"/>
              </a:lnSpc>
            </a:pPr>
            <a:r>
              <a:rPr sz="1600" spc="-5" dirty="0"/>
              <a:t>Ex: NPV Nuclear Polyhedrosis </a:t>
            </a:r>
            <a:r>
              <a:rPr sz="1600" spc="-10" dirty="0"/>
              <a:t>Virus: </a:t>
            </a:r>
            <a:r>
              <a:rPr sz="1600" spc="-5" dirty="0"/>
              <a:t>virus inclus dans des  polyèdres (corps protéiques de 1 a 5 µm) pathogène de  Pyralidés (</a:t>
            </a:r>
            <a:r>
              <a:rPr sz="1600" i="1" spc="-5" dirty="0">
                <a:latin typeface="Arial"/>
                <a:cs typeface="Arial"/>
              </a:rPr>
              <a:t>Plodia interpunctella</a:t>
            </a:r>
            <a:r>
              <a:rPr sz="1600" spc="-5" dirty="0"/>
              <a:t>)</a:t>
            </a:r>
            <a:endParaRPr sz="1600" dirty="0">
              <a:latin typeface="Arial"/>
              <a:cs typeface="Arial"/>
            </a:endParaRPr>
          </a:p>
        </p:txBody>
      </p:sp>
      <p:sp>
        <p:nvSpPr>
          <p:cNvPr id="8" name="object 8"/>
          <p:cNvSpPr/>
          <p:nvPr/>
        </p:nvSpPr>
        <p:spPr>
          <a:xfrm>
            <a:off x="6948551" y="4333875"/>
            <a:ext cx="2043049" cy="221932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621782" y="6446926"/>
            <a:ext cx="32632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Polyèdre du baculovius d'</a:t>
            </a:r>
            <a:r>
              <a:rPr sz="1200" i="1" spc="-5" dirty="0">
                <a:latin typeface="Arial"/>
                <a:cs typeface="Arial"/>
              </a:rPr>
              <a:t>Autographa</a:t>
            </a:r>
            <a:r>
              <a:rPr sz="1200" i="1" spc="-50" dirty="0">
                <a:latin typeface="Arial"/>
                <a:cs typeface="Arial"/>
              </a:rPr>
              <a:t> </a:t>
            </a:r>
            <a:r>
              <a:rPr sz="1200" i="1" spc="-5" dirty="0">
                <a:latin typeface="Arial"/>
                <a:cs typeface="Arial"/>
              </a:rPr>
              <a:t>californica</a:t>
            </a:r>
            <a:endParaRPr sz="1200">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22624" y="594719"/>
            <a:ext cx="4244976" cy="415508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914400"/>
            <a:ext cx="2559050" cy="2413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47650" y="1066800"/>
            <a:ext cx="2571750" cy="214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437" y="550926"/>
            <a:ext cx="8067675" cy="513715"/>
          </a:xfrm>
          <a:prstGeom prst="rect">
            <a:avLst/>
          </a:prstGeom>
        </p:spPr>
        <p:txBody>
          <a:bodyPr vert="horz" wrap="square" lIns="0" tIns="13335" rIns="0" bIns="0" rtlCol="0">
            <a:spAutoFit/>
          </a:bodyPr>
          <a:lstStyle/>
          <a:p>
            <a:pPr marL="12700">
              <a:lnSpc>
                <a:spcPct val="100000"/>
              </a:lnSpc>
              <a:spcBef>
                <a:spcPts val="105"/>
              </a:spcBef>
            </a:pPr>
            <a:r>
              <a:rPr sz="3200" spc="-5" dirty="0"/>
              <a:t>2.3.3. Lutte autocide </a:t>
            </a:r>
            <a:r>
              <a:rPr dirty="0">
                <a:solidFill>
                  <a:srgbClr val="000000"/>
                </a:solidFill>
              </a:rPr>
              <a:t>(lâchers </a:t>
            </a:r>
            <a:r>
              <a:rPr spc="-5" dirty="0">
                <a:solidFill>
                  <a:srgbClr val="000000"/>
                </a:solidFill>
              </a:rPr>
              <a:t>de mâles </a:t>
            </a:r>
            <a:r>
              <a:rPr dirty="0">
                <a:solidFill>
                  <a:srgbClr val="000000"/>
                </a:solidFill>
              </a:rPr>
              <a:t>stériles</a:t>
            </a:r>
            <a:r>
              <a:rPr spc="-5" dirty="0">
                <a:solidFill>
                  <a:srgbClr val="000000"/>
                </a:solidFill>
              </a:rPr>
              <a:t> )</a:t>
            </a:r>
            <a:endParaRPr sz="3200"/>
          </a:p>
        </p:txBody>
      </p:sp>
      <p:sp>
        <p:nvSpPr>
          <p:cNvPr id="3" name="object 3"/>
          <p:cNvSpPr txBox="1"/>
          <p:nvPr/>
        </p:nvSpPr>
        <p:spPr>
          <a:xfrm>
            <a:off x="596290" y="1355597"/>
            <a:ext cx="6962140" cy="3227070"/>
          </a:xfrm>
          <a:prstGeom prst="rect">
            <a:avLst/>
          </a:prstGeom>
        </p:spPr>
        <p:txBody>
          <a:bodyPr vert="horz" wrap="square" lIns="0" tIns="13335" rIns="0" bIns="0" rtlCol="0">
            <a:spAutoFit/>
          </a:bodyPr>
          <a:lstStyle/>
          <a:p>
            <a:pPr marL="12700" marR="5080">
              <a:lnSpc>
                <a:spcPct val="100000"/>
              </a:lnSpc>
              <a:spcBef>
                <a:spcPts val="105"/>
              </a:spcBef>
            </a:pPr>
            <a:r>
              <a:rPr sz="2000" b="1" i="1" dirty="0">
                <a:latin typeface="Arial"/>
                <a:cs typeface="Arial"/>
              </a:rPr>
              <a:t>Principe: </a:t>
            </a:r>
            <a:r>
              <a:rPr sz="2000" i="1" dirty="0">
                <a:latin typeface="Arial"/>
                <a:cs typeface="Arial"/>
              </a:rPr>
              <a:t>introduction en grand nombre de </a:t>
            </a:r>
            <a:r>
              <a:rPr sz="2000" i="1" spc="-5" dirty="0">
                <a:latin typeface="Arial"/>
                <a:cs typeface="Arial"/>
              </a:rPr>
              <a:t>mâles </a:t>
            </a:r>
            <a:r>
              <a:rPr sz="2000" i="1" dirty="0">
                <a:latin typeface="Arial"/>
                <a:cs typeface="Arial"/>
              </a:rPr>
              <a:t>stériles ,</a:t>
            </a:r>
            <a:r>
              <a:rPr sz="2000" i="1" spc="-185" dirty="0">
                <a:latin typeface="Arial"/>
                <a:cs typeface="Arial"/>
              </a:rPr>
              <a:t> </a:t>
            </a:r>
            <a:r>
              <a:rPr sz="2000" i="1" dirty="0">
                <a:latin typeface="Arial"/>
                <a:cs typeface="Arial"/>
              </a:rPr>
              <a:t>au  </a:t>
            </a:r>
            <a:r>
              <a:rPr sz="2000" i="1" spc="-5" dirty="0">
                <a:latin typeface="Arial"/>
                <a:cs typeface="Arial"/>
              </a:rPr>
              <a:t>comportement </a:t>
            </a:r>
            <a:r>
              <a:rPr sz="2000" i="1" dirty="0">
                <a:latin typeface="Arial"/>
                <a:cs typeface="Arial"/>
              </a:rPr>
              <a:t>sexuel</a:t>
            </a:r>
            <a:r>
              <a:rPr sz="2000" i="1" spc="-60" dirty="0">
                <a:latin typeface="Arial"/>
                <a:cs typeface="Arial"/>
              </a:rPr>
              <a:t> </a:t>
            </a:r>
            <a:r>
              <a:rPr sz="2000" i="1" dirty="0">
                <a:latin typeface="Arial"/>
                <a:cs typeface="Arial"/>
              </a:rPr>
              <a:t>intact</a:t>
            </a:r>
            <a:endParaRPr sz="2000">
              <a:latin typeface="Arial"/>
              <a:cs typeface="Arial"/>
            </a:endParaRPr>
          </a:p>
          <a:p>
            <a:pPr>
              <a:lnSpc>
                <a:spcPct val="100000"/>
              </a:lnSpc>
              <a:spcBef>
                <a:spcPts val="40"/>
              </a:spcBef>
            </a:pPr>
            <a:endParaRPr sz="2050">
              <a:latin typeface="Times New Roman"/>
              <a:cs typeface="Times New Roman"/>
            </a:endParaRPr>
          </a:p>
          <a:p>
            <a:pPr marL="12700">
              <a:lnSpc>
                <a:spcPct val="100000"/>
              </a:lnSpc>
            </a:pPr>
            <a:r>
              <a:rPr sz="2000" dirty="0">
                <a:latin typeface="Wingdings"/>
                <a:cs typeface="Wingdings"/>
              </a:rPr>
              <a:t></a:t>
            </a:r>
            <a:r>
              <a:rPr sz="2000" dirty="0">
                <a:latin typeface="Times New Roman"/>
                <a:cs typeface="Times New Roman"/>
              </a:rPr>
              <a:t> </a:t>
            </a:r>
            <a:r>
              <a:rPr sz="2000" dirty="0">
                <a:latin typeface="Arial"/>
                <a:cs typeface="Arial"/>
              </a:rPr>
              <a:t>Compétition avec les </a:t>
            </a:r>
            <a:r>
              <a:rPr sz="2000" spc="-5" dirty="0">
                <a:latin typeface="Arial"/>
                <a:cs typeface="Arial"/>
              </a:rPr>
              <a:t>mâles</a:t>
            </a:r>
            <a:r>
              <a:rPr sz="2000" spc="-330" dirty="0">
                <a:latin typeface="Arial"/>
                <a:cs typeface="Arial"/>
              </a:rPr>
              <a:t> </a:t>
            </a:r>
            <a:r>
              <a:rPr sz="2000" dirty="0">
                <a:latin typeface="Arial"/>
                <a:cs typeface="Arial"/>
              </a:rPr>
              <a:t>sauvages</a:t>
            </a:r>
            <a:endParaRPr sz="2000">
              <a:latin typeface="Arial"/>
              <a:cs typeface="Arial"/>
            </a:endParaRPr>
          </a:p>
          <a:p>
            <a:pPr marL="12700">
              <a:lnSpc>
                <a:spcPct val="100000"/>
              </a:lnSpc>
            </a:pPr>
            <a:r>
              <a:rPr sz="2000" spc="5" dirty="0">
                <a:latin typeface="Wingdings"/>
                <a:cs typeface="Wingdings"/>
              </a:rPr>
              <a:t></a:t>
            </a:r>
            <a:r>
              <a:rPr sz="2000" spc="5" dirty="0">
                <a:latin typeface="Times New Roman"/>
                <a:cs typeface="Times New Roman"/>
              </a:rPr>
              <a:t> </a:t>
            </a:r>
            <a:r>
              <a:rPr sz="2000" dirty="0">
                <a:latin typeface="Arial"/>
                <a:cs typeface="Arial"/>
              </a:rPr>
              <a:t>Pas de</a:t>
            </a:r>
            <a:r>
              <a:rPr sz="2000" spc="-295" dirty="0">
                <a:latin typeface="Arial"/>
                <a:cs typeface="Arial"/>
              </a:rPr>
              <a:t> </a:t>
            </a:r>
            <a:r>
              <a:rPr sz="2000" dirty="0">
                <a:latin typeface="Arial"/>
                <a:cs typeface="Arial"/>
              </a:rPr>
              <a:t>descendances</a:t>
            </a:r>
            <a:endParaRPr sz="2000">
              <a:latin typeface="Arial"/>
              <a:cs typeface="Arial"/>
            </a:endParaRPr>
          </a:p>
          <a:p>
            <a:pPr marL="12700">
              <a:lnSpc>
                <a:spcPct val="100000"/>
              </a:lnSpc>
            </a:pPr>
            <a:r>
              <a:rPr sz="2000" dirty="0">
                <a:latin typeface="Wingdings"/>
                <a:cs typeface="Wingdings"/>
              </a:rPr>
              <a:t></a:t>
            </a:r>
            <a:r>
              <a:rPr sz="2000" dirty="0">
                <a:latin typeface="Times New Roman"/>
                <a:cs typeface="Times New Roman"/>
              </a:rPr>
              <a:t> </a:t>
            </a:r>
            <a:r>
              <a:rPr sz="2000" dirty="0">
                <a:latin typeface="Arial"/>
                <a:cs typeface="Arial"/>
              </a:rPr>
              <a:t>Réduction de la population</a:t>
            </a:r>
            <a:r>
              <a:rPr sz="2000" spc="-335" dirty="0">
                <a:latin typeface="Arial"/>
                <a:cs typeface="Arial"/>
              </a:rPr>
              <a:t> </a:t>
            </a:r>
            <a:r>
              <a:rPr sz="2000" dirty="0">
                <a:latin typeface="Arial"/>
                <a:cs typeface="Arial"/>
              </a:rPr>
              <a:t>ciblée</a:t>
            </a:r>
            <a:endParaRPr sz="2000">
              <a:latin typeface="Arial"/>
              <a:cs typeface="Arial"/>
            </a:endParaRPr>
          </a:p>
          <a:p>
            <a:pPr>
              <a:lnSpc>
                <a:spcPct val="100000"/>
              </a:lnSpc>
              <a:spcBef>
                <a:spcPts val="35"/>
              </a:spcBef>
            </a:pPr>
            <a:endParaRPr sz="3100">
              <a:latin typeface="Times New Roman"/>
              <a:cs typeface="Times New Roman"/>
            </a:endParaRPr>
          </a:p>
          <a:p>
            <a:pPr marL="12700">
              <a:lnSpc>
                <a:spcPct val="100000"/>
              </a:lnSpc>
              <a:spcBef>
                <a:spcPts val="5"/>
              </a:spcBef>
            </a:pPr>
            <a:r>
              <a:rPr sz="2000" u="heavy" dirty="0">
                <a:uFill>
                  <a:solidFill>
                    <a:srgbClr val="000000"/>
                  </a:solidFill>
                </a:uFill>
                <a:latin typeface="Arial"/>
                <a:cs typeface="Arial"/>
              </a:rPr>
              <a:t>Exemple</a:t>
            </a:r>
            <a:r>
              <a:rPr sz="2000" dirty="0">
                <a:latin typeface="Arial"/>
                <a:cs typeface="Arial"/>
              </a:rPr>
              <a:t>: </a:t>
            </a:r>
            <a:r>
              <a:rPr sz="2000" spc="-5" dirty="0">
                <a:latin typeface="Arial"/>
                <a:cs typeface="Arial"/>
              </a:rPr>
              <a:t>lutte </a:t>
            </a:r>
            <a:r>
              <a:rPr sz="2000" dirty="0">
                <a:latin typeface="Arial"/>
                <a:cs typeface="Arial"/>
              </a:rPr>
              <a:t>contre la</a:t>
            </a:r>
            <a:r>
              <a:rPr sz="2000" spc="-65" dirty="0">
                <a:latin typeface="Arial"/>
                <a:cs typeface="Arial"/>
              </a:rPr>
              <a:t> </a:t>
            </a:r>
            <a:r>
              <a:rPr sz="2000" dirty="0">
                <a:latin typeface="Arial"/>
                <a:cs typeface="Arial"/>
              </a:rPr>
              <a:t>Cératite</a:t>
            </a:r>
            <a:endParaRPr sz="2000">
              <a:latin typeface="Arial"/>
              <a:cs typeface="Arial"/>
            </a:endParaRPr>
          </a:p>
          <a:p>
            <a:pPr marL="12700">
              <a:lnSpc>
                <a:spcPct val="100000"/>
              </a:lnSpc>
            </a:pPr>
            <a:r>
              <a:rPr sz="2000" dirty="0">
                <a:latin typeface="Arial"/>
                <a:cs typeface="Arial"/>
              </a:rPr>
              <a:t>(ver des</a:t>
            </a:r>
            <a:r>
              <a:rPr sz="2000" spc="-45" dirty="0">
                <a:latin typeface="Arial"/>
                <a:cs typeface="Arial"/>
              </a:rPr>
              <a:t> </a:t>
            </a:r>
            <a:r>
              <a:rPr sz="2000" dirty="0">
                <a:latin typeface="Arial"/>
                <a:cs typeface="Arial"/>
              </a:rPr>
              <a:t>fruits)</a:t>
            </a:r>
            <a:endParaRPr sz="2000">
              <a:latin typeface="Arial"/>
              <a:cs typeface="Arial"/>
            </a:endParaRPr>
          </a:p>
          <a:p>
            <a:pPr marL="12700">
              <a:lnSpc>
                <a:spcPct val="100000"/>
              </a:lnSpc>
            </a:pPr>
            <a:r>
              <a:rPr sz="2000" dirty="0">
                <a:latin typeface="Arial"/>
                <a:cs typeface="Arial"/>
              </a:rPr>
              <a:t>en Amérique</a:t>
            </a:r>
            <a:r>
              <a:rPr sz="2000" spc="-35" dirty="0">
                <a:latin typeface="Arial"/>
                <a:cs typeface="Arial"/>
              </a:rPr>
              <a:t> </a:t>
            </a:r>
            <a:r>
              <a:rPr sz="2000" dirty="0">
                <a:latin typeface="Arial"/>
                <a:cs typeface="Arial"/>
              </a:rPr>
              <a:t>centrale</a:t>
            </a:r>
            <a:endParaRPr sz="2000">
              <a:latin typeface="Arial"/>
              <a:cs typeface="Arial"/>
            </a:endParaRPr>
          </a:p>
        </p:txBody>
      </p:sp>
      <p:sp>
        <p:nvSpPr>
          <p:cNvPr id="4" name="object 4"/>
          <p:cNvSpPr/>
          <p:nvPr/>
        </p:nvSpPr>
        <p:spPr>
          <a:xfrm>
            <a:off x="4959350" y="3181350"/>
            <a:ext cx="3676650" cy="240195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290319" y="5844946"/>
            <a:ext cx="6194425" cy="391160"/>
          </a:xfrm>
          <a:prstGeom prst="rect">
            <a:avLst/>
          </a:prstGeom>
        </p:spPr>
        <p:txBody>
          <a:bodyPr vert="horz" wrap="square" lIns="0" tIns="12700" rIns="0" bIns="0" rtlCol="0">
            <a:spAutoFit/>
          </a:bodyPr>
          <a:lstStyle/>
          <a:p>
            <a:pPr marL="12700">
              <a:lnSpc>
                <a:spcPct val="100000"/>
              </a:lnSpc>
              <a:spcBef>
                <a:spcPts val="100"/>
              </a:spcBef>
            </a:pPr>
            <a:r>
              <a:rPr sz="2400" i="1" spc="-10" dirty="0">
                <a:solidFill>
                  <a:srgbClr val="CC0000"/>
                </a:solidFill>
                <a:latin typeface="Arial"/>
                <a:cs typeface="Arial"/>
              </a:rPr>
              <a:t>Emploi </a:t>
            </a:r>
            <a:r>
              <a:rPr sz="2400" i="1" spc="-5" dirty="0">
                <a:solidFill>
                  <a:srgbClr val="CC0000"/>
                </a:solidFill>
                <a:latin typeface="Arial"/>
                <a:cs typeface="Arial"/>
              </a:rPr>
              <a:t>restreint à quelques </a:t>
            </a:r>
            <a:r>
              <a:rPr sz="2400" i="1" dirty="0">
                <a:solidFill>
                  <a:srgbClr val="CC0000"/>
                </a:solidFill>
                <a:latin typeface="Arial"/>
                <a:cs typeface="Arial"/>
              </a:rPr>
              <a:t>cas </a:t>
            </a:r>
            <a:r>
              <a:rPr sz="2400" i="1" spc="-5" dirty="0">
                <a:solidFill>
                  <a:srgbClr val="CC0000"/>
                </a:solidFill>
                <a:latin typeface="Arial"/>
                <a:cs typeface="Arial"/>
              </a:rPr>
              <a:t>bien</a:t>
            </a:r>
            <a:r>
              <a:rPr sz="2400" i="1" spc="114" dirty="0">
                <a:solidFill>
                  <a:srgbClr val="CC0000"/>
                </a:solidFill>
                <a:latin typeface="Arial"/>
                <a:cs typeface="Arial"/>
              </a:rPr>
              <a:t> </a:t>
            </a:r>
            <a:r>
              <a:rPr sz="2400" i="1" spc="-5" dirty="0">
                <a:solidFill>
                  <a:srgbClr val="CC0000"/>
                </a:solidFill>
                <a:latin typeface="Arial"/>
                <a:cs typeface="Arial"/>
              </a:rPr>
              <a:t>adaptés.</a:t>
            </a:r>
            <a:endParaRPr sz="2400">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343" y="302717"/>
            <a:ext cx="6341745" cy="514350"/>
          </a:xfrm>
          <a:prstGeom prst="rect">
            <a:avLst/>
          </a:prstGeom>
        </p:spPr>
        <p:txBody>
          <a:bodyPr vert="horz" wrap="square" lIns="0" tIns="13335" rIns="0" bIns="0" rtlCol="0">
            <a:spAutoFit/>
          </a:bodyPr>
          <a:lstStyle/>
          <a:p>
            <a:pPr marL="12700">
              <a:lnSpc>
                <a:spcPct val="100000"/>
              </a:lnSpc>
              <a:spcBef>
                <a:spcPts val="105"/>
              </a:spcBef>
            </a:pPr>
            <a:r>
              <a:rPr sz="3200" spc="-5" dirty="0"/>
              <a:t>2.3.4. Lutte par </a:t>
            </a:r>
            <a:r>
              <a:rPr sz="3200" dirty="0"/>
              <a:t>confusion</a:t>
            </a:r>
            <a:r>
              <a:rPr sz="3200" spc="-70" dirty="0"/>
              <a:t> </a:t>
            </a:r>
            <a:r>
              <a:rPr sz="3200" spc="-5" dirty="0"/>
              <a:t>chimique</a:t>
            </a:r>
            <a:endParaRPr sz="3200"/>
          </a:p>
        </p:txBody>
      </p:sp>
      <p:sp>
        <p:nvSpPr>
          <p:cNvPr id="3" name="object 3"/>
          <p:cNvSpPr txBox="1"/>
          <p:nvPr/>
        </p:nvSpPr>
        <p:spPr>
          <a:xfrm>
            <a:off x="583793" y="1171397"/>
            <a:ext cx="7756525" cy="5280025"/>
          </a:xfrm>
          <a:prstGeom prst="rect">
            <a:avLst/>
          </a:prstGeom>
        </p:spPr>
        <p:txBody>
          <a:bodyPr vert="horz" wrap="square" lIns="0" tIns="13335" rIns="0" bIns="0" rtlCol="0">
            <a:spAutoFit/>
          </a:bodyPr>
          <a:lstStyle/>
          <a:p>
            <a:pPr marL="12700" marR="182880">
              <a:lnSpc>
                <a:spcPct val="100000"/>
              </a:lnSpc>
              <a:spcBef>
                <a:spcPts val="105"/>
              </a:spcBef>
              <a:tabLst>
                <a:tab pos="3072130" algn="l"/>
              </a:tabLst>
            </a:pPr>
            <a:r>
              <a:rPr sz="2000" i="1" dirty="0">
                <a:latin typeface="Arial"/>
                <a:cs typeface="Arial"/>
              </a:rPr>
              <a:t>Utilise les propriétés des </a:t>
            </a:r>
            <a:r>
              <a:rPr sz="2000" i="1" dirty="0">
                <a:solidFill>
                  <a:srgbClr val="CC0000"/>
                </a:solidFill>
                <a:latin typeface="Arial"/>
                <a:cs typeface="Arial"/>
              </a:rPr>
              <a:t>molécules naturelles de la</a:t>
            </a:r>
            <a:r>
              <a:rPr sz="2000" i="1" spc="-140" dirty="0">
                <a:solidFill>
                  <a:srgbClr val="CC0000"/>
                </a:solidFill>
                <a:latin typeface="Arial"/>
                <a:cs typeface="Arial"/>
              </a:rPr>
              <a:t> </a:t>
            </a:r>
            <a:r>
              <a:rPr sz="2000" i="1" dirty="0">
                <a:solidFill>
                  <a:srgbClr val="CC0000"/>
                </a:solidFill>
                <a:latin typeface="Arial"/>
                <a:cs typeface="Arial"/>
              </a:rPr>
              <a:t>communication  chimique </a:t>
            </a:r>
            <a:r>
              <a:rPr sz="2000" i="1" spc="-5" dirty="0">
                <a:latin typeface="Arial"/>
                <a:cs typeface="Arial"/>
              </a:rPr>
              <a:t>émises </a:t>
            </a:r>
            <a:r>
              <a:rPr sz="2000" i="1" dirty="0">
                <a:latin typeface="Arial"/>
                <a:cs typeface="Arial"/>
              </a:rPr>
              <a:t>par les insectes pour perturber leurs signaux de  communication</a:t>
            </a:r>
            <a:r>
              <a:rPr sz="2000" i="1" spc="-15" dirty="0">
                <a:latin typeface="Arial"/>
                <a:cs typeface="Arial"/>
              </a:rPr>
              <a:t> </a:t>
            </a:r>
            <a:r>
              <a:rPr sz="2000" i="1" dirty="0">
                <a:latin typeface="Arial"/>
                <a:cs typeface="Arial"/>
              </a:rPr>
              <a:t>intra-et/ou	interspécifiques:</a:t>
            </a:r>
            <a:endParaRPr sz="2000">
              <a:latin typeface="Arial"/>
              <a:cs typeface="Arial"/>
            </a:endParaRPr>
          </a:p>
          <a:p>
            <a:pPr marL="445134" indent="-170180">
              <a:lnSpc>
                <a:spcPct val="100000"/>
              </a:lnSpc>
              <a:spcBef>
                <a:spcPts val="1415"/>
              </a:spcBef>
              <a:buSzPct val="90000"/>
              <a:buFont typeface="Wingdings"/>
              <a:buChar char=""/>
              <a:tabLst>
                <a:tab pos="445770" algn="l"/>
              </a:tabLst>
            </a:pPr>
            <a:r>
              <a:rPr sz="2000" dirty="0">
                <a:solidFill>
                  <a:srgbClr val="CC0000"/>
                </a:solidFill>
                <a:latin typeface="Arial"/>
                <a:cs typeface="Arial"/>
              </a:rPr>
              <a:t>phéromones</a:t>
            </a:r>
            <a:r>
              <a:rPr sz="2000" spc="-95" dirty="0">
                <a:solidFill>
                  <a:srgbClr val="CC0000"/>
                </a:solidFill>
                <a:latin typeface="Arial"/>
                <a:cs typeface="Arial"/>
              </a:rPr>
              <a:t> </a:t>
            </a:r>
            <a:r>
              <a:rPr sz="1800" i="1" spc="-5" dirty="0">
                <a:latin typeface="Arial"/>
                <a:cs typeface="Arial"/>
              </a:rPr>
              <a:t>(intraspécifiques):</a:t>
            </a:r>
            <a:endParaRPr sz="1800">
              <a:latin typeface="Arial"/>
              <a:cs typeface="Arial"/>
            </a:endParaRPr>
          </a:p>
          <a:p>
            <a:pPr marL="1190625" marR="116205" indent="-915035">
              <a:lnSpc>
                <a:spcPct val="80000"/>
              </a:lnSpc>
              <a:spcBef>
                <a:spcPts val="1090"/>
              </a:spcBef>
            </a:pPr>
            <a:r>
              <a:rPr sz="1800" spc="-5" dirty="0">
                <a:latin typeface="Arial"/>
                <a:cs typeface="Arial"/>
              </a:rPr>
              <a:t>-</a:t>
            </a:r>
            <a:r>
              <a:rPr sz="1800" i="1" spc="-5" dirty="0">
                <a:latin typeface="Arial"/>
                <a:cs typeface="Arial"/>
              </a:rPr>
              <a:t>Phéromones sexuelles</a:t>
            </a:r>
            <a:r>
              <a:rPr sz="1800" spc="-5" dirty="0">
                <a:latin typeface="Arial"/>
                <a:cs typeface="Arial"/>
              </a:rPr>
              <a:t>: émises par femelles, permettent l’ attraction </a:t>
            </a:r>
            <a:r>
              <a:rPr sz="1800" spc="-10" dirty="0">
                <a:latin typeface="Arial"/>
                <a:cs typeface="Arial"/>
              </a:rPr>
              <a:t>des  </a:t>
            </a:r>
            <a:r>
              <a:rPr sz="1800" spc="-5" dirty="0">
                <a:latin typeface="Arial"/>
                <a:cs typeface="Arial"/>
              </a:rPr>
              <a:t>mâles</a:t>
            </a:r>
            <a:r>
              <a:rPr sz="1800" dirty="0">
                <a:latin typeface="Arial"/>
                <a:cs typeface="Arial"/>
              </a:rPr>
              <a:t> </a:t>
            </a:r>
            <a:r>
              <a:rPr sz="1800" spc="-5" dirty="0">
                <a:latin typeface="Arial"/>
                <a:cs typeface="Arial"/>
              </a:rPr>
              <a:t>(Lépidoptères)</a:t>
            </a:r>
            <a:endParaRPr sz="1800">
              <a:latin typeface="Arial"/>
              <a:cs typeface="Arial"/>
            </a:endParaRPr>
          </a:p>
          <a:p>
            <a:pPr marL="1190625" marR="5080">
              <a:lnSpc>
                <a:spcPct val="82500"/>
              </a:lnSpc>
              <a:spcBef>
                <a:spcPts val="919"/>
              </a:spcBef>
              <a:tabLst>
                <a:tab pos="3568065" algn="l"/>
              </a:tabLst>
            </a:pPr>
            <a:r>
              <a:rPr sz="1600" spc="-5" dirty="0">
                <a:latin typeface="Arial"/>
                <a:cs typeface="Arial"/>
              </a:rPr>
              <a:t>La phéromone de synthèse épandue sur la culture entraîne une  saturation de signaux sexuels, rendant les papillons mâles incapables de  détecter</a:t>
            </a:r>
            <a:r>
              <a:rPr sz="1600" spc="30" dirty="0">
                <a:latin typeface="Arial"/>
                <a:cs typeface="Arial"/>
              </a:rPr>
              <a:t> </a:t>
            </a:r>
            <a:r>
              <a:rPr sz="1600" spc="-5" dirty="0">
                <a:latin typeface="Arial"/>
                <a:cs typeface="Arial"/>
              </a:rPr>
              <a:t>les</a:t>
            </a:r>
            <a:r>
              <a:rPr sz="1600" spc="5" dirty="0">
                <a:latin typeface="Arial"/>
                <a:cs typeface="Arial"/>
              </a:rPr>
              <a:t> </a:t>
            </a:r>
            <a:r>
              <a:rPr sz="1600" spc="-5" dirty="0">
                <a:latin typeface="Arial"/>
                <a:cs typeface="Arial"/>
              </a:rPr>
              <a:t>femelles	</a:t>
            </a:r>
            <a:r>
              <a:rPr sz="1600" spc="-5" dirty="0">
                <a:latin typeface="Wingdings"/>
                <a:cs typeface="Wingdings"/>
              </a:rPr>
              <a:t></a:t>
            </a:r>
            <a:r>
              <a:rPr sz="1600" spc="-5" dirty="0">
                <a:latin typeface="Times New Roman"/>
                <a:cs typeface="Times New Roman"/>
              </a:rPr>
              <a:t> </a:t>
            </a:r>
            <a:r>
              <a:rPr sz="1600" spc="-5" dirty="0">
                <a:solidFill>
                  <a:srgbClr val="CC0000"/>
                </a:solidFill>
                <a:latin typeface="Arial"/>
                <a:cs typeface="Arial"/>
              </a:rPr>
              <a:t>Confusion sexuelle </a:t>
            </a:r>
            <a:r>
              <a:rPr sz="1600" spc="-5" dirty="0">
                <a:latin typeface="Arial"/>
                <a:cs typeface="Arial"/>
              </a:rPr>
              <a:t>donc pas  </a:t>
            </a:r>
            <a:r>
              <a:rPr sz="1600" spc="-10" dirty="0">
                <a:latin typeface="Arial"/>
                <a:cs typeface="Arial"/>
              </a:rPr>
              <a:t>d’accouplement</a:t>
            </a:r>
            <a:endParaRPr sz="1600">
              <a:latin typeface="Arial"/>
              <a:cs typeface="Arial"/>
            </a:endParaRPr>
          </a:p>
          <a:p>
            <a:pPr marL="275590">
              <a:lnSpc>
                <a:spcPct val="100000"/>
              </a:lnSpc>
              <a:spcBef>
                <a:spcPts val="1120"/>
              </a:spcBef>
              <a:tabLst>
                <a:tab pos="5275580" algn="l"/>
              </a:tabLst>
            </a:pPr>
            <a:r>
              <a:rPr sz="1800" dirty="0">
                <a:latin typeface="Arial"/>
                <a:cs typeface="Arial"/>
              </a:rPr>
              <a:t>- </a:t>
            </a:r>
            <a:r>
              <a:rPr sz="1800" i="1" spc="-10" dirty="0">
                <a:latin typeface="Arial"/>
                <a:cs typeface="Arial"/>
              </a:rPr>
              <a:t>Phéromones d’agrégation</a:t>
            </a:r>
            <a:r>
              <a:rPr sz="1800" spc="-10" dirty="0">
                <a:latin typeface="Arial"/>
                <a:cs typeface="Arial"/>
              </a:rPr>
              <a:t>: effet </a:t>
            </a:r>
            <a:r>
              <a:rPr sz="1800" dirty="0">
                <a:latin typeface="Arial"/>
                <a:cs typeface="Arial"/>
              </a:rPr>
              <a:t>attractif</a:t>
            </a:r>
            <a:r>
              <a:rPr sz="1800" spc="165" dirty="0">
                <a:latin typeface="Arial"/>
                <a:cs typeface="Arial"/>
              </a:rPr>
              <a:t> </a:t>
            </a:r>
            <a:r>
              <a:rPr sz="1800" spc="-5" dirty="0">
                <a:latin typeface="Arial"/>
                <a:cs typeface="Arial"/>
              </a:rPr>
              <a:t>sur</a:t>
            </a:r>
            <a:r>
              <a:rPr sz="1800" spc="10" dirty="0">
                <a:latin typeface="Arial"/>
                <a:cs typeface="Arial"/>
              </a:rPr>
              <a:t> </a:t>
            </a:r>
            <a:r>
              <a:rPr sz="1800" spc="-5" dirty="0">
                <a:latin typeface="Arial"/>
                <a:cs typeface="Arial"/>
              </a:rPr>
              <a:t>les	2</a:t>
            </a:r>
            <a:r>
              <a:rPr sz="1800" dirty="0">
                <a:latin typeface="Arial"/>
                <a:cs typeface="Arial"/>
              </a:rPr>
              <a:t> </a:t>
            </a:r>
            <a:r>
              <a:rPr sz="1800" spc="-10" dirty="0">
                <a:latin typeface="Arial"/>
                <a:cs typeface="Arial"/>
              </a:rPr>
              <a:t>sexes</a:t>
            </a:r>
            <a:endParaRPr sz="1800">
              <a:latin typeface="Arial"/>
              <a:cs typeface="Arial"/>
            </a:endParaRPr>
          </a:p>
          <a:p>
            <a:pPr marL="1190625">
              <a:lnSpc>
                <a:spcPct val="100000"/>
              </a:lnSpc>
              <a:spcBef>
                <a:spcPts val="650"/>
              </a:spcBef>
            </a:pPr>
            <a:r>
              <a:rPr sz="1800" dirty="0">
                <a:latin typeface="Wingdings"/>
                <a:cs typeface="Wingdings"/>
              </a:rPr>
              <a:t></a:t>
            </a:r>
            <a:r>
              <a:rPr sz="1800" dirty="0">
                <a:latin typeface="Times New Roman"/>
                <a:cs typeface="Times New Roman"/>
              </a:rPr>
              <a:t> </a:t>
            </a:r>
            <a:r>
              <a:rPr sz="1800" spc="-5" dirty="0">
                <a:latin typeface="Arial"/>
                <a:cs typeface="Arial"/>
              </a:rPr>
              <a:t>destruction </a:t>
            </a:r>
            <a:r>
              <a:rPr sz="1800" spc="-10" dirty="0">
                <a:latin typeface="Arial"/>
                <a:cs typeface="Arial"/>
              </a:rPr>
              <a:t>d’une </a:t>
            </a:r>
            <a:r>
              <a:rPr sz="1800" spc="-5" dirty="0">
                <a:latin typeface="Arial"/>
                <a:cs typeface="Arial"/>
              </a:rPr>
              <a:t>partie ou de la totalité </a:t>
            </a:r>
            <a:r>
              <a:rPr sz="1800" spc="-10" dirty="0">
                <a:latin typeface="Arial"/>
                <a:cs typeface="Arial"/>
              </a:rPr>
              <a:t>d’une</a:t>
            </a:r>
            <a:r>
              <a:rPr sz="1800" spc="100" dirty="0">
                <a:latin typeface="Arial"/>
                <a:cs typeface="Arial"/>
              </a:rPr>
              <a:t> </a:t>
            </a:r>
            <a:r>
              <a:rPr sz="1800" spc="-5" dirty="0">
                <a:latin typeface="Arial"/>
                <a:cs typeface="Arial"/>
              </a:rPr>
              <a:t>population</a:t>
            </a:r>
            <a:endParaRPr sz="1800">
              <a:latin typeface="Arial"/>
              <a:cs typeface="Arial"/>
            </a:endParaRPr>
          </a:p>
          <a:p>
            <a:pPr marL="733425">
              <a:lnSpc>
                <a:spcPct val="100000"/>
              </a:lnSpc>
              <a:spcBef>
                <a:spcPts val="650"/>
              </a:spcBef>
            </a:pPr>
            <a:r>
              <a:rPr sz="1800" dirty="0">
                <a:latin typeface="Wingdings"/>
                <a:cs typeface="Wingdings"/>
              </a:rPr>
              <a:t></a:t>
            </a:r>
            <a:r>
              <a:rPr sz="1800" dirty="0">
                <a:latin typeface="Times New Roman"/>
                <a:cs typeface="Times New Roman"/>
              </a:rPr>
              <a:t> </a:t>
            </a:r>
            <a:r>
              <a:rPr sz="1800" spc="-5" dirty="0">
                <a:latin typeface="Arial"/>
                <a:cs typeface="Arial"/>
              </a:rPr>
              <a:t>estimation de la taille de la</a:t>
            </a:r>
            <a:r>
              <a:rPr sz="1800" spc="60" dirty="0">
                <a:latin typeface="Arial"/>
                <a:cs typeface="Arial"/>
              </a:rPr>
              <a:t> </a:t>
            </a:r>
            <a:r>
              <a:rPr sz="1800" spc="-5" dirty="0">
                <a:latin typeface="Arial"/>
                <a:cs typeface="Arial"/>
              </a:rPr>
              <a:t>population</a:t>
            </a:r>
            <a:endParaRPr sz="1800">
              <a:latin typeface="Arial"/>
              <a:cs typeface="Arial"/>
            </a:endParaRPr>
          </a:p>
          <a:p>
            <a:pPr>
              <a:lnSpc>
                <a:spcPct val="100000"/>
              </a:lnSpc>
              <a:spcBef>
                <a:spcPts val="30"/>
              </a:spcBef>
            </a:pPr>
            <a:endParaRPr sz="2350">
              <a:latin typeface="Times New Roman"/>
              <a:cs typeface="Times New Roman"/>
            </a:endParaRPr>
          </a:p>
          <a:p>
            <a:pPr marL="275590" marR="187325">
              <a:lnSpc>
                <a:spcPct val="80700"/>
              </a:lnSpc>
              <a:spcBef>
                <a:spcPts val="5"/>
              </a:spcBef>
            </a:pPr>
            <a:r>
              <a:rPr sz="2000" dirty="0">
                <a:solidFill>
                  <a:srgbClr val="CC0000"/>
                </a:solidFill>
                <a:latin typeface="Arial"/>
                <a:cs typeface="Arial"/>
              </a:rPr>
              <a:t>* substances allélochimiques </a:t>
            </a:r>
            <a:r>
              <a:rPr sz="1800" spc="-5" dirty="0">
                <a:latin typeface="Arial"/>
                <a:cs typeface="Arial"/>
              </a:rPr>
              <a:t>(interspécifiques) capables </a:t>
            </a:r>
            <a:r>
              <a:rPr sz="1800" spc="-10" dirty="0">
                <a:latin typeface="Arial"/>
                <a:cs typeface="Arial"/>
              </a:rPr>
              <a:t>d’affecter </a:t>
            </a:r>
            <a:r>
              <a:rPr sz="1800" spc="-5" dirty="0">
                <a:latin typeface="Arial"/>
                <a:cs typeface="Arial"/>
              </a:rPr>
              <a:t>la  </a:t>
            </a:r>
            <a:r>
              <a:rPr sz="1800" spc="-10" dirty="0">
                <a:latin typeface="Arial"/>
                <a:cs typeface="Arial"/>
              </a:rPr>
              <a:t>physiologie, </a:t>
            </a:r>
            <a:r>
              <a:rPr sz="1800" spc="-5" dirty="0">
                <a:latin typeface="Arial"/>
                <a:cs typeface="Arial"/>
              </a:rPr>
              <a:t>la </a:t>
            </a:r>
            <a:r>
              <a:rPr sz="1800" spc="-10" dirty="0">
                <a:latin typeface="Arial"/>
                <a:cs typeface="Arial"/>
              </a:rPr>
              <a:t>biologie </a:t>
            </a:r>
            <a:r>
              <a:rPr sz="1800" spc="-5" dirty="0">
                <a:latin typeface="Arial"/>
                <a:cs typeface="Arial"/>
              </a:rPr>
              <a:t>ou le comportement </a:t>
            </a:r>
            <a:r>
              <a:rPr sz="1800" spc="-10" dirty="0">
                <a:latin typeface="Arial"/>
                <a:cs typeface="Arial"/>
              </a:rPr>
              <a:t>d’une </a:t>
            </a:r>
            <a:r>
              <a:rPr sz="1800" spc="-5" dirty="0">
                <a:latin typeface="Arial"/>
                <a:cs typeface="Arial"/>
              </a:rPr>
              <a:t>autres</a:t>
            </a:r>
            <a:r>
              <a:rPr sz="1800" spc="150" dirty="0">
                <a:latin typeface="Arial"/>
                <a:cs typeface="Arial"/>
              </a:rPr>
              <a:t> </a:t>
            </a:r>
            <a:r>
              <a:rPr sz="1800" spc="-10" dirty="0">
                <a:latin typeface="Arial"/>
                <a:cs typeface="Arial"/>
              </a:rPr>
              <a:t>espèce</a:t>
            </a:r>
            <a:endParaRPr sz="1800">
              <a:latin typeface="Arial"/>
              <a:cs typeface="Arial"/>
            </a:endParaRPr>
          </a:p>
          <a:p>
            <a:pPr marL="275590">
              <a:lnSpc>
                <a:spcPct val="100000"/>
              </a:lnSpc>
              <a:spcBef>
                <a:spcPts val="1080"/>
              </a:spcBef>
            </a:pPr>
            <a:r>
              <a:rPr sz="1800" dirty="0">
                <a:latin typeface="Arial"/>
                <a:cs typeface="Arial"/>
              </a:rPr>
              <a:t>- </a:t>
            </a:r>
            <a:r>
              <a:rPr sz="1800" spc="-10" dirty="0">
                <a:latin typeface="Arial"/>
                <a:cs typeface="Arial"/>
              </a:rPr>
              <a:t>allomones </a:t>
            </a:r>
            <a:r>
              <a:rPr sz="1800" spc="-5" dirty="0">
                <a:latin typeface="Arial"/>
                <a:cs typeface="Arial"/>
              </a:rPr>
              <a:t>et</a:t>
            </a:r>
            <a:r>
              <a:rPr sz="1800" spc="20" dirty="0">
                <a:latin typeface="Arial"/>
                <a:cs typeface="Arial"/>
              </a:rPr>
              <a:t> </a:t>
            </a:r>
            <a:r>
              <a:rPr sz="1800" spc="-5" dirty="0">
                <a:latin typeface="Arial"/>
                <a:cs typeface="Arial"/>
              </a:rPr>
              <a:t>kairomones</a:t>
            </a:r>
            <a:endParaRPr sz="1800">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6073" rIns="0" bIns="0" rtlCol="0">
            <a:spAutoFit/>
          </a:bodyPr>
          <a:lstStyle/>
          <a:p>
            <a:pPr marL="2267585" marR="5080" indent="-1546225">
              <a:lnSpc>
                <a:spcPct val="100000"/>
              </a:lnSpc>
              <a:spcBef>
                <a:spcPts val="95"/>
              </a:spcBef>
            </a:pPr>
            <a:r>
              <a:rPr dirty="0"/>
              <a:t>Utilisation des phéromones dans </a:t>
            </a:r>
            <a:r>
              <a:rPr spc="-5" dirty="0"/>
              <a:t>la </a:t>
            </a:r>
            <a:r>
              <a:rPr dirty="0"/>
              <a:t>lutte  contre </a:t>
            </a:r>
            <a:r>
              <a:rPr spc="-5" dirty="0"/>
              <a:t>les</a:t>
            </a:r>
            <a:r>
              <a:rPr spc="-10" dirty="0"/>
              <a:t> </a:t>
            </a:r>
            <a:r>
              <a:rPr dirty="0"/>
              <a:t>ravageurs</a:t>
            </a:r>
          </a:p>
        </p:txBody>
      </p:sp>
      <p:sp>
        <p:nvSpPr>
          <p:cNvPr id="3" name="object 3"/>
          <p:cNvSpPr txBox="1"/>
          <p:nvPr/>
        </p:nvSpPr>
        <p:spPr>
          <a:xfrm>
            <a:off x="294843" y="1305915"/>
            <a:ext cx="8129270" cy="2966085"/>
          </a:xfrm>
          <a:prstGeom prst="rect">
            <a:avLst/>
          </a:prstGeom>
        </p:spPr>
        <p:txBody>
          <a:bodyPr vert="horz" wrap="square" lIns="0" tIns="12700" rIns="0" bIns="0" rtlCol="0">
            <a:spAutoFit/>
          </a:bodyPr>
          <a:lstStyle/>
          <a:p>
            <a:pPr marL="355600" marR="5080" indent="-342900">
              <a:lnSpc>
                <a:spcPct val="116500"/>
              </a:lnSpc>
              <a:spcBef>
                <a:spcPts val="100"/>
              </a:spcBef>
              <a:buChar char="•"/>
              <a:tabLst>
                <a:tab pos="354965" algn="l"/>
                <a:tab pos="355600" algn="l"/>
              </a:tabLst>
            </a:pPr>
            <a:r>
              <a:rPr sz="2000" dirty="0">
                <a:latin typeface="Arial"/>
                <a:cs typeface="Arial"/>
              </a:rPr>
              <a:t>années 60 : commercialisation des premières molécules de</a:t>
            </a:r>
            <a:r>
              <a:rPr sz="2000" spc="-170" dirty="0">
                <a:latin typeface="Arial"/>
                <a:cs typeface="Arial"/>
              </a:rPr>
              <a:t> </a:t>
            </a:r>
            <a:r>
              <a:rPr sz="2000" dirty="0">
                <a:latin typeface="Arial"/>
                <a:cs typeface="Arial"/>
              </a:rPr>
              <a:t>synthèse  (USA), utilisation en protection des</a:t>
            </a:r>
            <a:r>
              <a:rPr sz="2000" spc="-110" dirty="0">
                <a:latin typeface="Arial"/>
                <a:cs typeface="Arial"/>
              </a:rPr>
              <a:t> </a:t>
            </a:r>
            <a:r>
              <a:rPr sz="2000" dirty="0">
                <a:latin typeface="Arial"/>
                <a:cs typeface="Arial"/>
              </a:rPr>
              <a:t>cultures</a:t>
            </a:r>
            <a:endParaRPr sz="2000">
              <a:latin typeface="Arial"/>
              <a:cs typeface="Arial"/>
            </a:endParaRPr>
          </a:p>
          <a:p>
            <a:pPr marL="355600" indent="-342900">
              <a:lnSpc>
                <a:spcPct val="100000"/>
              </a:lnSpc>
              <a:spcBef>
                <a:spcPts val="275"/>
              </a:spcBef>
              <a:buChar char="•"/>
              <a:tabLst>
                <a:tab pos="354965" algn="l"/>
                <a:tab pos="355600" algn="l"/>
              </a:tabLst>
            </a:pPr>
            <a:r>
              <a:rPr sz="2000" dirty="0">
                <a:latin typeface="Arial"/>
                <a:cs typeface="Arial"/>
              </a:rPr>
              <a:t>Emploi en association avec des</a:t>
            </a:r>
            <a:r>
              <a:rPr sz="2000" spc="-105" dirty="0">
                <a:latin typeface="Arial"/>
                <a:cs typeface="Arial"/>
              </a:rPr>
              <a:t> </a:t>
            </a:r>
            <a:r>
              <a:rPr sz="2000" dirty="0">
                <a:latin typeface="Arial"/>
                <a:cs typeface="Arial"/>
              </a:rPr>
              <a:t>pièges</a:t>
            </a:r>
            <a:endParaRPr sz="2000">
              <a:latin typeface="Arial"/>
              <a:cs typeface="Arial"/>
            </a:endParaRPr>
          </a:p>
          <a:p>
            <a:pPr>
              <a:lnSpc>
                <a:spcPct val="100000"/>
              </a:lnSpc>
              <a:spcBef>
                <a:spcPts val="40"/>
              </a:spcBef>
            </a:pPr>
            <a:endParaRPr sz="2050">
              <a:latin typeface="Times New Roman"/>
              <a:cs typeface="Times New Roman"/>
            </a:endParaRPr>
          </a:p>
          <a:p>
            <a:pPr marL="12700">
              <a:lnSpc>
                <a:spcPct val="100000"/>
              </a:lnSpc>
            </a:pPr>
            <a:r>
              <a:rPr sz="2400" spc="-5" dirty="0">
                <a:solidFill>
                  <a:srgbClr val="CC0000"/>
                </a:solidFill>
                <a:latin typeface="Arial"/>
                <a:cs typeface="Arial"/>
              </a:rPr>
              <a:t>Avantages </a:t>
            </a:r>
            <a:r>
              <a:rPr sz="2400" dirty="0">
                <a:solidFill>
                  <a:srgbClr val="CC0000"/>
                </a:solidFill>
                <a:latin typeface="Arial"/>
                <a:cs typeface="Arial"/>
              </a:rPr>
              <a:t>/ </a:t>
            </a:r>
            <a:r>
              <a:rPr sz="2400" spc="-5" dirty="0">
                <a:solidFill>
                  <a:srgbClr val="CC0000"/>
                </a:solidFill>
                <a:latin typeface="Arial"/>
                <a:cs typeface="Arial"/>
              </a:rPr>
              <a:t>insecticides</a:t>
            </a:r>
            <a:r>
              <a:rPr sz="2400" spc="30" dirty="0">
                <a:solidFill>
                  <a:srgbClr val="CC0000"/>
                </a:solidFill>
                <a:latin typeface="Arial"/>
                <a:cs typeface="Arial"/>
              </a:rPr>
              <a:t> </a:t>
            </a:r>
            <a:r>
              <a:rPr sz="2400" spc="-5" dirty="0">
                <a:solidFill>
                  <a:srgbClr val="CC0000"/>
                </a:solidFill>
                <a:latin typeface="Arial"/>
                <a:cs typeface="Arial"/>
              </a:rPr>
              <a:t>chimiques:</a:t>
            </a:r>
            <a:endParaRPr sz="2400">
              <a:latin typeface="Arial"/>
              <a:cs typeface="Arial"/>
            </a:endParaRPr>
          </a:p>
          <a:p>
            <a:pPr marL="355600" indent="-342900">
              <a:lnSpc>
                <a:spcPct val="100000"/>
              </a:lnSpc>
              <a:spcBef>
                <a:spcPts val="5"/>
              </a:spcBef>
              <a:buFont typeface="Wingdings"/>
              <a:buChar char=""/>
              <a:tabLst>
                <a:tab pos="354965" algn="l"/>
                <a:tab pos="355600" algn="l"/>
              </a:tabLst>
            </a:pPr>
            <a:r>
              <a:rPr sz="2000" dirty="0">
                <a:latin typeface="Arial"/>
                <a:cs typeface="Arial"/>
              </a:rPr>
              <a:t>Molécules</a:t>
            </a:r>
            <a:r>
              <a:rPr sz="2000" spc="-30" dirty="0">
                <a:latin typeface="Arial"/>
                <a:cs typeface="Arial"/>
              </a:rPr>
              <a:t> </a:t>
            </a:r>
            <a:r>
              <a:rPr sz="2000" dirty="0">
                <a:latin typeface="Arial"/>
                <a:cs typeface="Arial"/>
              </a:rPr>
              <a:t>spécifiques</a:t>
            </a:r>
            <a:endParaRPr sz="2000">
              <a:latin typeface="Arial"/>
              <a:cs typeface="Arial"/>
            </a:endParaRPr>
          </a:p>
          <a:p>
            <a:pPr marL="355600" indent="-342900">
              <a:lnSpc>
                <a:spcPct val="100000"/>
              </a:lnSpc>
              <a:buFont typeface="Wingdings"/>
              <a:buChar char=""/>
              <a:tabLst>
                <a:tab pos="354965" algn="l"/>
                <a:tab pos="355600" algn="l"/>
              </a:tabLst>
            </a:pPr>
            <a:r>
              <a:rPr sz="2000" dirty="0">
                <a:latin typeface="Arial"/>
                <a:cs typeface="Arial"/>
              </a:rPr>
              <a:t>Non</a:t>
            </a:r>
            <a:r>
              <a:rPr sz="2000" spc="-20" dirty="0">
                <a:latin typeface="Arial"/>
                <a:cs typeface="Arial"/>
              </a:rPr>
              <a:t> </a:t>
            </a:r>
            <a:r>
              <a:rPr sz="2000" dirty="0">
                <a:latin typeface="Arial"/>
                <a:cs typeface="Arial"/>
              </a:rPr>
              <a:t>polluantes</a:t>
            </a:r>
            <a:endParaRPr sz="2000">
              <a:latin typeface="Arial"/>
              <a:cs typeface="Arial"/>
            </a:endParaRPr>
          </a:p>
          <a:p>
            <a:pPr marL="355600" indent="-342900">
              <a:lnSpc>
                <a:spcPct val="100000"/>
              </a:lnSpc>
              <a:buFont typeface="Wingdings"/>
              <a:buChar char=""/>
              <a:tabLst>
                <a:tab pos="354965" algn="l"/>
                <a:tab pos="355600" algn="l"/>
              </a:tabLst>
            </a:pPr>
            <a:r>
              <a:rPr sz="2000" dirty="0">
                <a:latin typeface="Arial"/>
                <a:cs typeface="Arial"/>
              </a:rPr>
              <a:t>Biodégradables</a:t>
            </a:r>
            <a:endParaRPr sz="2000">
              <a:latin typeface="Arial"/>
              <a:cs typeface="Arial"/>
            </a:endParaRPr>
          </a:p>
          <a:p>
            <a:pPr marL="355600" indent="-342900">
              <a:lnSpc>
                <a:spcPct val="100000"/>
              </a:lnSpc>
              <a:buFont typeface="Wingdings"/>
              <a:buChar char=""/>
              <a:tabLst>
                <a:tab pos="354965" algn="l"/>
                <a:tab pos="355600" algn="l"/>
              </a:tabLst>
            </a:pPr>
            <a:r>
              <a:rPr sz="2000" dirty="0">
                <a:latin typeface="Arial"/>
                <a:cs typeface="Arial"/>
              </a:rPr>
              <a:t>Non toxiques pour les autres</a:t>
            </a:r>
            <a:r>
              <a:rPr sz="2000" spc="-100" dirty="0">
                <a:latin typeface="Arial"/>
                <a:cs typeface="Arial"/>
              </a:rPr>
              <a:t> </a:t>
            </a:r>
            <a:r>
              <a:rPr sz="2000" dirty="0">
                <a:latin typeface="Arial"/>
                <a:cs typeface="Arial"/>
              </a:rPr>
              <a:t>espèces</a:t>
            </a:r>
            <a:endParaRPr sz="2000">
              <a:latin typeface="Arial"/>
              <a:cs typeface="Arial"/>
            </a:endParaRPr>
          </a:p>
        </p:txBody>
      </p:sp>
      <p:sp>
        <p:nvSpPr>
          <p:cNvPr id="4" name="object 4"/>
          <p:cNvSpPr txBox="1"/>
          <p:nvPr/>
        </p:nvSpPr>
        <p:spPr>
          <a:xfrm>
            <a:off x="294843" y="5709005"/>
            <a:ext cx="7171055" cy="683895"/>
          </a:xfrm>
          <a:prstGeom prst="rect">
            <a:avLst/>
          </a:prstGeom>
        </p:spPr>
        <p:txBody>
          <a:bodyPr vert="horz" wrap="square" lIns="0" tIns="83820" rIns="0" bIns="0" rtlCol="0">
            <a:spAutoFit/>
          </a:bodyPr>
          <a:lstStyle/>
          <a:p>
            <a:pPr marL="355600" marR="5080" indent="-342900">
              <a:lnSpc>
                <a:spcPts val="2300"/>
              </a:lnSpc>
              <a:spcBef>
                <a:spcPts val="660"/>
              </a:spcBef>
            </a:pPr>
            <a:r>
              <a:rPr sz="2400" spc="-5" dirty="0">
                <a:solidFill>
                  <a:srgbClr val="CC0000"/>
                </a:solidFill>
                <a:latin typeface="Arial"/>
                <a:cs typeface="Arial"/>
              </a:rPr>
              <a:t>Méthode peu répandue marché </a:t>
            </a:r>
            <a:r>
              <a:rPr sz="2400" dirty="0">
                <a:solidFill>
                  <a:srgbClr val="CC0000"/>
                </a:solidFill>
                <a:latin typeface="Arial"/>
                <a:cs typeface="Arial"/>
              </a:rPr>
              <a:t>&lt; </a:t>
            </a:r>
            <a:r>
              <a:rPr sz="2400" spc="-5" dirty="0">
                <a:solidFill>
                  <a:srgbClr val="CC0000"/>
                </a:solidFill>
                <a:latin typeface="Arial"/>
                <a:cs typeface="Arial"/>
              </a:rPr>
              <a:t>1% du marché des  insecticides</a:t>
            </a:r>
            <a:r>
              <a:rPr sz="2400" spc="25" dirty="0">
                <a:solidFill>
                  <a:srgbClr val="CC0000"/>
                </a:solidFill>
                <a:latin typeface="Arial"/>
                <a:cs typeface="Arial"/>
              </a:rPr>
              <a:t> </a:t>
            </a:r>
            <a:r>
              <a:rPr sz="2400" spc="-5" dirty="0">
                <a:solidFill>
                  <a:srgbClr val="CC0000"/>
                </a:solidFill>
                <a:latin typeface="Arial"/>
                <a:cs typeface="Arial"/>
              </a:rPr>
              <a:t>chimiques…</a:t>
            </a:r>
            <a:endParaRPr sz="2400">
              <a:latin typeface="Arial"/>
              <a:cs typeface="Arial"/>
            </a:endParaRPr>
          </a:p>
        </p:txBody>
      </p:sp>
      <p:sp>
        <p:nvSpPr>
          <p:cNvPr id="5" name="object 5"/>
          <p:cNvSpPr/>
          <p:nvPr/>
        </p:nvSpPr>
        <p:spPr>
          <a:xfrm>
            <a:off x="5429250" y="2533523"/>
            <a:ext cx="3541649" cy="251625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8741" y="1331163"/>
            <a:ext cx="7896859" cy="4519930"/>
          </a:xfrm>
          <a:prstGeom prst="rect">
            <a:avLst/>
          </a:prstGeom>
        </p:spPr>
        <p:txBody>
          <a:bodyPr vert="horz" wrap="square" lIns="0" tIns="67945" rIns="0" bIns="0" rtlCol="0">
            <a:spAutoFit/>
          </a:bodyPr>
          <a:lstStyle/>
          <a:p>
            <a:pPr marL="355600" marR="330200" indent="-342900">
              <a:lnSpc>
                <a:spcPct val="80000"/>
              </a:lnSpc>
              <a:spcBef>
                <a:spcPts val="535"/>
              </a:spcBef>
              <a:buChar char="•"/>
              <a:tabLst>
                <a:tab pos="354965" algn="l"/>
                <a:tab pos="355600" algn="l"/>
              </a:tabLst>
            </a:pPr>
            <a:r>
              <a:rPr sz="1800" spc="-5" dirty="0">
                <a:latin typeface="Arial"/>
                <a:cs typeface="Arial"/>
              </a:rPr>
              <a:t>plantes transgéniques </a:t>
            </a:r>
            <a:r>
              <a:rPr sz="1800" dirty="0">
                <a:latin typeface="Arial"/>
                <a:cs typeface="Arial"/>
              </a:rPr>
              <a:t>"Bt", </a:t>
            </a:r>
            <a:r>
              <a:rPr sz="1800" spc="-5" dirty="0">
                <a:latin typeface="Arial"/>
                <a:cs typeface="Arial"/>
              </a:rPr>
              <a:t>modifiées </a:t>
            </a:r>
            <a:r>
              <a:rPr sz="1800" spc="-10" dirty="0">
                <a:latin typeface="Arial"/>
                <a:cs typeface="Arial"/>
              </a:rPr>
              <a:t>par ajout </a:t>
            </a:r>
            <a:r>
              <a:rPr sz="1800" spc="-5" dirty="0">
                <a:latin typeface="Arial"/>
                <a:cs typeface="Arial"/>
              </a:rPr>
              <a:t>d'un </a:t>
            </a:r>
            <a:r>
              <a:rPr sz="1800" dirty="0">
                <a:latin typeface="Arial"/>
                <a:cs typeface="Arial"/>
              </a:rPr>
              <a:t>ou </a:t>
            </a:r>
            <a:r>
              <a:rPr sz="1800" spc="-5" dirty="0">
                <a:latin typeface="Arial"/>
                <a:cs typeface="Arial"/>
              </a:rPr>
              <a:t>plusieurs </a:t>
            </a:r>
            <a:r>
              <a:rPr sz="1800" spc="-10" dirty="0">
                <a:latin typeface="Arial"/>
                <a:cs typeface="Arial"/>
              </a:rPr>
              <a:t>gènes  </a:t>
            </a:r>
            <a:r>
              <a:rPr sz="1800" spc="-5" dirty="0">
                <a:latin typeface="Arial"/>
                <a:cs typeface="Arial"/>
              </a:rPr>
              <a:t>codant la toxine insecticide </a:t>
            </a:r>
            <a:r>
              <a:rPr sz="1800" spc="-10" dirty="0">
                <a:latin typeface="Arial"/>
                <a:cs typeface="Arial"/>
              </a:rPr>
              <a:t>(Cry1Ab) </a:t>
            </a:r>
            <a:r>
              <a:rPr sz="1800" spc="-5" dirty="0">
                <a:latin typeface="Arial"/>
                <a:cs typeface="Arial"/>
              </a:rPr>
              <a:t>de </a:t>
            </a:r>
            <a:r>
              <a:rPr sz="1800" i="1" spc="-5" dirty="0">
                <a:latin typeface="Arial"/>
                <a:cs typeface="Arial"/>
              </a:rPr>
              <a:t>Bacillus thuringiensis </a:t>
            </a:r>
            <a:r>
              <a:rPr sz="1800" spc="-5" dirty="0">
                <a:latin typeface="Arial"/>
                <a:cs typeface="Arial"/>
              </a:rPr>
              <a:t>dans le  génome de la plante</a:t>
            </a:r>
            <a:r>
              <a:rPr sz="1800" spc="15" dirty="0">
                <a:latin typeface="Arial"/>
                <a:cs typeface="Arial"/>
              </a:rPr>
              <a:t> </a:t>
            </a:r>
            <a:r>
              <a:rPr sz="1800" spc="-5" dirty="0">
                <a:latin typeface="Arial"/>
                <a:cs typeface="Arial"/>
              </a:rPr>
              <a:t>hôte.</a:t>
            </a:r>
            <a:endParaRPr sz="1800" dirty="0">
              <a:latin typeface="Arial"/>
              <a:cs typeface="Arial"/>
            </a:endParaRPr>
          </a:p>
          <a:p>
            <a:pPr>
              <a:lnSpc>
                <a:spcPct val="100000"/>
              </a:lnSpc>
              <a:spcBef>
                <a:spcPts val="30"/>
              </a:spcBef>
            </a:pPr>
            <a:endParaRPr sz="1850" dirty="0">
              <a:latin typeface="Times New Roman"/>
              <a:cs typeface="Times New Roman"/>
            </a:endParaRPr>
          </a:p>
          <a:p>
            <a:pPr marL="927100" marR="5080">
              <a:lnSpc>
                <a:spcPct val="100000"/>
              </a:lnSpc>
            </a:pPr>
            <a:r>
              <a:rPr sz="1800" spc="-5" dirty="0">
                <a:latin typeface="Arial"/>
                <a:cs typeface="Arial"/>
              </a:rPr>
              <a:t>Ex: </a:t>
            </a:r>
            <a:r>
              <a:rPr sz="1800" dirty="0">
                <a:latin typeface="Arial"/>
                <a:cs typeface="Arial"/>
              </a:rPr>
              <a:t>Maïs </a:t>
            </a:r>
            <a:r>
              <a:rPr sz="1800" spc="-5" dirty="0">
                <a:latin typeface="Arial"/>
                <a:cs typeface="Arial"/>
              </a:rPr>
              <a:t>Bt gène de résistance à la </a:t>
            </a:r>
            <a:r>
              <a:rPr sz="1800" spc="-10" dirty="0">
                <a:latin typeface="Arial"/>
                <a:cs typeface="Arial"/>
              </a:rPr>
              <a:t>pyrale </a:t>
            </a:r>
            <a:r>
              <a:rPr sz="1800" spc="-5" dirty="0">
                <a:latin typeface="Arial"/>
                <a:cs typeface="Arial"/>
              </a:rPr>
              <a:t>du </a:t>
            </a:r>
            <a:r>
              <a:rPr sz="1800" dirty="0">
                <a:latin typeface="Arial"/>
                <a:cs typeface="Arial"/>
              </a:rPr>
              <a:t>maïs </a:t>
            </a:r>
            <a:r>
              <a:rPr sz="1800" i="1" spc="-5" dirty="0">
                <a:latin typeface="Arial"/>
                <a:cs typeface="Arial"/>
              </a:rPr>
              <a:t>Ostrinia nubilalis</a:t>
            </a:r>
            <a:r>
              <a:rPr sz="1800" spc="-5" dirty="0">
                <a:latin typeface="Arial"/>
                <a:cs typeface="Arial"/>
              </a:rPr>
              <a:t>.  Ex: Coton</a:t>
            </a:r>
            <a:r>
              <a:rPr sz="1800" spc="15" dirty="0">
                <a:latin typeface="Arial"/>
                <a:cs typeface="Arial"/>
              </a:rPr>
              <a:t> </a:t>
            </a:r>
            <a:r>
              <a:rPr sz="1800" spc="-5" dirty="0">
                <a:latin typeface="Arial"/>
                <a:cs typeface="Arial"/>
              </a:rPr>
              <a:t>Bt</a:t>
            </a:r>
            <a:endParaRPr sz="1800" dirty="0">
              <a:latin typeface="Arial"/>
              <a:cs typeface="Arial"/>
            </a:endParaRPr>
          </a:p>
          <a:p>
            <a:pPr>
              <a:lnSpc>
                <a:spcPct val="100000"/>
              </a:lnSpc>
              <a:spcBef>
                <a:spcPts val="35"/>
              </a:spcBef>
            </a:pPr>
            <a:endParaRPr sz="1850" dirty="0">
              <a:latin typeface="Times New Roman"/>
              <a:cs typeface="Times New Roman"/>
            </a:endParaRPr>
          </a:p>
          <a:p>
            <a:pPr marL="209550" indent="-197485">
              <a:lnSpc>
                <a:spcPct val="100000"/>
              </a:lnSpc>
              <a:buChar char="&gt;"/>
              <a:tabLst>
                <a:tab pos="210185" algn="l"/>
              </a:tabLst>
            </a:pPr>
            <a:r>
              <a:rPr sz="1800" spc="-5" dirty="0">
                <a:solidFill>
                  <a:srgbClr val="FC030E"/>
                </a:solidFill>
                <a:latin typeface="Arial"/>
                <a:cs typeface="Arial"/>
              </a:rPr>
              <a:t>Protection efficace et ciblée contre le</a:t>
            </a:r>
            <a:r>
              <a:rPr sz="1800" spc="40" dirty="0">
                <a:solidFill>
                  <a:srgbClr val="FC030E"/>
                </a:solidFill>
                <a:latin typeface="Arial"/>
                <a:cs typeface="Arial"/>
              </a:rPr>
              <a:t> </a:t>
            </a:r>
            <a:r>
              <a:rPr sz="1800" spc="-5" dirty="0">
                <a:solidFill>
                  <a:srgbClr val="FC030E"/>
                </a:solidFill>
                <a:latin typeface="Arial"/>
                <a:cs typeface="Arial"/>
              </a:rPr>
              <a:t>ravageur</a:t>
            </a:r>
            <a:endParaRPr sz="1800" dirty="0">
              <a:latin typeface="Arial"/>
              <a:cs typeface="Arial"/>
            </a:endParaRPr>
          </a:p>
          <a:p>
            <a:pPr>
              <a:lnSpc>
                <a:spcPct val="100000"/>
              </a:lnSpc>
            </a:pPr>
            <a:endParaRPr sz="2000" dirty="0">
              <a:latin typeface="Times New Roman"/>
              <a:cs typeface="Times New Roman"/>
            </a:endParaRPr>
          </a:p>
          <a:p>
            <a:pPr marL="12700">
              <a:lnSpc>
                <a:spcPct val="100000"/>
              </a:lnSpc>
              <a:spcBef>
                <a:spcPts val="1540"/>
              </a:spcBef>
            </a:pPr>
            <a:r>
              <a:rPr sz="1800" spc="-5" dirty="0">
                <a:solidFill>
                  <a:srgbClr val="FC030E"/>
                </a:solidFill>
                <a:latin typeface="Arial"/>
                <a:cs typeface="Arial"/>
              </a:rPr>
              <a:t>Inconvénients</a:t>
            </a:r>
            <a:endParaRPr sz="1800" dirty="0">
              <a:latin typeface="Arial"/>
              <a:cs typeface="Arial"/>
            </a:endParaRPr>
          </a:p>
          <a:p>
            <a:pPr marL="355600" indent="-342900">
              <a:lnSpc>
                <a:spcPct val="100000"/>
              </a:lnSpc>
              <a:spcBef>
                <a:spcPts val="5"/>
              </a:spcBef>
              <a:buChar char="•"/>
              <a:tabLst>
                <a:tab pos="354965" algn="l"/>
                <a:tab pos="355600" algn="l"/>
                <a:tab pos="2971800" algn="l"/>
              </a:tabLst>
            </a:pPr>
            <a:r>
              <a:rPr sz="1800" spc="-5" dirty="0">
                <a:latin typeface="Arial"/>
                <a:cs typeface="Arial"/>
              </a:rPr>
              <a:t>Risque</a:t>
            </a:r>
            <a:r>
              <a:rPr sz="1800" spc="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dissémination	aux plantes </a:t>
            </a:r>
            <a:r>
              <a:rPr sz="1800" spc="-10" dirty="0">
                <a:latin typeface="Arial"/>
                <a:cs typeface="Arial"/>
              </a:rPr>
              <a:t>non</a:t>
            </a:r>
            <a:r>
              <a:rPr sz="1800" spc="20" dirty="0">
                <a:latin typeface="Arial"/>
                <a:cs typeface="Arial"/>
              </a:rPr>
              <a:t> </a:t>
            </a:r>
            <a:r>
              <a:rPr sz="1800" spc="-5" dirty="0">
                <a:latin typeface="Arial"/>
                <a:cs typeface="Arial"/>
              </a:rPr>
              <a:t>OGM/sauvages</a:t>
            </a:r>
            <a:endParaRPr sz="1800" dirty="0">
              <a:latin typeface="Arial"/>
              <a:cs typeface="Arial"/>
            </a:endParaRPr>
          </a:p>
          <a:p>
            <a:pPr marL="354965" marR="1653539" indent="-354965">
              <a:lnSpc>
                <a:spcPct val="100000"/>
              </a:lnSpc>
              <a:buChar char="•"/>
              <a:tabLst>
                <a:tab pos="354965" algn="l"/>
                <a:tab pos="355600" algn="l"/>
              </a:tabLst>
            </a:pPr>
            <a:r>
              <a:rPr sz="1800" spc="-5" dirty="0">
                <a:latin typeface="Arial"/>
                <a:cs typeface="Arial"/>
              </a:rPr>
              <a:t>Présence dans tous les </a:t>
            </a:r>
            <a:r>
              <a:rPr sz="1800" dirty="0">
                <a:latin typeface="Arial"/>
                <a:cs typeface="Arial"/>
              </a:rPr>
              <a:t>PGM </a:t>
            </a:r>
            <a:r>
              <a:rPr sz="1800" spc="-5" dirty="0">
                <a:latin typeface="Arial"/>
                <a:cs typeface="Arial"/>
              </a:rPr>
              <a:t>d’un gène de résistance aux  antibiotiques utilisé </a:t>
            </a:r>
            <a:r>
              <a:rPr sz="1800" dirty="0">
                <a:latin typeface="Arial"/>
                <a:cs typeface="Arial"/>
              </a:rPr>
              <a:t>comme </a:t>
            </a:r>
            <a:r>
              <a:rPr sz="1800" spc="-5" dirty="0">
                <a:latin typeface="Arial"/>
                <a:cs typeface="Arial"/>
              </a:rPr>
              <a:t>«gène</a:t>
            </a:r>
            <a:r>
              <a:rPr sz="1800" spc="40" dirty="0">
                <a:latin typeface="Arial"/>
                <a:cs typeface="Arial"/>
              </a:rPr>
              <a:t> </a:t>
            </a:r>
            <a:r>
              <a:rPr sz="1800" spc="-5" dirty="0">
                <a:latin typeface="Arial"/>
                <a:cs typeface="Arial"/>
              </a:rPr>
              <a:t>marqueur»</a:t>
            </a:r>
            <a:endParaRPr sz="1800" dirty="0">
              <a:latin typeface="Arial"/>
              <a:cs typeface="Arial"/>
            </a:endParaRPr>
          </a:p>
          <a:p>
            <a:pPr marL="355600" indent="-342900">
              <a:lnSpc>
                <a:spcPct val="100000"/>
              </a:lnSpc>
              <a:buChar char="•"/>
              <a:tabLst>
                <a:tab pos="354965" algn="l"/>
                <a:tab pos="355600" algn="l"/>
              </a:tabLst>
            </a:pPr>
            <a:r>
              <a:rPr sz="1800" spc="-5" dirty="0">
                <a:latin typeface="Arial"/>
                <a:cs typeface="Arial"/>
              </a:rPr>
              <a:t>Persistance du transgène dans</a:t>
            </a:r>
            <a:r>
              <a:rPr sz="1800" spc="25" dirty="0">
                <a:latin typeface="Arial"/>
                <a:cs typeface="Arial"/>
              </a:rPr>
              <a:t> </a:t>
            </a:r>
            <a:r>
              <a:rPr sz="1800" spc="-5" dirty="0">
                <a:latin typeface="Arial"/>
                <a:cs typeface="Arial"/>
              </a:rPr>
              <a:t>l'environnement</a:t>
            </a:r>
            <a:endParaRPr sz="1800" dirty="0">
              <a:latin typeface="Arial"/>
              <a:cs typeface="Arial"/>
            </a:endParaRPr>
          </a:p>
          <a:p>
            <a:pPr marL="355600" indent="-342900">
              <a:lnSpc>
                <a:spcPct val="100000"/>
              </a:lnSpc>
              <a:buChar char="•"/>
              <a:tabLst>
                <a:tab pos="354965" algn="l"/>
                <a:tab pos="355600" algn="l"/>
              </a:tabLst>
            </a:pPr>
            <a:r>
              <a:rPr sz="1800" spc="-5" dirty="0">
                <a:latin typeface="Arial"/>
                <a:cs typeface="Arial"/>
              </a:rPr>
              <a:t>Impacts collatéraux sur espèces</a:t>
            </a:r>
            <a:r>
              <a:rPr sz="1800" spc="25" dirty="0">
                <a:latin typeface="Arial"/>
                <a:cs typeface="Arial"/>
              </a:rPr>
              <a:t> </a:t>
            </a:r>
            <a:r>
              <a:rPr sz="1800" spc="-5" dirty="0">
                <a:latin typeface="Arial"/>
                <a:cs typeface="Arial"/>
              </a:rPr>
              <a:t>non-cibles</a:t>
            </a:r>
            <a:endParaRPr sz="1800" dirty="0">
              <a:latin typeface="Arial"/>
              <a:cs typeface="Arial"/>
            </a:endParaRPr>
          </a:p>
          <a:p>
            <a:pPr marL="355600" indent="-342900">
              <a:lnSpc>
                <a:spcPct val="100000"/>
              </a:lnSpc>
              <a:buChar char="•"/>
              <a:tabLst>
                <a:tab pos="354965" algn="l"/>
                <a:tab pos="355600" algn="l"/>
              </a:tabLst>
            </a:pPr>
            <a:r>
              <a:rPr sz="1800" spc="-5" dirty="0">
                <a:latin typeface="Arial"/>
                <a:cs typeface="Arial"/>
              </a:rPr>
              <a:t>Risque d’apparition de</a:t>
            </a:r>
            <a:r>
              <a:rPr sz="1800" spc="30" dirty="0">
                <a:latin typeface="Arial"/>
                <a:cs typeface="Arial"/>
              </a:rPr>
              <a:t> </a:t>
            </a:r>
            <a:r>
              <a:rPr sz="1800" spc="-5" dirty="0">
                <a:latin typeface="Arial"/>
                <a:cs typeface="Arial"/>
              </a:rPr>
              <a:t>résistances</a:t>
            </a:r>
            <a:endParaRPr sz="1800" dirty="0">
              <a:latin typeface="Arial"/>
              <a:cs typeface="Arial"/>
            </a:endParaRPr>
          </a:p>
        </p:txBody>
      </p:sp>
      <p:sp>
        <p:nvSpPr>
          <p:cNvPr id="3" name="object 3"/>
          <p:cNvSpPr txBox="1">
            <a:spLocks noGrp="1"/>
          </p:cNvSpPr>
          <p:nvPr>
            <p:ph type="title"/>
          </p:nvPr>
        </p:nvSpPr>
        <p:spPr>
          <a:xfrm>
            <a:off x="402437" y="412826"/>
            <a:ext cx="8655685" cy="452120"/>
          </a:xfrm>
          <a:prstGeom prst="rect">
            <a:avLst/>
          </a:prstGeom>
        </p:spPr>
        <p:txBody>
          <a:bodyPr vert="horz" wrap="square" lIns="0" tIns="12065" rIns="0" bIns="0" rtlCol="0">
            <a:spAutoFit/>
          </a:bodyPr>
          <a:lstStyle/>
          <a:p>
            <a:pPr marL="12700">
              <a:lnSpc>
                <a:spcPct val="100000"/>
              </a:lnSpc>
              <a:spcBef>
                <a:spcPts val="95"/>
              </a:spcBef>
            </a:pPr>
            <a:r>
              <a:rPr spc="-5" dirty="0"/>
              <a:t>Au-delà de la </a:t>
            </a:r>
            <a:r>
              <a:rPr dirty="0"/>
              <a:t>lutte biologique: </a:t>
            </a:r>
            <a:r>
              <a:rPr spc="-5" dirty="0"/>
              <a:t>la </a:t>
            </a:r>
            <a:r>
              <a:rPr dirty="0"/>
              <a:t>lutte</a:t>
            </a:r>
            <a:r>
              <a:rPr spc="15" dirty="0"/>
              <a:t> </a:t>
            </a:r>
            <a:r>
              <a:rPr dirty="0"/>
              <a:t>biotechnologique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841" y="1440307"/>
            <a:ext cx="8190865" cy="5208905"/>
          </a:xfrm>
          <a:prstGeom prst="rect">
            <a:avLst/>
          </a:prstGeom>
        </p:spPr>
        <p:txBody>
          <a:bodyPr vert="horz" wrap="square" lIns="0" tIns="13335" rIns="0" bIns="0" rtlCol="0">
            <a:spAutoFit/>
          </a:bodyPr>
          <a:lstStyle/>
          <a:p>
            <a:pPr marL="292735" indent="-280670">
              <a:lnSpc>
                <a:spcPct val="100000"/>
              </a:lnSpc>
              <a:spcBef>
                <a:spcPts val="105"/>
              </a:spcBef>
              <a:buFont typeface="Arial"/>
              <a:buAutoNum type="arabicPeriod"/>
              <a:tabLst>
                <a:tab pos="293370" algn="l"/>
              </a:tabLst>
            </a:pPr>
            <a:r>
              <a:rPr sz="2000" b="1" dirty="0">
                <a:latin typeface="Arial"/>
                <a:cs typeface="Arial"/>
              </a:rPr>
              <a:t>Mesures</a:t>
            </a:r>
            <a:r>
              <a:rPr sz="2000" b="1" spc="-30" dirty="0">
                <a:latin typeface="Arial"/>
                <a:cs typeface="Arial"/>
              </a:rPr>
              <a:t> </a:t>
            </a:r>
            <a:r>
              <a:rPr sz="2000" b="1" spc="-5" dirty="0">
                <a:latin typeface="Arial"/>
                <a:cs typeface="Arial"/>
              </a:rPr>
              <a:t>prophylactiques</a:t>
            </a:r>
            <a:endParaRPr sz="2000">
              <a:latin typeface="Arial"/>
              <a:cs typeface="Arial"/>
            </a:endParaRPr>
          </a:p>
          <a:p>
            <a:pPr marL="1085215" lvl="1" indent="-158750">
              <a:lnSpc>
                <a:spcPct val="100000"/>
              </a:lnSpc>
              <a:buChar char="•"/>
              <a:tabLst>
                <a:tab pos="1085850" algn="l"/>
              </a:tabLst>
            </a:pPr>
            <a:r>
              <a:rPr sz="2000" dirty="0">
                <a:latin typeface="Arial"/>
                <a:cs typeface="Arial"/>
              </a:rPr>
              <a:t>Emploi </a:t>
            </a:r>
            <a:r>
              <a:rPr sz="2000" spc="-5" dirty="0">
                <a:latin typeface="Arial"/>
                <a:cs typeface="Arial"/>
              </a:rPr>
              <a:t>de matériel </a:t>
            </a:r>
            <a:r>
              <a:rPr sz="2000" dirty="0">
                <a:latin typeface="Arial"/>
                <a:cs typeface="Arial"/>
              </a:rPr>
              <a:t>végétal sain </a:t>
            </a:r>
            <a:r>
              <a:rPr sz="2000" spc="-5" dirty="0">
                <a:latin typeface="Arial"/>
                <a:cs typeface="Arial"/>
              </a:rPr>
              <a:t>(certifié) </a:t>
            </a:r>
            <a:r>
              <a:rPr sz="2000" dirty="0">
                <a:latin typeface="Arial"/>
                <a:cs typeface="Arial"/>
              </a:rPr>
              <a:t>; choix</a:t>
            </a:r>
            <a:r>
              <a:rPr sz="2000" spc="-114" dirty="0">
                <a:latin typeface="Arial"/>
                <a:cs typeface="Arial"/>
              </a:rPr>
              <a:t> </a:t>
            </a:r>
            <a:r>
              <a:rPr sz="2000" dirty="0">
                <a:latin typeface="Arial"/>
                <a:cs typeface="Arial"/>
              </a:rPr>
              <a:t>variétal</a:t>
            </a:r>
            <a:endParaRPr sz="2000">
              <a:latin typeface="Arial"/>
              <a:cs typeface="Arial"/>
            </a:endParaRPr>
          </a:p>
          <a:p>
            <a:pPr marL="1085215" lvl="1" indent="-158750">
              <a:lnSpc>
                <a:spcPct val="100000"/>
              </a:lnSpc>
              <a:buChar char="•"/>
              <a:tabLst>
                <a:tab pos="1085850" algn="l"/>
              </a:tabLst>
            </a:pPr>
            <a:r>
              <a:rPr sz="2000" dirty="0">
                <a:latin typeface="Arial"/>
                <a:cs typeface="Arial"/>
              </a:rPr>
              <a:t>Elimination des résidus </a:t>
            </a:r>
            <a:r>
              <a:rPr sz="2000" spc="-5" dirty="0">
                <a:latin typeface="Arial"/>
                <a:cs typeface="Arial"/>
              </a:rPr>
              <a:t>de</a:t>
            </a:r>
            <a:r>
              <a:rPr sz="2000" spc="-70" dirty="0">
                <a:latin typeface="Arial"/>
                <a:cs typeface="Arial"/>
              </a:rPr>
              <a:t> </a:t>
            </a:r>
            <a:r>
              <a:rPr sz="2000" spc="-5" dirty="0">
                <a:latin typeface="Arial"/>
                <a:cs typeface="Arial"/>
              </a:rPr>
              <a:t>récoltes</a:t>
            </a:r>
            <a:endParaRPr sz="2000">
              <a:latin typeface="Arial"/>
              <a:cs typeface="Arial"/>
            </a:endParaRPr>
          </a:p>
          <a:p>
            <a:pPr lvl="1">
              <a:lnSpc>
                <a:spcPct val="100000"/>
              </a:lnSpc>
              <a:spcBef>
                <a:spcPts val="40"/>
              </a:spcBef>
              <a:buFont typeface="Arial"/>
              <a:buChar char="•"/>
            </a:pPr>
            <a:endParaRPr sz="2050">
              <a:latin typeface="Times New Roman"/>
              <a:cs typeface="Times New Roman"/>
            </a:endParaRPr>
          </a:p>
          <a:p>
            <a:pPr marL="292735" indent="-280670">
              <a:lnSpc>
                <a:spcPct val="100000"/>
              </a:lnSpc>
              <a:buFont typeface="Arial"/>
              <a:buAutoNum type="arabicPeriod"/>
              <a:tabLst>
                <a:tab pos="293370" algn="l"/>
              </a:tabLst>
            </a:pPr>
            <a:r>
              <a:rPr sz="2000" b="1" spc="-5" dirty="0">
                <a:latin typeface="Arial"/>
                <a:cs typeface="Arial"/>
              </a:rPr>
              <a:t>Moyens </a:t>
            </a:r>
            <a:r>
              <a:rPr sz="2000" b="1" dirty="0">
                <a:latin typeface="Arial"/>
                <a:cs typeface="Arial"/>
              </a:rPr>
              <a:t>de désinfection </a:t>
            </a:r>
            <a:r>
              <a:rPr sz="2000" b="1" spc="-5" dirty="0">
                <a:latin typeface="Arial"/>
                <a:cs typeface="Arial"/>
              </a:rPr>
              <a:t>physiques </a:t>
            </a:r>
            <a:r>
              <a:rPr sz="2000" b="1" dirty="0">
                <a:latin typeface="Arial"/>
                <a:cs typeface="Arial"/>
              </a:rPr>
              <a:t>et</a:t>
            </a:r>
            <a:r>
              <a:rPr sz="2000" b="1" spc="-35" dirty="0">
                <a:latin typeface="Arial"/>
                <a:cs typeface="Arial"/>
              </a:rPr>
              <a:t> </a:t>
            </a:r>
            <a:r>
              <a:rPr sz="2000" b="1" dirty="0">
                <a:latin typeface="Arial"/>
                <a:cs typeface="Arial"/>
              </a:rPr>
              <a:t>chi</a:t>
            </a:r>
            <a:r>
              <a:rPr sz="2000" dirty="0">
                <a:latin typeface="Arial"/>
                <a:cs typeface="Arial"/>
              </a:rPr>
              <a:t>miques</a:t>
            </a:r>
            <a:endParaRPr sz="2000">
              <a:latin typeface="Arial"/>
              <a:cs typeface="Arial"/>
            </a:endParaRPr>
          </a:p>
          <a:p>
            <a:pPr marL="1085215" lvl="1" indent="-158750">
              <a:lnSpc>
                <a:spcPct val="100000"/>
              </a:lnSpc>
              <a:buChar char="•"/>
              <a:tabLst>
                <a:tab pos="1085850" algn="l"/>
              </a:tabLst>
            </a:pPr>
            <a:r>
              <a:rPr sz="2000" spc="-5" dirty="0">
                <a:latin typeface="Arial"/>
                <a:cs typeface="Arial"/>
              </a:rPr>
              <a:t>Chaleur </a:t>
            </a:r>
            <a:r>
              <a:rPr sz="2000" dirty="0">
                <a:latin typeface="Arial"/>
                <a:cs typeface="Arial"/>
              </a:rPr>
              <a:t>/ </a:t>
            </a:r>
            <a:r>
              <a:rPr sz="2000" spc="-5" dirty="0">
                <a:latin typeface="Arial"/>
                <a:cs typeface="Arial"/>
              </a:rPr>
              <a:t>eau bouillante </a:t>
            </a:r>
            <a:r>
              <a:rPr sz="2000" dirty="0">
                <a:latin typeface="Arial"/>
                <a:cs typeface="Arial"/>
              </a:rPr>
              <a:t>/ </a:t>
            </a:r>
            <a:r>
              <a:rPr sz="2000" spc="-5" dirty="0">
                <a:latin typeface="Arial"/>
                <a:cs typeface="Arial"/>
              </a:rPr>
              <a:t>ultrasons </a:t>
            </a:r>
            <a:r>
              <a:rPr sz="2000" dirty="0">
                <a:latin typeface="Arial"/>
                <a:cs typeface="Arial"/>
              </a:rPr>
              <a:t>/ formol / </a:t>
            </a:r>
            <a:r>
              <a:rPr sz="2000" spc="-5" dirty="0">
                <a:latin typeface="Arial"/>
                <a:cs typeface="Arial"/>
              </a:rPr>
              <a:t>eau de</a:t>
            </a:r>
            <a:r>
              <a:rPr sz="2000" spc="-150" dirty="0">
                <a:latin typeface="Arial"/>
                <a:cs typeface="Arial"/>
              </a:rPr>
              <a:t> </a:t>
            </a:r>
            <a:r>
              <a:rPr sz="2000" spc="-5" dirty="0">
                <a:latin typeface="Arial"/>
                <a:cs typeface="Arial"/>
              </a:rPr>
              <a:t>javel</a:t>
            </a:r>
            <a:endParaRPr sz="2000">
              <a:latin typeface="Arial"/>
              <a:cs typeface="Arial"/>
            </a:endParaRPr>
          </a:p>
          <a:p>
            <a:pPr lvl="1">
              <a:lnSpc>
                <a:spcPct val="100000"/>
              </a:lnSpc>
              <a:spcBef>
                <a:spcPts val="45"/>
              </a:spcBef>
              <a:buFont typeface="Arial"/>
              <a:buChar char="•"/>
            </a:pPr>
            <a:endParaRPr sz="2050">
              <a:latin typeface="Times New Roman"/>
              <a:cs typeface="Times New Roman"/>
            </a:endParaRPr>
          </a:p>
          <a:p>
            <a:pPr marL="292735" indent="-280670" algn="just">
              <a:lnSpc>
                <a:spcPct val="100000"/>
              </a:lnSpc>
              <a:buFont typeface="Arial"/>
              <a:buAutoNum type="arabicPeriod"/>
              <a:tabLst>
                <a:tab pos="293370" algn="l"/>
              </a:tabLst>
            </a:pPr>
            <a:r>
              <a:rPr sz="2000" b="1" dirty="0">
                <a:latin typeface="Arial"/>
                <a:cs typeface="Arial"/>
              </a:rPr>
              <a:t>Pratiques</a:t>
            </a:r>
            <a:r>
              <a:rPr sz="2000" b="1" spc="-25" dirty="0">
                <a:latin typeface="Arial"/>
                <a:cs typeface="Arial"/>
              </a:rPr>
              <a:t> </a:t>
            </a:r>
            <a:r>
              <a:rPr sz="2000" b="1" dirty="0">
                <a:latin typeface="Arial"/>
                <a:cs typeface="Arial"/>
              </a:rPr>
              <a:t>culturales</a:t>
            </a:r>
            <a:endParaRPr sz="2000">
              <a:latin typeface="Arial"/>
              <a:cs typeface="Arial"/>
            </a:endParaRPr>
          </a:p>
          <a:p>
            <a:pPr marL="927100" marR="5080" lvl="1" algn="just">
              <a:lnSpc>
                <a:spcPct val="100000"/>
              </a:lnSpc>
              <a:spcBef>
                <a:spcPts val="5"/>
              </a:spcBef>
              <a:buChar char="•"/>
              <a:tabLst>
                <a:tab pos="1085850" algn="l"/>
              </a:tabLst>
            </a:pPr>
            <a:r>
              <a:rPr sz="2000" spc="-5" dirty="0">
                <a:latin typeface="Arial"/>
                <a:cs typeface="Arial"/>
              </a:rPr>
              <a:t>Rotation des cultures </a:t>
            </a:r>
            <a:r>
              <a:rPr sz="2000" dirty="0">
                <a:latin typeface="Arial"/>
                <a:cs typeface="Arial"/>
              </a:rPr>
              <a:t>: mise </a:t>
            </a:r>
            <a:r>
              <a:rPr sz="2000" spc="-5" dirty="0">
                <a:latin typeface="Arial"/>
                <a:cs typeface="Arial"/>
              </a:rPr>
              <a:t>en place d’une culture non hôte ou  défavorable </a:t>
            </a:r>
            <a:r>
              <a:rPr sz="2000" dirty="0">
                <a:latin typeface="Arial"/>
                <a:cs typeface="Arial"/>
              </a:rPr>
              <a:t>à </a:t>
            </a:r>
            <a:r>
              <a:rPr sz="2000" spc="-5" dirty="0">
                <a:latin typeface="Arial"/>
                <a:cs typeface="Arial"/>
              </a:rPr>
              <a:t>la vie d’un </a:t>
            </a:r>
            <a:r>
              <a:rPr sz="2000" dirty="0">
                <a:latin typeface="Arial"/>
                <a:cs typeface="Arial"/>
              </a:rPr>
              <a:t>ravageur </a:t>
            </a:r>
            <a:r>
              <a:rPr sz="2000" spc="-5" dirty="0">
                <a:latin typeface="Arial"/>
                <a:cs typeface="Arial"/>
              </a:rPr>
              <a:t>pendant une </a:t>
            </a:r>
            <a:r>
              <a:rPr sz="2000" dirty="0">
                <a:latin typeface="Arial"/>
                <a:cs typeface="Arial"/>
              </a:rPr>
              <a:t>durée &gt; celle </a:t>
            </a:r>
            <a:r>
              <a:rPr sz="2000" spc="-5" dirty="0">
                <a:latin typeface="Arial"/>
                <a:cs typeface="Arial"/>
              </a:rPr>
              <a:t>de  </a:t>
            </a:r>
            <a:r>
              <a:rPr sz="2000" dirty="0">
                <a:latin typeface="Arial"/>
                <a:cs typeface="Arial"/>
              </a:rPr>
              <a:t>son cycle de dvlpt ou ses capacités de</a:t>
            </a:r>
            <a:r>
              <a:rPr sz="2000" spc="-145" dirty="0">
                <a:latin typeface="Arial"/>
                <a:cs typeface="Arial"/>
              </a:rPr>
              <a:t> </a:t>
            </a:r>
            <a:r>
              <a:rPr sz="2000" dirty="0">
                <a:latin typeface="Arial"/>
                <a:cs typeface="Arial"/>
              </a:rPr>
              <a:t>survies</a:t>
            </a:r>
            <a:endParaRPr sz="2000">
              <a:latin typeface="Arial"/>
              <a:cs typeface="Arial"/>
            </a:endParaRPr>
          </a:p>
          <a:p>
            <a:pPr lvl="1">
              <a:lnSpc>
                <a:spcPct val="100000"/>
              </a:lnSpc>
              <a:spcBef>
                <a:spcPts val="40"/>
              </a:spcBef>
              <a:buFont typeface="Arial"/>
              <a:buChar char="•"/>
            </a:pPr>
            <a:endParaRPr sz="2050">
              <a:latin typeface="Times New Roman"/>
              <a:cs typeface="Times New Roman"/>
            </a:endParaRPr>
          </a:p>
          <a:p>
            <a:pPr marL="1085850" lvl="1" indent="-159385" algn="just">
              <a:lnSpc>
                <a:spcPct val="100000"/>
              </a:lnSpc>
              <a:spcBef>
                <a:spcPts val="5"/>
              </a:spcBef>
              <a:buChar char="•"/>
              <a:tabLst>
                <a:tab pos="1086485" algn="l"/>
              </a:tabLst>
            </a:pPr>
            <a:r>
              <a:rPr sz="2000" spc="-5" dirty="0">
                <a:latin typeface="Arial"/>
                <a:cs typeface="Arial"/>
              </a:rPr>
              <a:t>Modification </a:t>
            </a:r>
            <a:r>
              <a:rPr sz="2000" dirty="0">
                <a:latin typeface="Arial"/>
                <a:cs typeface="Arial"/>
              </a:rPr>
              <a:t>de </a:t>
            </a:r>
            <a:r>
              <a:rPr sz="2000" spc="-5" dirty="0">
                <a:latin typeface="Arial"/>
                <a:cs typeface="Arial"/>
              </a:rPr>
              <a:t>dates </a:t>
            </a:r>
            <a:r>
              <a:rPr sz="2000" dirty="0">
                <a:latin typeface="Arial"/>
                <a:cs typeface="Arial"/>
              </a:rPr>
              <a:t>/ </a:t>
            </a:r>
            <a:r>
              <a:rPr sz="2000" spc="-5" dirty="0">
                <a:latin typeface="Arial"/>
                <a:cs typeface="Arial"/>
              </a:rPr>
              <a:t>densité </a:t>
            </a:r>
            <a:r>
              <a:rPr sz="2000" dirty="0">
                <a:latin typeface="Arial"/>
                <a:cs typeface="Arial"/>
              </a:rPr>
              <a:t>de</a:t>
            </a:r>
            <a:r>
              <a:rPr sz="2000" spc="-110" dirty="0">
                <a:latin typeface="Arial"/>
                <a:cs typeface="Arial"/>
              </a:rPr>
              <a:t> </a:t>
            </a:r>
            <a:r>
              <a:rPr sz="2000" dirty="0">
                <a:latin typeface="Arial"/>
                <a:cs typeface="Arial"/>
              </a:rPr>
              <a:t>semis</a:t>
            </a:r>
            <a:endParaRPr sz="2000">
              <a:latin typeface="Arial"/>
              <a:cs typeface="Arial"/>
            </a:endParaRPr>
          </a:p>
          <a:p>
            <a:pPr lvl="1">
              <a:lnSpc>
                <a:spcPct val="100000"/>
              </a:lnSpc>
              <a:spcBef>
                <a:spcPts val="40"/>
              </a:spcBef>
              <a:buFont typeface="Arial"/>
              <a:buChar char="•"/>
            </a:pPr>
            <a:endParaRPr sz="2050">
              <a:latin typeface="Times New Roman"/>
              <a:cs typeface="Times New Roman"/>
            </a:endParaRPr>
          </a:p>
          <a:p>
            <a:pPr marL="1085215" lvl="1" indent="-158750" algn="just">
              <a:lnSpc>
                <a:spcPct val="100000"/>
              </a:lnSpc>
              <a:buChar char="•"/>
              <a:tabLst>
                <a:tab pos="1085850" algn="l"/>
              </a:tabLst>
            </a:pPr>
            <a:r>
              <a:rPr sz="2000" dirty="0">
                <a:latin typeface="Arial"/>
                <a:cs typeface="Arial"/>
              </a:rPr>
              <a:t>Sélection </a:t>
            </a:r>
            <a:r>
              <a:rPr sz="2000" spc="-5" dirty="0">
                <a:latin typeface="Arial"/>
                <a:cs typeface="Arial"/>
              </a:rPr>
              <a:t>de variété</a:t>
            </a:r>
            <a:r>
              <a:rPr sz="2000" spc="-30" dirty="0">
                <a:latin typeface="Arial"/>
                <a:cs typeface="Arial"/>
              </a:rPr>
              <a:t> </a:t>
            </a:r>
            <a:r>
              <a:rPr sz="2000" spc="-5" dirty="0">
                <a:latin typeface="Arial"/>
                <a:cs typeface="Arial"/>
              </a:rPr>
              <a:t>résistante/tolérante</a:t>
            </a:r>
            <a:endParaRPr sz="2000">
              <a:latin typeface="Arial"/>
              <a:cs typeface="Arial"/>
            </a:endParaRPr>
          </a:p>
          <a:p>
            <a:pPr lvl="1">
              <a:lnSpc>
                <a:spcPct val="100000"/>
              </a:lnSpc>
              <a:spcBef>
                <a:spcPts val="45"/>
              </a:spcBef>
              <a:buFont typeface="Arial"/>
              <a:buChar char="•"/>
            </a:pPr>
            <a:endParaRPr sz="2050">
              <a:latin typeface="Times New Roman"/>
              <a:cs typeface="Times New Roman"/>
            </a:endParaRPr>
          </a:p>
          <a:p>
            <a:pPr marL="1085850" lvl="1" indent="-159385" algn="just">
              <a:lnSpc>
                <a:spcPct val="100000"/>
              </a:lnSpc>
              <a:buChar char="•"/>
              <a:tabLst>
                <a:tab pos="1086485" algn="l"/>
              </a:tabLst>
            </a:pPr>
            <a:r>
              <a:rPr sz="2000" dirty="0">
                <a:latin typeface="Arial"/>
                <a:cs typeface="Arial"/>
              </a:rPr>
              <a:t>Emploi de </a:t>
            </a:r>
            <a:r>
              <a:rPr sz="2000" spc="-5" dirty="0">
                <a:latin typeface="Arial"/>
                <a:cs typeface="Arial"/>
              </a:rPr>
              <a:t>plantes pièges (stratégie </a:t>
            </a:r>
            <a:r>
              <a:rPr sz="2000" dirty="0">
                <a:latin typeface="Arial"/>
                <a:cs typeface="Arial"/>
              </a:rPr>
              <a:t>push-pull</a:t>
            </a:r>
            <a:r>
              <a:rPr sz="2000" spc="-105" dirty="0">
                <a:latin typeface="Arial"/>
                <a:cs typeface="Arial"/>
              </a:rPr>
              <a:t> </a:t>
            </a:r>
            <a:r>
              <a:rPr sz="2000" i="1" spc="-5" dirty="0">
                <a:latin typeface="Arial"/>
                <a:cs typeface="Arial"/>
              </a:rPr>
              <a:t>P&amp;P</a:t>
            </a:r>
            <a:r>
              <a:rPr sz="2000" spc="-5" dirty="0">
                <a:latin typeface="Arial"/>
                <a:cs typeface="Arial"/>
              </a:rPr>
              <a:t>)</a:t>
            </a:r>
            <a:endParaRPr sz="2000">
              <a:latin typeface="Arial"/>
              <a:cs typeface="Arial"/>
            </a:endParaRPr>
          </a:p>
        </p:txBody>
      </p:sp>
      <p:sp>
        <p:nvSpPr>
          <p:cNvPr id="3" name="object 3"/>
          <p:cNvSpPr txBox="1">
            <a:spLocks noGrp="1"/>
          </p:cNvSpPr>
          <p:nvPr>
            <p:ph type="title"/>
          </p:nvPr>
        </p:nvSpPr>
        <p:spPr>
          <a:xfrm>
            <a:off x="1154074" y="4064"/>
            <a:ext cx="6762750" cy="1123315"/>
          </a:xfrm>
          <a:prstGeom prst="rect">
            <a:avLst/>
          </a:prstGeom>
        </p:spPr>
        <p:txBody>
          <a:bodyPr vert="horz" wrap="square" lIns="0" tIns="12700" rIns="0" bIns="0" rtlCol="0">
            <a:spAutoFit/>
          </a:bodyPr>
          <a:lstStyle/>
          <a:p>
            <a:pPr marL="2400935" marR="5080" indent="-2388870">
              <a:lnSpc>
                <a:spcPct val="100000"/>
              </a:lnSpc>
              <a:spcBef>
                <a:spcPts val="100"/>
              </a:spcBef>
            </a:pPr>
            <a:r>
              <a:rPr sz="3600" dirty="0"/>
              <a:t>2.4. Aménagement </a:t>
            </a:r>
            <a:r>
              <a:rPr sz="3600" spc="-5" dirty="0"/>
              <a:t>des</a:t>
            </a:r>
            <a:r>
              <a:rPr sz="3600" spc="-90" dirty="0"/>
              <a:t> </a:t>
            </a:r>
            <a:r>
              <a:rPr sz="3600" dirty="0"/>
              <a:t>pratiques  culturales</a:t>
            </a:r>
            <a:endParaRPr sz="36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6465" y="420699"/>
            <a:ext cx="4358640" cy="452120"/>
          </a:xfrm>
          <a:prstGeom prst="rect">
            <a:avLst/>
          </a:prstGeom>
        </p:spPr>
        <p:txBody>
          <a:bodyPr vert="horz" wrap="square" lIns="0" tIns="12065" rIns="0" bIns="0" rtlCol="0">
            <a:spAutoFit/>
          </a:bodyPr>
          <a:lstStyle/>
          <a:p>
            <a:pPr marL="12700">
              <a:lnSpc>
                <a:spcPct val="100000"/>
              </a:lnSpc>
              <a:spcBef>
                <a:spcPts val="95"/>
              </a:spcBef>
            </a:pPr>
            <a:r>
              <a:rPr dirty="0"/>
              <a:t>2.4.1. </a:t>
            </a:r>
            <a:r>
              <a:rPr spc="-5" dirty="0"/>
              <a:t>La </a:t>
            </a:r>
            <a:r>
              <a:rPr dirty="0"/>
              <a:t>sélection</a:t>
            </a:r>
            <a:r>
              <a:rPr spc="-70" dirty="0"/>
              <a:t> </a:t>
            </a:r>
            <a:r>
              <a:rPr dirty="0"/>
              <a:t>culturale</a:t>
            </a:r>
          </a:p>
        </p:txBody>
      </p:sp>
      <p:sp>
        <p:nvSpPr>
          <p:cNvPr id="3" name="object 3"/>
          <p:cNvSpPr txBox="1"/>
          <p:nvPr/>
        </p:nvSpPr>
        <p:spPr>
          <a:xfrm>
            <a:off x="588365" y="1306830"/>
            <a:ext cx="8222615" cy="2465070"/>
          </a:xfrm>
          <a:prstGeom prst="rect">
            <a:avLst/>
          </a:prstGeom>
        </p:spPr>
        <p:txBody>
          <a:bodyPr vert="horz" wrap="square" lIns="0" tIns="13335" rIns="0" bIns="0" rtlCol="0">
            <a:spAutoFit/>
          </a:bodyPr>
          <a:lstStyle/>
          <a:p>
            <a:pPr marL="12700" marR="920750">
              <a:lnSpc>
                <a:spcPct val="100000"/>
              </a:lnSpc>
              <a:spcBef>
                <a:spcPts val="105"/>
              </a:spcBef>
            </a:pPr>
            <a:r>
              <a:rPr sz="2000" dirty="0">
                <a:solidFill>
                  <a:srgbClr val="CC0000"/>
                </a:solidFill>
                <a:latin typeface="Arial"/>
                <a:cs typeface="Arial"/>
              </a:rPr>
              <a:t>Principe: </a:t>
            </a:r>
            <a:r>
              <a:rPr sz="2000" dirty="0">
                <a:latin typeface="Arial"/>
                <a:cs typeface="Arial"/>
              </a:rPr>
              <a:t>sélectionner les variétés résistantes aux ravageurs en  exploitant les propriétés naturelles de résistance des plantes</a:t>
            </a:r>
            <a:r>
              <a:rPr sz="2000" spc="-170" dirty="0">
                <a:latin typeface="Arial"/>
                <a:cs typeface="Arial"/>
              </a:rPr>
              <a:t> </a:t>
            </a:r>
            <a:r>
              <a:rPr sz="2000" dirty="0">
                <a:latin typeface="Arial"/>
                <a:cs typeface="Arial"/>
              </a:rPr>
              <a:t>aux  insectes</a:t>
            </a:r>
            <a:r>
              <a:rPr sz="2000" spc="-45" dirty="0">
                <a:latin typeface="Arial"/>
                <a:cs typeface="Arial"/>
              </a:rPr>
              <a:t> </a:t>
            </a:r>
            <a:r>
              <a:rPr sz="2000" dirty="0">
                <a:latin typeface="Arial"/>
                <a:cs typeface="Arial"/>
              </a:rPr>
              <a:t>phytophages</a:t>
            </a:r>
            <a:endParaRPr sz="2000">
              <a:latin typeface="Arial"/>
              <a:cs typeface="Arial"/>
            </a:endParaRPr>
          </a:p>
          <a:p>
            <a:pPr>
              <a:lnSpc>
                <a:spcPct val="100000"/>
              </a:lnSpc>
              <a:spcBef>
                <a:spcPts val="40"/>
              </a:spcBef>
            </a:pPr>
            <a:endParaRPr sz="2050">
              <a:latin typeface="Times New Roman"/>
              <a:cs typeface="Times New Roman"/>
            </a:endParaRPr>
          </a:p>
          <a:p>
            <a:pPr marL="170815" indent="-158750">
              <a:lnSpc>
                <a:spcPct val="100000"/>
              </a:lnSpc>
              <a:buChar char="•"/>
              <a:tabLst>
                <a:tab pos="171450" algn="l"/>
              </a:tabLst>
            </a:pPr>
            <a:r>
              <a:rPr sz="2000" dirty="0">
                <a:latin typeface="Arial"/>
                <a:cs typeface="Arial"/>
              </a:rPr>
              <a:t>Protection mécanique ou chimique de la plante</a:t>
            </a:r>
            <a:r>
              <a:rPr sz="2000" spc="-140" dirty="0">
                <a:latin typeface="Arial"/>
                <a:cs typeface="Arial"/>
              </a:rPr>
              <a:t> </a:t>
            </a:r>
            <a:r>
              <a:rPr sz="2000" dirty="0">
                <a:latin typeface="Arial"/>
                <a:cs typeface="Arial"/>
              </a:rPr>
              <a:t>(toxique)</a:t>
            </a:r>
            <a:endParaRPr sz="2000">
              <a:latin typeface="Arial"/>
              <a:cs typeface="Arial"/>
            </a:endParaRPr>
          </a:p>
          <a:p>
            <a:pPr>
              <a:lnSpc>
                <a:spcPct val="100000"/>
              </a:lnSpc>
              <a:spcBef>
                <a:spcPts val="45"/>
              </a:spcBef>
              <a:buFont typeface="Arial"/>
              <a:buChar char="•"/>
            </a:pPr>
            <a:endParaRPr sz="2050">
              <a:latin typeface="Times New Roman"/>
              <a:cs typeface="Times New Roman"/>
            </a:endParaRPr>
          </a:p>
          <a:p>
            <a:pPr marL="12700" marR="5080">
              <a:lnSpc>
                <a:spcPct val="100000"/>
              </a:lnSpc>
              <a:buChar char="•"/>
              <a:tabLst>
                <a:tab pos="171450" algn="l"/>
                <a:tab pos="1275715" algn="l"/>
              </a:tabLst>
            </a:pPr>
            <a:r>
              <a:rPr sz="2000" dirty="0">
                <a:latin typeface="Arial"/>
                <a:cs typeface="Arial"/>
              </a:rPr>
              <a:t>Développement de variétés génétiquement modifiées pour résister à</a:t>
            </a:r>
            <a:r>
              <a:rPr sz="2000" spc="-210" dirty="0">
                <a:latin typeface="Arial"/>
                <a:cs typeface="Arial"/>
              </a:rPr>
              <a:t> </a:t>
            </a:r>
            <a:r>
              <a:rPr sz="2000" dirty="0">
                <a:latin typeface="Arial"/>
                <a:cs typeface="Arial"/>
              </a:rPr>
              <a:t>un  insecte</a:t>
            </a:r>
            <a:r>
              <a:rPr sz="2000" spc="-10" dirty="0">
                <a:latin typeface="Arial"/>
                <a:cs typeface="Arial"/>
              </a:rPr>
              <a:t> </a:t>
            </a:r>
            <a:r>
              <a:rPr sz="2000" dirty="0">
                <a:solidFill>
                  <a:srgbClr val="CC0000"/>
                </a:solidFill>
                <a:latin typeface="Wingdings"/>
                <a:cs typeface="Wingdings"/>
              </a:rPr>
              <a:t></a:t>
            </a:r>
            <a:r>
              <a:rPr sz="2000" dirty="0">
                <a:solidFill>
                  <a:srgbClr val="CC0000"/>
                </a:solidFill>
                <a:latin typeface="Times New Roman"/>
                <a:cs typeface="Times New Roman"/>
              </a:rPr>
              <a:t>	</a:t>
            </a:r>
            <a:r>
              <a:rPr sz="2000" spc="-5" dirty="0">
                <a:solidFill>
                  <a:srgbClr val="CC0000"/>
                </a:solidFill>
                <a:latin typeface="Arial"/>
                <a:cs typeface="Arial"/>
              </a:rPr>
              <a:t>lutte</a:t>
            </a:r>
            <a:r>
              <a:rPr sz="2000" dirty="0">
                <a:solidFill>
                  <a:srgbClr val="CC0000"/>
                </a:solidFill>
                <a:latin typeface="Arial"/>
                <a:cs typeface="Arial"/>
              </a:rPr>
              <a:t> biotechnologique</a:t>
            </a:r>
            <a:endParaRPr sz="2000">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24992" y="824280"/>
            <a:ext cx="7780808" cy="542412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777343" y="304800"/>
            <a:ext cx="4814207" cy="38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371600" y="838200"/>
            <a:ext cx="6324600" cy="1066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0000CC"/>
                </a:solidFill>
              </a:rPr>
              <a:t>Seuils de  tolérance, seuils de nuisibilité ou seuils  économiques</a:t>
            </a:r>
            <a:endParaRPr lang="fr-FR" sz="2400" b="1" dirty="0">
              <a:solidFill>
                <a:srgbClr val="0000CC"/>
              </a:solidFill>
            </a:endParaRPr>
          </a:p>
        </p:txBody>
      </p:sp>
      <p:sp>
        <p:nvSpPr>
          <p:cNvPr id="5" name="Flèche vers le bas 4"/>
          <p:cNvSpPr/>
          <p:nvPr/>
        </p:nvSpPr>
        <p:spPr>
          <a:xfrm>
            <a:off x="4267200" y="2286000"/>
            <a:ext cx="3048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143000" y="3535740"/>
            <a:ext cx="7010400" cy="1569660"/>
          </a:xfrm>
          <a:prstGeom prst="rect">
            <a:avLst/>
          </a:prstGeom>
          <a:noFill/>
        </p:spPr>
        <p:txBody>
          <a:bodyPr wrap="square" rtlCol="0">
            <a:spAutoFit/>
          </a:bodyPr>
          <a:lstStyle/>
          <a:p>
            <a:pPr algn="just"/>
            <a:r>
              <a:rPr lang="fr-FR" sz="2400" dirty="0" smtClean="0"/>
              <a:t>Définissent le niveau  des populations d’organismes nuisibles qu’un agriculteur peut admettre sans grand risque pour sa récolte, ou sans que la dépense en pesticides ne dépasse le gain de récolte.</a:t>
            </a:r>
            <a:endParaRPr lang="fr-F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133059"/>
            <a:ext cx="6804245" cy="474374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09599" y="4760150"/>
            <a:ext cx="6781801" cy="1945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914401" y="0"/>
            <a:ext cx="7391400" cy="414609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1009650" y="4073236"/>
            <a:ext cx="7296150" cy="2653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3916" t="22976"/>
          <a:stretch>
            <a:fillRect/>
          </a:stretch>
        </p:blipFill>
        <p:spPr bwMode="auto">
          <a:xfrm>
            <a:off x="381000" y="318654"/>
            <a:ext cx="7010400" cy="2043546"/>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33400" y="2895600"/>
            <a:ext cx="5410200"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1491" y="271018"/>
            <a:ext cx="3905250"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FC030E"/>
                </a:solidFill>
              </a:rPr>
              <a:t>2.2.3. </a:t>
            </a:r>
            <a:r>
              <a:rPr sz="3200" dirty="0">
                <a:solidFill>
                  <a:srgbClr val="FC030E"/>
                </a:solidFill>
              </a:rPr>
              <a:t>La</a:t>
            </a:r>
            <a:r>
              <a:rPr sz="3200" spc="-70" dirty="0">
                <a:solidFill>
                  <a:srgbClr val="FC030E"/>
                </a:solidFill>
              </a:rPr>
              <a:t> </a:t>
            </a:r>
            <a:r>
              <a:rPr sz="3200" spc="-5" dirty="0">
                <a:solidFill>
                  <a:srgbClr val="FC030E"/>
                </a:solidFill>
              </a:rPr>
              <a:t>température</a:t>
            </a:r>
            <a:endParaRPr sz="3200"/>
          </a:p>
        </p:txBody>
      </p:sp>
      <p:sp>
        <p:nvSpPr>
          <p:cNvPr id="3" name="object 3"/>
          <p:cNvSpPr txBox="1"/>
          <p:nvPr/>
        </p:nvSpPr>
        <p:spPr>
          <a:xfrm>
            <a:off x="548741" y="783302"/>
            <a:ext cx="7970520" cy="5439410"/>
          </a:xfrm>
          <a:prstGeom prst="rect">
            <a:avLst/>
          </a:prstGeom>
        </p:spPr>
        <p:txBody>
          <a:bodyPr vert="horz" wrap="square" lIns="0" tIns="183515" rIns="0" bIns="0" rtlCol="0">
            <a:spAutoFit/>
          </a:bodyPr>
          <a:lstStyle/>
          <a:p>
            <a:pPr marL="12700">
              <a:lnSpc>
                <a:spcPct val="100000"/>
              </a:lnSpc>
              <a:spcBef>
                <a:spcPts val="1445"/>
              </a:spcBef>
            </a:pPr>
            <a:r>
              <a:rPr sz="2400" i="1" spc="-5" dirty="0">
                <a:solidFill>
                  <a:srgbClr val="FF0000"/>
                </a:solidFill>
                <a:latin typeface="Arial"/>
                <a:cs typeface="Arial"/>
              </a:rPr>
              <a:t>Facteur qui conditionne </a:t>
            </a:r>
            <a:r>
              <a:rPr sz="2400" i="1" dirty="0">
                <a:solidFill>
                  <a:srgbClr val="FF0000"/>
                </a:solidFill>
                <a:latin typeface="Arial"/>
                <a:cs typeface="Arial"/>
              </a:rPr>
              <a:t>le </a:t>
            </a:r>
            <a:r>
              <a:rPr sz="2400" i="1" spc="-5" dirty="0">
                <a:solidFill>
                  <a:srgbClr val="FF0000"/>
                </a:solidFill>
                <a:latin typeface="Arial"/>
                <a:cs typeface="Arial"/>
              </a:rPr>
              <a:t>développement des</a:t>
            </a:r>
            <a:r>
              <a:rPr sz="2400" i="1" spc="105" dirty="0">
                <a:solidFill>
                  <a:srgbClr val="FF0000"/>
                </a:solidFill>
                <a:latin typeface="Arial"/>
                <a:cs typeface="Arial"/>
              </a:rPr>
              <a:t> </a:t>
            </a:r>
            <a:r>
              <a:rPr sz="2400" i="1" spc="-5" dirty="0">
                <a:solidFill>
                  <a:srgbClr val="FF0000"/>
                </a:solidFill>
                <a:latin typeface="Arial"/>
                <a:cs typeface="Arial"/>
              </a:rPr>
              <a:t>insectes</a:t>
            </a:r>
            <a:endParaRPr sz="2400">
              <a:latin typeface="Arial"/>
              <a:cs typeface="Arial"/>
            </a:endParaRPr>
          </a:p>
          <a:p>
            <a:pPr marL="12700">
              <a:lnSpc>
                <a:spcPct val="100000"/>
              </a:lnSpc>
              <a:spcBef>
                <a:spcPts val="1345"/>
              </a:spcBef>
            </a:pPr>
            <a:r>
              <a:rPr sz="2400" u="heavy" spc="-5" dirty="0">
                <a:solidFill>
                  <a:srgbClr val="000066"/>
                </a:solidFill>
                <a:uFill>
                  <a:solidFill>
                    <a:srgbClr val="000066"/>
                  </a:solidFill>
                </a:uFill>
                <a:latin typeface="Arial"/>
                <a:cs typeface="Arial"/>
              </a:rPr>
              <a:t>Froid:</a:t>
            </a:r>
            <a:endParaRPr sz="2400">
              <a:latin typeface="Arial"/>
              <a:cs typeface="Arial"/>
            </a:endParaRPr>
          </a:p>
          <a:p>
            <a:pPr marL="355600" indent="-342900">
              <a:lnSpc>
                <a:spcPct val="100000"/>
              </a:lnSpc>
              <a:spcBef>
                <a:spcPts val="245"/>
              </a:spcBef>
              <a:buChar char="•"/>
              <a:tabLst>
                <a:tab pos="354965" algn="l"/>
                <a:tab pos="355600" algn="l"/>
                <a:tab pos="2851785" algn="l"/>
              </a:tabLst>
            </a:pPr>
            <a:r>
              <a:rPr sz="2000" dirty="0">
                <a:latin typeface="Arial"/>
                <a:cs typeface="Arial"/>
              </a:rPr>
              <a:t>Arrêt</a:t>
            </a:r>
            <a:r>
              <a:rPr sz="2000" spc="-25" dirty="0">
                <a:latin typeface="Arial"/>
                <a:cs typeface="Arial"/>
              </a:rPr>
              <a:t> </a:t>
            </a:r>
            <a:r>
              <a:rPr sz="2000" dirty="0">
                <a:latin typeface="Arial"/>
                <a:cs typeface="Arial"/>
              </a:rPr>
              <a:t>développement	si T°C &lt; à 10°C Insectes, &lt; à 8°C</a:t>
            </a:r>
            <a:r>
              <a:rPr sz="2000" spc="-170" dirty="0">
                <a:latin typeface="Arial"/>
                <a:cs typeface="Arial"/>
              </a:rPr>
              <a:t> </a:t>
            </a:r>
            <a:r>
              <a:rPr sz="2000" dirty="0">
                <a:latin typeface="Arial"/>
                <a:cs typeface="Arial"/>
              </a:rPr>
              <a:t>Acariens</a:t>
            </a:r>
            <a:endParaRPr sz="2000">
              <a:latin typeface="Arial"/>
              <a:cs typeface="Arial"/>
            </a:endParaRPr>
          </a:p>
          <a:p>
            <a:pPr marL="355600" indent="-342900">
              <a:lnSpc>
                <a:spcPct val="100000"/>
              </a:lnSpc>
              <a:spcBef>
                <a:spcPts val="240"/>
              </a:spcBef>
              <a:buChar char="•"/>
              <a:tabLst>
                <a:tab pos="354965" algn="l"/>
                <a:tab pos="355600" algn="l"/>
                <a:tab pos="2471420" algn="l"/>
              </a:tabLst>
            </a:pPr>
            <a:r>
              <a:rPr sz="2000" dirty="0">
                <a:latin typeface="Arial"/>
                <a:cs typeface="Arial"/>
              </a:rPr>
              <a:t>Maintien</a:t>
            </a:r>
            <a:r>
              <a:rPr sz="2000" spc="-15" dirty="0">
                <a:latin typeface="Arial"/>
                <a:cs typeface="Arial"/>
              </a:rPr>
              <a:t> </a:t>
            </a:r>
            <a:r>
              <a:rPr sz="2000" dirty="0">
                <a:latin typeface="Arial"/>
                <a:cs typeface="Arial"/>
              </a:rPr>
              <a:t>du</a:t>
            </a:r>
            <a:r>
              <a:rPr sz="2000" spc="-5" dirty="0">
                <a:latin typeface="Arial"/>
                <a:cs typeface="Arial"/>
              </a:rPr>
              <a:t> </a:t>
            </a:r>
            <a:r>
              <a:rPr sz="2000" dirty="0">
                <a:latin typeface="Arial"/>
                <a:cs typeface="Arial"/>
              </a:rPr>
              <a:t>stock	&lt; </a:t>
            </a:r>
            <a:r>
              <a:rPr sz="2000" spc="5" dirty="0">
                <a:latin typeface="Arial"/>
                <a:cs typeface="Arial"/>
              </a:rPr>
              <a:t>8°C </a:t>
            </a:r>
            <a:r>
              <a:rPr sz="2000" spc="5" dirty="0">
                <a:latin typeface="Wingdings"/>
                <a:cs typeface="Wingdings"/>
              </a:rPr>
              <a:t></a:t>
            </a:r>
            <a:r>
              <a:rPr sz="2000" spc="5" dirty="0">
                <a:latin typeface="Times New Roman"/>
                <a:cs typeface="Times New Roman"/>
              </a:rPr>
              <a:t> </a:t>
            </a:r>
            <a:r>
              <a:rPr sz="2000" dirty="0">
                <a:latin typeface="Arial"/>
                <a:cs typeface="Arial"/>
              </a:rPr>
              <a:t>pas de traitement</a:t>
            </a:r>
            <a:r>
              <a:rPr sz="2000" spc="-95" dirty="0">
                <a:latin typeface="Arial"/>
                <a:cs typeface="Arial"/>
              </a:rPr>
              <a:t> </a:t>
            </a:r>
            <a:r>
              <a:rPr sz="2000" dirty="0">
                <a:latin typeface="Arial"/>
                <a:cs typeface="Arial"/>
              </a:rPr>
              <a:t>insecticide</a:t>
            </a:r>
            <a:endParaRPr sz="2000">
              <a:latin typeface="Arial"/>
              <a:cs typeface="Arial"/>
            </a:endParaRPr>
          </a:p>
          <a:p>
            <a:pPr marL="355600" marR="5080" indent="-342900">
              <a:lnSpc>
                <a:spcPts val="2160"/>
              </a:lnSpc>
              <a:spcBef>
                <a:spcPts val="515"/>
              </a:spcBef>
              <a:buChar char="•"/>
              <a:tabLst>
                <a:tab pos="354965" algn="l"/>
                <a:tab pos="355600" algn="l"/>
                <a:tab pos="4018279" algn="l"/>
              </a:tabLst>
            </a:pPr>
            <a:r>
              <a:rPr sz="2000" dirty="0">
                <a:latin typeface="Arial"/>
                <a:cs typeface="Arial"/>
              </a:rPr>
              <a:t>Méthode répandue au Canada/ peu utilisée en France: coût ?</a:t>
            </a:r>
            <a:r>
              <a:rPr sz="2000" spc="-204" dirty="0">
                <a:latin typeface="Arial"/>
                <a:cs typeface="Arial"/>
              </a:rPr>
              <a:t> </a:t>
            </a:r>
            <a:r>
              <a:rPr sz="2000" dirty="0">
                <a:latin typeface="Arial"/>
                <a:cs typeface="Arial"/>
              </a:rPr>
              <a:t>(mais  voir </a:t>
            </a:r>
            <a:r>
              <a:rPr sz="2000" spc="-5" dirty="0">
                <a:latin typeface="Arial"/>
                <a:cs typeface="Arial"/>
              </a:rPr>
              <a:t>le </a:t>
            </a:r>
            <a:r>
              <a:rPr sz="2000" dirty="0">
                <a:latin typeface="Arial"/>
                <a:cs typeface="Arial"/>
              </a:rPr>
              <a:t>rapport</a:t>
            </a:r>
            <a:r>
              <a:rPr sz="2000" spc="-5" dirty="0">
                <a:latin typeface="Arial"/>
                <a:cs typeface="Arial"/>
              </a:rPr>
              <a:t> coût/efficacité</a:t>
            </a:r>
            <a:r>
              <a:rPr sz="2000" spc="-35" dirty="0">
                <a:latin typeface="Arial"/>
                <a:cs typeface="Arial"/>
              </a:rPr>
              <a:t> </a:t>
            </a:r>
            <a:r>
              <a:rPr sz="2000" spc="-5" dirty="0">
                <a:latin typeface="Arial"/>
                <a:cs typeface="Arial"/>
              </a:rPr>
              <a:t>de	de la lutte</a:t>
            </a:r>
            <a:r>
              <a:rPr sz="2000" spc="-25" dirty="0">
                <a:latin typeface="Arial"/>
                <a:cs typeface="Arial"/>
              </a:rPr>
              <a:t> </a:t>
            </a:r>
            <a:r>
              <a:rPr sz="2000" spc="-5" dirty="0">
                <a:latin typeface="Arial"/>
                <a:cs typeface="Arial"/>
              </a:rPr>
              <a:t>chimique…</a:t>
            </a:r>
            <a:endParaRPr sz="2000">
              <a:latin typeface="Arial"/>
              <a:cs typeface="Arial"/>
            </a:endParaRPr>
          </a:p>
          <a:p>
            <a:pPr>
              <a:lnSpc>
                <a:spcPct val="100000"/>
              </a:lnSpc>
              <a:buFont typeface="Arial"/>
              <a:buChar char="•"/>
            </a:pPr>
            <a:endParaRPr sz="2200">
              <a:latin typeface="Times New Roman"/>
              <a:cs typeface="Times New Roman"/>
            </a:endParaRPr>
          </a:p>
          <a:p>
            <a:pPr marL="75565">
              <a:lnSpc>
                <a:spcPct val="100000"/>
              </a:lnSpc>
              <a:spcBef>
                <a:spcPts val="1839"/>
              </a:spcBef>
            </a:pPr>
            <a:r>
              <a:rPr sz="2400" u="heavy" spc="-5" dirty="0">
                <a:uFill>
                  <a:solidFill>
                    <a:srgbClr val="000000"/>
                  </a:solidFill>
                </a:uFill>
                <a:latin typeface="Arial"/>
                <a:cs typeface="Arial"/>
              </a:rPr>
              <a:t>Chaleur</a:t>
            </a:r>
            <a:endParaRPr sz="2400">
              <a:latin typeface="Arial"/>
              <a:cs typeface="Arial"/>
            </a:endParaRPr>
          </a:p>
          <a:p>
            <a:pPr marL="419100" lvl="1" indent="-344170">
              <a:lnSpc>
                <a:spcPct val="100000"/>
              </a:lnSpc>
              <a:spcBef>
                <a:spcPts val="484"/>
              </a:spcBef>
              <a:buChar char="•"/>
              <a:tabLst>
                <a:tab pos="419100" algn="l"/>
                <a:tab pos="419734" algn="l"/>
              </a:tabLst>
            </a:pPr>
            <a:r>
              <a:rPr sz="2000" dirty="0">
                <a:latin typeface="Arial"/>
                <a:cs typeface="Arial"/>
              </a:rPr>
              <a:t>Séchage: destruction </a:t>
            </a:r>
            <a:r>
              <a:rPr sz="2000" spc="-5" dirty="0">
                <a:latin typeface="Arial"/>
                <a:cs typeface="Arial"/>
              </a:rPr>
              <a:t>efficace </a:t>
            </a:r>
            <a:r>
              <a:rPr sz="2000" dirty="0">
                <a:latin typeface="Arial"/>
                <a:cs typeface="Arial"/>
              </a:rPr>
              <a:t>des Insectes et</a:t>
            </a:r>
            <a:r>
              <a:rPr sz="2000" spc="-285" dirty="0">
                <a:latin typeface="Arial"/>
                <a:cs typeface="Arial"/>
              </a:rPr>
              <a:t> </a:t>
            </a:r>
            <a:r>
              <a:rPr sz="2000" dirty="0">
                <a:latin typeface="Arial"/>
                <a:cs typeface="Arial"/>
              </a:rPr>
              <a:t>Acariens</a:t>
            </a:r>
            <a:endParaRPr sz="2000">
              <a:latin typeface="Arial"/>
              <a:cs typeface="Arial"/>
            </a:endParaRPr>
          </a:p>
          <a:p>
            <a:pPr marL="419100" lvl="1" indent="-344170">
              <a:lnSpc>
                <a:spcPct val="100000"/>
              </a:lnSpc>
              <a:spcBef>
                <a:spcPts val="480"/>
              </a:spcBef>
              <a:buChar char="•"/>
              <a:tabLst>
                <a:tab pos="419100" algn="l"/>
                <a:tab pos="419734" algn="l"/>
              </a:tabLst>
            </a:pPr>
            <a:r>
              <a:rPr sz="2000" spc="-10" dirty="0">
                <a:latin typeface="Arial"/>
                <a:cs typeface="Arial"/>
              </a:rPr>
              <a:t>Traitement </a:t>
            </a:r>
            <a:r>
              <a:rPr sz="2000" dirty="0">
                <a:latin typeface="Arial"/>
                <a:cs typeface="Arial"/>
              </a:rPr>
              <a:t>55/60°C pendant 15</a:t>
            </a:r>
            <a:r>
              <a:rPr sz="2000" spc="-100" dirty="0">
                <a:latin typeface="Arial"/>
                <a:cs typeface="Arial"/>
              </a:rPr>
              <a:t> </a:t>
            </a:r>
            <a:r>
              <a:rPr sz="2000" dirty="0">
                <a:latin typeface="Arial"/>
                <a:cs typeface="Arial"/>
              </a:rPr>
              <a:t>minutes</a:t>
            </a:r>
            <a:endParaRPr sz="2000">
              <a:latin typeface="Arial"/>
              <a:cs typeface="Arial"/>
            </a:endParaRPr>
          </a:p>
          <a:p>
            <a:pPr marL="419100" marR="194945" lvl="1" indent="-343535">
              <a:lnSpc>
                <a:spcPct val="100000"/>
              </a:lnSpc>
              <a:spcBef>
                <a:spcPts val="480"/>
              </a:spcBef>
              <a:buChar char="•"/>
              <a:tabLst>
                <a:tab pos="419100" algn="l"/>
                <a:tab pos="419734" algn="l"/>
                <a:tab pos="1268095" algn="l"/>
                <a:tab pos="7625080" algn="l"/>
              </a:tabLst>
            </a:pPr>
            <a:r>
              <a:rPr sz="2000" spc="-5" dirty="0">
                <a:latin typeface="Arial"/>
                <a:cs typeface="Arial"/>
              </a:rPr>
              <a:t>Li</a:t>
            </a:r>
            <a:r>
              <a:rPr sz="2000" dirty="0">
                <a:latin typeface="Arial"/>
                <a:cs typeface="Arial"/>
              </a:rPr>
              <a:t>t</a:t>
            </a:r>
            <a:r>
              <a:rPr sz="2000" spc="-10" dirty="0">
                <a:latin typeface="Arial"/>
                <a:cs typeface="Arial"/>
              </a:rPr>
              <a:t> </a:t>
            </a:r>
            <a:r>
              <a:rPr sz="2000" dirty="0">
                <a:latin typeface="Arial"/>
                <a:cs typeface="Arial"/>
              </a:rPr>
              <a:t>fluidisé</a:t>
            </a:r>
            <a:r>
              <a:rPr sz="2000" spc="-15" dirty="0">
                <a:latin typeface="Arial"/>
                <a:cs typeface="Arial"/>
              </a:rPr>
              <a:t> </a:t>
            </a:r>
            <a:r>
              <a:rPr sz="2000" dirty="0">
                <a:latin typeface="Arial"/>
                <a:cs typeface="Arial"/>
              </a:rPr>
              <a:t>:</a:t>
            </a:r>
            <a:r>
              <a:rPr sz="2000" spc="-10" dirty="0">
                <a:latin typeface="Arial"/>
                <a:cs typeface="Arial"/>
              </a:rPr>
              <a:t> </a:t>
            </a:r>
            <a:r>
              <a:rPr sz="2000" dirty="0">
                <a:latin typeface="Arial"/>
                <a:cs typeface="Arial"/>
              </a:rPr>
              <a:t>s</a:t>
            </a:r>
            <a:r>
              <a:rPr sz="2000" spc="5" dirty="0">
                <a:latin typeface="Arial"/>
                <a:cs typeface="Arial"/>
              </a:rPr>
              <a:t>u</a:t>
            </a:r>
            <a:r>
              <a:rPr sz="2000" dirty="0">
                <a:latin typeface="Arial"/>
                <a:cs typeface="Arial"/>
              </a:rPr>
              <a:t>s</a:t>
            </a:r>
            <a:r>
              <a:rPr sz="2000" spc="5" dirty="0">
                <a:latin typeface="Arial"/>
                <a:cs typeface="Arial"/>
              </a:rPr>
              <a:t>p</a:t>
            </a:r>
            <a:r>
              <a:rPr sz="2000" spc="-5" dirty="0">
                <a:latin typeface="Arial"/>
                <a:cs typeface="Arial"/>
              </a:rPr>
              <a:t>en</a:t>
            </a:r>
            <a:r>
              <a:rPr sz="2000" spc="5" dirty="0">
                <a:latin typeface="Arial"/>
                <a:cs typeface="Arial"/>
              </a:rPr>
              <a:t>s</a:t>
            </a:r>
            <a:r>
              <a:rPr sz="2000" spc="-5" dirty="0">
                <a:latin typeface="Arial"/>
                <a:cs typeface="Arial"/>
              </a:rPr>
              <a:t>io</a:t>
            </a:r>
            <a:r>
              <a:rPr sz="2000" dirty="0">
                <a:latin typeface="Arial"/>
                <a:cs typeface="Arial"/>
              </a:rPr>
              <a:t>n</a:t>
            </a:r>
            <a:r>
              <a:rPr sz="2000" spc="-40" dirty="0">
                <a:latin typeface="Arial"/>
                <a:cs typeface="Arial"/>
              </a:rPr>
              <a:t> </a:t>
            </a:r>
            <a:r>
              <a:rPr sz="2000" spc="-5" dirty="0">
                <a:latin typeface="Arial"/>
                <a:cs typeface="Arial"/>
              </a:rPr>
              <a:t>de</a:t>
            </a:r>
            <a:r>
              <a:rPr sz="2000" dirty="0">
                <a:latin typeface="Arial"/>
                <a:cs typeface="Arial"/>
              </a:rPr>
              <a:t>s</a:t>
            </a:r>
            <a:r>
              <a:rPr sz="2000" spc="-25" dirty="0">
                <a:latin typeface="Arial"/>
                <a:cs typeface="Arial"/>
              </a:rPr>
              <a:t> </a:t>
            </a:r>
            <a:r>
              <a:rPr sz="2000" spc="-5" dirty="0">
                <a:latin typeface="Arial"/>
                <a:cs typeface="Arial"/>
              </a:rPr>
              <a:t>g</a:t>
            </a:r>
            <a:r>
              <a:rPr sz="2000" dirty="0">
                <a:latin typeface="Arial"/>
                <a:cs typeface="Arial"/>
              </a:rPr>
              <a:t>r</a:t>
            </a:r>
            <a:r>
              <a:rPr sz="2000" spc="-5" dirty="0">
                <a:latin typeface="Arial"/>
                <a:cs typeface="Arial"/>
              </a:rPr>
              <a:t>ain</a:t>
            </a:r>
            <a:r>
              <a:rPr sz="2000" dirty="0">
                <a:latin typeface="Arial"/>
                <a:cs typeface="Arial"/>
              </a:rPr>
              <a:t>s</a:t>
            </a:r>
            <a:r>
              <a:rPr sz="2000" spc="-25" dirty="0">
                <a:latin typeface="Arial"/>
                <a:cs typeface="Arial"/>
              </a:rPr>
              <a:t> </a:t>
            </a:r>
            <a:r>
              <a:rPr sz="2000" spc="-5" dirty="0">
                <a:latin typeface="Arial"/>
                <a:cs typeface="Arial"/>
              </a:rPr>
              <a:t>dan</a:t>
            </a:r>
            <a:r>
              <a:rPr sz="2000" dirty="0">
                <a:latin typeface="Arial"/>
                <a:cs typeface="Arial"/>
              </a:rPr>
              <a:t>s</a:t>
            </a:r>
            <a:r>
              <a:rPr sz="2000" spc="-10" dirty="0">
                <a:latin typeface="Arial"/>
                <a:cs typeface="Arial"/>
              </a:rPr>
              <a:t> </a:t>
            </a:r>
            <a:r>
              <a:rPr sz="2000" spc="-5" dirty="0">
                <a:latin typeface="Arial"/>
                <a:cs typeface="Arial"/>
              </a:rPr>
              <a:t>u</a:t>
            </a:r>
            <a:r>
              <a:rPr sz="2000" dirty="0">
                <a:latin typeface="Arial"/>
                <a:cs typeface="Arial"/>
              </a:rPr>
              <a:t>n</a:t>
            </a:r>
            <a:r>
              <a:rPr sz="2000" spc="-15" dirty="0">
                <a:latin typeface="Arial"/>
                <a:cs typeface="Arial"/>
              </a:rPr>
              <a:t> </a:t>
            </a:r>
            <a:r>
              <a:rPr sz="2000" dirty="0">
                <a:latin typeface="Arial"/>
                <a:cs typeface="Arial"/>
              </a:rPr>
              <a:t>c</a:t>
            </a:r>
            <a:r>
              <a:rPr sz="2000" spc="5" dirty="0">
                <a:latin typeface="Arial"/>
                <a:cs typeface="Arial"/>
              </a:rPr>
              <a:t>o</a:t>
            </a:r>
            <a:r>
              <a:rPr sz="2000" spc="-5" dirty="0">
                <a:latin typeface="Arial"/>
                <a:cs typeface="Arial"/>
              </a:rPr>
              <a:t>u</a:t>
            </a:r>
            <a:r>
              <a:rPr sz="2000" dirty="0">
                <a:latin typeface="Arial"/>
                <a:cs typeface="Arial"/>
              </a:rPr>
              <a:t>r</a:t>
            </a:r>
            <a:r>
              <a:rPr sz="2000" spc="-5" dirty="0">
                <a:latin typeface="Arial"/>
                <a:cs typeface="Arial"/>
              </a:rPr>
              <a:t>an</a:t>
            </a:r>
            <a:r>
              <a:rPr sz="2000" dirty="0">
                <a:latin typeface="Arial"/>
                <a:cs typeface="Arial"/>
              </a:rPr>
              <a:t>t</a:t>
            </a:r>
            <a:r>
              <a:rPr sz="2000" spc="-45" dirty="0">
                <a:latin typeface="Arial"/>
                <a:cs typeface="Arial"/>
              </a:rPr>
              <a:t> </a:t>
            </a:r>
            <a:r>
              <a:rPr sz="2000" spc="-5" dirty="0">
                <a:latin typeface="Arial"/>
                <a:cs typeface="Arial"/>
              </a:rPr>
              <a:t>d’ai</a:t>
            </a:r>
            <a:r>
              <a:rPr sz="2000" dirty="0">
                <a:latin typeface="Arial"/>
                <a:cs typeface="Arial"/>
              </a:rPr>
              <a:t>r</a:t>
            </a:r>
            <a:r>
              <a:rPr sz="2000" spc="-15" dirty="0">
                <a:latin typeface="Arial"/>
                <a:cs typeface="Arial"/>
              </a:rPr>
              <a:t> </a:t>
            </a:r>
            <a:r>
              <a:rPr sz="2000" dirty="0">
                <a:latin typeface="Arial"/>
                <a:cs typeface="Arial"/>
              </a:rPr>
              <a:t>c</a:t>
            </a:r>
            <a:r>
              <a:rPr sz="2000" spc="5" dirty="0">
                <a:latin typeface="Arial"/>
                <a:cs typeface="Arial"/>
              </a:rPr>
              <a:t>h</a:t>
            </a:r>
            <a:r>
              <a:rPr sz="2000" spc="-5" dirty="0">
                <a:latin typeface="Arial"/>
                <a:cs typeface="Arial"/>
              </a:rPr>
              <a:t>au</a:t>
            </a:r>
            <a:r>
              <a:rPr sz="2000" dirty="0">
                <a:latin typeface="Arial"/>
                <a:cs typeface="Arial"/>
              </a:rPr>
              <a:t>d	à  150°C	8 sec ou 60°C 1</a:t>
            </a:r>
            <a:r>
              <a:rPr sz="2000" spc="-70" dirty="0">
                <a:latin typeface="Arial"/>
                <a:cs typeface="Arial"/>
              </a:rPr>
              <a:t> </a:t>
            </a:r>
            <a:r>
              <a:rPr sz="2000" dirty="0">
                <a:latin typeface="Arial"/>
                <a:cs typeface="Arial"/>
              </a:rPr>
              <a:t>min</a:t>
            </a:r>
            <a:endParaRPr sz="2000">
              <a:latin typeface="Arial"/>
              <a:cs typeface="Arial"/>
            </a:endParaRPr>
          </a:p>
          <a:p>
            <a:pPr marL="419100" lvl="1" indent="-344170">
              <a:lnSpc>
                <a:spcPct val="100000"/>
              </a:lnSpc>
              <a:spcBef>
                <a:spcPts val="480"/>
              </a:spcBef>
              <a:buChar char="•"/>
              <a:tabLst>
                <a:tab pos="419100" algn="l"/>
                <a:tab pos="419734" algn="l"/>
              </a:tabLst>
            </a:pPr>
            <a:r>
              <a:rPr sz="2000" dirty="0">
                <a:latin typeface="Arial"/>
                <a:cs typeface="Arial"/>
              </a:rPr>
              <a:t>Micro-ondes : semences et épices (petites</a:t>
            </a:r>
            <a:r>
              <a:rPr sz="2000" spc="-180" dirty="0">
                <a:latin typeface="Arial"/>
                <a:cs typeface="Arial"/>
              </a:rPr>
              <a:t> </a:t>
            </a:r>
            <a:r>
              <a:rPr sz="2000" dirty="0">
                <a:latin typeface="Arial"/>
                <a:cs typeface="Arial"/>
              </a:rPr>
              <a:t>Q)</a:t>
            </a:r>
            <a:endParaRPr sz="2000">
              <a:latin typeface="Arial"/>
              <a:cs typeface="Arial"/>
            </a:endParaRPr>
          </a:p>
          <a:p>
            <a:pPr marL="419100" lvl="1" indent="-344170">
              <a:lnSpc>
                <a:spcPct val="100000"/>
              </a:lnSpc>
              <a:spcBef>
                <a:spcPts val="480"/>
              </a:spcBef>
              <a:buChar char="•"/>
              <a:tabLst>
                <a:tab pos="419100" algn="l"/>
                <a:tab pos="419734" algn="l"/>
              </a:tabLst>
            </a:pPr>
            <a:r>
              <a:rPr sz="2000" dirty="0">
                <a:latin typeface="Arial"/>
                <a:cs typeface="Arial"/>
              </a:rPr>
              <a:t>Méthode très</a:t>
            </a:r>
            <a:r>
              <a:rPr sz="2000" spc="-55" dirty="0">
                <a:latin typeface="Arial"/>
                <a:cs typeface="Arial"/>
              </a:rPr>
              <a:t> </a:t>
            </a:r>
            <a:r>
              <a:rPr sz="2000" dirty="0">
                <a:latin typeface="Arial"/>
                <a:cs typeface="Arial"/>
              </a:rPr>
              <a:t>coûteuse</a:t>
            </a:r>
            <a:endParaRPr sz="2000">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8994" y="374395"/>
            <a:ext cx="3906520"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FC030E"/>
                </a:solidFill>
              </a:rPr>
              <a:t>2.2.4. Les gaz</a:t>
            </a:r>
            <a:r>
              <a:rPr sz="3200" spc="-50" dirty="0">
                <a:solidFill>
                  <a:srgbClr val="FC030E"/>
                </a:solidFill>
              </a:rPr>
              <a:t> </a:t>
            </a:r>
            <a:r>
              <a:rPr sz="3200" spc="-5" dirty="0">
                <a:solidFill>
                  <a:srgbClr val="FC030E"/>
                </a:solidFill>
              </a:rPr>
              <a:t>inertes</a:t>
            </a:r>
            <a:endParaRPr sz="3200"/>
          </a:p>
        </p:txBody>
      </p:sp>
      <p:sp>
        <p:nvSpPr>
          <p:cNvPr id="3" name="object 3"/>
          <p:cNvSpPr txBox="1"/>
          <p:nvPr/>
        </p:nvSpPr>
        <p:spPr>
          <a:xfrm>
            <a:off x="2460751" y="1374394"/>
            <a:ext cx="4650105" cy="330835"/>
          </a:xfrm>
          <a:prstGeom prst="rect">
            <a:avLst/>
          </a:prstGeom>
        </p:spPr>
        <p:txBody>
          <a:bodyPr vert="horz" wrap="square" lIns="0" tIns="13335" rIns="0" bIns="0" rtlCol="0">
            <a:spAutoFit/>
          </a:bodyPr>
          <a:lstStyle/>
          <a:p>
            <a:pPr marL="12700">
              <a:lnSpc>
                <a:spcPct val="100000"/>
              </a:lnSpc>
              <a:spcBef>
                <a:spcPts val="105"/>
              </a:spcBef>
              <a:tabLst>
                <a:tab pos="3171190" algn="l"/>
              </a:tabLst>
            </a:pPr>
            <a:r>
              <a:rPr sz="2000" dirty="0">
                <a:solidFill>
                  <a:srgbClr val="FC030E"/>
                </a:solidFill>
                <a:latin typeface="Arial"/>
                <a:cs typeface="Arial"/>
              </a:rPr>
              <a:t>Dioxyde de</a:t>
            </a:r>
            <a:r>
              <a:rPr sz="2000" spc="-5" dirty="0">
                <a:solidFill>
                  <a:srgbClr val="FC030E"/>
                </a:solidFill>
                <a:latin typeface="Arial"/>
                <a:cs typeface="Arial"/>
              </a:rPr>
              <a:t> </a:t>
            </a:r>
            <a:r>
              <a:rPr sz="2000" dirty="0">
                <a:solidFill>
                  <a:srgbClr val="FC030E"/>
                </a:solidFill>
                <a:latin typeface="Arial"/>
                <a:cs typeface="Arial"/>
              </a:rPr>
              <a:t>carbone</a:t>
            </a:r>
            <a:r>
              <a:rPr sz="2000" spc="-25" dirty="0">
                <a:solidFill>
                  <a:srgbClr val="FC030E"/>
                </a:solidFill>
                <a:latin typeface="Arial"/>
                <a:cs typeface="Arial"/>
              </a:rPr>
              <a:t> </a:t>
            </a:r>
            <a:r>
              <a:rPr sz="2000" dirty="0">
                <a:solidFill>
                  <a:srgbClr val="FC030E"/>
                </a:solidFill>
                <a:latin typeface="Arial"/>
                <a:cs typeface="Arial"/>
              </a:rPr>
              <a:t>(CO2)	et azote</a:t>
            </a:r>
            <a:r>
              <a:rPr sz="2000" spc="-120" dirty="0">
                <a:solidFill>
                  <a:srgbClr val="FC030E"/>
                </a:solidFill>
                <a:latin typeface="Arial"/>
                <a:cs typeface="Arial"/>
              </a:rPr>
              <a:t> </a:t>
            </a:r>
            <a:r>
              <a:rPr sz="2000" dirty="0">
                <a:solidFill>
                  <a:srgbClr val="FC030E"/>
                </a:solidFill>
                <a:latin typeface="Arial"/>
                <a:cs typeface="Arial"/>
              </a:rPr>
              <a:t>(N2)</a:t>
            </a:r>
            <a:endParaRPr sz="2000">
              <a:latin typeface="Arial"/>
              <a:cs typeface="Arial"/>
            </a:endParaRPr>
          </a:p>
        </p:txBody>
      </p:sp>
      <p:sp>
        <p:nvSpPr>
          <p:cNvPr id="4" name="object 4"/>
          <p:cNvSpPr txBox="1"/>
          <p:nvPr/>
        </p:nvSpPr>
        <p:spPr>
          <a:xfrm>
            <a:off x="7447767" y="1984375"/>
            <a:ext cx="68961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Arial"/>
                <a:cs typeface="Arial"/>
              </a:rPr>
              <a:t>[</a:t>
            </a:r>
            <a:r>
              <a:rPr sz="2000" spc="-5" dirty="0">
                <a:latin typeface="Arial"/>
                <a:cs typeface="Arial"/>
              </a:rPr>
              <a:t>CO</a:t>
            </a:r>
            <a:r>
              <a:rPr sz="2000" spc="5" dirty="0">
                <a:latin typeface="Arial"/>
                <a:cs typeface="Arial"/>
              </a:rPr>
              <a:t>2</a:t>
            </a:r>
            <a:r>
              <a:rPr sz="2000" dirty="0">
                <a:latin typeface="Arial"/>
                <a:cs typeface="Arial"/>
              </a:rPr>
              <a:t>]</a:t>
            </a:r>
            <a:endParaRPr sz="2000">
              <a:latin typeface="Arial"/>
              <a:cs typeface="Arial"/>
            </a:endParaRPr>
          </a:p>
        </p:txBody>
      </p:sp>
      <p:sp>
        <p:nvSpPr>
          <p:cNvPr id="5" name="object 5"/>
          <p:cNvSpPr txBox="1"/>
          <p:nvPr/>
        </p:nvSpPr>
        <p:spPr>
          <a:xfrm>
            <a:off x="752043" y="1984375"/>
            <a:ext cx="6372860" cy="879475"/>
          </a:xfrm>
          <a:prstGeom prst="rect">
            <a:avLst/>
          </a:prstGeom>
        </p:spPr>
        <p:txBody>
          <a:bodyPr vert="horz" wrap="square" lIns="0" tIns="74295" rIns="0" bIns="0" rtlCol="0">
            <a:spAutoFit/>
          </a:bodyPr>
          <a:lstStyle/>
          <a:p>
            <a:pPr marL="167005" marR="5080" indent="-167005">
              <a:lnSpc>
                <a:spcPct val="80000"/>
              </a:lnSpc>
              <a:spcBef>
                <a:spcPts val="585"/>
              </a:spcBef>
              <a:buChar char="-"/>
              <a:tabLst>
                <a:tab pos="167005" algn="l"/>
              </a:tabLst>
            </a:pPr>
            <a:r>
              <a:rPr sz="2000" spc="-5" dirty="0">
                <a:latin typeface="Arial"/>
                <a:cs typeface="Arial"/>
              </a:rPr>
              <a:t>Conservation des grains dans cellules étanches </a:t>
            </a:r>
            <a:r>
              <a:rPr sz="2000" dirty="0">
                <a:latin typeface="Arial"/>
                <a:cs typeface="Arial"/>
              </a:rPr>
              <a:t>à </a:t>
            </a:r>
            <a:r>
              <a:rPr sz="2000" spc="-5" dirty="0">
                <a:latin typeface="Arial"/>
                <a:cs typeface="Arial"/>
              </a:rPr>
              <a:t>l’air </a:t>
            </a:r>
            <a:r>
              <a:rPr sz="2000" dirty="0">
                <a:latin typeface="Arial"/>
                <a:cs typeface="Arial"/>
              </a:rPr>
              <a:t>:  (respiration des</a:t>
            </a:r>
            <a:r>
              <a:rPr sz="2000" spc="-55" dirty="0">
                <a:latin typeface="Arial"/>
                <a:cs typeface="Arial"/>
              </a:rPr>
              <a:t> </a:t>
            </a:r>
            <a:r>
              <a:rPr sz="2000" dirty="0">
                <a:latin typeface="Arial"/>
                <a:cs typeface="Arial"/>
              </a:rPr>
              <a:t>grains)</a:t>
            </a:r>
            <a:endParaRPr sz="2000">
              <a:latin typeface="Arial"/>
              <a:cs typeface="Arial"/>
            </a:endParaRPr>
          </a:p>
          <a:p>
            <a:pPr marL="166370" indent="-154305">
              <a:lnSpc>
                <a:spcPct val="100000"/>
              </a:lnSpc>
              <a:buChar char="-"/>
              <a:tabLst>
                <a:tab pos="167005" algn="l"/>
              </a:tabLst>
            </a:pPr>
            <a:r>
              <a:rPr sz="2000" dirty="0">
                <a:latin typeface="Arial"/>
                <a:cs typeface="Arial"/>
              </a:rPr>
              <a:t>Remplacement </a:t>
            </a:r>
            <a:r>
              <a:rPr sz="2000" spc="-5" dirty="0">
                <a:latin typeface="Arial"/>
                <a:cs typeface="Arial"/>
              </a:rPr>
              <a:t>de l’atmosphère par un gaz</a:t>
            </a:r>
            <a:r>
              <a:rPr sz="2000" spc="-135" dirty="0">
                <a:latin typeface="Arial"/>
                <a:cs typeface="Arial"/>
              </a:rPr>
              <a:t> </a:t>
            </a:r>
            <a:r>
              <a:rPr sz="2000" dirty="0">
                <a:latin typeface="Arial"/>
                <a:cs typeface="Arial"/>
              </a:rPr>
              <a:t>inerte</a:t>
            </a:r>
            <a:endParaRPr sz="2000">
              <a:latin typeface="Arial"/>
              <a:cs typeface="Arial"/>
            </a:endParaRPr>
          </a:p>
        </p:txBody>
      </p:sp>
      <p:sp>
        <p:nvSpPr>
          <p:cNvPr id="6" name="object 6"/>
          <p:cNvSpPr txBox="1"/>
          <p:nvPr/>
        </p:nvSpPr>
        <p:spPr>
          <a:xfrm>
            <a:off x="752043" y="2837814"/>
            <a:ext cx="7503159" cy="3013710"/>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durée de traitement : qq jours à qq semaines en fonction de la</a:t>
            </a:r>
            <a:r>
              <a:rPr sz="2000" spc="-225" dirty="0">
                <a:latin typeface="Arial"/>
                <a:cs typeface="Arial"/>
              </a:rPr>
              <a:t> </a:t>
            </a:r>
            <a:r>
              <a:rPr sz="2000" spc="5" dirty="0">
                <a:latin typeface="Arial"/>
                <a:cs typeface="Arial"/>
              </a:rPr>
              <a:t>T°C</a:t>
            </a:r>
            <a:endParaRPr sz="2000">
              <a:latin typeface="Arial"/>
              <a:cs typeface="Arial"/>
            </a:endParaRPr>
          </a:p>
          <a:p>
            <a:pPr marL="12700">
              <a:lnSpc>
                <a:spcPct val="100000"/>
              </a:lnSpc>
            </a:pPr>
            <a:r>
              <a:rPr sz="2000" spc="5" dirty="0">
                <a:latin typeface="Wingdings"/>
                <a:cs typeface="Wingdings"/>
              </a:rPr>
              <a:t></a:t>
            </a:r>
            <a:r>
              <a:rPr sz="2000" spc="5" dirty="0">
                <a:latin typeface="Times New Roman"/>
                <a:cs typeface="Times New Roman"/>
              </a:rPr>
              <a:t> </a:t>
            </a:r>
            <a:r>
              <a:rPr sz="2000" dirty="0">
                <a:latin typeface="Arial"/>
                <a:cs typeface="Arial"/>
              </a:rPr>
              <a:t>Asphyxie des Insectes et</a:t>
            </a:r>
            <a:r>
              <a:rPr sz="2000" spc="-360" dirty="0">
                <a:latin typeface="Arial"/>
                <a:cs typeface="Arial"/>
              </a:rPr>
              <a:t> </a:t>
            </a:r>
            <a:r>
              <a:rPr sz="2000" dirty="0">
                <a:latin typeface="Arial"/>
                <a:cs typeface="Arial"/>
              </a:rPr>
              <a:t>Acariens</a:t>
            </a:r>
            <a:endParaRPr sz="2000">
              <a:latin typeface="Arial"/>
              <a:cs typeface="Arial"/>
            </a:endParaRPr>
          </a:p>
          <a:p>
            <a:pPr>
              <a:lnSpc>
                <a:spcPct val="100000"/>
              </a:lnSpc>
              <a:spcBef>
                <a:spcPts val="40"/>
              </a:spcBef>
            </a:pPr>
            <a:endParaRPr sz="2050">
              <a:latin typeface="Times New Roman"/>
              <a:cs typeface="Times New Roman"/>
            </a:endParaRPr>
          </a:p>
          <a:p>
            <a:pPr marL="12700">
              <a:lnSpc>
                <a:spcPct val="100000"/>
              </a:lnSpc>
            </a:pPr>
            <a:r>
              <a:rPr sz="2000" dirty="0">
                <a:solidFill>
                  <a:srgbClr val="FC030E"/>
                </a:solidFill>
                <a:latin typeface="Arial"/>
                <a:cs typeface="Arial"/>
              </a:rPr>
              <a:t>Avantages</a:t>
            </a:r>
            <a:r>
              <a:rPr sz="2000" dirty="0">
                <a:latin typeface="Arial"/>
                <a:cs typeface="Arial"/>
              </a:rPr>
              <a:t>:</a:t>
            </a:r>
            <a:endParaRPr sz="2000">
              <a:latin typeface="Arial"/>
              <a:cs typeface="Arial"/>
            </a:endParaRPr>
          </a:p>
          <a:p>
            <a:pPr marL="166370" indent="-154305">
              <a:lnSpc>
                <a:spcPct val="100000"/>
              </a:lnSpc>
              <a:buChar char="-"/>
              <a:tabLst>
                <a:tab pos="167005" algn="l"/>
              </a:tabLst>
            </a:pPr>
            <a:r>
              <a:rPr sz="2000" dirty="0">
                <a:latin typeface="Arial"/>
                <a:cs typeface="Arial"/>
              </a:rPr>
              <a:t>Gaz non</a:t>
            </a:r>
            <a:r>
              <a:rPr sz="2000" spc="-45" dirty="0">
                <a:latin typeface="Arial"/>
                <a:cs typeface="Arial"/>
              </a:rPr>
              <a:t> </a:t>
            </a:r>
            <a:r>
              <a:rPr sz="2000" dirty="0">
                <a:latin typeface="Arial"/>
                <a:cs typeface="Arial"/>
              </a:rPr>
              <a:t>toxiques</a:t>
            </a:r>
            <a:endParaRPr sz="2000">
              <a:latin typeface="Arial"/>
              <a:cs typeface="Arial"/>
            </a:endParaRPr>
          </a:p>
          <a:p>
            <a:pPr marL="166370" indent="-154305">
              <a:lnSpc>
                <a:spcPct val="100000"/>
              </a:lnSpc>
              <a:buChar char="-"/>
              <a:tabLst>
                <a:tab pos="167005" algn="l"/>
              </a:tabLst>
            </a:pPr>
            <a:r>
              <a:rPr sz="2000" dirty="0">
                <a:latin typeface="Arial"/>
                <a:cs typeface="Arial"/>
              </a:rPr>
              <a:t>Pas </a:t>
            </a:r>
            <a:r>
              <a:rPr sz="2000" spc="-5" dirty="0">
                <a:latin typeface="Arial"/>
                <a:cs typeface="Arial"/>
              </a:rPr>
              <a:t>de </a:t>
            </a:r>
            <a:r>
              <a:rPr sz="2000" dirty="0">
                <a:latin typeface="Arial"/>
                <a:cs typeface="Arial"/>
              </a:rPr>
              <a:t>résidus , </a:t>
            </a:r>
            <a:r>
              <a:rPr sz="2000" spc="-5" dirty="0">
                <a:latin typeface="Arial"/>
                <a:cs typeface="Arial"/>
              </a:rPr>
              <a:t>pas de </a:t>
            </a:r>
            <a:r>
              <a:rPr sz="2000" dirty="0">
                <a:latin typeface="Arial"/>
                <a:cs typeface="Arial"/>
              </a:rPr>
              <a:t>nuisance a</a:t>
            </a:r>
            <a:r>
              <a:rPr sz="2000" spc="-125" dirty="0">
                <a:latin typeface="Arial"/>
                <a:cs typeface="Arial"/>
              </a:rPr>
              <a:t> </a:t>
            </a:r>
            <a:r>
              <a:rPr sz="2000" spc="-5" dirty="0">
                <a:latin typeface="Arial"/>
                <a:cs typeface="Arial"/>
              </a:rPr>
              <a:t>l’environnement</a:t>
            </a:r>
            <a:endParaRPr sz="2000">
              <a:latin typeface="Arial"/>
              <a:cs typeface="Arial"/>
            </a:endParaRPr>
          </a:p>
          <a:p>
            <a:pPr>
              <a:lnSpc>
                <a:spcPct val="100000"/>
              </a:lnSpc>
              <a:spcBef>
                <a:spcPts val="10"/>
              </a:spcBef>
            </a:pPr>
            <a:endParaRPr sz="2500">
              <a:latin typeface="Times New Roman"/>
              <a:cs typeface="Times New Roman"/>
            </a:endParaRPr>
          </a:p>
          <a:p>
            <a:pPr marL="354965" marR="49530" indent="-342900">
              <a:lnSpc>
                <a:spcPct val="80000"/>
              </a:lnSpc>
            </a:pPr>
            <a:r>
              <a:rPr sz="2000" spc="-5" dirty="0">
                <a:latin typeface="Arial"/>
                <a:cs typeface="Arial"/>
              </a:rPr>
              <a:t>Alternative </a:t>
            </a:r>
            <a:r>
              <a:rPr sz="2000" dirty="0">
                <a:latin typeface="Arial"/>
                <a:cs typeface="Arial"/>
              </a:rPr>
              <a:t>aux fumigènes toxiques comme le bromure de</a:t>
            </a:r>
            <a:r>
              <a:rPr sz="2000" spc="-135" dirty="0">
                <a:latin typeface="Arial"/>
                <a:cs typeface="Arial"/>
              </a:rPr>
              <a:t> </a:t>
            </a:r>
            <a:r>
              <a:rPr sz="2000" dirty="0">
                <a:latin typeface="Arial"/>
                <a:cs typeface="Arial"/>
              </a:rPr>
              <a:t>méthyle  (CH3Br)</a:t>
            </a:r>
            <a:endParaRPr sz="2000">
              <a:latin typeface="Arial"/>
              <a:cs typeface="Arial"/>
            </a:endParaRPr>
          </a:p>
          <a:p>
            <a:pPr marL="12700">
              <a:lnSpc>
                <a:spcPct val="100000"/>
              </a:lnSpc>
            </a:pPr>
            <a:r>
              <a:rPr sz="2000" dirty="0">
                <a:latin typeface="Arial"/>
                <a:cs typeface="Arial"/>
              </a:rPr>
              <a:t>Méthode utilisée dans les pays en voie de</a:t>
            </a:r>
            <a:r>
              <a:rPr sz="2000" spc="-114" dirty="0">
                <a:latin typeface="Arial"/>
                <a:cs typeface="Arial"/>
              </a:rPr>
              <a:t> </a:t>
            </a:r>
            <a:r>
              <a:rPr sz="2000" dirty="0">
                <a:latin typeface="Arial"/>
                <a:cs typeface="Arial"/>
              </a:rPr>
              <a:t>développement</a:t>
            </a:r>
            <a:endParaRPr sz="2000">
              <a:latin typeface="Arial"/>
              <a:cs typeface="Arial"/>
            </a:endParaRPr>
          </a:p>
        </p:txBody>
      </p:sp>
      <p:sp>
        <p:nvSpPr>
          <p:cNvPr id="7" name="object 7"/>
          <p:cNvSpPr/>
          <p:nvPr/>
        </p:nvSpPr>
        <p:spPr>
          <a:xfrm>
            <a:off x="7216902" y="1930400"/>
            <a:ext cx="250825" cy="387350"/>
          </a:xfrm>
          <a:custGeom>
            <a:avLst/>
            <a:gdLst/>
            <a:ahLst/>
            <a:cxnLst/>
            <a:rect l="l" t="t" r="r" b="b"/>
            <a:pathLst>
              <a:path w="250825" h="387350">
                <a:moveTo>
                  <a:pt x="200628" y="58424"/>
                </a:moveTo>
                <a:lnTo>
                  <a:pt x="0" y="375030"/>
                </a:lnTo>
                <a:lnTo>
                  <a:pt x="18796" y="386969"/>
                </a:lnTo>
                <a:lnTo>
                  <a:pt x="219287" y="70261"/>
                </a:lnTo>
                <a:lnTo>
                  <a:pt x="200628" y="58424"/>
                </a:lnTo>
                <a:close/>
              </a:path>
              <a:path w="250825" h="387350">
                <a:moveTo>
                  <a:pt x="245829" y="47751"/>
                </a:moveTo>
                <a:lnTo>
                  <a:pt x="207391" y="47751"/>
                </a:lnTo>
                <a:lnTo>
                  <a:pt x="226059" y="59562"/>
                </a:lnTo>
                <a:lnTo>
                  <a:pt x="219287" y="70261"/>
                </a:lnTo>
                <a:lnTo>
                  <a:pt x="242062" y="84709"/>
                </a:lnTo>
                <a:lnTo>
                  <a:pt x="245829" y="47751"/>
                </a:lnTo>
                <a:close/>
              </a:path>
              <a:path w="250825" h="387350">
                <a:moveTo>
                  <a:pt x="207391" y="47751"/>
                </a:moveTo>
                <a:lnTo>
                  <a:pt x="200628" y="58424"/>
                </a:lnTo>
                <a:lnTo>
                  <a:pt x="219287" y="70261"/>
                </a:lnTo>
                <a:lnTo>
                  <a:pt x="226059" y="59562"/>
                </a:lnTo>
                <a:lnTo>
                  <a:pt x="207391" y="47751"/>
                </a:lnTo>
                <a:close/>
              </a:path>
              <a:path w="250825" h="387350">
                <a:moveTo>
                  <a:pt x="250698" y="0"/>
                </a:moveTo>
                <a:lnTo>
                  <a:pt x="177800" y="43941"/>
                </a:lnTo>
                <a:lnTo>
                  <a:pt x="200628" y="58424"/>
                </a:lnTo>
                <a:lnTo>
                  <a:pt x="207391" y="47751"/>
                </a:lnTo>
                <a:lnTo>
                  <a:pt x="245829" y="47751"/>
                </a:lnTo>
                <a:lnTo>
                  <a:pt x="250698" y="0"/>
                </a:lnTo>
                <a:close/>
              </a:path>
            </a:pathLst>
          </a:custGeom>
          <a:solidFill>
            <a:srgbClr val="0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2125" y="577722"/>
            <a:ext cx="5621020"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FC030E"/>
                </a:solidFill>
              </a:rPr>
              <a:t>2.2.5. Les radiations</a:t>
            </a:r>
            <a:r>
              <a:rPr sz="3200" spc="-25" dirty="0">
                <a:solidFill>
                  <a:srgbClr val="FC030E"/>
                </a:solidFill>
              </a:rPr>
              <a:t> </a:t>
            </a:r>
            <a:r>
              <a:rPr sz="3200" spc="-5" dirty="0">
                <a:solidFill>
                  <a:srgbClr val="FC030E"/>
                </a:solidFill>
              </a:rPr>
              <a:t>ionisantes</a:t>
            </a:r>
            <a:endParaRPr sz="3200"/>
          </a:p>
        </p:txBody>
      </p:sp>
      <p:sp>
        <p:nvSpPr>
          <p:cNvPr id="3" name="object 3"/>
          <p:cNvSpPr txBox="1"/>
          <p:nvPr/>
        </p:nvSpPr>
        <p:spPr>
          <a:xfrm>
            <a:off x="1018743" y="1641005"/>
            <a:ext cx="5022850" cy="2221865"/>
          </a:xfrm>
          <a:prstGeom prst="rect">
            <a:avLst/>
          </a:prstGeom>
        </p:spPr>
        <p:txBody>
          <a:bodyPr vert="horz" wrap="square" lIns="0" tIns="74295" rIns="0" bIns="0" rtlCol="0">
            <a:spAutoFit/>
          </a:bodyPr>
          <a:lstStyle/>
          <a:p>
            <a:pPr marL="12700">
              <a:lnSpc>
                <a:spcPct val="100000"/>
              </a:lnSpc>
              <a:spcBef>
                <a:spcPts val="585"/>
              </a:spcBef>
            </a:pPr>
            <a:r>
              <a:rPr sz="2000" dirty="0">
                <a:latin typeface="Arial"/>
                <a:cs typeface="Arial"/>
              </a:rPr>
              <a:t>Rayonnement à ondes courtes</a:t>
            </a:r>
            <a:r>
              <a:rPr sz="2000" spc="-125" dirty="0">
                <a:latin typeface="Arial"/>
                <a:cs typeface="Arial"/>
              </a:rPr>
              <a:t> </a:t>
            </a:r>
            <a:r>
              <a:rPr sz="2000" dirty="0">
                <a:latin typeface="Arial"/>
                <a:cs typeface="Arial"/>
              </a:rPr>
              <a:t>(gamma)</a:t>
            </a:r>
            <a:endParaRPr sz="2000">
              <a:latin typeface="Arial"/>
              <a:cs typeface="Arial"/>
            </a:endParaRPr>
          </a:p>
          <a:p>
            <a:pPr marL="12700">
              <a:lnSpc>
                <a:spcPct val="100000"/>
              </a:lnSpc>
              <a:spcBef>
                <a:spcPts val="480"/>
              </a:spcBef>
            </a:pPr>
            <a:r>
              <a:rPr sz="2000" dirty="0">
                <a:latin typeface="Wingdings"/>
                <a:cs typeface="Wingdings"/>
              </a:rPr>
              <a:t></a:t>
            </a:r>
            <a:r>
              <a:rPr sz="2000" dirty="0">
                <a:latin typeface="Times New Roman"/>
                <a:cs typeface="Times New Roman"/>
              </a:rPr>
              <a:t> </a:t>
            </a:r>
            <a:r>
              <a:rPr sz="2000" spc="-5" dirty="0">
                <a:latin typeface="Arial"/>
                <a:cs typeface="Arial"/>
              </a:rPr>
              <a:t>détruit efficacement les </a:t>
            </a:r>
            <a:r>
              <a:rPr sz="2000" dirty="0">
                <a:latin typeface="Arial"/>
                <a:cs typeface="Arial"/>
              </a:rPr>
              <a:t>œufs </a:t>
            </a:r>
            <a:r>
              <a:rPr sz="2000" spc="-5" dirty="0">
                <a:latin typeface="Arial"/>
                <a:cs typeface="Arial"/>
              </a:rPr>
              <a:t>et les</a:t>
            </a:r>
            <a:r>
              <a:rPr sz="2000" spc="-50" dirty="0">
                <a:latin typeface="Arial"/>
                <a:cs typeface="Arial"/>
              </a:rPr>
              <a:t> </a:t>
            </a:r>
            <a:r>
              <a:rPr sz="2000" spc="-5" dirty="0">
                <a:latin typeface="Arial"/>
                <a:cs typeface="Arial"/>
              </a:rPr>
              <a:t>larves</a:t>
            </a:r>
            <a:endParaRPr sz="2000">
              <a:latin typeface="Arial"/>
              <a:cs typeface="Arial"/>
            </a:endParaRPr>
          </a:p>
          <a:p>
            <a:pPr>
              <a:lnSpc>
                <a:spcPct val="100000"/>
              </a:lnSpc>
              <a:spcBef>
                <a:spcPts val="25"/>
              </a:spcBef>
            </a:pPr>
            <a:endParaRPr sz="2900">
              <a:latin typeface="Times New Roman"/>
              <a:cs typeface="Times New Roman"/>
            </a:endParaRPr>
          </a:p>
          <a:p>
            <a:pPr marL="355600" indent="-343535">
              <a:lnSpc>
                <a:spcPct val="100000"/>
              </a:lnSpc>
              <a:buChar char="•"/>
              <a:tabLst>
                <a:tab pos="354965" algn="l"/>
                <a:tab pos="356235" algn="l"/>
              </a:tabLst>
            </a:pPr>
            <a:r>
              <a:rPr sz="2000" dirty="0">
                <a:latin typeface="Arial"/>
                <a:cs typeface="Arial"/>
              </a:rPr>
              <a:t>Trop dangereux pour les</a:t>
            </a:r>
            <a:r>
              <a:rPr sz="2000" spc="-120" dirty="0">
                <a:latin typeface="Arial"/>
                <a:cs typeface="Arial"/>
              </a:rPr>
              <a:t> </a:t>
            </a:r>
            <a:r>
              <a:rPr sz="2000" dirty="0">
                <a:latin typeface="Arial"/>
                <a:cs typeface="Arial"/>
              </a:rPr>
              <a:t>manipulateurs</a:t>
            </a:r>
            <a:endParaRPr sz="2000">
              <a:latin typeface="Arial"/>
              <a:cs typeface="Arial"/>
            </a:endParaRPr>
          </a:p>
          <a:p>
            <a:pPr marL="355600" indent="-343535">
              <a:lnSpc>
                <a:spcPct val="100000"/>
              </a:lnSpc>
              <a:spcBef>
                <a:spcPts val="484"/>
              </a:spcBef>
              <a:buChar char="•"/>
              <a:tabLst>
                <a:tab pos="354965" algn="l"/>
                <a:tab pos="356235" algn="l"/>
              </a:tabLst>
            </a:pPr>
            <a:r>
              <a:rPr sz="2000" dirty="0">
                <a:latin typeface="Arial"/>
                <a:cs typeface="Arial"/>
              </a:rPr>
              <a:t>Trop onéreux (équipements</a:t>
            </a:r>
            <a:r>
              <a:rPr sz="2000" spc="-105" dirty="0">
                <a:latin typeface="Arial"/>
                <a:cs typeface="Arial"/>
              </a:rPr>
              <a:t> </a:t>
            </a:r>
            <a:r>
              <a:rPr sz="2000" dirty="0">
                <a:latin typeface="Arial"/>
                <a:cs typeface="Arial"/>
              </a:rPr>
              <a:t>spécialisés)</a:t>
            </a:r>
            <a:endParaRPr sz="2000">
              <a:latin typeface="Arial"/>
              <a:cs typeface="Arial"/>
            </a:endParaRPr>
          </a:p>
          <a:p>
            <a:pPr marL="355600" indent="-343535">
              <a:lnSpc>
                <a:spcPct val="100000"/>
              </a:lnSpc>
              <a:spcBef>
                <a:spcPts val="480"/>
              </a:spcBef>
              <a:buChar char="•"/>
              <a:tabLst>
                <a:tab pos="354965" algn="l"/>
                <a:tab pos="356235" algn="l"/>
              </a:tabLst>
            </a:pPr>
            <a:r>
              <a:rPr sz="2000" dirty="0">
                <a:latin typeface="Arial"/>
                <a:cs typeface="Arial"/>
              </a:rPr>
              <a:t>Altération des produits</a:t>
            </a:r>
            <a:r>
              <a:rPr sz="2000" spc="-75" dirty="0">
                <a:latin typeface="Arial"/>
                <a:cs typeface="Arial"/>
              </a:rPr>
              <a:t> </a:t>
            </a:r>
            <a:r>
              <a:rPr sz="2000" dirty="0">
                <a:latin typeface="Arial"/>
                <a:cs typeface="Arial"/>
              </a:rPr>
              <a:t>traités</a:t>
            </a:r>
            <a:endParaRPr sz="2000">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4560929" cy="646331"/>
          </a:xfrm>
          <a:prstGeom prst="rect">
            <a:avLst/>
          </a:prstGeom>
        </p:spPr>
        <p:txBody>
          <a:bodyPr wrap="none">
            <a:spAutoFit/>
          </a:bodyPr>
          <a:lstStyle/>
          <a:p>
            <a:r>
              <a:rPr lang="fr-FR" sz="3600" b="1" dirty="0" smtClean="0">
                <a:solidFill>
                  <a:srgbClr val="FF0000"/>
                </a:solidFill>
              </a:rPr>
              <a:t>1.Méthodes chimiques</a:t>
            </a:r>
          </a:p>
        </p:txBody>
      </p:sp>
      <p:sp>
        <p:nvSpPr>
          <p:cNvPr id="5" name="ZoneTexte 4"/>
          <p:cNvSpPr txBox="1"/>
          <p:nvPr/>
        </p:nvSpPr>
        <p:spPr>
          <a:xfrm>
            <a:off x="533400" y="1219200"/>
            <a:ext cx="8077200" cy="1754326"/>
          </a:xfrm>
          <a:prstGeom prst="rect">
            <a:avLst/>
          </a:prstGeom>
          <a:noFill/>
        </p:spPr>
        <p:txBody>
          <a:bodyPr wrap="square" rtlCol="0">
            <a:spAutoFit/>
          </a:bodyPr>
          <a:lstStyle/>
          <a:p>
            <a:r>
              <a:rPr lang="fr-FR" b="1" dirty="0" smtClean="0"/>
              <a:t>Les produits phytopharmaceutiques:</a:t>
            </a:r>
          </a:p>
          <a:p>
            <a:r>
              <a:rPr lang="fr-FR" dirty="0" smtClean="0"/>
              <a:t>Les pesticides sont utilisés pour lutter contre des organismes nuisibles mais ils peuvent aussi réguler la croissance des végétaux.</a:t>
            </a:r>
          </a:p>
          <a:p>
            <a:endParaRPr lang="fr-FR" dirty="0" smtClean="0"/>
          </a:p>
          <a:p>
            <a:r>
              <a:rPr lang="fr-FR" dirty="0" smtClean="0"/>
              <a:t>Les produits phytopharmaceutiques peuvent  être représentés par trois formulations connus dans le marché par: </a:t>
            </a:r>
            <a:endParaRPr lang="fr-FR" dirty="0"/>
          </a:p>
        </p:txBody>
      </p:sp>
      <p:graphicFrame>
        <p:nvGraphicFramePr>
          <p:cNvPr id="6" name="Diagramme 5"/>
          <p:cNvGraphicFramePr/>
          <p:nvPr/>
        </p:nvGraphicFramePr>
        <p:xfrm>
          <a:off x="1524000" y="3530600"/>
          <a:ext cx="4724400" cy="241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1000" y="533400"/>
            <a:ext cx="8534400" cy="4572000"/>
          </a:xfrm>
        </p:spPr>
        <p:txBody>
          <a:bodyPr>
            <a:normAutofit fontScale="92500" lnSpcReduction="20000"/>
          </a:bodyPr>
          <a:lstStyle/>
          <a:p>
            <a:r>
              <a:rPr lang="fr-FR" sz="3900" b="1" dirty="0" smtClean="0">
                <a:solidFill>
                  <a:srgbClr val="FF0000"/>
                </a:solidFill>
              </a:rPr>
              <a:t>Méthodes chimiques</a:t>
            </a:r>
          </a:p>
          <a:p>
            <a:endParaRPr lang="fr-FR" sz="3600" b="1" dirty="0" smtClean="0">
              <a:solidFill>
                <a:srgbClr val="FF0000"/>
              </a:solidFill>
            </a:endParaRPr>
          </a:p>
          <a:p>
            <a:pPr algn="just"/>
            <a:r>
              <a:rPr lang="fr-FR" sz="3600" dirty="0" smtClean="0">
                <a:solidFill>
                  <a:schemeClr val="tx1"/>
                </a:solidFill>
              </a:rPr>
              <a:t>Consistent en l’utilisation de :</a:t>
            </a:r>
          </a:p>
          <a:p>
            <a:pPr algn="just"/>
            <a:r>
              <a:rPr lang="fr-FR" sz="3600" dirty="0" smtClean="0">
                <a:solidFill>
                  <a:schemeClr val="tx1"/>
                </a:solidFill>
              </a:rPr>
              <a:t>- </a:t>
            </a:r>
            <a:r>
              <a:rPr lang="fr-FR" sz="3600" b="1" dirty="0" smtClean="0">
                <a:solidFill>
                  <a:srgbClr val="0000CC"/>
                </a:solidFill>
              </a:rPr>
              <a:t>Composés chimiques naturels</a:t>
            </a:r>
            <a:r>
              <a:rPr lang="fr-FR" sz="3600" b="1" dirty="0" smtClean="0">
                <a:solidFill>
                  <a:schemeClr val="tx1"/>
                </a:solidFill>
              </a:rPr>
              <a:t> </a:t>
            </a:r>
            <a:r>
              <a:rPr lang="fr-FR" sz="3600" dirty="0" smtClean="0">
                <a:solidFill>
                  <a:schemeClr val="tx1"/>
                </a:solidFill>
              </a:rPr>
              <a:t>(mercure, </a:t>
            </a:r>
            <a:r>
              <a:rPr lang="fr-FR" sz="3600" dirty="0" err="1" smtClean="0">
                <a:solidFill>
                  <a:schemeClr val="tx1"/>
                </a:solidFill>
              </a:rPr>
              <a:t>arsiniate</a:t>
            </a:r>
            <a:r>
              <a:rPr lang="fr-FR" sz="3600" dirty="0" smtClean="0">
                <a:solidFill>
                  <a:schemeClr val="tx1"/>
                </a:solidFill>
              </a:rPr>
              <a:t>, insecticide d’origine végétale) ou </a:t>
            </a:r>
          </a:p>
          <a:p>
            <a:pPr algn="just"/>
            <a:r>
              <a:rPr lang="fr-FR" sz="3600" dirty="0" smtClean="0">
                <a:solidFill>
                  <a:schemeClr val="tx1"/>
                </a:solidFill>
              </a:rPr>
              <a:t>- </a:t>
            </a:r>
            <a:r>
              <a:rPr lang="fr-FR" sz="3600" b="1" dirty="0" smtClean="0">
                <a:solidFill>
                  <a:srgbClr val="0000CC"/>
                </a:solidFill>
              </a:rPr>
              <a:t>Composés de synthèse: </a:t>
            </a:r>
            <a:r>
              <a:rPr lang="fr-FR" sz="3600" dirty="0" smtClean="0">
                <a:solidFill>
                  <a:schemeClr val="tx1"/>
                </a:solidFill>
              </a:rPr>
              <a:t>composés chlorés, </a:t>
            </a:r>
            <a:r>
              <a:rPr lang="fr-FR" sz="3600" dirty="0" err="1" smtClean="0">
                <a:solidFill>
                  <a:schemeClr val="tx1"/>
                </a:solidFill>
              </a:rPr>
              <a:t>organo-phosphorés</a:t>
            </a:r>
            <a:r>
              <a:rPr lang="fr-FR" sz="3600" dirty="0" smtClean="0">
                <a:solidFill>
                  <a:schemeClr val="tx1"/>
                </a:solidFill>
              </a:rPr>
              <a:t>, </a:t>
            </a:r>
            <a:r>
              <a:rPr lang="fr-FR" sz="3600" dirty="0" err="1" smtClean="0">
                <a:solidFill>
                  <a:schemeClr val="tx1"/>
                </a:solidFill>
              </a:rPr>
              <a:t>organo-chlorés</a:t>
            </a:r>
            <a:r>
              <a:rPr lang="fr-FR" sz="3600" dirty="0" smtClean="0">
                <a:solidFill>
                  <a:schemeClr val="tx1"/>
                </a:solidFill>
              </a:rPr>
              <a:t>)</a:t>
            </a:r>
          </a:p>
          <a:p>
            <a:pPr algn="just"/>
            <a:r>
              <a:rPr lang="fr-FR" sz="3600" dirty="0" smtClean="0">
                <a:solidFill>
                  <a:schemeClr val="tx1"/>
                </a:solidFill>
              </a:rPr>
              <a:t>Qui s’avèrent toxiques pour certains classes d’être vivants.</a:t>
            </a:r>
          </a:p>
          <a:p>
            <a:endParaRPr lang="fr-FR" dirty="0" smtClean="0">
              <a:solidFill>
                <a:schemeClr val="tx1"/>
              </a:solidFill>
            </a:endParaRPr>
          </a:p>
          <a:p>
            <a:endParaRPr lang="fr-FR"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b="1" dirty="0" smtClean="0">
                <a:solidFill>
                  <a:srgbClr val="FF0000"/>
                </a:solidFill>
              </a:rPr>
              <a:t>Méthodes chimiques</a:t>
            </a:r>
            <a:endParaRPr lang="fr-FR" b="1" dirty="0">
              <a:solidFill>
                <a:srgbClr val="FF0000"/>
              </a:solidFill>
            </a:endParaRPr>
          </a:p>
        </p:txBody>
      </p:sp>
      <p:sp>
        <p:nvSpPr>
          <p:cNvPr id="3" name="Espace réservé du contenu 2"/>
          <p:cNvSpPr>
            <a:spLocks noGrp="1"/>
          </p:cNvSpPr>
          <p:nvPr>
            <p:ph idx="1"/>
          </p:nvPr>
        </p:nvSpPr>
        <p:spPr>
          <a:xfrm>
            <a:off x="304800" y="1295400"/>
            <a:ext cx="8229600" cy="5334000"/>
          </a:xfrm>
        </p:spPr>
        <p:txBody>
          <a:bodyPr>
            <a:noAutofit/>
          </a:bodyPr>
          <a:lstStyle/>
          <a:p>
            <a:pPr>
              <a:buNone/>
            </a:pPr>
            <a:r>
              <a:rPr lang="fr-FR" dirty="0" smtClean="0"/>
              <a:t>- La toxicité de ces produits peut s’exercer par:</a:t>
            </a:r>
          </a:p>
          <a:p>
            <a:r>
              <a:rPr lang="fr-FR" dirty="0" smtClean="0"/>
              <a:t>Contact</a:t>
            </a:r>
          </a:p>
          <a:p>
            <a:r>
              <a:rPr lang="fr-FR" dirty="0" smtClean="0"/>
              <a:t>Ingestion</a:t>
            </a:r>
          </a:p>
          <a:p>
            <a:r>
              <a:rPr lang="fr-FR" dirty="0" smtClean="0"/>
              <a:t>Inhalation</a:t>
            </a:r>
          </a:p>
          <a:p>
            <a:pPr>
              <a:buNone/>
            </a:pPr>
            <a:r>
              <a:rPr lang="fr-FR" dirty="0" smtClean="0"/>
              <a:t>- Certains composées </a:t>
            </a:r>
            <a:r>
              <a:rPr lang="fr-FR" dirty="0" err="1" smtClean="0"/>
              <a:t>organo-phosphorés</a:t>
            </a:r>
            <a:r>
              <a:rPr lang="fr-FR" dirty="0" smtClean="0"/>
              <a:t> dits: </a:t>
            </a:r>
            <a:r>
              <a:rPr lang="fr-FR" b="1" dirty="0" smtClean="0">
                <a:solidFill>
                  <a:srgbClr val="FF0000"/>
                </a:solidFill>
              </a:rPr>
              <a:t>systémique</a:t>
            </a:r>
            <a:r>
              <a:rPr lang="fr-FR" dirty="0" smtClean="0"/>
              <a:t> pénètrent dans la plante et sont toxiques pour les ravageurs qui les </a:t>
            </a:r>
            <a:r>
              <a:rPr lang="fr-FR" b="1" dirty="0" smtClean="0">
                <a:solidFill>
                  <a:srgbClr val="FF0000"/>
                </a:solidFill>
              </a:rPr>
              <a:t>consomment</a:t>
            </a:r>
            <a:r>
              <a:rPr lang="fr-FR" dirty="0" smtClean="0"/>
              <a:t> ultérieurement notamment: les </a:t>
            </a:r>
            <a:r>
              <a:rPr lang="fr-FR" dirty="0" err="1" smtClean="0"/>
              <a:t>Hemiptères</a:t>
            </a:r>
            <a:r>
              <a:rPr lang="fr-FR" dirty="0" smtClean="0"/>
              <a:t> </a:t>
            </a:r>
            <a:r>
              <a:rPr lang="fr-FR" dirty="0" err="1" smtClean="0"/>
              <a:t>succeur</a:t>
            </a:r>
            <a:r>
              <a:rPr lang="fr-FR" dirty="0" smtClean="0"/>
              <a:t> de sève (ex: punaise, cochenilles)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b="1" dirty="0" smtClean="0">
                <a:solidFill>
                  <a:srgbClr val="FF0000"/>
                </a:solidFill>
              </a:rPr>
              <a:t>Méthodes chimiques</a:t>
            </a:r>
            <a:endParaRPr lang="fr-FR" dirty="0"/>
          </a:p>
        </p:txBody>
      </p:sp>
      <p:sp>
        <p:nvSpPr>
          <p:cNvPr id="3" name="Espace réservé du contenu 2"/>
          <p:cNvSpPr>
            <a:spLocks noGrp="1"/>
          </p:cNvSpPr>
          <p:nvPr>
            <p:ph idx="1"/>
          </p:nvPr>
        </p:nvSpPr>
        <p:spPr>
          <a:xfrm>
            <a:off x="381000" y="1143000"/>
            <a:ext cx="8229600" cy="5562600"/>
          </a:xfrm>
        </p:spPr>
        <p:txBody>
          <a:bodyPr>
            <a:noAutofit/>
          </a:bodyPr>
          <a:lstStyle/>
          <a:p>
            <a:pPr>
              <a:buNone/>
            </a:pPr>
            <a:r>
              <a:rPr lang="fr-FR" sz="3600" dirty="0" smtClean="0"/>
              <a:t>- </a:t>
            </a:r>
            <a:r>
              <a:rPr lang="fr-FR" sz="3600" b="1" dirty="0" smtClean="0">
                <a:solidFill>
                  <a:schemeClr val="accent6">
                    <a:lumMod val="50000"/>
                  </a:schemeClr>
                </a:solidFill>
              </a:rPr>
              <a:t>Différents types d’insecticides:</a:t>
            </a:r>
          </a:p>
          <a:p>
            <a:pPr>
              <a:buNone/>
            </a:pPr>
            <a:r>
              <a:rPr lang="fr-FR" sz="3600" dirty="0" smtClean="0"/>
              <a:t> Il y a plus de 100 molécules insecticides et acaricides appartenant à </a:t>
            </a:r>
            <a:r>
              <a:rPr lang="fr-FR" sz="3600" dirty="0" smtClean="0">
                <a:solidFill>
                  <a:srgbClr val="0000CC"/>
                </a:solidFill>
              </a:rPr>
              <a:t>trois grands types</a:t>
            </a:r>
            <a:r>
              <a:rPr lang="fr-FR" sz="3600" dirty="0" smtClean="0"/>
              <a:t>:</a:t>
            </a:r>
          </a:p>
          <a:p>
            <a:r>
              <a:rPr lang="fr-FR" sz="3600" dirty="0" smtClean="0"/>
              <a:t>Insecticides minéraux</a:t>
            </a:r>
          </a:p>
          <a:p>
            <a:r>
              <a:rPr lang="fr-FR" sz="3600" dirty="0" smtClean="0"/>
              <a:t>Insecticides organiques d’origine synthétique</a:t>
            </a:r>
          </a:p>
          <a:p>
            <a:r>
              <a:rPr lang="fr-FR" sz="3600" dirty="0" smtClean="0"/>
              <a:t>Insecticides organiques d’origine biologique</a:t>
            </a:r>
            <a:endParaRPr lang="fr-FR"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TotalTime>
  <Words>2956</Words>
  <Application>Microsoft Office PowerPoint</Application>
  <PresentationFormat>Affichage à l'écran (4:3)</PresentationFormat>
  <Paragraphs>410</Paragraphs>
  <Slides>57</Slides>
  <Notes>1</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Thème Office</vt:lpstr>
      <vt:lpstr>Méthodes de lutte et risques</vt:lpstr>
      <vt:lpstr>Diapositive 2</vt:lpstr>
      <vt:lpstr>Diapositive 3</vt:lpstr>
      <vt:lpstr>Diapositive 4</vt:lpstr>
      <vt:lpstr>Diapositive 5</vt:lpstr>
      <vt:lpstr>Diapositive 6</vt:lpstr>
      <vt:lpstr>Diapositive 7</vt:lpstr>
      <vt:lpstr>Méthodes chimiques</vt:lpstr>
      <vt:lpstr>Méthodes chimiques</vt:lpstr>
      <vt:lpstr>Méthodes chimiques</vt:lpstr>
      <vt:lpstr>Méthodes chimiques</vt:lpstr>
      <vt:lpstr>Méthodes chimiques</vt:lpstr>
      <vt:lpstr>Méthodes chimiques</vt:lpstr>
      <vt:lpstr>Diapositive 14</vt:lpstr>
      <vt:lpstr>2.1.1 Les différents types de produits insecticides</vt:lpstr>
      <vt:lpstr>Risques liés à l’utilisation des pesticides</vt:lpstr>
      <vt:lpstr>Risques liés à l’utilisation des pesticides</vt:lpstr>
      <vt:lpstr>Risques liés à l’utilisation des pesticides</vt:lpstr>
      <vt:lpstr>Risques liés à l’utilisation des pesticides</vt:lpstr>
      <vt:lpstr>Risques liés à l’utilisation des pesticides</vt:lpstr>
      <vt:lpstr>Risques liés à l’utilisation des pesticides</vt:lpstr>
      <vt:lpstr>Evolution dans le temps de la résistance  aux pesticides</vt:lpstr>
      <vt:lpstr>Risques liés à l’utilisation des pesticides</vt:lpstr>
      <vt:lpstr>Lutte chimique raisonnée</vt:lpstr>
      <vt:lpstr>Avantages de la lutte chimique raisonnée</vt:lpstr>
      <vt:lpstr>Lutte biologique et risques</vt:lpstr>
      <vt:lpstr>Lutte biologique et risques</vt:lpstr>
      <vt:lpstr>Lutte biologique et risques</vt:lpstr>
      <vt:lpstr>Lutte biologique et risques</vt:lpstr>
      <vt:lpstr>Lutte biologique et risques</vt:lpstr>
      <vt:lpstr>Lutte biologique et risques</vt:lpstr>
      <vt:lpstr>Différentes méthodes de lutte biologique</vt:lpstr>
      <vt:lpstr>Différentes méthodes de lutte biologique</vt:lpstr>
      <vt:lpstr>Différentes méthodes de lutte biologique</vt:lpstr>
      <vt:lpstr>Lutte biologique et risques</vt:lpstr>
      <vt:lpstr>2.3.1. Lutte par entomophages</vt:lpstr>
      <vt:lpstr>2.3.1. Lutte par entomophages</vt:lpstr>
      <vt:lpstr>Utilisation des prédateurs entomophages comme auxiliaires</vt:lpstr>
      <vt:lpstr>Diapositive 39</vt:lpstr>
      <vt:lpstr>Diapositive 40</vt:lpstr>
      <vt:lpstr>2.3.2. Les entomopathogènes</vt:lpstr>
      <vt:lpstr>Diapositive 42</vt:lpstr>
      <vt:lpstr>2.3.3. Lutte autocide (lâchers de mâles stériles )</vt:lpstr>
      <vt:lpstr>2.3.4. Lutte par confusion chimique</vt:lpstr>
      <vt:lpstr>Utilisation des phéromones dans la lutte  contre les ravageurs</vt:lpstr>
      <vt:lpstr>Au-delà de la lutte biologique: la lutte biotechnologique</vt:lpstr>
      <vt:lpstr>2.4. Aménagement des pratiques  culturales</vt:lpstr>
      <vt:lpstr>2.4.1. La sélection culturale</vt:lpstr>
      <vt:lpstr>Diapositive 49</vt:lpstr>
      <vt:lpstr>Diapositive 50</vt:lpstr>
      <vt:lpstr>Diapositive 51</vt:lpstr>
      <vt:lpstr>Diapositive 52</vt:lpstr>
      <vt:lpstr>2.2.3. La température</vt:lpstr>
      <vt:lpstr>2.2.4. Les gaz inertes</vt:lpstr>
      <vt:lpstr>2.2.5. Les radiations ionisantes</vt:lpstr>
      <vt:lpstr>Diapositive 56</vt:lpstr>
      <vt:lpstr>Diapositive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Méthodes de lutte et risques</dc:title>
  <dc:creator>Ghania</dc:creator>
  <cp:lastModifiedBy>Ghania</cp:lastModifiedBy>
  <cp:revision>45</cp:revision>
  <dcterms:created xsi:type="dcterms:W3CDTF">2019-02-26T16:41:40Z</dcterms:created>
  <dcterms:modified xsi:type="dcterms:W3CDTF">2021-05-22T05:15:22Z</dcterms:modified>
</cp:coreProperties>
</file>