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81" r:id="rId6"/>
    <p:sldId id="261" r:id="rId7"/>
    <p:sldId id="282" r:id="rId8"/>
    <p:sldId id="283" r:id="rId9"/>
    <p:sldId id="285" r:id="rId10"/>
    <p:sldId id="284" r:id="rId11"/>
    <p:sldId id="287" r:id="rId12"/>
    <p:sldId id="288" r:id="rId13"/>
    <p:sldId id="289" r:id="rId14"/>
    <p:sldId id="290" r:id="rId15"/>
    <p:sldId id="291" r:id="rId16"/>
    <p:sldId id="29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80" d="100"/>
          <a:sy n="80" d="100"/>
        </p:scale>
        <p:origin x="-1098" y="14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C474D-9AEC-473F-8AE1-D8B6A18A8559}" type="datetimeFigureOut">
              <a:rPr lang="en-US" smtClean="0"/>
              <a:t>12/28/2020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111F3B-0B42-4758-870A-2C8A154AB860}" type="slidenum">
              <a:rPr lang="en-US" smtClean="0"/>
              <a:t>‹N°›</a:t>
            </a:fld>
            <a:endParaRPr lang="en-US"/>
          </a:p>
        </p:txBody>
      </p:sp>
    </p:spTree>
    <p:extLst>
      <p:ext uri="{BB962C8B-B14F-4D97-AF65-F5344CB8AC3E}">
        <p14:creationId xmlns:p14="http://schemas.microsoft.com/office/powerpoint/2010/main" val="124941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11F3B-0B42-4758-870A-2C8A154AB860}" type="slidenum">
              <a:rPr lang="en-US" smtClean="0"/>
              <a:t>1</a:t>
            </a:fld>
            <a:endParaRPr lang="en-US"/>
          </a:p>
        </p:txBody>
      </p:sp>
    </p:spTree>
    <p:extLst>
      <p:ext uri="{BB962C8B-B14F-4D97-AF65-F5344CB8AC3E}">
        <p14:creationId xmlns:p14="http://schemas.microsoft.com/office/powerpoint/2010/main" val="359947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11F3B-0B42-4758-870A-2C8A154AB860}" type="slidenum">
              <a:rPr lang="en-US" smtClean="0"/>
              <a:t>3</a:t>
            </a:fld>
            <a:endParaRPr lang="en-US"/>
          </a:p>
        </p:txBody>
      </p:sp>
    </p:spTree>
    <p:extLst>
      <p:ext uri="{BB962C8B-B14F-4D97-AF65-F5344CB8AC3E}">
        <p14:creationId xmlns:p14="http://schemas.microsoft.com/office/powerpoint/2010/main" val="113935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11F3B-0B42-4758-870A-2C8A154AB860}" type="slidenum">
              <a:rPr lang="en-US" smtClean="0"/>
              <a:t>8</a:t>
            </a:fld>
            <a:endParaRPr lang="en-US"/>
          </a:p>
        </p:txBody>
      </p:sp>
    </p:spTree>
    <p:extLst>
      <p:ext uri="{BB962C8B-B14F-4D97-AF65-F5344CB8AC3E}">
        <p14:creationId xmlns:p14="http://schemas.microsoft.com/office/powerpoint/2010/main" val="113935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11F3B-0B42-4758-870A-2C8A154AB860}" type="slidenum">
              <a:rPr lang="en-US" smtClean="0"/>
              <a:t>9</a:t>
            </a:fld>
            <a:endParaRPr lang="en-US"/>
          </a:p>
        </p:txBody>
      </p:sp>
    </p:spTree>
    <p:extLst>
      <p:ext uri="{BB962C8B-B14F-4D97-AF65-F5344CB8AC3E}">
        <p14:creationId xmlns:p14="http://schemas.microsoft.com/office/powerpoint/2010/main" val="315802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89C98B-103E-4C6F-BCC4-CAEB15C69C51}"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337973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9C98B-103E-4C6F-BCC4-CAEB15C69C51}"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57202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9C98B-103E-4C6F-BCC4-CAEB15C69C51}"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133480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89C98B-103E-4C6F-BCC4-CAEB15C69C51}"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84906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89C98B-103E-4C6F-BCC4-CAEB15C69C51}" type="datetimeFigureOut">
              <a:rPr lang="en-US" smtClean="0"/>
              <a:t>12/28/2020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192360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89C98B-103E-4C6F-BCC4-CAEB15C69C51}"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229687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89C98B-103E-4C6F-BCC4-CAEB15C69C51}" type="datetimeFigureOut">
              <a:rPr lang="en-US" smtClean="0"/>
              <a:t>12/28/2020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224548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89C98B-103E-4C6F-BCC4-CAEB15C69C51}" type="datetimeFigureOut">
              <a:rPr lang="en-US" smtClean="0"/>
              <a:t>12/28/2020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36026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9C98B-103E-4C6F-BCC4-CAEB15C69C51}" type="datetimeFigureOut">
              <a:rPr lang="en-US" smtClean="0"/>
              <a:t>12/28/2020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3873959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9C98B-103E-4C6F-BCC4-CAEB15C69C51}"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139390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9C98B-103E-4C6F-BCC4-CAEB15C69C51}" type="datetimeFigureOut">
              <a:rPr lang="en-US" smtClean="0"/>
              <a:t>12/28/2020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CA081-43BD-4BBD-9FCA-8B3268A5DD5E}" type="slidenum">
              <a:rPr lang="en-US" smtClean="0"/>
              <a:t>‹N°›</a:t>
            </a:fld>
            <a:endParaRPr lang="en-US"/>
          </a:p>
        </p:txBody>
      </p:sp>
    </p:spTree>
    <p:extLst>
      <p:ext uri="{BB962C8B-B14F-4D97-AF65-F5344CB8AC3E}">
        <p14:creationId xmlns:p14="http://schemas.microsoft.com/office/powerpoint/2010/main" val="2263506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9C98B-103E-4C6F-BCC4-CAEB15C69C51}" type="datetimeFigureOut">
              <a:rPr lang="en-US" smtClean="0"/>
              <a:t>12/28/2020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CA081-43BD-4BBD-9FCA-8B3268A5DD5E}" type="slidenum">
              <a:rPr lang="en-US" smtClean="0"/>
              <a:t>‹N°›</a:t>
            </a:fld>
            <a:endParaRPr lang="en-US"/>
          </a:p>
        </p:txBody>
      </p:sp>
    </p:spTree>
    <p:extLst>
      <p:ext uri="{BB962C8B-B14F-4D97-AF65-F5344CB8AC3E}">
        <p14:creationId xmlns:p14="http://schemas.microsoft.com/office/powerpoint/2010/main" val="2925557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19.png"/><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19.png"/><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42.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41.png"/><Relationship Id="rId5" Type="http://schemas.openxmlformats.org/officeDocument/2006/relationships/image" Target="../media/image32.pn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31.png"/><Relationship Id="rId9" Type="http://schemas.openxmlformats.org/officeDocument/2006/relationships/image" Target="../media/image39.png"/><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rtl="1">
              <a:lnSpc>
                <a:spcPct val="115000"/>
              </a:lnSpc>
              <a:spcAft>
                <a:spcPts val="1000"/>
              </a:spcAft>
            </a:pPr>
            <a:r>
              <a:rPr lang="ar-DZ" sz="3300" b="1" dirty="0" smtClean="0">
                <a:solidFill>
                  <a:prstClr val="black"/>
                </a:solidFill>
                <a:cs typeface="Times New Roman"/>
              </a:rPr>
              <a:t>الفصل الثاني: المستويات والإ</a:t>
            </a:r>
            <a:r>
              <a:rPr lang="ar-SA" sz="3300" b="1" dirty="0" smtClean="0">
                <a:solidFill>
                  <a:prstClr val="black"/>
                </a:solidFill>
                <a:cs typeface="Times New Roman"/>
              </a:rPr>
              <a:t>تجاهات البلورية و الشبكة المعكوسة</a:t>
            </a:r>
            <a:endParaRPr lang="en-US" sz="3300" b="1" dirty="0" smtClean="0">
              <a:solidFill>
                <a:prstClr val="black"/>
              </a:solidFill>
              <a:cs typeface="Times New Roman"/>
            </a:endParaRPr>
          </a:p>
          <a:p>
            <a:pPr lvl="0" algn="r" rtl="1">
              <a:lnSpc>
                <a:spcPct val="150000"/>
              </a:lnSpc>
              <a:spcBef>
                <a:spcPts val="0"/>
              </a:spcBef>
              <a:tabLst>
                <a:tab pos="457200" algn="l"/>
              </a:tabLst>
            </a:pPr>
            <a:r>
              <a:rPr lang="ar-DZ" sz="2000" dirty="0" smtClean="0">
                <a:solidFill>
                  <a:srgbClr val="00B0F0"/>
                </a:solidFill>
                <a:ea typeface="Times New Roman"/>
              </a:rPr>
              <a:t>المحتوى</a:t>
            </a:r>
          </a:p>
          <a:p>
            <a:pPr marL="285750" lvl="0" indent="-285750" algn="r" rtl="1">
              <a:lnSpc>
                <a:spcPct val="160000"/>
              </a:lnSpc>
              <a:spcBef>
                <a:spcPts val="0"/>
              </a:spcBef>
              <a:buFont typeface="Wingdings" panose="05000000000000000000" pitchFamily="2" charset="2"/>
              <a:buChar char="v"/>
              <a:tabLst>
                <a:tab pos="457200" algn="l"/>
              </a:tabLst>
            </a:pPr>
            <a:r>
              <a:rPr lang="ar-DZ" sz="1800" dirty="0" smtClean="0">
                <a:solidFill>
                  <a:prstClr val="black"/>
                </a:solidFill>
                <a:ea typeface="Times New Roman"/>
              </a:rPr>
              <a:t>مقدمة.     </a:t>
            </a:r>
          </a:p>
          <a:p>
            <a:pPr marL="285750" lvl="0" indent="-285750" algn="r" rtl="1">
              <a:lnSpc>
                <a:spcPct val="160000"/>
              </a:lnSpc>
              <a:spcBef>
                <a:spcPts val="0"/>
              </a:spcBef>
              <a:buFont typeface="Wingdings" panose="05000000000000000000" pitchFamily="2" charset="2"/>
              <a:buChar char="v"/>
              <a:tabLst>
                <a:tab pos="457200" algn="l"/>
              </a:tabLst>
            </a:pPr>
            <a:r>
              <a:rPr lang="ar-DZ" sz="1800" dirty="0" smtClean="0">
                <a:solidFill>
                  <a:prstClr val="black"/>
                </a:solidFill>
                <a:ea typeface="Times New Roman"/>
              </a:rPr>
              <a:t> المستوي  البلوري .</a:t>
            </a:r>
          </a:p>
          <a:p>
            <a:pPr marL="285750" lvl="0" indent="-285750" algn="r" rtl="1">
              <a:lnSpc>
                <a:spcPct val="160000"/>
              </a:lnSpc>
              <a:spcBef>
                <a:spcPts val="0"/>
              </a:spcBef>
              <a:buFont typeface="Wingdings" panose="05000000000000000000" pitchFamily="2" charset="2"/>
              <a:buChar char="v"/>
              <a:tabLst>
                <a:tab pos="457200" algn="l"/>
              </a:tabLst>
            </a:pPr>
            <a:r>
              <a:rPr lang="ar-DZ" sz="1800" dirty="0" smtClean="0">
                <a:solidFill>
                  <a:prstClr val="black"/>
                </a:solidFill>
                <a:ea typeface="Times New Roman"/>
              </a:rPr>
              <a:t>قرائن (</a:t>
            </a:r>
            <a:r>
              <a:rPr lang="ar-DZ" sz="1800" dirty="0">
                <a:solidFill>
                  <a:prstClr val="black"/>
                </a:solidFill>
                <a:ea typeface="Times New Roman"/>
              </a:rPr>
              <a:t>معاملات</a:t>
            </a:r>
            <a:r>
              <a:rPr lang="ar-DZ" sz="1800" dirty="0" smtClean="0">
                <a:solidFill>
                  <a:prstClr val="black"/>
                </a:solidFill>
                <a:ea typeface="Times New Roman"/>
              </a:rPr>
              <a:t>) ميلر.</a:t>
            </a:r>
            <a:endParaRPr lang="en-US" sz="1200" dirty="0" smtClean="0">
              <a:solidFill>
                <a:prstClr val="black"/>
              </a:solidFill>
              <a:latin typeface="Times New Roman"/>
              <a:ea typeface="Times New Roman"/>
            </a:endParaRPr>
          </a:p>
          <a:p>
            <a:pPr marL="285750" lvl="0" indent="-285750" algn="r" rtl="1">
              <a:lnSpc>
                <a:spcPct val="160000"/>
              </a:lnSpc>
              <a:spcBef>
                <a:spcPts val="0"/>
              </a:spcBef>
              <a:buFont typeface="Wingdings" panose="05000000000000000000" pitchFamily="2" charset="2"/>
              <a:buChar char="v"/>
              <a:tabLst>
                <a:tab pos="457200" algn="l"/>
              </a:tabLst>
            </a:pPr>
            <a:r>
              <a:rPr lang="ar-DZ" sz="1800" dirty="0" smtClean="0">
                <a:solidFill>
                  <a:prstClr val="black"/>
                </a:solidFill>
                <a:ea typeface="Times New Roman"/>
              </a:rPr>
              <a:t> الإتجاه البلوري. </a:t>
            </a:r>
          </a:p>
          <a:p>
            <a:pPr marL="285750" lvl="0" indent="-285750" algn="r" rtl="1">
              <a:lnSpc>
                <a:spcPct val="160000"/>
              </a:lnSpc>
              <a:spcBef>
                <a:spcPts val="0"/>
              </a:spcBef>
              <a:buFont typeface="Wingdings" panose="05000000000000000000" pitchFamily="2" charset="2"/>
              <a:buChar char="v"/>
              <a:tabLst>
                <a:tab pos="457200" algn="l"/>
              </a:tabLst>
            </a:pPr>
            <a:r>
              <a:rPr lang="ar-DZ" sz="1800" dirty="0" smtClean="0">
                <a:solidFill>
                  <a:prstClr val="black"/>
                </a:solidFill>
                <a:ea typeface="Times New Roman"/>
              </a:rPr>
              <a:t>قرائن فيس.  </a:t>
            </a:r>
          </a:p>
          <a:p>
            <a:pPr marL="285750" lvl="0" indent="-285750" algn="r" rtl="1">
              <a:lnSpc>
                <a:spcPct val="160000"/>
              </a:lnSpc>
              <a:spcBef>
                <a:spcPts val="0"/>
              </a:spcBef>
              <a:buFont typeface="Wingdings" panose="05000000000000000000" pitchFamily="2" charset="2"/>
              <a:buChar char="v"/>
              <a:tabLst>
                <a:tab pos="457200" algn="l"/>
              </a:tabLst>
            </a:pPr>
            <a:r>
              <a:rPr lang="ar-DZ" sz="1800" dirty="0" smtClean="0">
                <a:solidFill>
                  <a:prstClr val="black"/>
                </a:solidFill>
                <a:ea typeface="Times New Roman"/>
              </a:rPr>
              <a:t>الشبكة المعكوسة.</a:t>
            </a:r>
            <a:endParaRPr lang="en-US" sz="1800" dirty="0" smtClean="0">
              <a:solidFill>
                <a:prstClr val="black"/>
              </a:solidFill>
              <a:ea typeface="Times New Roman"/>
            </a:endParaRPr>
          </a:p>
          <a:p>
            <a:pPr lvl="0" algn="r" rtl="1">
              <a:lnSpc>
                <a:spcPct val="160000"/>
              </a:lnSpc>
              <a:spcBef>
                <a:spcPts val="0"/>
              </a:spcBef>
              <a:tabLst>
                <a:tab pos="457200" algn="l"/>
              </a:tabLst>
            </a:pPr>
            <a:r>
              <a:rPr lang="ar-DZ" sz="2000" dirty="0" smtClean="0">
                <a:solidFill>
                  <a:srgbClr val="00B0F0"/>
                </a:solidFill>
                <a:ea typeface="Times New Roman"/>
              </a:rPr>
              <a:t>الأهداف</a:t>
            </a:r>
            <a:r>
              <a:rPr lang="ar-DZ" sz="1800" dirty="0" smtClean="0">
                <a:solidFill>
                  <a:prstClr val="black"/>
                </a:solidFill>
                <a:ea typeface="Times New Roman"/>
              </a:rPr>
              <a:t> </a:t>
            </a:r>
          </a:p>
          <a:p>
            <a:pPr lvl="0" algn="r" rtl="1">
              <a:lnSpc>
                <a:spcPct val="160000"/>
              </a:lnSpc>
              <a:spcBef>
                <a:spcPts val="0"/>
              </a:spcBef>
              <a:tabLst>
                <a:tab pos="457200" algn="l"/>
              </a:tabLst>
            </a:pPr>
            <a:r>
              <a:rPr lang="ar-DZ" sz="1800" dirty="0" smtClean="0">
                <a:solidFill>
                  <a:prstClr val="black"/>
                </a:solidFill>
                <a:ea typeface="Times New Roman"/>
              </a:rPr>
              <a:t>في نهاية هذا الفصل يكون الطالب قادراعلى معرفة مايلي:</a:t>
            </a:r>
          </a:p>
          <a:p>
            <a:pPr marL="285750" lvl="0" indent="-285750" algn="r" rtl="1">
              <a:lnSpc>
                <a:spcPct val="160000"/>
              </a:lnSpc>
              <a:spcBef>
                <a:spcPts val="0"/>
              </a:spcBef>
              <a:buFont typeface="Wingdings" panose="05000000000000000000" pitchFamily="2" charset="2"/>
              <a:buChar char="v"/>
              <a:tabLst>
                <a:tab pos="457200" algn="l"/>
              </a:tabLst>
            </a:pPr>
            <a:r>
              <a:rPr lang="ar-DZ" sz="1800" dirty="0" smtClean="0">
                <a:solidFill>
                  <a:prstClr val="black"/>
                </a:solidFill>
                <a:ea typeface="Times New Roman"/>
              </a:rPr>
              <a:t> وصف وتحديد المستويات البلورية بواسطة قرائن ميلر.</a:t>
            </a:r>
          </a:p>
          <a:p>
            <a:pPr marL="285750" lvl="0" indent="-285750" algn="r" rtl="1">
              <a:lnSpc>
                <a:spcPct val="160000"/>
              </a:lnSpc>
              <a:spcBef>
                <a:spcPts val="0"/>
              </a:spcBef>
              <a:buFont typeface="Wingdings" panose="05000000000000000000" pitchFamily="2" charset="2"/>
              <a:buChar char="v"/>
              <a:tabLst>
                <a:tab pos="457200" algn="l"/>
              </a:tabLst>
            </a:pPr>
            <a:r>
              <a:rPr lang="ar-DZ" sz="1800" dirty="0" smtClean="0">
                <a:solidFill>
                  <a:prstClr val="black"/>
                </a:solidFill>
                <a:ea typeface="Times New Roman"/>
              </a:rPr>
              <a:t>وصف وتحديد الإتجاهات البلورية بواسطة قرائن فيس.</a:t>
            </a:r>
          </a:p>
          <a:p>
            <a:pPr marL="285750" lvl="0" indent="-285750" algn="r" rtl="1">
              <a:lnSpc>
                <a:spcPct val="160000"/>
              </a:lnSpc>
              <a:spcBef>
                <a:spcPts val="0"/>
              </a:spcBef>
              <a:buFont typeface="Wingdings" panose="05000000000000000000" pitchFamily="2" charset="2"/>
              <a:buChar char="v"/>
              <a:tabLst>
                <a:tab pos="457200" algn="l"/>
              </a:tabLst>
            </a:pPr>
            <a:r>
              <a:rPr lang="ar-DZ" sz="1800" dirty="0" smtClean="0">
                <a:solidFill>
                  <a:prstClr val="black"/>
                </a:solidFill>
                <a:ea typeface="Times New Roman"/>
              </a:rPr>
              <a:t>معرفة الشبكة المعكوسة وأهميتها في علم البلورات.</a:t>
            </a:r>
          </a:p>
          <a:p>
            <a:pPr marL="285750" lvl="0" indent="-285750" algn="r" rtl="1">
              <a:lnSpc>
                <a:spcPct val="160000"/>
              </a:lnSpc>
              <a:spcBef>
                <a:spcPts val="0"/>
              </a:spcBef>
              <a:buFont typeface="Wingdings" panose="05000000000000000000" pitchFamily="2" charset="2"/>
              <a:buChar char="v"/>
              <a:tabLst>
                <a:tab pos="457200" algn="l"/>
              </a:tabLst>
            </a:pPr>
            <a:r>
              <a:rPr lang="ar-DZ" sz="1800" dirty="0" smtClean="0">
                <a:solidFill>
                  <a:prstClr val="black"/>
                </a:solidFill>
                <a:ea typeface="Times New Roman"/>
              </a:rPr>
              <a:t>تعين الفرق بين الشبكة المعكوسة والشبكة الحقيقية (الشبكة المباشرة).</a:t>
            </a:r>
          </a:p>
          <a:p>
            <a:endParaRPr lang="en-US" dirty="0"/>
          </a:p>
        </p:txBody>
      </p:sp>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latin typeface="Arial" charset="0"/>
              </a:rPr>
              <a:t>1</a:t>
            </a:r>
            <a:endParaRPr lang="en-US" altLang="en-US" b="1" dirty="0">
              <a:latin typeface="Arial" charset="0"/>
            </a:endParaRPr>
          </a:p>
        </p:txBody>
      </p:sp>
    </p:spTree>
    <p:extLst>
      <p:ext uri="{BB962C8B-B14F-4D97-AF65-F5344CB8AC3E}">
        <p14:creationId xmlns:p14="http://schemas.microsoft.com/office/powerpoint/2010/main" val="2070976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6000" y="36000"/>
                <a:ext cx="9036136" cy="6768000"/>
              </a:xfrm>
            </p:spPr>
            <p:txBody>
              <a:bodyPr>
                <a:normAutofit lnSpcReduction="10000"/>
              </a:bodyPr>
              <a:lstStyle/>
              <a:p>
                <a:pPr algn="r" rtl="1">
                  <a:lnSpc>
                    <a:spcPct val="150000"/>
                  </a:lnSpc>
                  <a:tabLst>
                    <a:tab pos="457200" algn="l"/>
                  </a:tabLst>
                </a:pPr>
                <a:r>
                  <a:rPr lang="ar-DZ" sz="2400" dirty="0">
                    <a:solidFill>
                      <a:srgbClr val="00B0F0"/>
                    </a:solidFill>
                    <a:ea typeface="Times New Roman"/>
                  </a:rPr>
                  <a:t>5- الإتجاه البلوري وقرائن فيس :</a:t>
                </a:r>
              </a:p>
              <a:p>
                <a:pPr algn="just" rtl="1">
                  <a:lnSpc>
                    <a:spcPct val="150000"/>
                  </a:lnSpc>
                </a:pPr>
                <a:r>
                  <a:rPr lang="ar-DZ" sz="1800" dirty="0" smtClean="0">
                    <a:solidFill>
                      <a:srgbClr val="000000"/>
                    </a:solidFill>
                    <a:ea typeface="Calibri"/>
                    <a:cs typeface="Simplified Arabic"/>
                  </a:rPr>
                  <a:t>نسمي إتجاه بلوري كل إتجاه يشمل على الأقل عقدتين من عقد الشبكة البلورية ويرمز للإتجاه البلوري بالرمز</a:t>
                </a:r>
                <a:r>
                  <a:rPr lang="fr-FR" sz="1800" dirty="0" smtClean="0">
                    <a:solidFill>
                      <a:srgbClr val="000000"/>
                    </a:solidFill>
                    <a:ea typeface="Calibri"/>
                    <a:cs typeface="Simplified Arabic"/>
                  </a:rPr>
                  <a:t> [</a:t>
                </a:r>
                <a:r>
                  <a:rPr lang="fr-FR" sz="1800" dirty="0" err="1" smtClean="0">
                    <a:solidFill>
                      <a:srgbClr val="000000"/>
                    </a:solidFill>
                    <a:ea typeface="Calibri"/>
                    <a:cs typeface="Simplified Arabic"/>
                  </a:rPr>
                  <a:t>uvw</a:t>
                </a:r>
                <a:r>
                  <a:rPr lang="fr-FR" sz="1800" dirty="0" smtClean="0">
                    <a:solidFill>
                      <a:srgbClr val="000000"/>
                    </a:solidFill>
                    <a:ea typeface="Calibri"/>
                    <a:cs typeface="Simplified Arabic"/>
                  </a:rPr>
                  <a:t>]</a:t>
                </a:r>
                <a:r>
                  <a:rPr lang="ar-DZ" sz="1800" dirty="0" smtClean="0">
                    <a:solidFill>
                      <a:srgbClr val="000000"/>
                    </a:solidFill>
                    <a:ea typeface="Calibri"/>
                    <a:cs typeface="Simplified Arabic"/>
                  </a:rPr>
                  <a:t> حيث </a:t>
                </a:r>
                <a:r>
                  <a:rPr lang="fr-FR" sz="1800" dirty="0" smtClean="0">
                    <a:solidFill>
                      <a:srgbClr val="000000"/>
                    </a:solidFill>
                    <a:ea typeface="Calibri"/>
                    <a:cs typeface="Simplified Arabic"/>
                  </a:rPr>
                  <a:t>u </a:t>
                </a:r>
                <a:r>
                  <a:rPr lang="ar-DZ" sz="1800" dirty="0" smtClean="0">
                    <a:solidFill>
                      <a:srgbClr val="000000"/>
                    </a:solidFill>
                    <a:ea typeface="Calibri"/>
                    <a:cs typeface="Simplified Arabic"/>
                  </a:rPr>
                  <a:t>و</a:t>
                </a:r>
                <a:r>
                  <a:rPr lang="fr-FR" sz="1800" dirty="0" smtClean="0">
                    <a:solidFill>
                      <a:srgbClr val="000000"/>
                    </a:solidFill>
                    <a:ea typeface="Calibri"/>
                    <a:cs typeface="Simplified Arabic"/>
                  </a:rPr>
                  <a:t> v </a:t>
                </a:r>
                <a:r>
                  <a:rPr lang="ar-DZ" sz="1800" dirty="0" smtClean="0">
                    <a:solidFill>
                      <a:srgbClr val="000000"/>
                    </a:solidFill>
                    <a:ea typeface="Calibri"/>
                    <a:cs typeface="Simplified Arabic"/>
                  </a:rPr>
                  <a:t>و</a:t>
                </a:r>
                <a:r>
                  <a:rPr lang="fr-FR" sz="1800" dirty="0" smtClean="0">
                    <a:solidFill>
                      <a:srgbClr val="000000"/>
                    </a:solidFill>
                    <a:ea typeface="Calibri"/>
                    <a:cs typeface="Simplified Arabic"/>
                  </a:rPr>
                  <a:t>w</a:t>
                </a:r>
                <a:r>
                  <a:rPr lang="ar-DZ" sz="1800" dirty="0" smtClean="0">
                    <a:solidFill>
                      <a:srgbClr val="000000"/>
                    </a:solidFill>
                    <a:ea typeface="Calibri"/>
                    <a:cs typeface="Simplified Arabic"/>
                  </a:rPr>
                  <a:t> هي ثوابت  تعرف بقرائن او معاملات فيس ولتحديدها نتبع الخطوات التالية :</a:t>
                </a:r>
              </a:p>
              <a:p>
                <a:pPr marL="342900" lvl="0" indent="-342900" algn="just" rtl="1">
                  <a:lnSpc>
                    <a:spcPct val="150000"/>
                  </a:lnSpc>
                  <a:buFont typeface="+mj-lt"/>
                  <a:buAutoNum type="arabicParenR"/>
                </a:pPr>
                <a:r>
                  <a:rPr lang="ar-DZ" sz="1800" dirty="0">
                    <a:solidFill>
                      <a:srgbClr val="000000"/>
                    </a:solidFill>
                    <a:ea typeface="Calibri"/>
                    <a:cs typeface="Simplified Arabic"/>
                  </a:rPr>
                  <a:t>نفرض أن المحاور الكارتيزية تنطبق على أشعة الإنتقال الأساسية للخلية الأولية(أحرف الخلية الأولية ) بحيث يكون رأس الخلية الأولية هو بمثابت مبدأ للمحاور.</a:t>
                </a:r>
              </a:p>
              <a:p>
                <a:pPr marL="342900" lvl="0" indent="-342900" algn="just" rtl="1">
                  <a:lnSpc>
                    <a:spcPct val="150000"/>
                  </a:lnSpc>
                  <a:buFont typeface="+mj-lt"/>
                  <a:buAutoNum type="arabicParenR"/>
                </a:pPr>
                <a:r>
                  <a:rPr lang="ar-DZ" sz="1800" dirty="0" smtClean="0">
                    <a:solidFill>
                      <a:srgbClr val="000000"/>
                    </a:solidFill>
                    <a:ea typeface="Calibri"/>
                    <a:cs typeface="Simplified Arabic"/>
                  </a:rPr>
                  <a:t>نعين إحداثيات نقطة بداية ونهاية الاتجاه البلوري حيث نقطة البداية هي </a:t>
                </a:r>
                <a14:m>
                  <m:oMath xmlns:m="http://schemas.openxmlformats.org/officeDocument/2006/math">
                    <m:r>
                      <a:rPr lang="fr-FR" sz="1800" b="0" i="1" smtClean="0">
                        <a:solidFill>
                          <a:prstClr val="black"/>
                        </a:solidFill>
                        <a:latin typeface="Cambria Math"/>
                        <a:ea typeface="Calibri"/>
                        <a:cs typeface="Simplified Arabic"/>
                      </a:rPr>
                      <m:t>𝐴</m:t>
                    </m:r>
                    <m:r>
                      <a:rPr lang="fr-FR" sz="1800" b="0" i="1" smtClean="0">
                        <a:solidFill>
                          <a:prstClr val="black"/>
                        </a:solidFill>
                        <a:latin typeface="Cambria Math"/>
                        <a:ea typeface="Calibri"/>
                        <a:cs typeface="Simplified Arabic"/>
                      </a:rPr>
                      <m:t>=</m:t>
                    </m:r>
                    <m:d>
                      <m:dPr>
                        <m:ctrlPr>
                          <a:rPr lang="fr-FR" sz="1800" b="0" i="1" smtClean="0">
                            <a:solidFill>
                              <a:prstClr val="black"/>
                            </a:solidFill>
                            <a:latin typeface="Cambria Math"/>
                            <a:cs typeface="Simplified Arabic"/>
                          </a:rPr>
                        </m:ctrlPr>
                      </m:dPr>
                      <m:e>
                        <m:sSub>
                          <m:sSubPr>
                            <m:ctrlPr>
                              <a:rPr lang="fr-FR" sz="1800" b="0" i="1" smtClean="0">
                                <a:solidFill>
                                  <a:prstClr val="black"/>
                                </a:solidFill>
                                <a:latin typeface="Cambria Math"/>
                                <a:cs typeface="Simplified Arabic"/>
                              </a:rPr>
                            </m:ctrlPr>
                          </m:sSubPr>
                          <m:e>
                            <m:sSub>
                              <m:sSubPr>
                                <m:ctrlPr>
                                  <a:rPr lang="fr-FR" sz="1800" b="0" i="1" smtClean="0">
                                    <a:solidFill>
                                      <a:prstClr val="black"/>
                                    </a:solidFill>
                                    <a:latin typeface="Cambria Math"/>
                                    <a:cs typeface="Simplified Arabic"/>
                                  </a:rPr>
                                </m:ctrlPr>
                              </m:sSubPr>
                              <m:e>
                                <m:r>
                                  <a:rPr lang="fr-FR" sz="1800" b="0" i="1" smtClean="0">
                                    <a:solidFill>
                                      <a:prstClr val="black"/>
                                    </a:solidFill>
                                    <a:latin typeface="Cambria Math"/>
                                    <a:cs typeface="Simplified Arabic"/>
                                  </a:rPr>
                                  <m:t>𝑥</m:t>
                                </m:r>
                              </m:e>
                              <m:sub>
                                <m:r>
                                  <a:rPr lang="fr-FR" sz="1800" b="0" i="1" smtClean="0">
                                    <a:solidFill>
                                      <a:prstClr val="black"/>
                                    </a:solidFill>
                                    <a:latin typeface="Cambria Math"/>
                                    <a:cs typeface="Simplified Arabic"/>
                                  </a:rPr>
                                  <m:t>𝐴</m:t>
                                </m:r>
                              </m:sub>
                            </m:sSub>
                            <m:r>
                              <a:rPr lang="fr-FR" sz="1800" b="0" i="1" smtClean="0">
                                <a:solidFill>
                                  <a:prstClr val="black"/>
                                </a:solidFill>
                                <a:latin typeface="Cambria Math"/>
                                <a:cs typeface="Simplified Arabic"/>
                              </a:rPr>
                              <m:t>,</m:t>
                            </m:r>
                            <m:sSub>
                              <m:sSubPr>
                                <m:ctrlPr>
                                  <a:rPr lang="fr-FR" sz="1800" b="0" i="1" smtClean="0">
                                    <a:solidFill>
                                      <a:prstClr val="black"/>
                                    </a:solidFill>
                                    <a:latin typeface="Cambria Math"/>
                                    <a:cs typeface="Simplified Arabic"/>
                                  </a:rPr>
                                </m:ctrlPr>
                              </m:sSubPr>
                              <m:e>
                                <m:r>
                                  <a:rPr lang="fr-FR" sz="1800" b="0" i="1" smtClean="0">
                                    <a:solidFill>
                                      <a:prstClr val="black"/>
                                    </a:solidFill>
                                    <a:latin typeface="Cambria Math"/>
                                    <a:cs typeface="Simplified Arabic"/>
                                  </a:rPr>
                                  <m:t>𝑦</m:t>
                                </m:r>
                              </m:e>
                              <m:sub>
                                <m:r>
                                  <a:rPr lang="fr-FR" sz="1800" b="0" i="1" smtClean="0">
                                    <a:solidFill>
                                      <a:prstClr val="black"/>
                                    </a:solidFill>
                                    <a:latin typeface="Cambria Math"/>
                                    <a:cs typeface="Simplified Arabic"/>
                                  </a:rPr>
                                  <m:t>𝐴</m:t>
                                </m:r>
                              </m:sub>
                            </m:sSub>
                            <m:r>
                              <a:rPr lang="fr-FR" sz="1800" b="0" i="1" smtClean="0">
                                <a:solidFill>
                                  <a:prstClr val="black"/>
                                </a:solidFill>
                                <a:latin typeface="Cambria Math"/>
                                <a:cs typeface="Simplified Arabic"/>
                              </a:rPr>
                              <m:t>,</m:t>
                            </m:r>
                            <m:r>
                              <a:rPr lang="fr-FR" sz="1800" b="0" i="1" smtClean="0">
                                <a:solidFill>
                                  <a:prstClr val="black"/>
                                </a:solidFill>
                                <a:latin typeface="Cambria Math"/>
                                <a:cs typeface="Simplified Arabic"/>
                              </a:rPr>
                              <m:t>𝑧</m:t>
                            </m:r>
                          </m:e>
                          <m:sub>
                            <m:r>
                              <a:rPr lang="fr-FR" sz="1800" b="0" i="1" smtClean="0">
                                <a:solidFill>
                                  <a:prstClr val="black"/>
                                </a:solidFill>
                                <a:latin typeface="Cambria Math"/>
                                <a:cs typeface="Simplified Arabic"/>
                              </a:rPr>
                              <m:t>𝐴</m:t>
                            </m:r>
                          </m:sub>
                        </m:sSub>
                      </m:e>
                    </m:d>
                  </m:oMath>
                </a14:m>
                <a:r>
                  <a:rPr lang="fr-FR" sz="1800" dirty="0" smtClean="0">
                    <a:solidFill>
                      <a:schemeClr val="tx1"/>
                    </a:solidFill>
                    <a:ea typeface="Calibri"/>
                    <a:cs typeface="Simplified Arabic"/>
                  </a:rPr>
                  <a:t> </a:t>
                </a:r>
                <a:r>
                  <a:rPr lang="ar-DZ" sz="1800" dirty="0" smtClean="0">
                    <a:solidFill>
                      <a:schemeClr val="tx1"/>
                    </a:solidFill>
                    <a:ea typeface="Calibri"/>
                    <a:cs typeface="Simplified Arabic"/>
                  </a:rPr>
                  <a:t> و</a:t>
                </a:r>
                <a:r>
                  <a:rPr lang="ar-DZ" sz="1800" dirty="0">
                    <a:solidFill>
                      <a:srgbClr val="000000"/>
                    </a:solidFill>
                    <a:ea typeface="Calibri"/>
                    <a:cs typeface="Simplified Arabic"/>
                  </a:rPr>
                  <a:t> نقطة </a:t>
                </a:r>
                <a:r>
                  <a:rPr lang="ar-DZ" sz="1800" dirty="0" smtClean="0">
                    <a:solidFill>
                      <a:srgbClr val="000000"/>
                    </a:solidFill>
                    <a:ea typeface="Calibri"/>
                    <a:cs typeface="Simplified Arabic"/>
                  </a:rPr>
                  <a:t>النهاية </a:t>
                </a:r>
                <a:r>
                  <a:rPr lang="ar-DZ" sz="1800" dirty="0">
                    <a:solidFill>
                      <a:srgbClr val="000000"/>
                    </a:solidFill>
                    <a:ea typeface="Calibri"/>
                    <a:cs typeface="Simplified Arabic"/>
                  </a:rPr>
                  <a:t>هي </a:t>
                </a:r>
                <a14:m>
                  <m:oMath xmlns:m="http://schemas.openxmlformats.org/officeDocument/2006/math">
                    <m:r>
                      <a:rPr lang="fr-FR" sz="1800" b="0" i="1" smtClean="0">
                        <a:solidFill>
                          <a:prstClr val="black"/>
                        </a:solidFill>
                        <a:latin typeface="Cambria Math"/>
                        <a:ea typeface="Calibri"/>
                        <a:cs typeface="Simplified Arabic"/>
                      </a:rPr>
                      <m:t>𝐵</m:t>
                    </m:r>
                    <m:r>
                      <a:rPr lang="fr-FR" sz="1800" i="1">
                        <a:solidFill>
                          <a:prstClr val="black"/>
                        </a:solidFill>
                        <a:latin typeface="Cambria Math"/>
                        <a:ea typeface="Calibri"/>
                        <a:cs typeface="Simplified Arabic"/>
                      </a:rPr>
                      <m:t>=</m:t>
                    </m:r>
                    <m:d>
                      <m:dPr>
                        <m:ctrlPr>
                          <a:rPr lang="fr-FR" sz="1800" i="1">
                            <a:solidFill>
                              <a:prstClr val="black"/>
                            </a:solidFill>
                            <a:latin typeface="Cambria Math"/>
                            <a:cs typeface="Simplified Arabic"/>
                          </a:rPr>
                        </m:ctrlPr>
                      </m:dPr>
                      <m:e>
                        <m:sSub>
                          <m:sSubPr>
                            <m:ctrlPr>
                              <a:rPr lang="fr-FR" sz="1800" i="1">
                                <a:solidFill>
                                  <a:prstClr val="black"/>
                                </a:solidFill>
                                <a:latin typeface="Cambria Math"/>
                                <a:cs typeface="Simplified Arabic"/>
                              </a:rPr>
                            </m:ctrlPr>
                          </m:sSubPr>
                          <m:e>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𝑥</m:t>
                                </m:r>
                              </m:e>
                              <m:sub>
                                <m:r>
                                  <a:rPr lang="fr-FR" sz="1800" b="0" i="1" smtClean="0">
                                    <a:solidFill>
                                      <a:prstClr val="black"/>
                                    </a:solidFill>
                                    <a:latin typeface="Cambria Math"/>
                                    <a:cs typeface="Simplified Arabic"/>
                                  </a:rPr>
                                  <m:t>𝐵</m:t>
                                </m:r>
                              </m:sub>
                            </m:sSub>
                            <m:r>
                              <a:rPr lang="fr-FR" sz="1800" i="1">
                                <a:solidFill>
                                  <a:prstClr val="black"/>
                                </a:solidFill>
                                <a:latin typeface="Cambria Math"/>
                                <a:cs typeface="Simplified Arabic"/>
                              </a:rPr>
                              <m:t>,</m:t>
                            </m:r>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𝑦</m:t>
                                </m:r>
                              </m:e>
                              <m:sub>
                                <m:r>
                                  <a:rPr lang="fr-FR" sz="1800" b="0" i="1" smtClean="0">
                                    <a:solidFill>
                                      <a:prstClr val="black"/>
                                    </a:solidFill>
                                    <a:latin typeface="Cambria Math"/>
                                    <a:cs typeface="Simplified Arabic"/>
                                  </a:rPr>
                                  <m:t>𝐵</m:t>
                                </m:r>
                              </m:sub>
                            </m:sSub>
                            <m:r>
                              <a:rPr lang="fr-FR" sz="1800" i="1">
                                <a:solidFill>
                                  <a:prstClr val="black"/>
                                </a:solidFill>
                                <a:latin typeface="Cambria Math"/>
                                <a:cs typeface="Simplified Arabic"/>
                              </a:rPr>
                              <m:t>,</m:t>
                            </m:r>
                            <m:r>
                              <a:rPr lang="fr-FR" sz="1800" i="1">
                                <a:solidFill>
                                  <a:prstClr val="black"/>
                                </a:solidFill>
                                <a:latin typeface="Cambria Math"/>
                                <a:cs typeface="Simplified Arabic"/>
                              </a:rPr>
                              <m:t>𝑧</m:t>
                            </m:r>
                          </m:e>
                          <m:sub>
                            <m:r>
                              <a:rPr lang="fr-FR" sz="1800" b="0" i="1" smtClean="0">
                                <a:solidFill>
                                  <a:prstClr val="black"/>
                                </a:solidFill>
                                <a:latin typeface="Cambria Math"/>
                                <a:cs typeface="Simplified Arabic"/>
                              </a:rPr>
                              <m:t>𝐵</m:t>
                            </m:r>
                          </m:sub>
                        </m:sSub>
                      </m:e>
                    </m:d>
                  </m:oMath>
                </a14:m>
                <a:endParaRPr lang="fr-FR" sz="1800" dirty="0" smtClean="0">
                  <a:solidFill>
                    <a:schemeClr val="tx1"/>
                  </a:solidFill>
                  <a:ea typeface="Calibri"/>
                  <a:cs typeface="Simplified Arabic"/>
                </a:endParaRPr>
              </a:p>
              <a:p>
                <a:pPr marL="342900" lvl="0" indent="-342900" algn="just" rtl="1">
                  <a:lnSpc>
                    <a:spcPct val="150000"/>
                  </a:lnSpc>
                  <a:buFont typeface="+mj-lt"/>
                  <a:buAutoNum type="arabicParenR"/>
                </a:pPr>
                <a:r>
                  <a:rPr lang="ar-DZ" sz="1800" dirty="0">
                    <a:solidFill>
                      <a:srgbClr val="000000"/>
                    </a:solidFill>
                    <a:ea typeface="Calibri"/>
                    <a:cs typeface="Simplified Arabic"/>
                  </a:rPr>
                  <a:t>نعين </a:t>
                </a:r>
                <a:r>
                  <a:rPr lang="ar-DZ" sz="1800" dirty="0" smtClean="0">
                    <a:solidFill>
                      <a:srgbClr val="000000"/>
                    </a:solidFill>
                    <a:ea typeface="Calibri"/>
                    <a:cs typeface="Simplified Arabic"/>
                  </a:rPr>
                  <a:t>إحداثيات الاتجاه البلوري</a:t>
                </a:r>
                <a:r>
                  <a:rPr lang="fr-FR" sz="1800" dirty="0">
                    <a:solidFill>
                      <a:prstClr val="black"/>
                    </a:solidFill>
                    <a:ea typeface="Calibri"/>
                    <a:cs typeface="Simplified Arabic"/>
                  </a:rPr>
                  <a:t> </a:t>
                </a:r>
                <a14:m>
                  <m:oMath xmlns:m="http://schemas.openxmlformats.org/officeDocument/2006/math">
                    <m:acc>
                      <m:accPr>
                        <m:chr m:val="⃗"/>
                        <m:ctrlPr>
                          <a:rPr lang="fr-FR" sz="1800" i="1" smtClean="0">
                            <a:solidFill>
                              <a:prstClr val="black"/>
                            </a:solidFill>
                            <a:latin typeface="Cambria Math"/>
                            <a:cs typeface="Simplified Arabic"/>
                          </a:rPr>
                        </m:ctrlPr>
                      </m:accPr>
                      <m:e>
                        <m:r>
                          <a:rPr lang="fr-FR" sz="1800" b="0" i="1" smtClean="0">
                            <a:solidFill>
                              <a:prstClr val="black"/>
                            </a:solidFill>
                            <a:latin typeface="Cambria Math"/>
                            <a:cs typeface="Simplified Arabic"/>
                          </a:rPr>
                          <m:t>𝐴𝐵</m:t>
                        </m:r>
                      </m:e>
                    </m:acc>
                    <m:r>
                      <a:rPr lang="fr-FR" sz="1800" i="1">
                        <a:solidFill>
                          <a:prstClr val="black"/>
                        </a:solidFill>
                        <a:latin typeface="Cambria Math"/>
                        <a:ea typeface="Calibri"/>
                        <a:cs typeface="Simplified Arabic"/>
                      </a:rPr>
                      <m:t>=</m:t>
                    </m:r>
                    <m:d>
                      <m:dPr>
                        <m:ctrlPr>
                          <a:rPr lang="fr-FR" sz="1800" i="1">
                            <a:solidFill>
                              <a:prstClr val="black"/>
                            </a:solidFill>
                            <a:latin typeface="Cambria Math"/>
                            <a:cs typeface="Simplified Arabic"/>
                          </a:rPr>
                        </m:ctrlPr>
                      </m:dPr>
                      <m:e>
                        <m:sSub>
                          <m:sSubPr>
                            <m:ctrlPr>
                              <a:rPr lang="fr-FR" sz="1800" i="1">
                                <a:solidFill>
                                  <a:prstClr val="black"/>
                                </a:solidFill>
                                <a:latin typeface="Cambria Math"/>
                                <a:cs typeface="Simplified Arabic"/>
                              </a:rPr>
                            </m:ctrlPr>
                          </m:sSubPr>
                          <m:e>
                            <m:sSub>
                              <m:sSubPr>
                                <m:ctrlPr>
                                  <a:rPr lang="fr-FR" sz="1800" i="1">
                                    <a:solidFill>
                                      <a:prstClr val="black"/>
                                    </a:solidFill>
                                    <a:latin typeface="Cambria Math"/>
                                    <a:cs typeface="Simplified Arabic"/>
                                  </a:rPr>
                                </m:ctrlPr>
                              </m:sSubPr>
                              <m:e>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𝑥</m:t>
                                    </m:r>
                                  </m:e>
                                  <m:sub>
                                    <m:r>
                                      <a:rPr lang="fr-FR" sz="1800" i="1">
                                        <a:solidFill>
                                          <a:prstClr val="black"/>
                                        </a:solidFill>
                                        <a:latin typeface="Cambria Math"/>
                                        <a:cs typeface="Simplified Arabic"/>
                                      </a:rPr>
                                      <m:t>𝐵</m:t>
                                    </m:r>
                                  </m:sub>
                                </m:sSub>
                                <m:r>
                                  <a:rPr lang="fr-FR" sz="1800" b="0" i="1" smtClean="0">
                                    <a:solidFill>
                                      <a:prstClr val="black"/>
                                    </a:solidFill>
                                    <a:latin typeface="Cambria Math"/>
                                    <a:cs typeface="Simplified Arabic"/>
                                  </a:rPr>
                                  <m:t>−</m:t>
                                </m:r>
                                <m:r>
                                  <a:rPr lang="fr-FR" sz="1800" i="1">
                                    <a:solidFill>
                                      <a:prstClr val="black"/>
                                    </a:solidFill>
                                    <a:latin typeface="Cambria Math"/>
                                    <a:cs typeface="Simplified Arabic"/>
                                  </a:rPr>
                                  <m:t>𝑥</m:t>
                                </m:r>
                              </m:e>
                              <m:sub>
                                <m:r>
                                  <a:rPr lang="fr-FR" sz="1800" i="1">
                                    <a:solidFill>
                                      <a:prstClr val="black"/>
                                    </a:solidFill>
                                    <a:latin typeface="Cambria Math"/>
                                    <a:cs typeface="Simplified Arabic"/>
                                  </a:rPr>
                                  <m:t>𝐴</m:t>
                                </m:r>
                              </m:sub>
                            </m:sSub>
                            <m:r>
                              <a:rPr lang="fr-FR" sz="1800" i="1">
                                <a:solidFill>
                                  <a:prstClr val="black"/>
                                </a:solidFill>
                                <a:latin typeface="Cambria Math"/>
                                <a:cs typeface="Simplified Arabic"/>
                              </a:rPr>
                              <m:t>,</m:t>
                            </m:r>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𝑦</m:t>
                                </m:r>
                              </m:e>
                              <m:sub>
                                <m:r>
                                  <a:rPr lang="fr-FR" sz="1800" i="1">
                                    <a:solidFill>
                                      <a:prstClr val="black"/>
                                    </a:solidFill>
                                    <a:latin typeface="Cambria Math"/>
                                    <a:cs typeface="Simplified Arabic"/>
                                  </a:rPr>
                                  <m:t>𝐵</m:t>
                                </m:r>
                              </m:sub>
                            </m:sSub>
                            <m:sSub>
                              <m:sSubPr>
                                <m:ctrlPr>
                                  <a:rPr lang="fr-FR" sz="1800" i="1">
                                    <a:solidFill>
                                      <a:prstClr val="black"/>
                                    </a:solidFill>
                                    <a:latin typeface="Cambria Math"/>
                                    <a:cs typeface="Simplified Arabic"/>
                                  </a:rPr>
                                </m:ctrlPr>
                              </m:sSubPr>
                              <m:e>
                                <m:r>
                                  <a:rPr lang="fr-FR" sz="1800" b="0" i="1" smtClean="0">
                                    <a:solidFill>
                                      <a:prstClr val="black"/>
                                    </a:solidFill>
                                    <a:latin typeface="Cambria Math"/>
                                    <a:cs typeface="Simplified Arabic"/>
                                  </a:rPr>
                                  <m:t>−</m:t>
                                </m:r>
                                <m:r>
                                  <a:rPr lang="fr-FR" sz="1800" i="1">
                                    <a:solidFill>
                                      <a:prstClr val="black"/>
                                    </a:solidFill>
                                    <a:latin typeface="Cambria Math"/>
                                    <a:cs typeface="Simplified Arabic"/>
                                  </a:rPr>
                                  <m:t>𝑦</m:t>
                                </m:r>
                              </m:e>
                              <m:sub>
                                <m:r>
                                  <a:rPr lang="fr-FR" sz="1800" i="1">
                                    <a:solidFill>
                                      <a:prstClr val="black"/>
                                    </a:solidFill>
                                    <a:latin typeface="Cambria Math"/>
                                    <a:cs typeface="Simplified Arabic"/>
                                  </a:rPr>
                                  <m:t>𝐴</m:t>
                                </m:r>
                              </m:sub>
                            </m:sSub>
                            <m:r>
                              <a:rPr lang="fr-FR" sz="1800" i="1">
                                <a:solidFill>
                                  <a:prstClr val="black"/>
                                </a:solidFill>
                                <a:latin typeface="Cambria Math"/>
                                <a:cs typeface="Simplified Arabic"/>
                              </a:rPr>
                              <m:t>,</m:t>
                            </m:r>
                            <m:sSub>
                              <m:sSubPr>
                                <m:ctrlPr>
                                  <a:rPr lang="fr-FR" sz="1800" i="1">
                                    <a:solidFill>
                                      <a:prstClr val="black"/>
                                    </a:solidFill>
                                    <a:latin typeface="Cambria Math"/>
                                    <a:cs typeface="Simplified Arabic"/>
                                  </a:rPr>
                                </m:ctrlPr>
                              </m:sSubPr>
                              <m:e>
                                <m:r>
                                  <a:rPr lang="fr-FR" sz="1800" b="0" i="1" smtClean="0">
                                    <a:solidFill>
                                      <a:prstClr val="black"/>
                                    </a:solidFill>
                                    <a:latin typeface="Cambria Math"/>
                                    <a:cs typeface="Simplified Arabic"/>
                                  </a:rPr>
                                  <m:t>𝑧</m:t>
                                </m:r>
                              </m:e>
                              <m:sub>
                                <m:r>
                                  <a:rPr lang="fr-FR" sz="1800" i="1">
                                    <a:solidFill>
                                      <a:prstClr val="black"/>
                                    </a:solidFill>
                                    <a:latin typeface="Cambria Math"/>
                                    <a:cs typeface="Simplified Arabic"/>
                                  </a:rPr>
                                  <m:t>𝐵</m:t>
                                </m:r>
                              </m:sub>
                            </m:sSub>
                            <m:r>
                              <a:rPr lang="fr-FR" sz="1800" b="0" i="1" smtClean="0">
                                <a:solidFill>
                                  <a:prstClr val="black"/>
                                </a:solidFill>
                                <a:latin typeface="Cambria Math"/>
                                <a:cs typeface="Simplified Arabic"/>
                              </a:rPr>
                              <m:t>−</m:t>
                            </m:r>
                            <m:r>
                              <a:rPr lang="fr-FR" sz="1800" i="1">
                                <a:solidFill>
                                  <a:prstClr val="black"/>
                                </a:solidFill>
                                <a:latin typeface="Cambria Math"/>
                                <a:cs typeface="Simplified Arabic"/>
                              </a:rPr>
                              <m:t>𝑧</m:t>
                            </m:r>
                          </m:e>
                          <m:sub>
                            <m:r>
                              <a:rPr lang="fr-FR" sz="1800" i="1">
                                <a:solidFill>
                                  <a:prstClr val="black"/>
                                </a:solidFill>
                                <a:latin typeface="Cambria Math"/>
                                <a:cs typeface="Simplified Arabic"/>
                              </a:rPr>
                              <m:t>𝐴</m:t>
                            </m:r>
                          </m:sub>
                        </m:sSub>
                      </m:e>
                    </m:d>
                  </m:oMath>
                </a14:m>
                <a:r>
                  <a:rPr lang="fr-FR" sz="1800" dirty="0">
                    <a:solidFill>
                      <a:prstClr val="black"/>
                    </a:solidFill>
                    <a:ea typeface="Calibri"/>
                    <a:cs typeface="Simplified Arabic"/>
                  </a:rPr>
                  <a:t> </a:t>
                </a:r>
                <a:endParaRPr lang="fr-FR" sz="1800" dirty="0">
                  <a:solidFill>
                    <a:srgbClr val="000000"/>
                  </a:solidFill>
                  <a:ea typeface="Calibri"/>
                  <a:cs typeface="Simplified Arabic"/>
                </a:endParaRPr>
              </a:p>
              <a:p>
                <a:pPr marL="342900" indent="-342900" algn="just" rtl="1">
                  <a:lnSpc>
                    <a:spcPct val="150000"/>
                  </a:lnSpc>
                  <a:buFont typeface="+mj-lt"/>
                  <a:buAutoNum type="arabicParenR"/>
                </a:pPr>
                <a:r>
                  <a:rPr lang="ar-DZ" sz="1800" dirty="0" smtClean="0">
                    <a:solidFill>
                      <a:schemeClr val="tx1"/>
                    </a:solidFill>
                    <a:ea typeface="Calibri"/>
                    <a:cs typeface="Simplified Arabic"/>
                  </a:rPr>
                  <a:t>نضرب القيم</a:t>
                </a:r>
                <a14:m>
                  <m:oMath xmlns:m="http://schemas.openxmlformats.org/officeDocument/2006/math">
                    <m:sSub>
                      <m:sSubPr>
                        <m:ctrlPr>
                          <a:rPr lang="fr-FR" sz="1800" i="1">
                            <a:solidFill>
                              <a:prstClr val="black"/>
                            </a:solidFill>
                            <a:latin typeface="Cambria Math"/>
                            <a:cs typeface="Simplified Arabic"/>
                          </a:rPr>
                        </m:ctrlPr>
                      </m:sSubPr>
                      <m:e>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𝑥</m:t>
                            </m:r>
                          </m:e>
                          <m:sub>
                            <m:r>
                              <a:rPr lang="fr-FR" sz="1800" i="1">
                                <a:solidFill>
                                  <a:prstClr val="black"/>
                                </a:solidFill>
                                <a:latin typeface="Cambria Math"/>
                                <a:cs typeface="Simplified Arabic"/>
                              </a:rPr>
                              <m:t>𝐵</m:t>
                            </m:r>
                          </m:sub>
                        </m:sSub>
                        <m:r>
                          <a:rPr lang="fr-FR" sz="1800" i="1">
                            <a:solidFill>
                              <a:prstClr val="black"/>
                            </a:solidFill>
                            <a:latin typeface="Cambria Math"/>
                            <a:cs typeface="Simplified Arabic"/>
                          </a:rPr>
                          <m:t>−</m:t>
                        </m:r>
                        <m:r>
                          <a:rPr lang="fr-FR" sz="1800" i="1">
                            <a:solidFill>
                              <a:prstClr val="black"/>
                            </a:solidFill>
                            <a:latin typeface="Cambria Math"/>
                            <a:cs typeface="Simplified Arabic"/>
                          </a:rPr>
                          <m:t>𝑥</m:t>
                        </m:r>
                      </m:e>
                      <m:sub>
                        <m:r>
                          <a:rPr lang="fr-FR" sz="1800" i="1">
                            <a:solidFill>
                              <a:prstClr val="black"/>
                            </a:solidFill>
                            <a:latin typeface="Cambria Math"/>
                            <a:cs typeface="Simplified Arabic"/>
                          </a:rPr>
                          <m:t>𝐴</m:t>
                        </m:r>
                      </m:sub>
                    </m:sSub>
                    <m:r>
                      <a:rPr lang="ar-DZ" sz="1800" b="0" i="1" smtClean="0">
                        <a:solidFill>
                          <a:prstClr val="black"/>
                        </a:solidFill>
                        <a:latin typeface="Cambria Math"/>
                        <a:cs typeface="Simplified Arabic"/>
                      </a:rPr>
                      <m:t> </m:t>
                    </m:r>
                  </m:oMath>
                </a14:m>
                <a:r>
                  <a:rPr lang="ar-DZ" sz="1800" dirty="0" smtClean="0">
                    <a:solidFill>
                      <a:schemeClr val="tx1"/>
                    </a:solidFill>
                    <a:ea typeface="Calibri"/>
                    <a:cs typeface="Simplified Arabic"/>
                  </a:rPr>
                  <a:t> و </a:t>
                </a:r>
                <a14:m>
                  <m:oMath xmlns:m="http://schemas.openxmlformats.org/officeDocument/2006/math">
                    <m:r>
                      <a:rPr lang="ar-DZ" sz="1800" b="0" i="0" smtClean="0">
                        <a:solidFill>
                          <a:prstClr val="black"/>
                        </a:solidFill>
                        <a:latin typeface="Cambria Math"/>
                        <a:cs typeface="Simplified Arabic"/>
                      </a:rPr>
                      <m:t> </m:t>
                    </m:r>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𝑦</m:t>
                        </m:r>
                      </m:e>
                      <m:sub>
                        <m:r>
                          <a:rPr lang="fr-FR" sz="1800" i="1">
                            <a:solidFill>
                              <a:prstClr val="black"/>
                            </a:solidFill>
                            <a:latin typeface="Cambria Math"/>
                            <a:cs typeface="Simplified Arabic"/>
                          </a:rPr>
                          <m:t>𝐵</m:t>
                        </m:r>
                      </m:sub>
                    </m:sSub>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m:t>
                        </m:r>
                        <m:r>
                          <a:rPr lang="fr-FR" sz="1800" i="1">
                            <a:solidFill>
                              <a:prstClr val="black"/>
                            </a:solidFill>
                            <a:latin typeface="Cambria Math"/>
                            <a:cs typeface="Simplified Arabic"/>
                          </a:rPr>
                          <m:t>𝑦</m:t>
                        </m:r>
                      </m:e>
                      <m:sub>
                        <m:r>
                          <a:rPr lang="fr-FR" sz="1800" i="1">
                            <a:solidFill>
                              <a:prstClr val="black"/>
                            </a:solidFill>
                            <a:latin typeface="Cambria Math"/>
                            <a:cs typeface="Simplified Arabic"/>
                          </a:rPr>
                          <m:t>𝐴</m:t>
                        </m:r>
                      </m:sub>
                    </m:sSub>
                  </m:oMath>
                </a14:m>
                <a:r>
                  <a:rPr lang="ar-DZ" sz="1800" dirty="0" smtClean="0">
                    <a:solidFill>
                      <a:schemeClr val="tx1"/>
                    </a:solidFill>
                    <a:ea typeface="Calibri"/>
                    <a:cs typeface="Simplified Arabic"/>
                  </a:rPr>
                  <a:t> و</a:t>
                </a:r>
                <a:r>
                  <a:rPr lang="fr-FR" sz="1800" dirty="0">
                    <a:solidFill>
                      <a:prstClr val="black"/>
                    </a:solidFill>
                    <a:cs typeface="Simplified Arabic"/>
                  </a:rPr>
                  <a:t> </a:t>
                </a:r>
                <a14:m>
                  <m:oMath xmlns:m="http://schemas.openxmlformats.org/officeDocument/2006/math">
                    <m:sSub>
                      <m:sSubPr>
                        <m:ctrlPr>
                          <a:rPr lang="fr-FR" sz="1800" i="1">
                            <a:solidFill>
                              <a:prstClr val="black"/>
                            </a:solidFill>
                            <a:latin typeface="Cambria Math"/>
                            <a:cs typeface="Simplified Arabic"/>
                          </a:rPr>
                        </m:ctrlPr>
                      </m:sSubPr>
                      <m:e>
                        <m:r>
                          <a:rPr lang="fr-FR" sz="1800" b="0" i="1" smtClean="0">
                            <a:solidFill>
                              <a:prstClr val="black"/>
                            </a:solidFill>
                            <a:latin typeface="Cambria Math"/>
                            <a:cs typeface="Simplified Arabic"/>
                          </a:rPr>
                          <m:t>𝑧</m:t>
                        </m:r>
                      </m:e>
                      <m:sub>
                        <m:r>
                          <a:rPr lang="fr-FR" sz="1800" i="1">
                            <a:solidFill>
                              <a:prstClr val="black"/>
                            </a:solidFill>
                            <a:latin typeface="Cambria Math"/>
                            <a:cs typeface="Simplified Arabic"/>
                          </a:rPr>
                          <m:t>𝐵</m:t>
                        </m:r>
                      </m:sub>
                    </m:sSub>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m:t>
                        </m:r>
                        <m:r>
                          <a:rPr lang="fr-FR" sz="1800" b="0" i="1" smtClean="0">
                            <a:solidFill>
                              <a:prstClr val="black"/>
                            </a:solidFill>
                            <a:latin typeface="Cambria Math"/>
                            <a:cs typeface="Simplified Arabic"/>
                          </a:rPr>
                          <m:t>𝑧</m:t>
                        </m:r>
                      </m:e>
                      <m:sub>
                        <m:r>
                          <a:rPr lang="fr-FR" sz="1800" i="1">
                            <a:solidFill>
                              <a:prstClr val="black"/>
                            </a:solidFill>
                            <a:latin typeface="Cambria Math"/>
                            <a:cs typeface="Simplified Arabic"/>
                          </a:rPr>
                          <m:t>𝐴</m:t>
                        </m:r>
                      </m:sub>
                    </m:sSub>
                  </m:oMath>
                </a14:m>
                <a:r>
                  <a:rPr lang="fr-FR" sz="1800" dirty="0" smtClean="0">
                    <a:solidFill>
                      <a:schemeClr val="tx1"/>
                    </a:solidFill>
                    <a:ea typeface="Calibri"/>
                    <a:cs typeface="Simplified Arabic"/>
                  </a:rPr>
                  <a:t> </a:t>
                </a:r>
                <a:r>
                  <a:rPr lang="ar-DZ" sz="1800" dirty="0" smtClean="0">
                    <a:solidFill>
                      <a:schemeClr val="tx1"/>
                    </a:solidFill>
                    <a:ea typeface="Calibri"/>
                    <a:cs typeface="Simplified Arabic"/>
                  </a:rPr>
                  <a:t> في أصغر مضاف مشترك لي مقاقاماتها فنحصل على قيم قرائن فيس المعرفة للاتجاه البلوري على الشكل </a:t>
                </a:r>
                <a:r>
                  <a:rPr lang="fr-FR" sz="1800" dirty="0">
                    <a:solidFill>
                      <a:srgbClr val="000000"/>
                    </a:solidFill>
                    <a:ea typeface="Calibri"/>
                    <a:cs typeface="Simplified Arabic"/>
                  </a:rPr>
                  <a:t>[</a:t>
                </a:r>
                <a:r>
                  <a:rPr lang="fr-FR" sz="1800" dirty="0" err="1">
                    <a:solidFill>
                      <a:srgbClr val="000000"/>
                    </a:solidFill>
                    <a:ea typeface="Calibri"/>
                    <a:cs typeface="Simplified Arabic"/>
                  </a:rPr>
                  <a:t>uvw</a:t>
                </a:r>
                <a:r>
                  <a:rPr lang="fr-FR" sz="1800" dirty="0" smtClean="0">
                    <a:solidFill>
                      <a:srgbClr val="000000"/>
                    </a:solidFill>
                    <a:ea typeface="Calibri"/>
                    <a:cs typeface="Simplified Arabic"/>
                  </a:rPr>
                  <a:t>]</a:t>
                </a:r>
                <a:endParaRPr lang="ar-DZ" sz="1800" dirty="0" smtClean="0">
                  <a:solidFill>
                    <a:srgbClr val="000000"/>
                  </a:solidFill>
                  <a:ea typeface="Calibri"/>
                  <a:cs typeface="Simplified Arabic"/>
                </a:endParaRPr>
              </a:p>
              <a:p>
                <a:pPr algn="just" rtl="1">
                  <a:lnSpc>
                    <a:spcPct val="150000"/>
                  </a:lnSpc>
                </a:pPr>
                <a:r>
                  <a:rPr lang="ar-DZ" sz="1800" dirty="0">
                    <a:solidFill>
                      <a:schemeClr val="tx1"/>
                    </a:solidFill>
                    <a:ea typeface="Calibri"/>
                    <a:cs typeface="Simplified Arabic"/>
                  </a:rPr>
                  <a:t>حيث </a:t>
                </a:r>
                <a14:m>
                  <m:oMath xmlns:m="http://schemas.openxmlformats.org/officeDocument/2006/math">
                    <m:d>
                      <m:dPr>
                        <m:ctrlPr>
                          <a:rPr lang="en-US" sz="1800" i="1">
                            <a:solidFill>
                              <a:prstClr val="black"/>
                            </a:solidFill>
                            <a:latin typeface="Cambria Math"/>
                            <a:cs typeface="Simplified Arabic"/>
                          </a:rPr>
                        </m:ctrlPr>
                      </m:dPr>
                      <m:e>
                        <m:r>
                          <a:rPr lang="fr-FR" sz="1800" i="1">
                            <a:solidFill>
                              <a:prstClr val="black"/>
                            </a:solidFill>
                            <a:latin typeface="Cambria Math"/>
                            <a:cs typeface="Simplified Arabic"/>
                          </a:rPr>
                          <m:t>𝑢</m:t>
                        </m:r>
                        <m:r>
                          <a:rPr lang="fr-FR" sz="1800" i="1">
                            <a:solidFill>
                              <a:prstClr val="black"/>
                            </a:solidFill>
                            <a:latin typeface="Cambria Math"/>
                            <a:cs typeface="Simplified Arabic"/>
                          </a:rPr>
                          <m:t>=</m:t>
                        </m:r>
                        <m:r>
                          <a:rPr lang="fr-FR" sz="1800" i="1">
                            <a:solidFill>
                              <a:prstClr val="black"/>
                            </a:solidFill>
                            <a:latin typeface="Cambria Math"/>
                            <a:cs typeface="Simplified Arabic"/>
                          </a:rPr>
                          <m:t>𝑛</m:t>
                        </m:r>
                        <m:r>
                          <a:rPr lang="fr-FR" sz="1800" i="1">
                            <a:solidFill>
                              <a:prstClr val="black"/>
                            </a:solidFill>
                            <a:latin typeface="Cambria Math"/>
                            <a:cs typeface="Simplified Arabic"/>
                          </a:rPr>
                          <m:t>(</m:t>
                        </m:r>
                        <m:sSub>
                          <m:sSubPr>
                            <m:ctrlPr>
                              <a:rPr lang="fr-FR" sz="1800" i="1">
                                <a:solidFill>
                                  <a:prstClr val="black"/>
                                </a:solidFill>
                                <a:latin typeface="Cambria Math"/>
                                <a:cs typeface="Simplified Arabic"/>
                              </a:rPr>
                            </m:ctrlPr>
                          </m:sSubPr>
                          <m:e>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𝑥</m:t>
                                </m:r>
                              </m:e>
                              <m:sub>
                                <m:r>
                                  <a:rPr lang="fr-FR" sz="1800" i="1">
                                    <a:solidFill>
                                      <a:prstClr val="black"/>
                                    </a:solidFill>
                                    <a:latin typeface="Cambria Math"/>
                                    <a:cs typeface="Simplified Arabic"/>
                                  </a:rPr>
                                  <m:t>𝐵</m:t>
                                </m:r>
                              </m:sub>
                            </m:sSub>
                            <m:r>
                              <a:rPr lang="fr-FR" sz="1800" i="1">
                                <a:solidFill>
                                  <a:prstClr val="black"/>
                                </a:solidFill>
                                <a:latin typeface="Cambria Math"/>
                                <a:cs typeface="Simplified Arabic"/>
                              </a:rPr>
                              <m:t>−</m:t>
                            </m:r>
                            <m:r>
                              <a:rPr lang="fr-FR" sz="1800" i="1">
                                <a:solidFill>
                                  <a:prstClr val="black"/>
                                </a:solidFill>
                                <a:latin typeface="Cambria Math"/>
                                <a:cs typeface="Simplified Arabic"/>
                              </a:rPr>
                              <m:t>𝑥</m:t>
                            </m:r>
                          </m:e>
                          <m:sub>
                            <m:r>
                              <a:rPr lang="fr-FR" sz="1800" i="1">
                                <a:solidFill>
                                  <a:prstClr val="black"/>
                                </a:solidFill>
                                <a:latin typeface="Cambria Math"/>
                                <a:cs typeface="Simplified Arabic"/>
                              </a:rPr>
                              <m:t>𝐴</m:t>
                            </m:r>
                          </m:sub>
                        </m:sSub>
                        <m:r>
                          <a:rPr lang="fr-FR" sz="1800" i="1">
                            <a:solidFill>
                              <a:prstClr val="black"/>
                            </a:solidFill>
                            <a:latin typeface="Cambria Math"/>
                            <a:cs typeface="Simplified Arabic"/>
                          </a:rPr>
                          <m:t>),</m:t>
                        </m:r>
                        <m:r>
                          <a:rPr lang="fr-FR" sz="1800" i="1">
                            <a:solidFill>
                              <a:prstClr val="black"/>
                            </a:solidFill>
                            <a:latin typeface="Cambria Math"/>
                            <a:cs typeface="Simplified Arabic"/>
                          </a:rPr>
                          <m:t>𝑣</m:t>
                        </m:r>
                        <m:r>
                          <a:rPr lang="fr-FR" sz="1800" i="1">
                            <a:solidFill>
                              <a:prstClr val="black"/>
                            </a:solidFill>
                            <a:latin typeface="Cambria Math"/>
                            <a:cs typeface="Simplified Arabic"/>
                          </a:rPr>
                          <m:t>=</m:t>
                        </m:r>
                        <m:r>
                          <a:rPr lang="fr-FR" sz="1800" i="1">
                            <a:solidFill>
                              <a:prstClr val="black"/>
                            </a:solidFill>
                            <a:latin typeface="Cambria Math"/>
                            <a:cs typeface="Simplified Arabic"/>
                          </a:rPr>
                          <m:t>𝑛</m:t>
                        </m:r>
                        <m:r>
                          <a:rPr lang="fr-FR" sz="1800" i="1">
                            <a:solidFill>
                              <a:prstClr val="black"/>
                            </a:solidFill>
                            <a:latin typeface="Cambria Math"/>
                            <a:cs typeface="Simplified Arabic"/>
                          </a:rPr>
                          <m:t>(</m:t>
                        </m:r>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𝑦</m:t>
                            </m:r>
                          </m:e>
                          <m:sub>
                            <m:r>
                              <a:rPr lang="fr-FR" sz="1800" i="1">
                                <a:solidFill>
                                  <a:prstClr val="black"/>
                                </a:solidFill>
                                <a:latin typeface="Cambria Math"/>
                                <a:cs typeface="Simplified Arabic"/>
                              </a:rPr>
                              <m:t>𝐵</m:t>
                            </m:r>
                          </m:sub>
                        </m:sSub>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m:t>
                            </m:r>
                            <m:r>
                              <a:rPr lang="fr-FR" sz="1800" i="1">
                                <a:solidFill>
                                  <a:prstClr val="black"/>
                                </a:solidFill>
                                <a:latin typeface="Cambria Math"/>
                                <a:cs typeface="Simplified Arabic"/>
                              </a:rPr>
                              <m:t>𝑦</m:t>
                            </m:r>
                          </m:e>
                          <m:sub>
                            <m:r>
                              <a:rPr lang="fr-FR" sz="1800" i="1">
                                <a:solidFill>
                                  <a:prstClr val="black"/>
                                </a:solidFill>
                                <a:latin typeface="Cambria Math"/>
                                <a:cs typeface="Simplified Arabic"/>
                              </a:rPr>
                              <m:t>𝐴</m:t>
                            </m:r>
                          </m:sub>
                        </m:sSub>
                        <m:r>
                          <a:rPr lang="fr-FR" sz="1800" i="1">
                            <a:solidFill>
                              <a:prstClr val="black"/>
                            </a:solidFill>
                            <a:latin typeface="Cambria Math"/>
                            <a:cs typeface="Simplified Arabic"/>
                          </a:rPr>
                          <m:t>),</m:t>
                        </m:r>
                        <m:r>
                          <a:rPr lang="fr-FR" sz="1800" i="1">
                            <a:solidFill>
                              <a:prstClr val="black"/>
                            </a:solidFill>
                            <a:latin typeface="Cambria Math"/>
                            <a:cs typeface="Simplified Arabic"/>
                          </a:rPr>
                          <m:t>𝑤</m:t>
                        </m:r>
                        <m:r>
                          <a:rPr lang="fr-FR" sz="1800" i="1">
                            <a:solidFill>
                              <a:prstClr val="black"/>
                            </a:solidFill>
                            <a:latin typeface="Cambria Math"/>
                            <a:cs typeface="Simplified Arabic"/>
                          </a:rPr>
                          <m:t>=</m:t>
                        </m:r>
                        <m:r>
                          <a:rPr lang="fr-FR" sz="1800" i="1">
                            <a:solidFill>
                              <a:prstClr val="black"/>
                            </a:solidFill>
                            <a:latin typeface="Cambria Math"/>
                            <a:cs typeface="Simplified Arabic"/>
                          </a:rPr>
                          <m:t>𝑛</m:t>
                        </m:r>
                        <m:r>
                          <a:rPr lang="fr-FR" sz="1800" i="1">
                            <a:solidFill>
                              <a:prstClr val="black"/>
                            </a:solidFill>
                            <a:latin typeface="Cambria Math"/>
                            <a:cs typeface="Simplified Arabic"/>
                          </a:rPr>
                          <m:t>(</m:t>
                        </m:r>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𝑧</m:t>
                            </m:r>
                          </m:e>
                          <m:sub>
                            <m:r>
                              <a:rPr lang="fr-FR" sz="1800" i="1">
                                <a:solidFill>
                                  <a:prstClr val="black"/>
                                </a:solidFill>
                                <a:latin typeface="Cambria Math"/>
                                <a:cs typeface="Simplified Arabic"/>
                              </a:rPr>
                              <m:t>𝐵</m:t>
                            </m:r>
                          </m:sub>
                        </m:sSub>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m:t>
                            </m:r>
                            <m:r>
                              <a:rPr lang="fr-FR" sz="1800" i="1">
                                <a:solidFill>
                                  <a:prstClr val="black"/>
                                </a:solidFill>
                                <a:latin typeface="Cambria Math"/>
                                <a:cs typeface="Simplified Arabic"/>
                              </a:rPr>
                              <m:t>𝑧</m:t>
                            </m:r>
                          </m:e>
                          <m:sub>
                            <m:r>
                              <a:rPr lang="fr-FR" sz="1800" i="1">
                                <a:solidFill>
                                  <a:prstClr val="black"/>
                                </a:solidFill>
                                <a:latin typeface="Cambria Math"/>
                                <a:cs typeface="Simplified Arabic"/>
                              </a:rPr>
                              <m:t>𝐴</m:t>
                            </m:r>
                          </m:sub>
                        </m:sSub>
                        <m:r>
                          <a:rPr lang="fr-FR" sz="1800" i="1">
                            <a:solidFill>
                              <a:prstClr val="black"/>
                            </a:solidFill>
                            <a:latin typeface="Cambria Math"/>
                            <a:cs typeface="Simplified Arabic"/>
                          </a:rPr>
                          <m:t>)</m:t>
                        </m:r>
                      </m:e>
                    </m:d>
                  </m:oMath>
                </a14:m>
                <a:r>
                  <a:rPr lang="ar-DZ" sz="1800" dirty="0">
                    <a:solidFill>
                      <a:schemeClr val="tx1"/>
                    </a:solidFill>
                    <a:ea typeface="Calibri"/>
                    <a:cs typeface="Simplified Arabic"/>
                  </a:rPr>
                  <a:t>و </a:t>
                </a:r>
                <a14:m>
                  <m:oMath xmlns:m="http://schemas.openxmlformats.org/officeDocument/2006/math">
                    <m:r>
                      <a:rPr lang="fr-FR" sz="1800" i="1">
                        <a:solidFill>
                          <a:prstClr val="black"/>
                        </a:solidFill>
                        <a:latin typeface="Cambria Math"/>
                        <a:ea typeface="Calibri"/>
                        <a:cs typeface="Simplified Arabic"/>
                      </a:rPr>
                      <m:t>𝑛</m:t>
                    </m:r>
                  </m:oMath>
                </a14:m>
                <a:r>
                  <a:rPr lang="ar-DZ" sz="1800" dirty="0">
                    <a:solidFill>
                      <a:schemeClr val="tx1"/>
                    </a:solidFill>
                    <a:ea typeface="Calibri"/>
                    <a:cs typeface="Simplified Arabic"/>
                  </a:rPr>
                  <a:t> هو المضاعف المشترك الأصغر</a:t>
                </a:r>
                <a:r>
                  <a:rPr lang="ar-DZ" sz="1600" dirty="0" smtClean="0">
                    <a:solidFill>
                      <a:srgbClr val="000000"/>
                    </a:solidFill>
                    <a:ea typeface="Times New Roman"/>
                  </a:rPr>
                  <a:t>.</a:t>
                </a:r>
                <a:endParaRPr lang="fr-FR" sz="1600" dirty="0" smtClean="0">
                  <a:solidFill>
                    <a:srgbClr val="000000"/>
                  </a:solidFill>
                  <a:ea typeface="Times New Roman"/>
                </a:endParaRPr>
              </a:p>
              <a:p>
                <a:pPr algn="just" rtl="1">
                  <a:lnSpc>
                    <a:spcPct val="150000"/>
                  </a:lnSpc>
                </a:pPr>
                <a:endParaRPr lang="fr-FR" sz="1400" dirty="0" smtClean="0">
                  <a:solidFill>
                    <a:srgbClr val="000000"/>
                  </a:solidFill>
                  <a:ea typeface="Times New Roman"/>
                </a:endParaRPr>
              </a:p>
              <a:p>
                <a:pPr lvl="0" algn="just" rtl="1">
                  <a:lnSpc>
                    <a:spcPct val="150000"/>
                  </a:lnSpc>
                </a:pPr>
                <a:r>
                  <a:rPr lang="ar-DZ" sz="1800" dirty="0">
                    <a:solidFill>
                      <a:schemeClr val="tx1"/>
                    </a:solidFill>
                    <a:ea typeface="Calibri"/>
                    <a:cs typeface="Simplified Arabic"/>
                  </a:rPr>
                  <a:t>عند وصف وتعين الاتجاهات البلورية بواسطة قرائن فيس يجب الأخذ بعين الإعتبار الملاحظات التالية:</a:t>
                </a:r>
              </a:p>
              <a:p>
                <a:pPr marL="285750" lvl="0" indent="-285750" algn="just" rtl="1">
                  <a:lnSpc>
                    <a:spcPct val="150000"/>
                  </a:lnSpc>
                  <a:buFont typeface="Wingdings" panose="05000000000000000000" pitchFamily="2" charset="2"/>
                  <a:buChar char="ü"/>
                </a:pPr>
                <a:r>
                  <a:rPr lang="ar-SA" sz="1800" dirty="0">
                    <a:solidFill>
                      <a:schemeClr val="tx1"/>
                    </a:solidFill>
                    <a:ea typeface="Calibri"/>
                    <a:cs typeface="Simplified Arabic"/>
                  </a:rPr>
                  <a:t>اذا كان مسقط الشعاع على محور معين سالب يكون معامل فيس المرفق له سالبا </a:t>
                </a:r>
                <a:r>
                  <a:rPr lang="fr-FR" sz="1800" dirty="0">
                    <a:solidFill>
                      <a:schemeClr val="tx1"/>
                    </a:solidFill>
                    <a:ea typeface="Calibri"/>
                    <a:cs typeface="Simplified Arabic"/>
                  </a:rPr>
                  <a:t>)</a:t>
                </a:r>
                <a:r>
                  <a:rPr lang="ar-SA" sz="1800" dirty="0">
                    <a:solidFill>
                      <a:schemeClr val="tx1"/>
                    </a:solidFill>
                    <a:ea typeface="Calibri"/>
                    <a:cs typeface="Simplified Arabic"/>
                  </a:rPr>
                  <a:t>مثلا</a:t>
                </a:r>
                <a:r>
                  <a:rPr lang="ar-DZ" sz="1800" dirty="0">
                    <a:solidFill>
                      <a:schemeClr val="tx1"/>
                    </a:solidFill>
                    <a:ea typeface="Calibri"/>
                    <a:cs typeface="Simplified Arabic"/>
                  </a:rPr>
                  <a:t> قرائن فيس </a:t>
                </a:r>
                <a:r>
                  <a:rPr lang="ar-SA" sz="1800" dirty="0">
                    <a:solidFill>
                      <a:schemeClr val="tx1"/>
                    </a:solidFill>
                    <a:ea typeface="Calibri"/>
                    <a:cs typeface="Simplified Arabic"/>
                  </a:rPr>
                  <a:t> </a:t>
                </a:r>
                <a:r>
                  <a:rPr lang="ar-DZ" sz="1800" dirty="0">
                    <a:solidFill>
                      <a:schemeClr val="tx1"/>
                    </a:solidFill>
                    <a:ea typeface="Calibri"/>
                    <a:cs typeface="Simplified Arabic"/>
                  </a:rPr>
                  <a:t>لل</a:t>
                </a:r>
                <a:r>
                  <a:rPr lang="ar-SA" sz="1800" dirty="0">
                    <a:solidFill>
                      <a:schemeClr val="tx1"/>
                    </a:solidFill>
                    <a:ea typeface="Calibri"/>
                    <a:cs typeface="Simplified Arabic"/>
                  </a:rPr>
                  <a:t>محور </a:t>
                </a:r>
                <a:r>
                  <a:rPr lang="fr-FR" sz="1800" dirty="0">
                    <a:solidFill>
                      <a:schemeClr val="tx1"/>
                    </a:solidFill>
                    <a:ea typeface="Calibri"/>
                    <a:cs typeface="Simplified Arabic"/>
                  </a:rPr>
                  <a:t>y</a:t>
                </a:r>
                <a:r>
                  <a:rPr lang="ar-SA" sz="1800" dirty="0">
                    <a:solidFill>
                      <a:schemeClr val="tx1"/>
                    </a:solidFill>
                    <a:ea typeface="Calibri"/>
                    <a:cs typeface="Simplified Arabic"/>
                  </a:rPr>
                  <a:t> السالب</a:t>
                </a:r>
                <a:r>
                  <a:rPr lang="ar-DZ" sz="1800" dirty="0">
                    <a:solidFill>
                      <a:schemeClr val="tx1"/>
                    </a:solidFill>
                    <a:ea typeface="Calibri"/>
                    <a:cs typeface="Simplified Arabic"/>
                  </a:rPr>
                  <a:t> هي </a:t>
                </a:r>
                <a:r>
                  <a:rPr lang="ar-SA" sz="1800" dirty="0">
                    <a:solidFill>
                      <a:schemeClr val="tx1"/>
                    </a:solidFill>
                    <a:ea typeface="Calibri"/>
                    <a:cs typeface="Simplified Arabic"/>
                  </a:rPr>
                  <a:t> </a:t>
                </a:r>
                <a14:m>
                  <m:oMath xmlns:m="http://schemas.openxmlformats.org/officeDocument/2006/math">
                    <m:d>
                      <m:dPr>
                        <m:begChr m:val="["/>
                        <m:endChr m:val="]"/>
                        <m:ctrlPr>
                          <a:rPr lang="en-US" sz="1800" i="1">
                            <a:solidFill>
                              <a:schemeClr val="tx1"/>
                            </a:solidFill>
                            <a:latin typeface="Cambria Math"/>
                            <a:ea typeface="Calibri"/>
                            <a:cs typeface="Simplified Arabic"/>
                          </a:rPr>
                        </m:ctrlPr>
                      </m:dPr>
                      <m:e>
                        <m:r>
                          <a:rPr lang="fr-FR" sz="1800">
                            <a:solidFill>
                              <a:schemeClr val="tx1"/>
                            </a:solidFill>
                            <a:latin typeface="Cambria Math"/>
                            <a:ea typeface="Calibri"/>
                            <a:cs typeface="Simplified Arabic"/>
                          </a:rPr>
                          <m:t>𝑢𝑣𝑤</m:t>
                        </m:r>
                      </m:e>
                    </m:d>
                  </m:oMath>
                </a14:m>
                <a:r>
                  <a:rPr lang="en-US" sz="1800" dirty="0">
                    <a:solidFill>
                      <a:schemeClr val="tx1"/>
                    </a:solidFill>
                    <a:ea typeface="Calibri"/>
                    <a:cs typeface="Simplified Arabic"/>
                  </a:rPr>
                  <a:t> = </a:t>
                </a:r>
                <a14:m>
                  <m:oMath xmlns:m="http://schemas.openxmlformats.org/officeDocument/2006/math">
                    <m:d>
                      <m:dPr>
                        <m:begChr m:val="["/>
                        <m:endChr m:val="]"/>
                        <m:ctrlPr>
                          <a:rPr lang="en-US" sz="1800" i="1">
                            <a:solidFill>
                              <a:schemeClr val="tx1"/>
                            </a:solidFill>
                            <a:latin typeface="Cambria Math"/>
                            <a:ea typeface="Calibri"/>
                            <a:cs typeface="Simplified Arabic"/>
                          </a:rPr>
                        </m:ctrlPr>
                      </m:dPr>
                      <m:e>
                        <m:r>
                          <a:rPr lang="ar-DZ" sz="1800">
                            <a:solidFill>
                              <a:schemeClr val="tx1"/>
                            </a:solidFill>
                            <a:latin typeface="Cambria Math"/>
                            <a:ea typeface="Calibri"/>
                            <a:cs typeface="Simplified Arabic"/>
                          </a:rPr>
                          <m:t>0</m:t>
                        </m:r>
                        <m:acc>
                          <m:accPr>
                            <m:chr m:val="̅"/>
                            <m:ctrlPr>
                              <a:rPr lang="ar-DZ" sz="1800" i="1">
                                <a:solidFill>
                                  <a:schemeClr val="tx1"/>
                                </a:solidFill>
                                <a:latin typeface="Cambria Math"/>
                                <a:ea typeface="Calibri"/>
                                <a:cs typeface="Simplified Arabic"/>
                              </a:rPr>
                            </m:ctrlPr>
                          </m:accPr>
                          <m:e>
                            <m:r>
                              <a:rPr lang="ar-DZ" sz="1800">
                                <a:solidFill>
                                  <a:schemeClr val="tx1"/>
                                </a:solidFill>
                                <a:latin typeface="Cambria Math"/>
                                <a:ea typeface="Calibri"/>
                                <a:cs typeface="Simplified Arabic"/>
                              </a:rPr>
                              <m:t>1</m:t>
                            </m:r>
                          </m:e>
                        </m:acc>
                        <m:r>
                          <a:rPr lang="ar-DZ" sz="1800">
                            <a:solidFill>
                              <a:schemeClr val="tx1"/>
                            </a:solidFill>
                            <a:latin typeface="Cambria Math"/>
                            <a:ea typeface="Calibri"/>
                            <a:cs typeface="Simplified Arabic"/>
                          </a:rPr>
                          <m:t>0</m:t>
                        </m:r>
                      </m:e>
                    </m:d>
                  </m:oMath>
                </a14:m>
                <a:r>
                  <a:rPr lang="ar-SA" sz="1800" dirty="0">
                    <a:solidFill>
                      <a:schemeClr val="tx1"/>
                    </a:solidFill>
                    <a:ea typeface="Calibri"/>
                    <a:cs typeface="Simplified Arabic"/>
                  </a:rPr>
                  <a:t> </a:t>
                </a:r>
                <a:r>
                  <a:rPr lang="fr-FR" sz="1800" dirty="0">
                    <a:solidFill>
                      <a:schemeClr val="tx1"/>
                    </a:solidFill>
                    <a:ea typeface="Calibri"/>
                    <a:cs typeface="Simplified Arabic"/>
                  </a:rPr>
                  <a:t>(</a:t>
                </a:r>
                <a:r>
                  <a:rPr lang="ar-SA" sz="1800" dirty="0">
                    <a:solidFill>
                      <a:schemeClr val="tx1"/>
                    </a:solidFill>
                    <a:ea typeface="Calibri"/>
                    <a:cs typeface="Simplified Arabic"/>
                  </a:rPr>
                  <a:t>.</a:t>
                </a:r>
                <a:endParaRPr lang="ar-DZ" sz="1800" dirty="0">
                  <a:solidFill>
                    <a:schemeClr val="tx1"/>
                  </a:solidFill>
                  <a:ea typeface="Calibri"/>
                  <a:cs typeface="Simplified Arabic"/>
                </a:endParaRPr>
              </a:p>
              <a:p>
                <a:pPr algn="just" rtl="1">
                  <a:lnSpc>
                    <a:spcPct val="150000"/>
                  </a:lnSpc>
                </a:pPr>
                <a:endParaRPr lang="ar-DZ" sz="1600" dirty="0" smtClean="0">
                  <a:solidFill>
                    <a:srgbClr val="000000"/>
                  </a:solidFill>
                  <a:ea typeface="Times New Roman"/>
                </a:endParaRPr>
              </a:p>
              <a:p>
                <a:pPr marL="285750" lvl="0" indent="-285750" algn="just" rtl="1">
                  <a:lnSpc>
                    <a:spcPct val="150000"/>
                  </a:lnSpc>
                  <a:buFont typeface="Wingdings" panose="05000000000000000000" pitchFamily="2" charset="2"/>
                  <a:buChar char="ü"/>
                </a:pPr>
                <a:endParaRPr lang="ar-DZ" sz="1800" dirty="0" smtClean="0">
                  <a:solidFill>
                    <a:schemeClr val="tx1"/>
                  </a:solidFill>
                  <a:ea typeface="Calibri"/>
                  <a:cs typeface="Simplified Arabic"/>
                </a:endParaRPr>
              </a:p>
              <a:p>
                <a:pPr marL="285750" lvl="0" indent="-285750" algn="just" rtl="1">
                  <a:lnSpc>
                    <a:spcPct val="150000"/>
                  </a:lnSpc>
                  <a:buFont typeface="Wingdings" panose="05000000000000000000" pitchFamily="2" charset="2"/>
                  <a:buChar char="ü"/>
                </a:pPr>
                <a:endParaRPr lang="ar-DZ" sz="1800" dirty="0" smtClean="0">
                  <a:solidFill>
                    <a:schemeClr val="tx1"/>
                  </a:solidFill>
                  <a:ea typeface="Calibri"/>
                  <a:cs typeface="Simplified Arabic"/>
                </a:endParaRPr>
              </a:p>
              <a:p>
                <a:pPr marL="285750" lvl="0" indent="-285750" algn="just" rtl="1">
                  <a:lnSpc>
                    <a:spcPct val="150000"/>
                  </a:lnSpc>
                  <a:buFont typeface="Wingdings" panose="05000000000000000000" pitchFamily="2" charset="2"/>
                  <a:buChar char="ü"/>
                </a:pPr>
                <a:endParaRPr lang="ar-DZ" sz="1800" dirty="0">
                  <a:solidFill>
                    <a:schemeClr val="tx1"/>
                  </a:solidFill>
                  <a:ea typeface="Calibri"/>
                  <a:cs typeface="Simplified Arabic"/>
                </a:endParaRPr>
              </a:p>
              <a:p>
                <a:pPr algn="just" rtl="1">
                  <a:lnSpc>
                    <a:spcPct val="150000"/>
                  </a:lnSpc>
                </a:pPr>
                <a:endParaRPr lang="fr-FR" sz="1600" dirty="0">
                  <a:solidFill>
                    <a:schemeClr val="tx1"/>
                  </a:solidFill>
                  <a:ea typeface="Calibri"/>
                  <a:cs typeface="Simplified Arabic"/>
                </a:endParaRPr>
              </a:p>
              <a:p>
                <a:pPr marL="342900" indent="-342900" algn="just" rtl="1">
                  <a:lnSpc>
                    <a:spcPct val="150000"/>
                  </a:lnSpc>
                  <a:buFont typeface="+mj-lt"/>
                  <a:buAutoNum type="arabicParenR"/>
                </a:pPr>
                <a:endParaRPr lang="ar-DZ" sz="1800" dirty="0" smtClean="0">
                  <a:solidFill>
                    <a:schemeClr val="tx1"/>
                  </a:solidFill>
                  <a:ea typeface="Calibri"/>
                  <a:cs typeface="Simplified Arabic"/>
                </a:endParaRPr>
              </a:p>
              <a:p>
                <a:pPr marL="342900" lvl="0" indent="-342900" algn="just" rtl="1">
                  <a:lnSpc>
                    <a:spcPct val="150000"/>
                  </a:lnSpc>
                  <a:buFont typeface="+mj-lt"/>
                  <a:buAutoNum type="arabicParenR"/>
                </a:pPr>
                <a:endParaRPr lang="ar-DZ" sz="1800" dirty="0" smtClean="0">
                  <a:solidFill>
                    <a:schemeClr val="tx1"/>
                  </a:solidFill>
                  <a:ea typeface="Calibri"/>
                  <a:cs typeface="Simplified Arabic"/>
                </a:endParaRPr>
              </a:p>
              <a:p>
                <a:pPr lvl="0" algn="just" rtl="1">
                  <a:lnSpc>
                    <a:spcPct val="150000"/>
                  </a:lnSpc>
                </a:pPr>
                <a:endParaRPr lang="fr-FR" sz="1800" dirty="0" smtClean="0">
                  <a:solidFill>
                    <a:schemeClr val="tx1"/>
                  </a:solidFill>
                  <a:ea typeface="Calibri"/>
                  <a:cs typeface="Simplified Arabic"/>
                </a:endParaRPr>
              </a:p>
              <a:p>
                <a:pPr marL="342900" lvl="0" indent="-342900" algn="just" rtl="1">
                  <a:lnSpc>
                    <a:spcPct val="150000"/>
                  </a:lnSpc>
                  <a:buFont typeface="+mj-lt"/>
                  <a:buAutoNum type="arabicParenR"/>
                </a:pPr>
                <a:endParaRPr lang="ar-DZ" sz="1800" dirty="0">
                  <a:solidFill>
                    <a:schemeClr val="tx1"/>
                  </a:solidFill>
                  <a:ea typeface="Calibri"/>
                  <a:cs typeface="Simplified Arabic"/>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6000" y="36000"/>
                <a:ext cx="9036136" cy="6768000"/>
              </a:xfrm>
              <a:blipFill rotWithShape="1">
                <a:blip r:embed="rId2"/>
                <a:stretch>
                  <a:fillRect l="-1417" r="-1080" b="-53063"/>
                </a:stretch>
              </a:blipFill>
            </p:spPr>
            <p:txBody>
              <a:bodyPr/>
              <a:lstStyle/>
              <a:p>
                <a:r>
                  <a:rPr lang="en-US">
                    <a:noFill/>
                  </a:rPr>
                  <a:t> </a:t>
                </a:r>
              </a:p>
            </p:txBody>
          </p:sp>
        </mc:Fallback>
      </mc:AlternateContent>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en-US" b="1" dirty="0" smtClean="0">
                <a:solidFill>
                  <a:prstClr val="black"/>
                </a:solidFill>
                <a:latin typeface="Arial" charset="0"/>
              </a:rPr>
              <a:t>10</a:t>
            </a:r>
            <a:endParaRPr lang="en-US" altLang="en-US" b="1" dirty="0">
              <a:solidFill>
                <a:prstClr val="black"/>
              </a:solidFill>
              <a:latin typeface="Arial" charset="0"/>
            </a:endParaRPr>
          </a:p>
        </p:txBody>
      </p:sp>
    </p:spTree>
    <p:extLst>
      <p:ext uri="{BB962C8B-B14F-4D97-AF65-F5344CB8AC3E}">
        <p14:creationId xmlns:p14="http://schemas.microsoft.com/office/powerpoint/2010/main" val="3832019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6000" y="36000"/>
                <a:ext cx="9036136" cy="6768000"/>
              </a:xfrm>
            </p:spPr>
            <p:txBody>
              <a:bodyPr>
                <a:normAutofit/>
              </a:bodyPr>
              <a:lstStyle/>
              <a:p>
                <a:pPr marL="285750" lvl="0" indent="-285750" algn="just" rtl="1">
                  <a:lnSpc>
                    <a:spcPct val="150000"/>
                  </a:lnSpc>
                  <a:buFont typeface="Wingdings" panose="05000000000000000000" pitchFamily="2" charset="2"/>
                  <a:buChar char="ü"/>
                </a:pPr>
                <a:r>
                  <a:rPr lang="ar-DZ" sz="1800" dirty="0" smtClean="0">
                    <a:solidFill>
                      <a:schemeClr val="tx1"/>
                    </a:solidFill>
                    <a:ea typeface="Calibri"/>
                    <a:cs typeface="Simplified Arabic"/>
                  </a:rPr>
                  <a:t>تعين </a:t>
                </a:r>
                <a:r>
                  <a:rPr lang="ar-DZ" sz="1800" dirty="0">
                    <a:solidFill>
                      <a:schemeClr val="tx1"/>
                    </a:solidFill>
                    <a:ea typeface="Calibri"/>
                    <a:cs typeface="Simplified Arabic"/>
                  </a:rPr>
                  <a:t>كل الأتجاهات البلورية  المتوازية بنفس قرائن فيس</a:t>
                </a:r>
              </a:p>
              <a:p>
                <a:pPr marL="285750" indent="-285750" algn="just" rtl="1">
                  <a:lnSpc>
                    <a:spcPct val="150000"/>
                  </a:lnSpc>
                  <a:spcAft>
                    <a:spcPts val="1000"/>
                  </a:spcAft>
                  <a:buFont typeface="Wingdings" panose="05000000000000000000" pitchFamily="2" charset="2"/>
                  <a:buChar char="ü"/>
                </a:pPr>
                <a:r>
                  <a:rPr lang="ar-DZ" sz="1800" dirty="0" smtClean="0">
                    <a:solidFill>
                      <a:srgbClr val="000000"/>
                    </a:solidFill>
                    <a:latin typeface="Cambria Math"/>
                    <a:ea typeface="Cambria Math"/>
                  </a:rPr>
                  <a:t>يرمز </a:t>
                </a:r>
                <a:r>
                  <a:rPr lang="ar-DZ" sz="1800" dirty="0">
                    <a:solidFill>
                      <a:srgbClr val="000000"/>
                    </a:solidFill>
                    <a:latin typeface="Cambria Math"/>
                    <a:ea typeface="Cambria Math"/>
                  </a:rPr>
                  <a:t>لمجموعة أوعائلة </a:t>
                </a:r>
                <a:r>
                  <a:rPr lang="ar-DZ" sz="1800" dirty="0" smtClean="0">
                    <a:solidFill>
                      <a:srgbClr val="000000"/>
                    </a:solidFill>
                    <a:latin typeface="Cambria Math"/>
                    <a:ea typeface="Cambria Math"/>
                  </a:rPr>
                  <a:t>الإتجاهات البلورية </a:t>
                </a:r>
                <a:r>
                  <a:rPr lang="ar-DZ" sz="1800" dirty="0">
                    <a:solidFill>
                      <a:srgbClr val="000000"/>
                    </a:solidFill>
                    <a:latin typeface="Cambria Math"/>
                    <a:ea typeface="Cambria Math"/>
                  </a:rPr>
                  <a:t>المتكافئة في البلورة </a:t>
                </a:r>
                <a:r>
                  <a:rPr lang="ar-DZ" sz="1800" dirty="0" smtClean="0">
                    <a:solidFill>
                      <a:srgbClr val="000000"/>
                    </a:solidFill>
                    <a:latin typeface="Cambria Math"/>
                    <a:ea typeface="Cambria Math"/>
                  </a:rPr>
                  <a:t>أي الإتجاهات </a:t>
                </a:r>
                <a:r>
                  <a:rPr lang="ar-DZ" sz="1800" dirty="0">
                    <a:solidFill>
                      <a:srgbClr val="000000"/>
                    </a:solidFill>
                    <a:latin typeface="Cambria Math"/>
                    <a:ea typeface="Cambria Math"/>
                  </a:rPr>
                  <a:t>التي تنطبق على بعضها بسب تناضر البلورة بالرمز</a:t>
                </a:r>
                <a:r>
                  <a:rPr lang="fr-FR" sz="1800" dirty="0">
                    <a:solidFill>
                      <a:srgbClr val="000000"/>
                    </a:solidFill>
                    <a:latin typeface="Cambria Math"/>
                    <a:ea typeface="Cambria Math"/>
                  </a:rPr>
                  <a:t> </a:t>
                </a:r>
                <a14:m>
                  <m:oMath xmlns:m="http://schemas.openxmlformats.org/officeDocument/2006/math">
                    <m:d>
                      <m:dPr>
                        <m:begChr m:val="⟨"/>
                        <m:endChr m:val="⟩"/>
                        <m:ctrlPr>
                          <a:rPr lang="fr-FR" sz="1800" i="1">
                            <a:solidFill>
                              <a:srgbClr val="000000"/>
                            </a:solidFill>
                            <a:latin typeface="Cambria Math"/>
                            <a:ea typeface="Cambria Math"/>
                          </a:rPr>
                        </m:ctrlPr>
                      </m:dPr>
                      <m:e>
                        <m:r>
                          <a:rPr lang="fr-FR" sz="1800" b="0" i="1" smtClean="0">
                            <a:solidFill>
                              <a:srgbClr val="000000"/>
                            </a:solidFill>
                            <a:latin typeface="Cambria Math"/>
                            <a:ea typeface="Cambria Math"/>
                          </a:rPr>
                          <m:t>𝑢𝑣𝑤</m:t>
                        </m:r>
                      </m:e>
                    </m:d>
                    <m:r>
                      <a:rPr lang="fr-FR" sz="1800" i="1">
                        <a:solidFill>
                          <a:srgbClr val="000000"/>
                        </a:solidFill>
                        <a:latin typeface="Cambria Math"/>
                        <a:ea typeface="Cambria Math"/>
                      </a:rPr>
                      <m:t> </m:t>
                    </m:r>
                  </m:oMath>
                </a14:m>
                <a:r>
                  <a:rPr lang="ar-DZ" sz="1800" dirty="0" smtClean="0">
                    <a:solidFill>
                      <a:srgbClr val="000000"/>
                    </a:solidFill>
                    <a:latin typeface="Cambria Math"/>
                    <a:ea typeface="Cambria Math"/>
                  </a:rPr>
                  <a:t>على </a:t>
                </a:r>
                <a:r>
                  <a:rPr lang="ar-DZ" sz="1800" dirty="0">
                    <a:solidFill>
                      <a:srgbClr val="000000"/>
                    </a:solidFill>
                    <a:ea typeface="Times New Roman"/>
                  </a:rPr>
                  <a:t>سبيل المثال في </a:t>
                </a:r>
                <a:r>
                  <a:rPr lang="ar-SA" sz="1800" dirty="0">
                    <a:solidFill>
                      <a:srgbClr val="000000"/>
                    </a:solidFill>
                    <a:latin typeface="Cambria Math"/>
                    <a:ea typeface="Cambria Math"/>
                  </a:rPr>
                  <a:t>البلورة المكعبة تضم عائلة </a:t>
                </a:r>
                <a:r>
                  <a:rPr lang="ar-DZ" sz="1800" dirty="0" smtClean="0">
                    <a:solidFill>
                      <a:srgbClr val="000000"/>
                    </a:solidFill>
                    <a:latin typeface="Cambria Math"/>
                    <a:ea typeface="Cambria Math"/>
                  </a:rPr>
                  <a:t>الاتجاهات </a:t>
                </a:r>
                <a:r>
                  <a:rPr lang="ar-DZ" sz="1800" dirty="0">
                    <a:solidFill>
                      <a:srgbClr val="000000"/>
                    </a:solidFill>
                    <a:latin typeface="Cambria Math"/>
                    <a:ea typeface="Cambria Math"/>
                  </a:rPr>
                  <a:t>البلورية </a:t>
                </a:r>
                <a:r>
                  <a:rPr lang="fr-FR" sz="1800" dirty="0" smtClean="0">
                    <a:solidFill>
                      <a:srgbClr val="000000"/>
                    </a:solidFill>
                    <a:latin typeface="Cambria Math"/>
                    <a:ea typeface="Cambria Math"/>
                  </a:rPr>
                  <a:t> </a:t>
                </a:r>
                <a14:m>
                  <m:oMath xmlns:m="http://schemas.openxmlformats.org/officeDocument/2006/math">
                    <m:d>
                      <m:dPr>
                        <m:begChr m:val="⟨"/>
                        <m:endChr m:val="⟩"/>
                        <m:ctrlPr>
                          <a:rPr lang="fr-FR" sz="1800" i="1">
                            <a:solidFill>
                              <a:srgbClr val="000000"/>
                            </a:solidFill>
                            <a:latin typeface="Cambria Math"/>
                            <a:ea typeface="Cambria Math"/>
                          </a:rPr>
                        </m:ctrlPr>
                      </m:dPr>
                      <m:e>
                        <m:r>
                          <a:rPr lang="fr-FR" sz="1800" i="1">
                            <a:solidFill>
                              <a:srgbClr val="000000"/>
                            </a:solidFill>
                            <a:latin typeface="Cambria Math"/>
                            <a:ea typeface="Cambria Math"/>
                          </a:rPr>
                          <m:t>100</m:t>
                        </m:r>
                      </m:e>
                    </m:d>
                    <m:r>
                      <a:rPr lang="fr-FR" sz="1800" i="1">
                        <a:solidFill>
                          <a:srgbClr val="000000"/>
                        </a:solidFill>
                        <a:latin typeface="Cambria Math"/>
                        <a:ea typeface="Cambria Math"/>
                      </a:rPr>
                      <m:t> </m:t>
                    </m:r>
                  </m:oMath>
                </a14:m>
                <a:r>
                  <a:rPr lang="ar-DZ" sz="1800" dirty="0" smtClean="0">
                    <a:solidFill>
                      <a:srgbClr val="000000"/>
                    </a:solidFill>
                    <a:latin typeface="Cambria Math"/>
                    <a:ea typeface="Cambria Math"/>
                  </a:rPr>
                  <a:t>الاتجاهات </a:t>
                </a:r>
                <a14:m>
                  <m:oMath xmlns:m="http://schemas.openxmlformats.org/officeDocument/2006/math">
                    <m:d>
                      <m:dPr>
                        <m:begChr m:val="⟨"/>
                        <m:endChr m:val="⟩"/>
                        <m:ctrlPr>
                          <a:rPr lang="fr-FR" sz="1800" b="0" i="1" smtClean="0">
                            <a:solidFill>
                              <a:srgbClr val="000000"/>
                            </a:solidFill>
                            <a:latin typeface="Cambria Math"/>
                            <a:ea typeface="Cambria Math"/>
                          </a:rPr>
                        </m:ctrlPr>
                      </m:dPr>
                      <m:e>
                        <m:r>
                          <a:rPr lang="fr-FR" sz="1800" b="0" i="1" smtClean="0">
                            <a:solidFill>
                              <a:srgbClr val="000000"/>
                            </a:solidFill>
                            <a:latin typeface="Cambria Math"/>
                            <a:ea typeface="Cambria Math"/>
                          </a:rPr>
                          <m:t>100</m:t>
                        </m:r>
                      </m:e>
                    </m:d>
                    <m:r>
                      <a:rPr lang="fr-FR" sz="1800" b="0" i="1" smtClean="0">
                        <a:solidFill>
                          <a:srgbClr val="000000"/>
                        </a:solidFill>
                        <a:latin typeface="Cambria Math"/>
                        <a:ea typeface="Cambria Math"/>
                      </a:rPr>
                      <m:t>=</m:t>
                    </m:r>
                    <m:d>
                      <m:dPr>
                        <m:begChr m:val="["/>
                        <m:endChr m:val="]"/>
                        <m:ctrlPr>
                          <a:rPr lang="fr-FR" sz="1800" i="1">
                            <a:solidFill>
                              <a:srgbClr val="000000"/>
                            </a:solidFill>
                            <a:latin typeface="Cambria Math"/>
                            <a:ea typeface="Cambria Math"/>
                          </a:rPr>
                        </m:ctrlPr>
                      </m:dPr>
                      <m:e>
                        <m:r>
                          <a:rPr lang="fr-FR" sz="1800" b="0" i="1" smtClean="0">
                            <a:solidFill>
                              <a:srgbClr val="000000"/>
                            </a:solidFill>
                            <a:latin typeface="Cambria Math"/>
                            <a:ea typeface="Cambria Math"/>
                          </a:rPr>
                          <m:t>100</m:t>
                        </m:r>
                      </m:e>
                    </m:d>
                    <m:r>
                      <a:rPr lang="fr-FR" sz="1800" b="0" i="1" smtClean="0">
                        <a:solidFill>
                          <a:srgbClr val="000000"/>
                        </a:solidFill>
                        <a:latin typeface="Cambria Math"/>
                        <a:ea typeface="Cambria Math"/>
                      </a:rPr>
                      <m:t>,</m:t>
                    </m:r>
                    <m:d>
                      <m:dPr>
                        <m:begChr m:val="["/>
                        <m:endChr m:val="]"/>
                        <m:ctrlPr>
                          <a:rPr lang="fr-FR" sz="1800" i="1">
                            <a:solidFill>
                              <a:srgbClr val="000000"/>
                            </a:solidFill>
                            <a:latin typeface="Cambria Math"/>
                            <a:ea typeface="Cambria Math"/>
                          </a:rPr>
                        </m:ctrlPr>
                      </m:dPr>
                      <m:e>
                        <m:r>
                          <a:rPr lang="fr-FR" sz="1800" b="0" i="1" smtClean="0">
                            <a:solidFill>
                              <a:srgbClr val="000000"/>
                            </a:solidFill>
                            <a:latin typeface="Cambria Math"/>
                            <a:ea typeface="Cambria Math"/>
                          </a:rPr>
                          <m:t>010</m:t>
                        </m:r>
                      </m:e>
                    </m:d>
                    <m:r>
                      <a:rPr lang="fr-FR" sz="1800" b="0" i="1" smtClean="0">
                        <a:solidFill>
                          <a:srgbClr val="000000"/>
                        </a:solidFill>
                        <a:latin typeface="Cambria Math"/>
                        <a:ea typeface="Cambria Math"/>
                      </a:rPr>
                      <m:t>,</m:t>
                    </m:r>
                    <m:d>
                      <m:dPr>
                        <m:begChr m:val="["/>
                        <m:endChr m:val="]"/>
                        <m:ctrlPr>
                          <a:rPr lang="fr-FR" sz="1800" i="1">
                            <a:solidFill>
                              <a:srgbClr val="000000"/>
                            </a:solidFill>
                            <a:latin typeface="Cambria Math"/>
                            <a:ea typeface="Cambria Math"/>
                          </a:rPr>
                        </m:ctrlPr>
                      </m:dPr>
                      <m:e>
                        <m:r>
                          <a:rPr lang="fr-FR" sz="1800" b="0" i="1" smtClean="0">
                            <a:solidFill>
                              <a:srgbClr val="000000"/>
                            </a:solidFill>
                            <a:latin typeface="Cambria Math"/>
                            <a:ea typeface="Cambria Math"/>
                          </a:rPr>
                          <m:t>001</m:t>
                        </m:r>
                      </m:e>
                    </m:d>
                    <m:r>
                      <a:rPr lang="fr-FR" sz="1800" b="0" i="1" smtClean="0">
                        <a:solidFill>
                          <a:srgbClr val="000000"/>
                        </a:solidFill>
                        <a:latin typeface="Cambria Math"/>
                        <a:ea typeface="Cambria Math"/>
                      </a:rPr>
                      <m:t>,</m:t>
                    </m:r>
                    <m:d>
                      <m:dPr>
                        <m:begChr m:val="["/>
                        <m:endChr m:val="]"/>
                        <m:ctrlPr>
                          <a:rPr lang="fr-FR" sz="1800" i="1">
                            <a:solidFill>
                              <a:srgbClr val="000000"/>
                            </a:solidFill>
                            <a:latin typeface="Cambria Math"/>
                            <a:ea typeface="Cambria Math"/>
                          </a:rPr>
                        </m:ctrlPr>
                      </m:dPr>
                      <m:e>
                        <m:acc>
                          <m:accPr>
                            <m:chr m:val="̅"/>
                            <m:ctrlPr>
                              <a:rPr lang="fr-FR" sz="1800" b="0" i="1" smtClean="0">
                                <a:solidFill>
                                  <a:srgbClr val="000000"/>
                                </a:solidFill>
                                <a:latin typeface="Cambria Math"/>
                                <a:ea typeface="Cambria Math"/>
                              </a:rPr>
                            </m:ctrlPr>
                          </m:accPr>
                          <m:e>
                            <m:r>
                              <a:rPr lang="fr-FR" sz="1800" b="0" i="1" smtClean="0">
                                <a:solidFill>
                                  <a:srgbClr val="000000"/>
                                </a:solidFill>
                                <a:latin typeface="Cambria Math"/>
                                <a:ea typeface="Cambria Math"/>
                              </a:rPr>
                              <m:t>1</m:t>
                            </m:r>
                          </m:e>
                        </m:acc>
                        <m:r>
                          <a:rPr lang="fr-FR" sz="1800" b="0" i="1" smtClean="0">
                            <a:solidFill>
                              <a:srgbClr val="000000"/>
                            </a:solidFill>
                            <a:latin typeface="Cambria Math"/>
                            <a:ea typeface="Cambria Math"/>
                          </a:rPr>
                          <m:t>00</m:t>
                        </m:r>
                      </m:e>
                    </m:d>
                    <m:r>
                      <a:rPr lang="fr-FR" sz="1800" b="0" i="1" smtClean="0">
                        <a:solidFill>
                          <a:srgbClr val="000000"/>
                        </a:solidFill>
                        <a:latin typeface="Cambria Math"/>
                        <a:ea typeface="Cambria Math"/>
                      </a:rPr>
                      <m:t>,</m:t>
                    </m:r>
                    <m:d>
                      <m:dPr>
                        <m:begChr m:val="["/>
                        <m:endChr m:val="]"/>
                        <m:ctrlPr>
                          <a:rPr lang="fr-FR" sz="1800" i="1">
                            <a:solidFill>
                              <a:srgbClr val="000000"/>
                            </a:solidFill>
                            <a:latin typeface="Cambria Math"/>
                            <a:ea typeface="Cambria Math"/>
                          </a:rPr>
                        </m:ctrlPr>
                      </m:dPr>
                      <m:e>
                        <m:r>
                          <a:rPr lang="fr-FR" sz="1800" b="0" i="1" smtClean="0">
                            <a:solidFill>
                              <a:srgbClr val="000000"/>
                            </a:solidFill>
                            <a:latin typeface="Cambria Math"/>
                            <a:ea typeface="Cambria Math"/>
                          </a:rPr>
                          <m:t>0</m:t>
                        </m:r>
                        <m:acc>
                          <m:accPr>
                            <m:chr m:val="̅"/>
                            <m:ctrlPr>
                              <a:rPr lang="fr-FR" sz="1800" b="0" i="1" smtClean="0">
                                <a:solidFill>
                                  <a:srgbClr val="000000"/>
                                </a:solidFill>
                                <a:latin typeface="Cambria Math"/>
                                <a:ea typeface="Cambria Math"/>
                              </a:rPr>
                            </m:ctrlPr>
                          </m:accPr>
                          <m:e>
                            <m:r>
                              <a:rPr lang="fr-FR" sz="1800" b="0" i="1" smtClean="0">
                                <a:solidFill>
                                  <a:srgbClr val="000000"/>
                                </a:solidFill>
                                <a:latin typeface="Cambria Math"/>
                                <a:ea typeface="Cambria Math"/>
                              </a:rPr>
                              <m:t>1</m:t>
                            </m:r>
                          </m:e>
                        </m:acc>
                        <m:r>
                          <a:rPr lang="fr-FR" sz="1800" b="0" i="1" smtClean="0">
                            <a:solidFill>
                              <a:srgbClr val="000000"/>
                            </a:solidFill>
                            <a:latin typeface="Cambria Math"/>
                            <a:ea typeface="Cambria Math"/>
                          </a:rPr>
                          <m:t>0</m:t>
                        </m:r>
                      </m:e>
                    </m:d>
                    <m:r>
                      <a:rPr lang="fr-FR" sz="1800" b="0" i="1" smtClean="0">
                        <a:solidFill>
                          <a:srgbClr val="000000"/>
                        </a:solidFill>
                        <a:latin typeface="Cambria Math"/>
                        <a:ea typeface="Cambria Math"/>
                      </a:rPr>
                      <m:t>,</m:t>
                    </m:r>
                    <m:d>
                      <m:dPr>
                        <m:begChr m:val="["/>
                        <m:endChr m:val="]"/>
                        <m:ctrlPr>
                          <a:rPr lang="fr-FR" sz="1800" b="0" i="1" smtClean="0">
                            <a:solidFill>
                              <a:srgbClr val="000000"/>
                            </a:solidFill>
                            <a:latin typeface="Cambria Math"/>
                            <a:ea typeface="Cambria Math"/>
                          </a:rPr>
                        </m:ctrlPr>
                      </m:dPr>
                      <m:e>
                        <m:r>
                          <a:rPr lang="fr-FR" sz="1800" b="0" i="1" smtClean="0">
                            <a:solidFill>
                              <a:srgbClr val="000000"/>
                            </a:solidFill>
                            <a:latin typeface="Cambria Math"/>
                            <a:ea typeface="Cambria Math"/>
                          </a:rPr>
                          <m:t>00</m:t>
                        </m:r>
                        <m:acc>
                          <m:accPr>
                            <m:chr m:val="̅"/>
                            <m:ctrlPr>
                              <a:rPr lang="fr-FR" sz="1800" b="0" i="1" smtClean="0">
                                <a:solidFill>
                                  <a:srgbClr val="000000"/>
                                </a:solidFill>
                                <a:latin typeface="Cambria Math"/>
                                <a:ea typeface="Cambria Math"/>
                              </a:rPr>
                            </m:ctrlPr>
                          </m:accPr>
                          <m:e>
                            <m:r>
                              <a:rPr lang="fr-FR" sz="1800" b="0" i="1" smtClean="0">
                                <a:solidFill>
                                  <a:srgbClr val="000000"/>
                                </a:solidFill>
                                <a:latin typeface="Cambria Math"/>
                                <a:ea typeface="Cambria Math"/>
                              </a:rPr>
                              <m:t>1</m:t>
                            </m:r>
                          </m:e>
                        </m:acc>
                      </m:e>
                    </m:d>
                  </m:oMath>
                </a14:m>
                <a:endParaRPr lang="fr-FR" sz="1800" dirty="0" smtClean="0">
                  <a:solidFill>
                    <a:srgbClr val="000000"/>
                  </a:solidFill>
                  <a:latin typeface="Cambria Math"/>
                  <a:ea typeface="Cambria Math"/>
                </a:endParaRPr>
              </a:p>
              <a:p>
                <a:pPr lvl="0" algn="just" rtl="1">
                  <a:lnSpc>
                    <a:spcPct val="150000"/>
                  </a:lnSpc>
                  <a:spcAft>
                    <a:spcPts val="1000"/>
                  </a:spcAft>
                </a:pPr>
                <a:r>
                  <a:rPr lang="ar-DZ" sz="1800" dirty="0">
                    <a:solidFill>
                      <a:srgbClr val="000000"/>
                    </a:solidFill>
                    <a:ea typeface="Times New Roman"/>
                  </a:rPr>
                  <a:t>ويمكننا توضيح </a:t>
                </a:r>
                <a:r>
                  <a:rPr lang="fr-FR" sz="1800" dirty="0">
                    <a:solidFill>
                      <a:srgbClr val="000000"/>
                    </a:solidFill>
                    <a:ea typeface="Times New Roman"/>
                  </a:rPr>
                  <a:t> </a:t>
                </a:r>
                <a:r>
                  <a:rPr lang="ar-DZ" sz="1800" dirty="0">
                    <a:solidFill>
                      <a:srgbClr val="000000"/>
                    </a:solidFill>
                    <a:ea typeface="Times New Roman"/>
                  </a:rPr>
                  <a:t>الخطوات السابقة المتبعة في تحديد الاتجاهات البلورية  (قرائن فيس ) من خلال المثال التالي:عين قرائن فيس للإتجاه البلوري المبين في </a:t>
                </a:r>
                <a:r>
                  <a:rPr lang="ar-DZ" sz="1800" dirty="0" smtClean="0">
                    <a:solidFill>
                      <a:srgbClr val="000000"/>
                    </a:solidFill>
                    <a:ea typeface="Times New Roman"/>
                  </a:rPr>
                  <a:t>الشكل</a:t>
                </a:r>
                <a:endParaRPr lang="fr-FR" sz="1800" dirty="0" smtClean="0">
                  <a:solidFill>
                    <a:srgbClr val="000000"/>
                  </a:solidFill>
                  <a:ea typeface="Times New Roman"/>
                </a:endParaRPr>
              </a:p>
              <a:p>
                <a:pPr lvl="0" algn="just" rtl="1">
                  <a:lnSpc>
                    <a:spcPct val="150000"/>
                  </a:lnSpc>
                  <a:spcAft>
                    <a:spcPts val="1000"/>
                  </a:spcAft>
                </a:pPr>
                <a:endParaRPr lang="fr-FR" sz="1800" dirty="0" smtClean="0">
                  <a:solidFill>
                    <a:srgbClr val="000000"/>
                  </a:solidFill>
                  <a:ea typeface="Times New Roman"/>
                </a:endParaRPr>
              </a:p>
              <a:p>
                <a:pPr lvl="0" algn="just" rtl="1">
                  <a:lnSpc>
                    <a:spcPct val="150000"/>
                  </a:lnSpc>
                  <a:spcAft>
                    <a:spcPts val="1000"/>
                  </a:spcAft>
                </a:pPr>
                <a:endParaRPr lang="fr-FR" sz="1800" dirty="0">
                  <a:solidFill>
                    <a:srgbClr val="000000"/>
                  </a:solidFill>
                  <a:ea typeface="Times New Roman"/>
                </a:endParaRPr>
              </a:p>
              <a:p>
                <a:pPr lvl="0" algn="just" rtl="1">
                  <a:lnSpc>
                    <a:spcPct val="150000"/>
                  </a:lnSpc>
                  <a:spcAft>
                    <a:spcPts val="1000"/>
                  </a:spcAft>
                </a:pPr>
                <a:endParaRPr lang="fr-FR" sz="1800" dirty="0">
                  <a:solidFill>
                    <a:srgbClr val="000000"/>
                  </a:solidFill>
                  <a:ea typeface="Times New Roman"/>
                </a:endParaRPr>
              </a:p>
              <a:p>
                <a:pPr algn="just" rtl="1">
                  <a:lnSpc>
                    <a:spcPct val="150000"/>
                  </a:lnSpc>
                  <a:spcAft>
                    <a:spcPts val="1000"/>
                  </a:spcAft>
                </a:pPr>
                <a:r>
                  <a:rPr lang="ar-DZ" sz="1800" dirty="0" smtClean="0">
                    <a:solidFill>
                      <a:srgbClr val="000000"/>
                    </a:solidFill>
                    <a:ea typeface="Calibri"/>
                    <a:cs typeface="Simplified Arabic"/>
                  </a:rPr>
                  <a:t>إحداثيات </a:t>
                </a:r>
                <a:r>
                  <a:rPr lang="ar-DZ" sz="1800" dirty="0">
                    <a:solidFill>
                      <a:srgbClr val="000000"/>
                    </a:solidFill>
                    <a:ea typeface="Calibri"/>
                    <a:cs typeface="Simplified Arabic"/>
                  </a:rPr>
                  <a:t>الاتجاه البلوري المبين في الشكل هي </a:t>
                </a:r>
                <a:r>
                  <a:rPr lang="fr-FR" sz="1800" dirty="0">
                    <a:solidFill>
                      <a:prstClr val="black"/>
                    </a:solidFill>
                    <a:ea typeface="Calibri"/>
                    <a:cs typeface="Simplified Arabic"/>
                  </a:rPr>
                  <a:t> </a:t>
                </a:r>
                <a14:m>
                  <m:oMath xmlns:m="http://schemas.openxmlformats.org/officeDocument/2006/math">
                    <m:acc>
                      <m:accPr>
                        <m:chr m:val="⃗"/>
                        <m:ctrlPr>
                          <a:rPr lang="fr-FR" sz="1800" i="1">
                            <a:solidFill>
                              <a:prstClr val="black"/>
                            </a:solidFill>
                            <a:latin typeface="Cambria Math"/>
                            <a:cs typeface="Simplified Arabic"/>
                          </a:rPr>
                        </m:ctrlPr>
                      </m:accPr>
                      <m:e>
                        <m:r>
                          <a:rPr lang="fr-FR" sz="1800" i="1">
                            <a:solidFill>
                              <a:prstClr val="black"/>
                            </a:solidFill>
                            <a:latin typeface="Cambria Math"/>
                            <a:cs typeface="Simplified Arabic"/>
                          </a:rPr>
                          <m:t>𝐴𝐵</m:t>
                        </m:r>
                      </m:e>
                    </m:acc>
                    <m:r>
                      <a:rPr lang="fr-FR" sz="1800" i="1">
                        <a:solidFill>
                          <a:prstClr val="black"/>
                        </a:solidFill>
                        <a:latin typeface="Cambria Math"/>
                        <a:ea typeface="Calibri"/>
                        <a:cs typeface="Simplified Arabic"/>
                      </a:rPr>
                      <m:t>=</m:t>
                    </m:r>
                    <m:d>
                      <m:dPr>
                        <m:ctrlPr>
                          <a:rPr lang="fr-FR" sz="1800" i="1">
                            <a:solidFill>
                              <a:prstClr val="black"/>
                            </a:solidFill>
                            <a:latin typeface="Cambria Math"/>
                            <a:cs typeface="Simplified Arabic"/>
                          </a:rPr>
                        </m:ctrlPr>
                      </m:dPr>
                      <m:e>
                        <m:sSub>
                          <m:sSubPr>
                            <m:ctrlPr>
                              <a:rPr lang="fr-FR" sz="1800" i="1">
                                <a:solidFill>
                                  <a:prstClr val="black"/>
                                </a:solidFill>
                                <a:latin typeface="Cambria Math"/>
                                <a:cs typeface="Simplified Arabic"/>
                              </a:rPr>
                            </m:ctrlPr>
                          </m:sSubPr>
                          <m:e>
                            <m:sSub>
                              <m:sSubPr>
                                <m:ctrlPr>
                                  <a:rPr lang="fr-FR" sz="1800" i="1">
                                    <a:solidFill>
                                      <a:prstClr val="black"/>
                                    </a:solidFill>
                                    <a:latin typeface="Cambria Math"/>
                                    <a:cs typeface="Simplified Arabic"/>
                                  </a:rPr>
                                </m:ctrlPr>
                              </m:sSubPr>
                              <m:e>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𝑥</m:t>
                                    </m:r>
                                  </m:e>
                                  <m:sub>
                                    <m:r>
                                      <a:rPr lang="fr-FR" sz="1800" i="1">
                                        <a:solidFill>
                                          <a:prstClr val="black"/>
                                        </a:solidFill>
                                        <a:latin typeface="Cambria Math"/>
                                        <a:cs typeface="Simplified Arabic"/>
                                      </a:rPr>
                                      <m:t>𝐵</m:t>
                                    </m:r>
                                  </m:sub>
                                </m:sSub>
                                <m:r>
                                  <a:rPr lang="fr-FR" sz="1800" i="1">
                                    <a:solidFill>
                                      <a:prstClr val="black"/>
                                    </a:solidFill>
                                    <a:latin typeface="Cambria Math"/>
                                    <a:cs typeface="Simplified Arabic"/>
                                  </a:rPr>
                                  <m:t>−</m:t>
                                </m:r>
                                <m:r>
                                  <a:rPr lang="fr-FR" sz="1800" i="1">
                                    <a:solidFill>
                                      <a:prstClr val="black"/>
                                    </a:solidFill>
                                    <a:latin typeface="Cambria Math"/>
                                    <a:cs typeface="Simplified Arabic"/>
                                  </a:rPr>
                                  <m:t>𝑥</m:t>
                                </m:r>
                              </m:e>
                              <m:sub>
                                <m:r>
                                  <a:rPr lang="fr-FR" sz="1800" i="1">
                                    <a:solidFill>
                                      <a:prstClr val="black"/>
                                    </a:solidFill>
                                    <a:latin typeface="Cambria Math"/>
                                    <a:cs typeface="Simplified Arabic"/>
                                  </a:rPr>
                                  <m:t>𝐴</m:t>
                                </m:r>
                              </m:sub>
                            </m:sSub>
                            <m:r>
                              <a:rPr lang="fr-FR" sz="1800" i="1">
                                <a:solidFill>
                                  <a:prstClr val="black"/>
                                </a:solidFill>
                                <a:latin typeface="Cambria Math"/>
                                <a:cs typeface="Simplified Arabic"/>
                              </a:rPr>
                              <m:t>,</m:t>
                            </m:r>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𝑦</m:t>
                                </m:r>
                              </m:e>
                              <m:sub>
                                <m:r>
                                  <a:rPr lang="fr-FR" sz="1800" i="1">
                                    <a:solidFill>
                                      <a:prstClr val="black"/>
                                    </a:solidFill>
                                    <a:latin typeface="Cambria Math"/>
                                    <a:cs typeface="Simplified Arabic"/>
                                  </a:rPr>
                                  <m:t>𝐵</m:t>
                                </m:r>
                              </m:sub>
                            </m:sSub>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m:t>
                                </m:r>
                                <m:r>
                                  <a:rPr lang="fr-FR" sz="1800" i="1">
                                    <a:solidFill>
                                      <a:prstClr val="black"/>
                                    </a:solidFill>
                                    <a:latin typeface="Cambria Math"/>
                                    <a:cs typeface="Simplified Arabic"/>
                                  </a:rPr>
                                  <m:t>𝑦</m:t>
                                </m:r>
                              </m:e>
                              <m:sub>
                                <m:r>
                                  <a:rPr lang="fr-FR" sz="1800" i="1">
                                    <a:solidFill>
                                      <a:prstClr val="black"/>
                                    </a:solidFill>
                                    <a:latin typeface="Cambria Math"/>
                                    <a:cs typeface="Simplified Arabic"/>
                                  </a:rPr>
                                  <m:t>𝐴</m:t>
                                </m:r>
                              </m:sub>
                            </m:sSub>
                            <m:r>
                              <a:rPr lang="fr-FR" sz="1800" i="1">
                                <a:solidFill>
                                  <a:prstClr val="black"/>
                                </a:solidFill>
                                <a:latin typeface="Cambria Math"/>
                                <a:cs typeface="Simplified Arabic"/>
                              </a:rPr>
                              <m:t>,</m:t>
                            </m:r>
                            <m:sSub>
                              <m:sSubPr>
                                <m:ctrlPr>
                                  <a:rPr lang="fr-FR" sz="1800" i="1">
                                    <a:solidFill>
                                      <a:prstClr val="black"/>
                                    </a:solidFill>
                                    <a:latin typeface="Cambria Math"/>
                                    <a:cs typeface="Simplified Arabic"/>
                                  </a:rPr>
                                </m:ctrlPr>
                              </m:sSubPr>
                              <m:e>
                                <m:r>
                                  <a:rPr lang="fr-FR" sz="1800" i="1">
                                    <a:solidFill>
                                      <a:prstClr val="black"/>
                                    </a:solidFill>
                                    <a:latin typeface="Cambria Math"/>
                                    <a:cs typeface="Simplified Arabic"/>
                                  </a:rPr>
                                  <m:t>𝑧</m:t>
                                </m:r>
                              </m:e>
                              <m:sub>
                                <m:r>
                                  <a:rPr lang="fr-FR" sz="1800" i="1">
                                    <a:solidFill>
                                      <a:prstClr val="black"/>
                                    </a:solidFill>
                                    <a:latin typeface="Cambria Math"/>
                                    <a:cs typeface="Simplified Arabic"/>
                                  </a:rPr>
                                  <m:t>𝐵</m:t>
                                </m:r>
                              </m:sub>
                            </m:sSub>
                            <m:r>
                              <a:rPr lang="fr-FR" sz="1800" i="1">
                                <a:solidFill>
                                  <a:prstClr val="black"/>
                                </a:solidFill>
                                <a:latin typeface="Cambria Math"/>
                                <a:cs typeface="Simplified Arabic"/>
                              </a:rPr>
                              <m:t>−</m:t>
                            </m:r>
                            <m:r>
                              <a:rPr lang="fr-FR" sz="1800" i="1">
                                <a:solidFill>
                                  <a:prstClr val="black"/>
                                </a:solidFill>
                                <a:latin typeface="Cambria Math"/>
                                <a:cs typeface="Simplified Arabic"/>
                              </a:rPr>
                              <m:t>𝑧</m:t>
                            </m:r>
                          </m:e>
                          <m:sub>
                            <m:r>
                              <a:rPr lang="fr-FR" sz="1800" i="1">
                                <a:solidFill>
                                  <a:prstClr val="black"/>
                                </a:solidFill>
                                <a:latin typeface="Cambria Math"/>
                                <a:cs typeface="Simplified Arabic"/>
                              </a:rPr>
                              <m:t>𝐴</m:t>
                            </m:r>
                          </m:sub>
                        </m:sSub>
                      </m:e>
                    </m:d>
                  </m:oMath>
                </a14:m>
                <a:r>
                  <a:rPr lang="fr-FR" sz="1800" dirty="0">
                    <a:solidFill>
                      <a:prstClr val="black"/>
                    </a:solidFill>
                    <a:cs typeface="Simplified Arabic"/>
                  </a:rPr>
                  <a:t> </a:t>
                </a:r>
                <a14:m>
                  <m:oMath xmlns:m="http://schemas.openxmlformats.org/officeDocument/2006/math">
                    <m:r>
                      <a:rPr lang="fr-FR" sz="1800" i="1">
                        <a:solidFill>
                          <a:prstClr val="black"/>
                        </a:solidFill>
                        <a:latin typeface="Cambria Math"/>
                        <a:ea typeface="Calibri"/>
                        <a:cs typeface="Simplified Arabic"/>
                      </a:rPr>
                      <m:t>=</m:t>
                    </m:r>
                    <m:d>
                      <m:dPr>
                        <m:ctrlPr>
                          <a:rPr lang="fr-FR" sz="1800" i="1">
                            <a:solidFill>
                              <a:prstClr val="black"/>
                            </a:solidFill>
                            <a:latin typeface="Cambria Math"/>
                            <a:cs typeface="Simplified Arabic"/>
                          </a:rPr>
                        </m:ctrlPr>
                      </m:dPr>
                      <m:e>
                        <m:r>
                          <a:rPr lang="fr-FR" sz="1800" i="1">
                            <a:solidFill>
                              <a:prstClr val="black"/>
                            </a:solidFill>
                            <a:latin typeface="Cambria Math"/>
                            <a:cs typeface="Simplified Arabic"/>
                          </a:rPr>
                          <m:t>−</m:t>
                        </m:r>
                        <m:f>
                          <m:fPr>
                            <m:ctrlPr>
                              <a:rPr lang="fr-FR" sz="1800" i="1">
                                <a:solidFill>
                                  <a:prstClr val="black"/>
                                </a:solidFill>
                                <a:latin typeface="Cambria Math"/>
                                <a:cs typeface="Simplified Arabic"/>
                              </a:rPr>
                            </m:ctrlPr>
                          </m:fPr>
                          <m:num>
                            <m:r>
                              <a:rPr lang="fr-FR" sz="1800" i="1">
                                <a:solidFill>
                                  <a:prstClr val="black"/>
                                </a:solidFill>
                                <a:latin typeface="Cambria Math"/>
                                <a:cs typeface="Simplified Arabic"/>
                              </a:rPr>
                              <m:t>1</m:t>
                            </m:r>
                          </m:num>
                          <m:den>
                            <m:r>
                              <a:rPr lang="fr-FR" sz="1800" i="1">
                                <a:solidFill>
                                  <a:srgbClr val="FF0000"/>
                                </a:solidFill>
                                <a:latin typeface="Cambria Math"/>
                                <a:cs typeface="Simplified Arabic"/>
                              </a:rPr>
                              <m:t>2</m:t>
                            </m:r>
                          </m:den>
                        </m:f>
                        <m:r>
                          <a:rPr lang="fr-FR" sz="1800" i="1">
                            <a:solidFill>
                              <a:prstClr val="black"/>
                            </a:solidFill>
                            <a:latin typeface="Cambria Math"/>
                            <a:cs typeface="Simplified Arabic"/>
                          </a:rPr>
                          <m:t>,</m:t>
                        </m:r>
                        <m:f>
                          <m:fPr>
                            <m:ctrlPr>
                              <a:rPr lang="fr-FR" sz="1800" i="1">
                                <a:solidFill>
                                  <a:prstClr val="black"/>
                                </a:solidFill>
                                <a:latin typeface="Cambria Math"/>
                                <a:cs typeface="Simplified Arabic"/>
                              </a:rPr>
                            </m:ctrlPr>
                          </m:fPr>
                          <m:num>
                            <m:r>
                              <a:rPr lang="fr-FR" sz="1800" i="1">
                                <a:solidFill>
                                  <a:prstClr val="black"/>
                                </a:solidFill>
                                <a:latin typeface="Cambria Math"/>
                                <a:cs typeface="Simplified Arabic"/>
                              </a:rPr>
                              <m:t>1</m:t>
                            </m:r>
                          </m:num>
                          <m:den>
                            <m:r>
                              <a:rPr lang="fr-FR" sz="1800" i="1">
                                <a:solidFill>
                                  <a:srgbClr val="FF0000"/>
                                </a:solidFill>
                                <a:latin typeface="Cambria Math"/>
                                <a:cs typeface="Simplified Arabic"/>
                              </a:rPr>
                              <m:t>2</m:t>
                            </m:r>
                          </m:den>
                        </m:f>
                        <m:r>
                          <a:rPr lang="fr-FR" sz="1800" i="1">
                            <a:solidFill>
                              <a:prstClr val="black"/>
                            </a:solidFill>
                            <a:latin typeface="Cambria Math"/>
                            <a:cs typeface="Simplified Arabic"/>
                          </a:rPr>
                          <m:t>,</m:t>
                        </m:r>
                        <m:f>
                          <m:fPr>
                            <m:ctrlPr>
                              <a:rPr lang="fr-FR" sz="1800" i="1">
                                <a:solidFill>
                                  <a:prstClr val="black"/>
                                </a:solidFill>
                                <a:latin typeface="Cambria Math"/>
                                <a:cs typeface="Simplified Arabic"/>
                              </a:rPr>
                            </m:ctrlPr>
                          </m:fPr>
                          <m:num>
                            <m:r>
                              <a:rPr lang="fr-FR" sz="1800" i="1">
                                <a:solidFill>
                                  <a:prstClr val="black"/>
                                </a:solidFill>
                                <a:latin typeface="Cambria Math"/>
                                <a:cs typeface="Simplified Arabic"/>
                              </a:rPr>
                              <m:t>1</m:t>
                            </m:r>
                          </m:num>
                          <m:den>
                            <m:r>
                              <a:rPr lang="fr-FR" sz="1800" i="1">
                                <a:solidFill>
                                  <a:srgbClr val="FF0000"/>
                                </a:solidFill>
                                <a:latin typeface="Cambria Math"/>
                                <a:cs typeface="Simplified Arabic"/>
                              </a:rPr>
                              <m:t>4</m:t>
                            </m:r>
                          </m:den>
                        </m:f>
                      </m:e>
                    </m:d>
                  </m:oMath>
                </a14:m>
                <a:r>
                  <a:rPr lang="fr-FR" sz="1800" dirty="0">
                    <a:solidFill>
                      <a:prstClr val="black"/>
                    </a:solidFill>
                    <a:ea typeface="Calibri"/>
                    <a:cs typeface="Simplified Arabic"/>
                  </a:rPr>
                  <a:t>  </a:t>
                </a:r>
                <a:r>
                  <a:rPr lang="ar-DZ" sz="1800" dirty="0">
                    <a:solidFill>
                      <a:prstClr val="black"/>
                    </a:solidFill>
                    <a:ea typeface="Calibri"/>
                    <a:cs typeface="Simplified Arabic"/>
                  </a:rPr>
                  <a:t> بضرب إحداثيات الشعاع </a:t>
                </a:r>
                <a14:m>
                  <m:oMath xmlns:m="http://schemas.openxmlformats.org/officeDocument/2006/math">
                    <m:acc>
                      <m:accPr>
                        <m:chr m:val="⃗"/>
                        <m:ctrlPr>
                          <a:rPr lang="fr-FR" sz="1800" i="1">
                            <a:solidFill>
                              <a:prstClr val="black"/>
                            </a:solidFill>
                            <a:latin typeface="Cambria Math"/>
                            <a:cs typeface="Simplified Arabic"/>
                          </a:rPr>
                        </m:ctrlPr>
                      </m:accPr>
                      <m:e>
                        <m:r>
                          <a:rPr lang="fr-FR" sz="1800" i="1">
                            <a:solidFill>
                              <a:prstClr val="black"/>
                            </a:solidFill>
                            <a:latin typeface="Cambria Math"/>
                            <a:cs typeface="Simplified Arabic"/>
                          </a:rPr>
                          <m:t>𝐴𝐵</m:t>
                        </m:r>
                      </m:e>
                    </m:acc>
                  </m:oMath>
                </a14:m>
                <a:r>
                  <a:rPr lang="ar-DZ" sz="1800" dirty="0">
                    <a:solidFill>
                      <a:srgbClr val="000000"/>
                    </a:solidFill>
                    <a:ea typeface="Calibri"/>
                    <a:cs typeface="Simplified Arabic"/>
                  </a:rPr>
                  <a:t> في المضاعف المشترك الأصغر لمقاماتها (المضاعف المشترك الأصغر للاعداد </a:t>
                </a:r>
                <a:r>
                  <a:rPr lang="ar-DZ" sz="1800" dirty="0">
                    <a:solidFill>
                      <a:srgbClr val="FF0000"/>
                    </a:solidFill>
                    <a:ea typeface="Calibri"/>
                    <a:cs typeface="Simplified Arabic"/>
                  </a:rPr>
                  <a:t>2 </a:t>
                </a:r>
                <a:r>
                  <a:rPr lang="ar-DZ" sz="1800" dirty="0">
                    <a:solidFill>
                      <a:srgbClr val="000000"/>
                    </a:solidFill>
                    <a:ea typeface="Calibri"/>
                    <a:cs typeface="Simplified Arabic"/>
                  </a:rPr>
                  <a:t>و</a:t>
                </a:r>
                <a:r>
                  <a:rPr lang="ar-DZ" sz="1800" dirty="0">
                    <a:solidFill>
                      <a:srgbClr val="FF0000"/>
                    </a:solidFill>
                    <a:ea typeface="Calibri"/>
                    <a:cs typeface="Simplified Arabic"/>
                  </a:rPr>
                  <a:t>2 </a:t>
                </a:r>
                <a:r>
                  <a:rPr lang="ar-DZ" sz="1800" dirty="0">
                    <a:solidFill>
                      <a:srgbClr val="000000"/>
                    </a:solidFill>
                    <a:ea typeface="Calibri"/>
                    <a:cs typeface="Simplified Arabic"/>
                  </a:rPr>
                  <a:t>و</a:t>
                </a:r>
                <a:r>
                  <a:rPr lang="ar-DZ" sz="1800" dirty="0">
                    <a:solidFill>
                      <a:srgbClr val="FF0000"/>
                    </a:solidFill>
                    <a:ea typeface="Calibri"/>
                    <a:cs typeface="Simplified Arabic"/>
                  </a:rPr>
                  <a:t>4</a:t>
                </a:r>
                <a:r>
                  <a:rPr lang="ar-DZ" sz="1800" dirty="0">
                    <a:solidFill>
                      <a:srgbClr val="000000"/>
                    </a:solidFill>
                    <a:ea typeface="Calibri"/>
                    <a:cs typeface="Simplified Arabic"/>
                  </a:rPr>
                  <a:t> والذي يساوي  </a:t>
                </a:r>
                <a:r>
                  <a:rPr lang="ar-DZ" sz="1800" dirty="0">
                    <a:solidFill>
                      <a:srgbClr val="FF0000"/>
                    </a:solidFill>
                    <a:ea typeface="Calibri"/>
                    <a:cs typeface="Simplified Arabic"/>
                  </a:rPr>
                  <a:t>4</a:t>
                </a:r>
                <a:r>
                  <a:rPr lang="ar-DZ" sz="1800" dirty="0">
                    <a:solidFill>
                      <a:prstClr val="black"/>
                    </a:solidFill>
                    <a:ea typeface="Calibri"/>
                    <a:cs typeface="Simplified Arabic"/>
                  </a:rPr>
                  <a:t>)</a:t>
                </a:r>
                <a:r>
                  <a:rPr lang="ar-DZ" sz="1800" dirty="0">
                    <a:solidFill>
                      <a:srgbClr val="000000"/>
                    </a:solidFill>
                    <a:ea typeface="Calibri"/>
                    <a:cs typeface="Simplified Arabic"/>
                  </a:rPr>
                  <a:t> نحصل على قيم  قرائن فيس للإتجاه البلوري  على النحو</a:t>
                </a:r>
                <a:r>
                  <a:rPr lang="en-US" sz="1800" dirty="0">
                    <a:solidFill>
                      <a:prstClr val="black"/>
                    </a:solidFill>
                    <a:ea typeface="Calibri"/>
                    <a:cs typeface="Simplified Arabic"/>
                  </a:rPr>
                  <a:t> </a:t>
                </a:r>
                <a14:m>
                  <m:oMath xmlns:m="http://schemas.openxmlformats.org/officeDocument/2006/math">
                    <m:d>
                      <m:dPr>
                        <m:begChr m:val="["/>
                        <m:endChr m:val="]"/>
                        <m:ctrlPr>
                          <a:rPr lang="en-US" sz="1800" i="1">
                            <a:solidFill>
                              <a:prstClr val="black"/>
                            </a:solidFill>
                            <a:latin typeface="Cambria Math"/>
                            <a:ea typeface="Calibri"/>
                            <a:cs typeface="Simplified Arabic"/>
                          </a:rPr>
                        </m:ctrlPr>
                      </m:dPr>
                      <m:e>
                        <m:r>
                          <a:rPr lang="fr-FR" sz="1800" i="1">
                            <a:solidFill>
                              <a:prstClr val="black"/>
                            </a:solidFill>
                            <a:latin typeface="Cambria Math"/>
                            <a:ea typeface="Calibri"/>
                            <a:cs typeface="Simplified Arabic"/>
                          </a:rPr>
                          <m:t>𝑢𝑣𝑤</m:t>
                        </m:r>
                      </m:e>
                    </m:d>
                  </m:oMath>
                </a14:m>
                <a:r>
                  <a:rPr lang="en-US" sz="2000" dirty="0">
                    <a:solidFill>
                      <a:prstClr val="black"/>
                    </a:solidFill>
                    <a:ea typeface="Calibri"/>
                    <a:cs typeface="Simplified Arabic"/>
                  </a:rPr>
                  <a:t> </a:t>
                </a:r>
                <a:r>
                  <a:rPr lang="en-US" sz="1800" dirty="0">
                    <a:solidFill>
                      <a:prstClr val="black"/>
                    </a:solidFill>
                    <a:ea typeface="Calibri"/>
                    <a:cs typeface="Simplified Arabic"/>
                  </a:rPr>
                  <a:t>= </a:t>
                </a:r>
                <a14:m>
                  <m:oMath xmlns:m="http://schemas.openxmlformats.org/officeDocument/2006/math">
                    <m:d>
                      <m:dPr>
                        <m:begChr m:val="["/>
                        <m:endChr m:val="]"/>
                        <m:ctrlPr>
                          <a:rPr lang="en-US" sz="1800" i="1">
                            <a:solidFill>
                              <a:prstClr val="black"/>
                            </a:solidFill>
                            <a:latin typeface="Cambria Math"/>
                            <a:ea typeface="Calibri"/>
                            <a:cs typeface="Simplified Arabic"/>
                          </a:rPr>
                        </m:ctrlPr>
                      </m:dPr>
                      <m:e>
                        <m:acc>
                          <m:accPr>
                            <m:chr m:val="̅"/>
                            <m:ctrlPr>
                              <a:rPr lang="en-US" sz="1800" i="1">
                                <a:solidFill>
                                  <a:prstClr val="black"/>
                                </a:solidFill>
                                <a:latin typeface="Cambria Math"/>
                                <a:cs typeface="Simplified Arabic"/>
                              </a:rPr>
                            </m:ctrlPr>
                          </m:accPr>
                          <m:e>
                            <m:r>
                              <a:rPr lang="fr-FR" sz="1800" i="1">
                                <a:solidFill>
                                  <a:prstClr val="black"/>
                                </a:solidFill>
                                <a:latin typeface="Cambria Math"/>
                                <a:cs typeface="Simplified Arabic"/>
                              </a:rPr>
                              <m:t>2</m:t>
                            </m:r>
                          </m:e>
                        </m:acc>
                        <m:r>
                          <a:rPr lang="fr-FR" sz="1800" i="1">
                            <a:solidFill>
                              <a:prstClr val="black"/>
                            </a:solidFill>
                            <a:latin typeface="Cambria Math"/>
                            <a:ea typeface="Calibri"/>
                            <a:cs typeface="Simplified Arabic"/>
                          </a:rPr>
                          <m:t>21</m:t>
                        </m:r>
                      </m:e>
                    </m:d>
                  </m:oMath>
                </a14:m>
                <a:endParaRPr lang="fr-FR" sz="1800" dirty="0">
                  <a:solidFill>
                    <a:srgbClr val="000000"/>
                  </a:solidFill>
                  <a:latin typeface="Cambria Math"/>
                  <a:ea typeface="Cambria Math"/>
                </a:endParaRPr>
              </a:p>
              <a:p>
                <a:pPr marL="285750" lvl="0" indent="-285750" algn="just" rtl="1">
                  <a:lnSpc>
                    <a:spcPct val="150000"/>
                  </a:lnSpc>
                  <a:spcAft>
                    <a:spcPts val="1000"/>
                  </a:spcAft>
                  <a:buFont typeface="Wingdings" panose="05000000000000000000" pitchFamily="2" charset="2"/>
                  <a:buChar char="ü"/>
                </a:pPr>
                <a:endParaRPr lang="ar-DZ" sz="1800" dirty="0" smtClean="0">
                  <a:solidFill>
                    <a:prstClr val="black"/>
                  </a:solidFill>
                  <a:ea typeface="Times New Roman"/>
                </a:endParaRPr>
              </a:p>
              <a:p>
                <a:pPr marL="285750" lvl="0" indent="-285750" algn="just" rtl="1">
                  <a:lnSpc>
                    <a:spcPct val="150000"/>
                  </a:lnSpc>
                  <a:spcAft>
                    <a:spcPts val="1000"/>
                  </a:spcAft>
                  <a:buFont typeface="Wingdings" panose="05000000000000000000" pitchFamily="2" charset="2"/>
                  <a:buChar char="ü"/>
                </a:pPr>
                <a:endParaRPr lang="fr-FR" sz="1800" dirty="0">
                  <a:solidFill>
                    <a:prstClr val="black"/>
                  </a:solidFill>
                  <a:ea typeface="Times New Roman"/>
                </a:endParaRPr>
              </a:p>
              <a:p>
                <a:pPr lvl="0" algn="just" rtl="1">
                  <a:lnSpc>
                    <a:spcPct val="150000"/>
                  </a:lnSpc>
                </a:pPr>
                <a:endParaRPr lang="fr-FR" sz="1800" dirty="0">
                  <a:solidFill>
                    <a:srgbClr val="000000"/>
                  </a:solidFill>
                  <a:ea typeface="Times New Roman"/>
                </a:endParaRPr>
              </a:p>
              <a:p>
                <a:pPr lvl="0" algn="just" rtl="1">
                  <a:lnSpc>
                    <a:spcPct val="150000"/>
                  </a:lnSpc>
                </a:pPr>
                <a:endParaRPr lang="fr-FR" sz="1800" dirty="0">
                  <a:solidFill>
                    <a:srgbClr val="000000"/>
                  </a:solidFill>
                  <a:ea typeface="Calibri"/>
                  <a:cs typeface="Simplified Arabic"/>
                </a:endParaRPr>
              </a:p>
              <a:p>
                <a:pPr lvl="0" algn="just" rtl="1">
                  <a:lnSpc>
                    <a:spcPct val="150000"/>
                  </a:lnSpc>
                </a:pPr>
                <a:endParaRPr lang="fr-FR" sz="1800" dirty="0">
                  <a:solidFill>
                    <a:srgbClr val="000000"/>
                  </a:solidFill>
                  <a:ea typeface="Times New Roman"/>
                </a:endParaRPr>
              </a:p>
              <a:p>
                <a:pPr lvl="0" algn="just" rtl="1">
                  <a:lnSpc>
                    <a:spcPct val="150000"/>
                  </a:lnSpc>
                </a:pPr>
                <a:endParaRPr lang="fr-FR" sz="1800" dirty="0" smtClean="0">
                  <a:solidFill>
                    <a:srgbClr val="000000"/>
                  </a:solidFill>
                  <a:ea typeface="Times New Roman"/>
                </a:endParaRPr>
              </a:p>
              <a:p>
                <a:pPr marL="342900" lvl="0" indent="-342900" algn="just" rtl="1">
                  <a:lnSpc>
                    <a:spcPct val="150000"/>
                  </a:lnSpc>
                  <a:buFont typeface="+mj-lt"/>
                  <a:buAutoNum type="arabicParenR"/>
                </a:pPr>
                <a:endParaRPr lang="ar-DZ" sz="1800" dirty="0">
                  <a:solidFill>
                    <a:schemeClr val="tx1"/>
                  </a:solidFill>
                  <a:ea typeface="Calibri"/>
                  <a:cs typeface="Simplified Arabic"/>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6000" y="36000"/>
                <a:ext cx="9036136" cy="6768000"/>
              </a:xfrm>
              <a:blipFill rotWithShape="1">
                <a:blip r:embed="rId2"/>
                <a:stretch>
                  <a:fillRect l="-1350" r="-540" b="-48288"/>
                </a:stretch>
              </a:blipFill>
            </p:spPr>
            <p:txBody>
              <a:bodyPr/>
              <a:lstStyle/>
              <a:p>
                <a:r>
                  <a:rPr lang="en-US">
                    <a:noFill/>
                  </a:rPr>
                  <a:t> </a:t>
                </a:r>
              </a:p>
            </p:txBody>
          </p:sp>
        </mc:Fallback>
      </mc:AlternateContent>
      <p:sp>
        <p:nvSpPr>
          <p:cNvPr id="4" name="Text Box 9"/>
          <p:cNvSpPr txBox="1">
            <a:spLocks noChangeArrowheads="1"/>
          </p:cNvSpPr>
          <p:nvPr/>
        </p:nvSpPr>
        <p:spPr bwMode="auto">
          <a:xfrm>
            <a:off x="0" y="6480175"/>
            <a:ext cx="428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en-US" b="1" dirty="0" smtClean="0">
                <a:solidFill>
                  <a:prstClr val="black"/>
                </a:solidFill>
                <a:latin typeface="Arial" charset="0"/>
              </a:rPr>
              <a:t>11</a:t>
            </a:r>
            <a:endParaRPr lang="en-US" altLang="en-US" b="1" dirty="0">
              <a:solidFill>
                <a:prstClr val="black"/>
              </a:solidFill>
              <a:latin typeface="Arial"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277152"/>
            <a:ext cx="387824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993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algn="r" rtl="1">
              <a:lnSpc>
                <a:spcPct val="150000"/>
              </a:lnSpc>
              <a:tabLst>
                <a:tab pos="457200" algn="l"/>
              </a:tabLst>
            </a:pPr>
            <a:r>
              <a:rPr lang="fr-FR" sz="2400" dirty="0" smtClean="0">
                <a:solidFill>
                  <a:srgbClr val="00B0F0"/>
                </a:solidFill>
                <a:ea typeface="Times New Roman"/>
              </a:rPr>
              <a:t>6</a:t>
            </a:r>
            <a:r>
              <a:rPr lang="ar-DZ" sz="2400" dirty="0" smtClean="0">
                <a:solidFill>
                  <a:srgbClr val="00B0F0"/>
                </a:solidFill>
                <a:ea typeface="Times New Roman"/>
              </a:rPr>
              <a:t>- الشبكة المعكوسة:</a:t>
            </a:r>
            <a:endParaRPr lang="ar-DZ" sz="2400" dirty="0">
              <a:solidFill>
                <a:srgbClr val="00B0F0"/>
              </a:solidFill>
              <a:ea typeface="Times New Roman"/>
            </a:endParaRPr>
          </a:p>
          <a:p>
            <a:pPr marL="53340" algn="just" rtl="1">
              <a:lnSpc>
                <a:spcPct val="150000"/>
              </a:lnSpc>
              <a:spcAft>
                <a:spcPts val="1000"/>
              </a:spcAft>
            </a:pPr>
            <a:r>
              <a:rPr lang="ar-SA" sz="1800" dirty="0">
                <a:solidFill>
                  <a:srgbClr val="000000"/>
                </a:solidFill>
                <a:ea typeface="Times New Roman"/>
              </a:rPr>
              <a:t>تعتمد فكرة الشبكة المعكوسة على نظريات الانعراج في البلورات، و نظرية التوصيل الكهربائي و التوزيع الالكتروني في البلورات...الخ . و أساس فكرة الشبكة المعكوسة مبني على خاصية تناظرها الانسحابي و الذي يمثل الاساس العام الذي تتمتع به كل الشبكات البلورية و هو ما نعبر عنه بالدورية في الفضاء. هذه الدورية تشمل التوزيع الالكتروني أو التوزيع الذري أو توزيع الجهد الكهروستلتيكي داخل البلورة... الخ. لذلك فلاعطاء النموذج الفيزيائي للتركيب البلوري يجب إعطاء دالة فضائية </a:t>
            </a:r>
            <a:r>
              <a:rPr lang="ar-SA" sz="1800" dirty="0" smtClean="0">
                <a:solidFill>
                  <a:srgbClr val="000000"/>
                </a:solidFill>
                <a:ea typeface="Times New Roman"/>
              </a:rPr>
              <a:t> </a:t>
            </a:r>
            <a:r>
              <a:rPr lang="ar-DZ" sz="1800" dirty="0" smtClean="0">
                <a:solidFill>
                  <a:srgbClr val="000000"/>
                </a:solidFill>
                <a:ea typeface="Times New Roman"/>
              </a:rPr>
              <a:t>     </a:t>
            </a:r>
            <a:r>
              <a:rPr lang="ar-SA" sz="1800" dirty="0" smtClean="0">
                <a:solidFill>
                  <a:srgbClr val="000000"/>
                </a:solidFill>
                <a:ea typeface="Times New Roman"/>
              </a:rPr>
              <a:t>تتغير </a:t>
            </a:r>
            <a:r>
              <a:rPr lang="ar-SA" sz="1800" dirty="0">
                <a:solidFill>
                  <a:srgbClr val="000000"/>
                </a:solidFill>
                <a:ea typeface="Times New Roman"/>
              </a:rPr>
              <a:t>دوريا داخل البلورة أو الشبكة البلورية. و هذه الدالة هي أية خاصية فيزيائية دورية في فضاء البلورة و لتكن التوزيع الذري. ان خاصية التوزيع الدوري الذري او التناظر الانسحابي تتلخص و توصف بشعاع </a:t>
            </a:r>
            <a:r>
              <a:rPr lang="ar-DZ" sz="1800" dirty="0" smtClean="0">
                <a:solidFill>
                  <a:srgbClr val="000000"/>
                </a:solidFill>
                <a:ea typeface="Times New Roman"/>
              </a:rPr>
              <a:t> </a:t>
            </a:r>
            <a:r>
              <a:rPr lang="ar-SA" sz="1800" dirty="0" smtClean="0">
                <a:solidFill>
                  <a:srgbClr val="000000"/>
                </a:solidFill>
                <a:ea typeface="Times New Roman"/>
              </a:rPr>
              <a:t>الانسحاب</a:t>
            </a:r>
            <a:r>
              <a:rPr lang="ar-DZ" sz="1800" dirty="0" smtClean="0">
                <a:solidFill>
                  <a:srgbClr val="000000"/>
                </a:solidFill>
                <a:ea typeface="Times New Roman"/>
              </a:rPr>
              <a:t>    </a:t>
            </a:r>
            <a:r>
              <a:rPr lang="ar-SA" sz="1800" dirty="0" smtClean="0">
                <a:solidFill>
                  <a:srgbClr val="000000"/>
                </a:solidFill>
                <a:ea typeface="Times New Roman"/>
              </a:rPr>
              <a:t>الذي </a:t>
            </a:r>
            <a:r>
              <a:rPr lang="ar-SA" sz="1800" dirty="0">
                <a:solidFill>
                  <a:srgbClr val="000000"/>
                </a:solidFill>
                <a:ea typeface="Times New Roman"/>
              </a:rPr>
              <a:t>يحدد موقع كل عقد شبكة برافي للبلورة </a:t>
            </a:r>
            <a:r>
              <a:rPr lang="ar-SA" sz="1800" dirty="0" smtClean="0">
                <a:solidFill>
                  <a:srgbClr val="000000"/>
                </a:solidFill>
                <a:ea typeface="Times New Roman"/>
              </a:rPr>
              <a:t>المدروس </a:t>
            </a:r>
            <a:r>
              <a:rPr lang="ar-SA" sz="1800" dirty="0">
                <a:solidFill>
                  <a:srgbClr val="000000"/>
                </a:solidFill>
                <a:ea typeface="Times New Roman"/>
              </a:rPr>
              <a:t>و شروط التناظر الانسحابي للدالة </a:t>
            </a:r>
            <a:r>
              <a:rPr lang="ar-DZ" sz="1800" dirty="0" smtClean="0">
                <a:solidFill>
                  <a:srgbClr val="000000"/>
                </a:solidFill>
                <a:ea typeface="Times New Roman"/>
              </a:rPr>
              <a:t>   </a:t>
            </a:r>
            <a:r>
              <a:rPr lang="ar-SA" sz="1800" dirty="0" smtClean="0">
                <a:solidFill>
                  <a:srgbClr val="000000"/>
                </a:solidFill>
                <a:ea typeface="Times New Roman"/>
              </a:rPr>
              <a:t> </a:t>
            </a:r>
            <a:r>
              <a:rPr lang="ar-SA" sz="1800" dirty="0">
                <a:solidFill>
                  <a:srgbClr val="000000"/>
                </a:solidFill>
                <a:ea typeface="Times New Roman"/>
              </a:rPr>
              <a:t>يتلخص في كونها دورية في الفضاء بدور ينطبق مع دور شبكة برافي ، أي أن: </a:t>
            </a:r>
            <a:r>
              <a:rPr lang="ar-DZ" sz="1800" dirty="0">
                <a:solidFill>
                  <a:srgbClr val="000000"/>
                </a:solidFill>
                <a:ea typeface="Times New Roman"/>
              </a:rPr>
              <a:t>                 </a:t>
            </a:r>
            <a:r>
              <a:rPr lang="ar-DZ" sz="1800" dirty="0" smtClean="0">
                <a:solidFill>
                  <a:srgbClr val="000000"/>
                </a:solidFill>
                <a:ea typeface="Times New Roman"/>
              </a:rPr>
              <a:t>  </a:t>
            </a:r>
            <a:r>
              <a:rPr lang="ar-SA" sz="1800" dirty="0" smtClean="0">
                <a:solidFill>
                  <a:srgbClr val="000000"/>
                </a:solidFill>
                <a:ea typeface="Times New Roman"/>
              </a:rPr>
              <a:t>و </a:t>
            </a:r>
            <a:r>
              <a:rPr lang="ar-SA" sz="1800" dirty="0">
                <a:solidFill>
                  <a:srgbClr val="000000"/>
                </a:solidFill>
                <a:ea typeface="Times New Roman"/>
              </a:rPr>
              <a:t>هذه المعادلة تصح لجميع نقاط </a:t>
            </a:r>
            <a:r>
              <a:rPr lang="ar-SA" sz="1800" dirty="0" smtClean="0">
                <a:solidFill>
                  <a:srgbClr val="000000"/>
                </a:solidFill>
                <a:ea typeface="Times New Roman"/>
              </a:rPr>
              <a:t>الفضاء</a:t>
            </a:r>
            <a:r>
              <a:rPr lang="ar-DZ" sz="1800" dirty="0" smtClean="0">
                <a:solidFill>
                  <a:srgbClr val="000000"/>
                </a:solidFill>
                <a:ea typeface="Times New Roman"/>
              </a:rPr>
              <a:t> </a:t>
            </a:r>
            <a:r>
              <a:rPr lang="ar-SA" sz="1800" dirty="0" smtClean="0">
                <a:solidFill>
                  <a:srgbClr val="000000"/>
                </a:solidFill>
                <a:ea typeface="Times New Roman"/>
              </a:rPr>
              <a:t>و </a:t>
            </a:r>
            <a:r>
              <a:rPr lang="ar-SA" sz="1800" dirty="0">
                <a:solidFill>
                  <a:srgbClr val="000000"/>
                </a:solidFill>
                <a:ea typeface="Times New Roman"/>
              </a:rPr>
              <a:t>لجميع أشعة </a:t>
            </a:r>
            <a:r>
              <a:rPr lang="ar-SA" sz="1800" dirty="0" smtClean="0">
                <a:solidFill>
                  <a:srgbClr val="000000"/>
                </a:solidFill>
                <a:ea typeface="Times New Roman"/>
              </a:rPr>
              <a:t>الانسحاب</a:t>
            </a:r>
            <a:r>
              <a:rPr lang="ar-DZ" sz="1800" dirty="0" smtClean="0">
                <a:solidFill>
                  <a:srgbClr val="000000"/>
                </a:solidFill>
                <a:ea typeface="Times New Roman"/>
              </a:rPr>
              <a:t>.</a:t>
            </a:r>
          </a:p>
          <a:p>
            <a:pPr marL="339090" indent="-285750" algn="just" rtl="1">
              <a:lnSpc>
                <a:spcPct val="150000"/>
              </a:lnSpc>
              <a:spcAft>
                <a:spcPts val="1000"/>
              </a:spcAft>
              <a:buFont typeface="Wingdings" panose="05000000000000000000" pitchFamily="2" charset="2"/>
              <a:buChar char="v"/>
            </a:pPr>
            <a:r>
              <a:rPr lang="ar-DZ" sz="1800" dirty="0" smtClean="0">
                <a:solidFill>
                  <a:srgbClr val="000000"/>
                </a:solidFill>
                <a:ea typeface="Times New Roman"/>
              </a:rPr>
              <a:t>حسب </a:t>
            </a:r>
            <a:r>
              <a:rPr lang="ar-DZ" sz="1800" dirty="0">
                <a:solidFill>
                  <a:srgbClr val="000000"/>
                </a:solidFill>
                <a:ea typeface="Times New Roman"/>
              </a:rPr>
              <a:t>نظرية </a:t>
            </a:r>
            <a:r>
              <a:rPr lang="ar-SA" sz="1800" dirty="0">
                <a:solidFill>
                  <a:srgbClr val="000000"/>
                </a:solidFill>
                <a:ea typeface="Times New Roman"/>
              </a:rPr>
              <a:t>فورييه الفضائية فإن أية دالة </a:t>
            </a:r>
            <a:r>
              <a:rPr lang="ar-SA" sz="1800" dirty="0" smtClean="0">
                <a:solidFill>
                  <a:srgbClr val="000000"/>
                </a:solidFill>
                <a:ea typeface="Times New Roman"/>
              </a:rPr>
              <a:t>دورية</a:t>
            </a:r>
            <a:r>
              <a:rPr lang="ar-DZ" sz="1800" dirty="0" smtClean="0">
                <a:solidFill>
                  <a:srgbClr val="000000"/>
                </a:solidFill>
                <a:ea typeface="Times New Roman"/>
              </a:rPr>
              <a:t>      </a:t>
            </a:r>
            <a:r>
              <a:rPr lang="ar-SA" sz="1800" dirty="0" smtClean="0">
                <a:solidFill>
                  <a:srgbClr val="000000"/>
                </a:solidFill>
                <a:ea typeface="Times New Roman"/>
              </a:rPr>
              <a:t> </a:t>
            </a:r>
            <a:r>
              <a:rPr lang="ar-SA" sz="1800" dirty="0">
                <a:solidFill>
                  <a:srgbClr val="000000"/>
                </a:solidFill>
                <a:ea typeface="Times New Roman"/>
              </a:rPr>
              <a:t>في الفضاء </a:t>
            </a:r>
            <a:r>
              <a:rPr lang="ar-DZ" sz="1800" dirty="0" smtClean="0">
                <a:solidFill>
                  <a:srgbClr val="000000"/>
                </a:solidFill>
                <a:ea typeface="Times New Roman"/>
              </a:rPr>
              <a:t>تكتب على شكل مجموع دوال  دورية بسيطة (موجة مستوية) من الشكل :</a:t>
            </a:r>
          </a:p>
          <a:p>
            <a:pPr marL="53340" algn="just" rtl="1">
              <a:lnSpc>
                <a:spcPct val="150000"/>
              </a:lnSpc>
              <a:spcAft>
                <a:spcPts val="1000"/>
              </a:spcAft>
            </a:pPr>
            <a:r>
              <a:rPr lang="ar-DZ" sz="1800" dirty="0">
                <a:solidFill>
                  <a:srgbClr val="000000"/>
                </a:solidFill>
                <a:ea typeface="Times New Roman"/>
              </a:rPr>
              <a:t>حيث       </a:t>
            </a:r>
            <a:r>
              <a:rPr lang="ar-SA" sz="1800" dirty="0">
                <a:solidFill>
                  <a:srgbClr val="000000"/>
                </a:solidFill>
                <a:ea typeface="Times New Roman"/>
              </a:rPr>
              <a:t>هي معادلة موجة مستوية </a:t>
            </a:r>
            <a:r>
              <a:rPr lang="ar-SA" sz="1800" dirty="0" smtClean="0">
                <a:solidFill>
                  <a:srgbClr val="000000"/>
                </a:solidFill>
                <a:ea typeface="Times New Roman"/>
              </a:rPr>
              <a:t>شعاعها</a:t>
            </a:r>
            <a:endParaRPr lang="en-US" sz="1800" dirty="0">
              <a:solidFill>
                <a:srgbClr val="000000"/>
              </a:solidFill>
              <a:ea typeface="Times New Roman"/>
            </a:endParaRPr>
          </a:p>
          <a:p>
            <a:pPr marL="285750" lvl="0" indent="-285750" algn="just" rtl="1">
              <a:lnSpc>
                <a:spcPct val="150000"/>
              </a:lnSpc>
              <a:buFont typeface="Wingdings" panose="05000000000000000000" pitchFamily="2" charset="2"/>
              <a:buChar char="ü"/>
            </a:pPr>
            <a:endParaRPr lang="ar-DZ" sz="1800" dirty="0" smtClean="0">
              <a:solidFill>
                <a:schemeClr val="tx1"/>
              </a:solidFill>
              <a:ea typeface="Calibri"/>
              <a:cs typeface="Simplified Arabic"/>
            </a:endParaRPr>
          </a:p>
          <a:p>
            <a:pPr marL="285750" lvl="0" indent="-285750" algn="just" rtl="1">
              <a:lnSpc>
                <a:spcPct val="150000"/>
              </a:lnSpc>
              <a:buFont typeface="Wingdings" panose="05000000000000000000" pitchFamily="2" charset="2"/>
              <a:buChar char="ü"/>
            </a:pPr>
            <a:endParaRPr lang="ar-DZ" sz="1800" dirty="0" smtClean="0">
              <a:solidFill>
                <a:schemeClr val="tx1"/>
              </a:solidFill>
              <a:ea typeface="Calibri"/>
              <a:cs typeface="Simplified Arabic"/>
            </a:endParaRPr>
          </a:p>
          <a:p>
            <a:pPr marL="285750" lvl="0" indent="-285750" algn="just" rtl="1">
              <a:lnSpc>
                <a:spcPct val="150000"/>
              </a:lnSpc>
              <a:buFont typeface="Wingdings" panose="05000000000000000000" pitchFamily="2" charset="2"/>
              <a:buChar char="ü"/>
            </a:pPr>
            <a:endParaRPr lang="ar-DZ" sz="1800" dirty="0">
              <a:solidFill>
                <a:schemeClr val="tx1"/>
              </a:solidFill>
              <a:ea typeface="Calibri"/>
              <a:cs typeface="Simplified Arabic"/>
            </a:endParaRPr>
          </a:p>
          <a:p>
            <a:pPr algn="just" rtl="1">
              <a:lnSpc>
                <a:spcPct val="150000"/>
              </a:lnSpc>
            </a:pPr>
            <a:endParaRPr lang="fr-FR" sz="1600" dirty="0">
              <a:solidFill>
                <a:schemeClr val="tx1"/>
              </a:solidFill>
              <a:ea typeface="Calibri"/>
              <a:cs typeface="Simplified Arabic"/>
            </a:endParaRPr>
          </a:p>
          <a:p>
            <a:pPr marL="342900" indent="-342900" algn="just" rtl="1">
              <a:lnSpc>
                <a:spcPct val="150000"/>
              </a:lnSpc>
              <a:buFont typeface="+mj-lt"/>
              <a:buAutoNum type="arabicParenR"/>
            </a:pPr>
            <a:endParaRPr lang="ar-DZ" sz="1800" dirty="0" smtClean="0">
              <a:solidFill>
                <a:schemeClr val="tx1"/>
              </a:solidFill>
              <a:ea typeface="Calibri"/>
              <a:cs typeface="Simplified Arabic"/>
            </a:endParaRPr>
          </a:p>
          <a:p>
            <a:pPr marL="342900" lvl="0" indent="-342900" algn="just" rtl="1">
              <a:lnSpc>
                <a:spcPct val="150000"/>
              </a:lnSpc>
              <a:buFont typeface="+mj-lt"/>
              <a:buAutoNum type="arabicParenR"/>
            </a:pPr>
            <a:endParaRPr lang="ar-DZ" sz="1800" dirty="0" smtClean="0">
              <a:solidFill>
                <a:schemeClr val="tx1"/>
              </a:solidFill>
              <a:ea typeface="Calibri"/>
              <a:cs typeface="Simplified Arabic"/>
            </a:endParaRPr>
          </a:p>
          <a:p>
            <a:pPr lvl="0" algn="just" rtl="1">
              <a:lnSpc>
                <a:spcPct val="150000"/>
              </a:lnSpc>
            </a:pPr>
            <a:endParaRPr lang="fr-FR" sz="1800" dirty="0" smtClean="0">
              <a:solidFill>
                <a:schemeClr val="tx1"/>
              </a:solidFill>
              <a:ea typeface="Calibri"/>
              <a:cs typeface="Simplified Arabic"/>
            </a:endParaRPr>
          </a:p>
          <a:p>
            <a:pPr marL="342900" lvl="0" indent="-342900" algn="just" rtl="1">
              <a:lnSpc>
                <a:spcPct val="150000"/>
              </a:lnSpc>
              <a:buFont typeface="+mj-lt"/>
              <a:buAutoNum type="arabicParenR"/>
            </a:pPr>
            <a:endParaRPr lang="ar-DZ" sz="1800" dirty="0">
              <a:solidFill>
                <a:schemeClr val="tx1"/>
              </a:solidFill>
              <a:ea typeface="Calibri"/>
              <a:cs typeface="Simplified Arabic"/>
            </a:endParaRPr>
          </a:p>
        </p:txBody>
      </p:sp>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12</a:t>
            </a:r>
            <a:endParaRPr lang="en-US" altLang="en-US" b="1" dirty="0">
              <a:solidFill>
                <a:prstClr val="black"/>
              </a:solidFill>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2420888"/>
            <a:ext cx="352425" cy="2476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3252786"/>
            <a:ext cx="123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281361"/>
            <a:ext cx="3524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620" y="3709789"/>
            <a:ext cx="12573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693518"/>
            <a:ext cx="3524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5301208"/>
            <a:ext cx="12763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rotWithShape="1">
          <a:blip r:embed="rId6">
            <a:extLst>
              <a:ext uri="{28A0092B-C50C-407E-A947-70E740481C1C}">
                <a14:useLocalDpi xmlns:a14="http://schemas.microsoft.com/office/drawing/2010/main" val="0"/>
              </a:ext>
            </a:extLst>
          </a:blip>
          <a:srcRect l="74357"/>
          <a:stretch/>
        </p:blipFill>
        <p:spPr bwMode="auto">
          <a:xfrm>
            <a:off x="8158819" y="5661248"/>
            <a:ext cx="32729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5675536"/>
            <a:ext cx="114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064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marL="285750" indent="-285750" algn="just" rtl="1">
              <a:lnSpc>
                <a:spcPct val="150000"/>
              </a:lnSpc>
              <a:buFont typeface="Wingdings" panose="05000000000000000000" pitchFamily="2" charset="2"/>
              <a:buChar char="v"/>
            </a:pPr>
            <a:r>
              <a:rPr lang="ar-DZ" sz="1800" dirty="0">
                <a:solidFill>
                  <a:srgbClr val="000000"/>
                </a:solidFill>
                <a:ea typeface="Times New Roman"/>
              </a:rPr>
              <a:t>لتطبيق المعادلة السابقة على شبكة بلورية ما يجب ان تكو دورية  الموجة المستوية المعرفة بالشعاع    تساوي دورية الشبكة المعرفة بالشعاع   </a:t>
            </a:r>
            <a:r>
              <a:rPr lang="ar-DZ" sz="1800" dirty="0" smtClean="0">
                <a:solidFill>
                  <a:srgbClr val="000000"/>
                </a:solidFill>
                <a:ea typeface="Times New Roman"/>
              </a:rPr>
              <a:t>  </a:t>
            </a:r>
            <a:r>
              <a:rPr lang="ar-DZ" sz="1800" dirty="0">
                <a:solidFill>
                  <a:srgbClr val="000000"/>
                </a:solidFill>
                <a:ea typeface="Times New Roman"/>
              </a:rPr>
              <a:t>وحينها يمكننا كتابة المعادلة التالية :</a:t>
            </a:r>
          </a:p>
          <a:p>
            <a:pPr lvl="0" algn="just" rtl="1">
              <a:lnSpc>
                <a:spcPct val="150000"/>
              </a:lnSpc>
            </a:pPr>
            <a:endParaRPr lang="ar-DZ" sz="1800" dirty="0">
              <a:solidFill>
                <a:schemeClr val="tx1"/>
              </a:solidFill>
              <a:ea typeface="Calibri"/>
              <a:cs typeface="Simplified Arabic"/>
            </a:endParaRPr>
          </a:p>
          <a:p>
            <a:pPr marL="285750" lvl="0" indent="-285750" algn="just" rtl="1">
              <a:lnSpc>
                <a:spcPct val="150000"/>
              </a:lnSpc>
              <a:buFont typeface="Wingdings" panose="05000000000000000000" pitchFamily="2" charset="2"/>
              <a:buChar char="v"/>
            </a:pPr>
            <a:r>
              <a:rPr lang="ar-DZ" sz="1800" dirty="0" smtClean="0">
                <a:solidFill>
                  <a:srgbClr val="000000"/>
                </a:solidFill>
                <a:ea typeface="Times New Roman"/>
              </a:rPr>
              <a:t>طبقا </a:t>
            </a:r>
            <a:r>
              <a:rPr lang="ar-DZ" sz="1800" dirty="0">
                <a:solidFill>
                  <a:srgbClr val="000000"/>
                </a:solidFill>
                <a:ea typeface="Times New Roman"/>
              </a:rPr>
              <a:t>لشروط الدورية </a:t>
            </a:r>
            <a:r>
              <a:rPr lang="ar-DZ" sz="1800" dirty="0" smtClean="0">
                <a:solidFill>
                  <a:srgbClr val="000000"/>
                </a:solidFill>
                <a:ea typeface="Times New Roman"/>
              </a:rPr>
              <a:t>(                     </a:t>
            </a:r>
            <a:r>
              <a:rPr lang="ar-DZ" sz="1800" dirty="0">
                <a:solidFill>
                  <a:srgbClr val="000000"/>
                </a:solidFill>
                <a:ea typeface="Times New Roman"/>
              </a:rPr>
              <a:t>) فإننه يمكننا كتابة المعادلة التالية:</a:t>
            </a:r>
          </a:p>
          <a:p>
            <a:pPr marL="285750" lvl="0" indent="-285750" algn="just" rtl="1">
              <a:lnSpc>
                <a:spcPct val="150000"/>
              </a:lnSpc>
              <a:buFont typeface="Wingdings" panose="05000000000000000000" pitchFamily="2" charset="2"/>
              <a:buChar char="ü"/>
            </a:pPr>
            <a:endParaRPr lang="ar-DZ" sz="1800" dirty="0">
              <a:solidFill>
                <a:schemeClr val="tx1"/>
              </a:solidFill>
              <a:ea typeface="Calibri"/>
              <a:cs typeface="Simplified Arabic"/>
            </a:endParaRPr>
          </a:p>
          <a:p>
            <a:pPr algn="just" rtl="1">
              <a:lnSpc>
                <a:spcPct val="150000"/>
              </a:lnSpc>
            </a:pPr>
            <a:endParaRPr lang="ar-DZ" sz="1600" dirty="0">
              <a:solidFill>
                <a:schemeClr val="tx1"/>
              </a:solidFill>
              <a:ea typeface="Calibri"/>
              <a:cs typeface="Simplified Arabic"/>
            </a:endParaRPr>
          </a:p>
          <a:p>
            <a:pPr marL="285750" indent="-285750" algn="just" rtl="1">
              <a:lnSpc>
                <a:spcPct val="150000"/>
              </a:lnSpc>
              <a:spcAft>
                <a:spcPts val="1000"/>
              </a:spcAft>
              <a:buFont typeface="Wingdings" panose="05000000000000000000" pitchFamily="2" charset="2"/>
              <a:buChar char="v"/>
            </a:pPr>
            <a:r>
              <a:rPr lang="ar-DZ" sz="1800" dirty="0" smtClean="0">
                <a:solidFill>
                  <a:srgbClr val="000000"/>
                </a:solidFill>
                <a:ea typeface="Times New Roman"/>
              </a:rPr>
              <a:t>عند </a:t>
            </a:r>
            <a:r>
              <a:rPr lang="ar-DZ" sz="1800" dirty="0">
                <a:solidFill>
                  <a:srgbClr val="000000"/>
                </a:solidFill>
                <a:ea typeface="Times New Roman"/>
              </a:rPr>
              <a:t>إجرارء الجمع على كل الأشعة    فإننا نجد </a:t>
            </a:r>
            <a:r>
              <a:rPr lang="ar-SA" sz="1800" dirty="0">
                <a:solidFill>
                  <a:srgbClr val="000000"/>
                </a:solidFill>
                <a:ea typeface="Times New Roman"/>
              </a:rPr>
              <a:t>المعادلة صحيحة لكل الاشعة   والاشعة </a:t>
            </a:r>
            <a:r>
              <a:rPr lang="ar-DZ" sz="1800" dirty="0" smtClean="0">
                <a:solidFill>
                  <a:srgbClr val="000000"/>
                </a:solidFill>
                <a:ea typeface="Times New Roman"/>
              </a:rPr>
              <a:t>     من الشكل:</a:t>
            </a:r>
          </a:p>
          <a:p>
            <a:pPr algn="just" rtl="1">
              <a:lnSpc>
                <a:spcPct val="150000"/>
              </a:lnSpc>
              <a:spcAft>
                <a:spcPts val="1000"/>
              </a:spcAft>
            </a:pPr>
            <a:r>
              <a:rPr lang="ar-DZ" sz="1800" dirty="0" smtClean="0">
                <a:solidFill>
                  <a:srgbClr val="000000"/>
                </a:solidFill>
                <a:ea typeface="Times New Roman"/>
              </a:rPr>
              <a:t>                                                                أي</a:t>
            </a:r>
            <a:endParaRPr lang="fr-FR" sz="1800" dirty="0">
              <a:solidFill>
                <a:srgbClr val="000000"/>
              </a:solidFill>
              <a:ea typeface="Times New Roman"/>
            </a:endParaRPr>
          </a:p>
          <a:p>
            <a:pPr lvl="0" algn="just" rtl="1">
              <a:lnSpc>
                <a:spcPct val="150000"/>
              </a:lnSpc>
            </a:pPr>
            <a:r>
              <a:rPr lang="ar-SA" sz="1800" dirty="0" smtClean="0">
                <a:solidFill>
                  <a:srgbClr val="000000"/>
                </a:solidFill>
                <a:ea typeface="Times New Roman"/>
              </a:rPr>
              <a:t>حيث </a:t>
            </a:r>
            <a:r>
              <a:rPr lang="fr-FR" sz="1800" dirty="0">
                <a:solidFill>
                  <a:srgbClr val="000000"/>
                </a:solidFill>
                <a:ea typeface="Times New Roman"/>
              </a:rPr>
              <a:t>m</a:t>
            </a:r>
            <a:r>
              <a:rPr lang="ar-SA" sz="1800" dirty="0">
                <a:solidFill>
                  <a:srgbClr val="000000"/>
                </a:solidFill>
                <a:ea typeface="Times New Roman"/>
              </a:rPr>
              <a:t>عدد صحيح</a:t>
            </a:r>
            <a:r>
              <a:rPr lang="fr-FR" sz="1800" dirty="0">
                <a:solidFill>
                  <a:srgbClr val="000000"/>
                </a:solidFill>
                <a:ea typeface="Times New Roman"/>
              </a:rPr>
              <a:t> </a:t>
            </a:r>
            <a:r>
              <a:rPr lang="ar-DZ" sz="1800" dirty="0" smtClean="0">
                <a:solidFill>
                  <a:srgbClr val="000000"/>
                </a:solidFill>
                <a:ea typeface="Times New Roman"/>
              </a:rPr>
              <a:t> و   و   هي أشعة في الشبكة المباشرة (الحقيقية ) والشبكة المعكوسة ( التخيلية ) ومن هنا يتضح لنا بأن </a:t>
            </a:r>
            <a:r>
              <a:rPr lang="ar-DZ" sz="1800" dirty="0">
                <a:solidFill>
                  <a:srgbClr val="000000"/>
                </a:solidFill>
                <a:ea typeface="Times New Roman"/>
              </a:rPr>
              <a:t>من أجل </a:t>
            </a:r>
            <a:r>
              <a:rPr lang="ar-SA" sz="1800" dirty="0" smtClean="0">
                <a:solidFill>
                  <a:srgbClr val="000000"/>
                </a:solidFill>
                <a:ea typeface="Times New Roman"/>
              </a:rPr>
              <a:t>دراسة </a:t>
            </a:r>
            <a:r>
              <a:rPr lang="ar-SA" sz="1800" dirty="0">
                <a:solidFill>
                  <a:srgbClr val="000000"/>
                </a:solidFill>
                <a:ea typeface="Times New Roman"/>
              </a:rPr>
              <a:t>البلورات فيزيائيا تقتضي أن نعرف شبكة معكوسة في فضاء مقلوب إضافة إلى الشبكة العادية </a:t>
            </a:r>
            <a:r>
              <a:rPr lang="fr-FR" sz="1800" dirty="0">
                <a:solidFill>
                  <a:srgbClr val="000000"/>
                </a:solidFill>
                <a:ea typeface="Times New Roman"/>
              </a:rPr>
              <a:t>)</a:t>
            </a:r>
            <a:r>
              <a:rPr lang="ar-SA" sz="1800" dirty="0">
                <a:solidFill>
                  <a:srgbClr val="000000"/>
                </a:solidFill>
                <a:ea typeface="Times New Roman"/>
              </a:rPr>
              <a:t>الحقيقية</a:t>
            </a:r>
            <a:r>
              <a:rPr lang="fr-FR" sz="1800" dirty="0">
                <a:solidFill>
                  <a:srgbClr val="000000"/>
                </a:solidFill>
                <a:ea typeface="Times New Roman"/>
              </a:rPr>
              <a:t>(</a:t>
            </a:r>
            <a:r>
              <a:rPr lang="ar-SA" sz="1800" dirty="0">
                <a:solidFill>
                  <a:srgbClr val="000000"/>
                </a:solidFill>
                <a:ea typeface="Times New Roman"/>
              </a:rPr>
              <a:t> في الفضاء </a:t>
            </a:r>
            <a:r>
              <a:rPr lang="ar-SA" sz="1800" dirty="0" smtClean="0">
                <a:solidFill>
                  <a:srgbClr val="000000"/>
                </a:solidFill>
                <a:ea typeface="Times New Roman"/>
              </a:rPr>
              <a:t>العادي</a:t>
            </a:r>
            <a:r>
              <a:rPr lang="ar-DZ" sz="1800" dirty="0" smtClean="0">
                <a:solidFill>
                  <a:srgbClr val="000000"/>
                </a:solidFill>
                <a:ea typeface="Times New Roman"/>
              </a:rPr>
              <a:t> </a:t>
            </a:r>
          </a:p>
          <a:p>
            <a:pPr marL="285750" indent="-285750" algn="just" rtl="1">
              <a:lnSpc>
                <a:spcPct val="150000"/>
              </a:lnSpc>
              <a:spcAft>
                <a:spcPts val="1000"/>
              </a:spcAft>
              <a:buFont typeface="Wingdings" panose="05000000000000000000" pitchFamily="2" charset="2"/>
              <a:buChar char="v"/>
            </a:pPr>
            <a:r>
              <a:rPr lang="ar-SA" sz="1800" dirty="0" smtClean="0">
                <a:solidFill>
                  <a:srgbClr val="000000"/>
                </a:solidFill>
                <a:ea typeface="Times New Roman"/>
              </a:rPr>
              <a:t>لو </a:t>
            </a:r>
            <a:r>
              <a:rPr lang="ar-SA" sz="1800" dirty="0">
                <a:solidFill>
                  <a:srgbClr val="000000"/>
                </a:solidFill>
                <a:ea typeface="Times New Roman"/>
              </a:rPr>
              <a:t>أخذنا بلورة عادية من الفضاء  </a:t>
            </a:r>
            <a:r>
              <a:rPr lang="fr-FR" sz="1800" dirty="0">
                <a:solidFill>
                  <a:srgbClr val="000000"/>
                </a:solidFill>
                <a:ea typeface="Times New Roman"/>
              </a:rPr>
              <a:t> </a:t>
            </a:r>
            <a:r>
              <a:rPr lang="ar-SA" sz="1800" dirty="0">
                <a:solidFill>
                  <a:srgbClr val="000000"/>
                </a:solidFill>
                <a:ea typeface="Times New Roman"/>
              </a:rPr>
              <a:t> و أشعة انسحابها الأساسية   </a:t>
            </a:r>
            <a:r>
              <a:rPr lang="ar-DZ" sz="1800" dirty="0" smtClean="0">
                <a:solidFill>
                  <a:srgbClr val="000000"/>
                </a:solidFill>
                <a:ea typeface="Times New Roman"/>
              </a:rPr>
              <a:t> </a:t>
            </a:r>
            <a:r>
              <a:rPr lang="ar-SA" sz="1800" dirty="0" smtClean="0">
                <a:solidFill>
                  <a:srgbClr val="000000"/>
                </a:solidFill>
                <a:ea typeface="Times New Roman"/>
              </a:rPr>
              <a:t>و  </a:t>
            </a:r>
            <a:r>
              <a:rPr lang="ar-DZ" sz="1800" dirty="0" smtClean="0">
                <a:solidFill>
                  <a:srgbClr val="000000"/>
                </a:solidFill>
                <a:ea typeface="Times New Roman"/>
              </a:rPr>
              <a:t>  </a:t>
            </a:r>
            <a:r>
              <a:rPr lang="ar-SA" sz="1800" dirty="0" smtClean="0">
                <a:solidFill>
                  <a:srgbClr val="000000"/>
                </a:solidFill>
                <a:ea typeface="Times New Roman"/>
              </a:rPr>
              <a:t>و  </a:t>
            </a:r>
            <a:r>
              <a:rPr lang="ar-DZ" sz="1800" dirty="0" smtClean="0">
                <a:solidFill>
                  <a:srgbClr val="000000"/>
                </a:solidFill>
                <a:ea typeface="Times New Roman"/>
              </a:rPr>
              <a:t>  </a:t>
            </a:r>
            <a:r>
              <a:rPr lang="ar-SA" sz="1800" dirty="0" smtClean="0">
                <a:solidFill>
                  <a:srgbClr val="000000"/>
                </a:solidFill>
                <a:ea typeface="Times New Roman"/>
              </a:rPr>
              <a:t>فإن </a:t>
            </a:r>
            <a:r>
              <a:rPr lang="ar-SA" sz="1800" dirty="0">
                <a:solidFill>
                  <a:srgbClr val="000000"/>
                </a:solidFill>
                <a:ea typeface="Times New Roman"/>
              </a:rPr>
              <a:t>فضاء  </a:t>
            </a:r>
            <a:r>
              <a:rPr lang="ar-DZ" sz="1800" dirty="0" smtClean="0">
                <a:solidFill>
                  <a:srgbClr val="000000"/>
                </a:solidFill>
                <a:ea typeface="Times New Roman"/>
              </a:rPr>
              <a:t> </a:t>
            </a:r>
            <a:r>
              <a:rPr lang="ar-SA" sz="1800" dirty="0" smtClean="0">
                <a:solidFill>
                  <a:srgbClr val="000000"/>
                </a:solidFill>
                <a:ea typeface="Times New Roman"/>
              </a:rPr>
              <a:t>يمكن </a:t>
            </a:r>
            <a:r>
              <a:rPr lang="ar-SA" sz="1800" dirty="0">
                <a:solidFill>
                  <a:srgbClr val="000000"/>
                </a:solidFill>
                <a:ea typeface="Times New Roman"/>
              </a:rPr>
              <a:t>أن يحدد بالأشعة   </a:t>
            </a:r>
            <a:r>
              <a:rPr lang="ar-DZ" sz="1800" dirty="0" smtClean="0">
                <a:solidFill>
                  <a:srgbClr val="000000"/>
                </a:solidFill>
                <a:ea typeface="Times New Roman"/>
              </a:rPr>
              <a:t> </a:t>
            </a:r>
            <a:r>
              <a:rPr lang="ar-SA" sz="1800" dirty="0" smtClean="0">
                <a:solidFill>
                  <a:srgbClr val="000000"/>
                </a:solidFill>
                <a:ea typeface="Times New Roman"/>
              </a:rPr>
              <a:t>و  </a:t>
            </a:r>
            <a:r>
              <a:rPr lang="ar-DZ" sz="1800" dirty="0" smtClean="0">
                <a:solidFill>
                  <a:srgbClr val="000000"/>
                </a:solidFill>
                <a:ea typeface="Times New Roman"/>
              </a:rPr>
              <a:t>  </a:t>
            </a:r>
            <a:r>
              <a:rPr lang="ar-SA" sz="1800" dirty="0" smtClean="0">
                <a:solidFill>
                  <a:srgbClr val="000000"/>
                </a:solidFill>
                <a:ea typeface="Times New Roman"/>
              </a:rPr>
              <a:t>و </a:t>
            </a:r>
            <a:r>
              <a:rPr lang="ar-DZ" sz="1800" dirty="0" smtClean="0">
                <a:solidFill>
                  <a:srgbClr val="000000"/>
                </a:solidFill>
                <a:ea typeface="Times New Roman"/>
              </a:rPr>
              <a:t> </a:t>
            </a:r>
            <a:r>
              <a:rPr lang="ar-SA" sz="1800" dirty="0" smtClean="0">
                <a:solidFill>
                  <a:srgbClr val="000000"/>
                </a:solidFill>
                <a:ea typeface="Times New Roman"/>
              </a:rPr>
              <a:t> </a:t>
            </a:r>
            <a:r>
              <a:rPr lang="ar-SA" sz="1800" dirty="0">
                <a:solidFill>
                  <a:srgbClr val="000000"/>
                </a:solidFill>
                <a:ea typeface="Times New Roman"/>
              </a:rPr>
              <a:t>بحيث أن: </a:t>
            </a:r>
            <a:endParaRPr lang="en-US" sz="1800" dirty="0">
              <a:solidFill>
                <a:srgbClr val="000000"/>
              </a:solidFill>
              <a:ea typeface="Times New Roman"/>
            </a:endParaRPr>
          </a:p>
          <a:p>
            <a:pPr lvl="0" algn="just" rtl="1">
              <a:lnSpc>
                <a:spcPct val="150000"/>
              </a:lnSpc>
            </a:pPr>
            <a:r>
              <a:rPr lang="ar-DZ" sz="1800" dirty="0" smtClean="0">
                <a:solidFill>
                  <a:srgbClr val="000000"/>
                </a:solidFill>
                <a:ea typeface="Times New Roman"/>
              </a:rPr>
              <a:t>حيث      هو رمز دلتا-كرونيكر وهو يعرف بالعلاقة </a:t>
            </a:r>
          </a:p>
          <a:p>
            <a:pPr lvl="0" algn="just" rtl="1">
              <a:lnSpc>
                <a:spcPct val="150000"/>
              </a:lnSpc>
            </a:pPr>
            <a:endParaRPr lang="ar-DZ" sz="1800" dirty="0" smtClean="0">
              <a:solidFill>
                <a:srgbClr val="000000"/>
              </a:solidFill>
              <a:ea typeface="Times New Roman"/>
            </a:endParaRPr>
          </a:p>
          <a:p>
            <a:pPr lvl="0" algn="just" rtl="1">
              <a:lnSpc>
                <a:spcPct val="150000"/>
              </a:lnSpc>
            </a:pPr>
            <a:endParaRPr lang="ar-DZ" sz="1800" dirty="0">
              <a:solidFill>
                <a:srgbClr val="000000"/>
              </a:solidFill>
              <a:ea typeface="Times New Roman"/>
            </a:endParaRPr>
          </a:p>
        </p:txBody>
      </p:sp>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13</a:t>
            </a:r>
            <a:endParaRPr lang="en-US" altLang="en-US" b="1" dirty="0">
              <a:solidFill>
                <a:prstClr val="black"/>
              </a:solidFill>
              <a:latin typeface="Arial"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031" y="2864743"/>
            <a:ext cx="123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549549"/>
            <a:ext cx="12573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90922"/>
            <a:ext cx="114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622970"/>
            <a:ext cx="1333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908720"/>
            <a:ext cx="13239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691" y="2138586"/>
            <a:ext cx="29337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402" y="2852936"/>
            <a:ext cx="1333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855218"/>
            <a:ext cx="1333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3493765"/>
            <a:ext cx="6667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9784" y="3503290"/>
            <a:ext cx="838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304" y="4077072"/>
            <a:ext cx="123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371" y="4067547"/>
            <a:ext cx="1333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945" y="5344641"/>
            <a:ext cx="123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0985" y="5373216"/>
            <a:ext cx="1809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5328" y="5373216"/>
            <a:ext cx="228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3388" y="5358929"/>
            <a:ext cx="190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5375498"/>
            <a:ext cx="1333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609" y="5375498"/>
            <a:ext cx="1809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528" y="5375498"/>
            <a:ext cx="2190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83513" y="5733256"/>
            <a:ext cx="1809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57923" y="5733256"/>
            <a:ext cx="1009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16416" y="6346825"/>
            <a:ext cx="2190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85989" y="6303218"/>
            <a:ext cx="13620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122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marL="285750" indent="-285750" algn="just" rtl="1">
              <a:lnSpc>
                <a:spcPct val="150000"/>
              </a:lnSpc>
              <a:buFont typeface="Wingdings" panose="05000000000000000000" pitchFamily="2" charset="2"/>
              <a:buChar char="v"/>
            </a:pPr>
            <a:r>
              <a:rPr lang="ar-DZ" sz="1800" dirty="0">
                <a:solidFill>
                  <a:srgbClr val="000000"/>
                </a:solidFill>
                <a:ea typeface="Times New Roman"/>
              </a:rPr>
              <a:t>لتطبيق المعادلة السابقة على شبكة بلورية ما يجب ان تكو دورية  الموجة المستوية المعرفة بالشعاع    تساوي دورية الشبكة المعرفة بالشعاع   </a:t>
            </a:r>
            <a:r>
              <a:rPr lang="ar-DZ" sz="1800" dirty="0" smtClean="0">
                <a:solidFill>
                  <a:srgbClr val="000000"/>
                </a:solidFill>
                <a:ea typeface="Times New Roman"/>
              </a:rPr>
              <a:t>  </a:t>
            </a:r>
            <a:r>
              <a:rPr lang="ar-DZ" sz="1800" dirty="0">
                <a:solidFill>
                  <a:srgbClr val="000000"/>
                </a:solidFill>
                <a:ea typeface="Times New Roman"/>
              </a:rPr>
              <a:t>وحينها يمكننا كتابة المعادلة التالية :</a:t>
            </a:r>
          </a:p>
          <a:p>
            <a:pPr lvl="0" algn="just" rtl="1">
              <a:lnSpc>
                <a:spcPct val="150000"/>
              </a:lnSpc>
            </a:pPr>
            <a:endParaRPr lang="ar-DZ" sz="1800" dirty="0">
              <a:solidFill>
                <a:schemeClr val="tx1"/>
              </a:solidFill>
              <a:ea typeface="Calibri"/>
              <a:cs typeface="Simplified Arabic"/>
            </a:endParaRPr>
          </a:p>
          <a:p>
            <a:pPr marL="285750" lvl="0" indent="-285750" algn="just" rtl="1">
              <a:lnSpc>
                <a:spcPct val="150000"/>
              </a:lnSpc>
              <a:buFont typeface="Wingdings" panose="05000000000000000000" pitchFamily="2" charset="2"/>
              <a:buChar char="v"/>
            </a:pPr>
            <a:r>
              <a:rPr lang="ar-DZ" sz="1800" dirty="0" smtClean="0">
                <a:solidFill>
                  <a:srgbClr val="000000"/>
                </a:solidFill>
                <a:ea typeface="Times New Roman"/>
              </a:rPr>
              <a:t>طبقا </a:t>
            </a:r>
            <a:r>
              <a:rPr lang="ar-DZ" sz="1800" dirty="0">
                <a:solidFill>
                  <a:srgbClr val="000000"/>
                </a:solidFill>
                <a:ea typeface="Times New Roman"/>
              </a:rPr>
              <a:t>لشروط الدورية </a:t>
            </a:r>
            <a:r>
              <a:rPr lang="ar-DZ" sz="1800" dirty="0" smtClean="0">
                <a:solidFill>
                  <a:srgbClr val="000000"/>
                </a:solidFill>
                <a:ea typeface="Times New Roman"/>
              </a:rPr>
              <a:t>(                     </a:t>
            </a:r>
            <a:r>
              <a:rPr lang="ar-DZ" sz="1800" dirty="0">
                <a:solidFill>
                  <a:srgbClr val="000000"/>
                </a:solidFill>
                <a:ea typeface="Times New Roman"/>
              </a:rPr>
              <a:t>) فإننه يمكننا كتابة المعادلة التالية:</a:t>
            </a:r>
          </a:p>
          <a:p>
            <a:pPr marL="285750" lvl="0" indent="-285750" algn="just" rtl="1">
              <a:lnSpc>
                <a:spcPct val="150000"/>
              </a:lnSpc>
              <a:buFont typeface="Wingdings" panose="05000000000000000000" pitchFamily="2" charset="2"/>
              <a:buChar char="ü"/>
            </a:pPr>
            <a:endParaRPr lang="ar-DZ" sz="1800" dirty="0">
              <a:solidFill>
                <a:schemeClr val="tx1"/>
              </a:solidFill>
              <a:ea typeface="Calibri"/>
              <a:cs typeface="Simplified Arabic"/>
            </a:endParaRPr>
          </a:p>
          <a:p>
            <a:pPr algn="just" rtl="1">
              <a:lnSpc>
                <a:spcPct val="150000"/>
              </a:lnSpc>
            </a:pPr>
            <a:endParaRPr lang="ar-DZ" sz="1600" dirty="0">
              <a:solidFill>
                <a:schemeClr val="tx1"/>
              </a:solidFill>
              <a:ea typeface="Calibri"/>
              <a:cs typeface="Simplified Arabic"/>
            </a:endParaRPr>
          </a:p>
          <a:p>
            <a:pPr marL="285750" indent="-285750" algn="just" rtl="1">
              <a:lnSpc>
                <a:spcPct val="150000"/>
              </a:lnSpc>
              <a:spcAft>
                <a:spcPts val="1000"/>
              </a:spcAft>
              <a:buFont typeface="Wingdings" panose="05000000000000000000" pitchFamily="2" charset="2"/>
              <a:buChar char="v"/>
            </a:pPr>
            <a:r>
              <a:rPr lang="ar-DZ" sz="1800" dirty="0" smtClean="0">
                <a:solidFill>
                  <a:srgbClr val="000000"/>
                </a:solidFill>
                <a:ea typeface="Times New Roman"/>
              </a:rPr>
              <a:t>عند </a:t>
            </a:r>
            <a:r>
              <a:rPr lang="ar-DZ" sz="1800" dirty="0">
                <a:solidFill>
                  <a:srgbClr val="000000"/>
                </a:solidFill>
                <a:ea typeface="Times New Roman"/>
              </a:rPr>
              <a:t>إجرارء الجمع على كل الأشعة    فإننا نجد </a:t>
            </a:r>
            <a:r>
              <a:rPr lang="ar-SA" sz="1800" dirty="0">
                <a:solidFill>
                  <a:srgbClr val="000000"/>
                </a:solidFill>
                <a:ea typeface="Times New Roman"/>
              </a:rPr>
              <a:t>المعادلة صحيحة لكل الاشعة   والاشعة </a:t>
            </a:r>
            <a:r>
              <a:rPr lang="ar-DZ" sz="1800" dirty="0" smtClean="0">
                <a:solidFill>
                  <a:srgbClr val="000000"/>
                </a:solidFill>
                <a:ea typeface="Times New Roman"/>
              </a:rPr>
              <a:t>     من الشكل:</a:t>
            </a:r>
          </a:p>
          <a:p>
            <a:pPr algn="just" rtl="1">
              <a:lnSpc>
                <a:spcPct val="150000"/>
              </a:lnSpc>
              <a:spcAft>
                <a:spcPts val="1000"/>
              </a:spcAft>
            </a:pPr>
            <a:r>
              <a:rPr lang="ar-DZ" sz="1800" dirty="0" smtClean="0">
                <a:solidFill>
                  <a:srgbClr val="000000"/>
                </a:solidFill>
                <a:ea typeface="Times New Roman"/>
              </a:rPr>
              <a:t>                                                                أي</a:t>
            </a:r>
            <a:endParaRPr lang="fr-FR" sz="1800" dirty="0">
              <a:solidFill>
                <a:srgbClr val="000000"/>
              </a:solidFill>
              <a:ea typeface="Times New Roman"/>
            </a:endParaRPr>
          </a:p>
          <a:p>
            <a:pPr lvl="0" algn="just" rtl="1">
              <a:lnSpc>
                <a:spcPct val="150000"/>
              </a:lnSpc>
            </a:pPr>
            <a:r>
              <a:rPr lang="ar-SA" sz="1800" dirty="0" smtClean="0">
                <a:solidFill>
                  <a:srgbClr val="000000"/>
                </a:solidFill>
                <a:ea typeface="Times New Roman"/>
              </a:rPr>
              <a:t>حيث </a:t>
            </a:r>
            <a:r>
              <a:rPr lang="fr-FR" sz="1800" dirty="0">
                <a:solidFill>
                  <a:srgbClr val="000000"/>
                </a:solidFill>
                <a:ea typeface="Times New Roman"/>
              </a:rPr>
              <a:t>m</a:t>
            </a:r>
            <a:r>
              <a:rPr lang="ar-SA" sz="1800" dirty="0">
                <a:solidFill>
                  <a:srgbClr val="000000"/>
                </a:solidFill>
                <a:ea typeface="Times New Roman"/>
              </a:rPr>
              <a:t>عدد صحيح</a:t>
            </a:r>
            <a:r>
              <a:rPr lang="fr-FR" sz="1800" dirty="0">
                <a:solidFill>
                  <a:srgbClr val="000000"/>
                </a:solidFill>
                <a:ea typeface="Times New Roman"/>
              </a:rPr>
              <a:t> </a:t>
            </a:r>
            <a:r>
              <a:rPr lang="ar-DZ" sz="1800" dirty="0" smtClean="0">
                <a:solidFill>
                  <a:srgbClr val="000000"/>
                </a:solidFill>
                <a:ea typeface="Times New Roman"/>
              </a:rPr>
              <a:t> و   و   هي أشعة في الشبكة المباشرة (الحقيقية ) والشبكة المعكوسة ( التخيلية ) ومن هنا يتضح لنا بأن </a:t>
            </a:r>
            <a:r>
              <a:rPr lang="ar-DZ" sz="1800" dirty="0">
                <a:solidFill>
                  <a:srgbClr val="000000"/>
                </a:solidFill>
                <a:ea typeface="Times New Roman"/>
              </a:rPr>
              <a:t>من أجل </a:t>
            </a:r>
            <a:r>
              <a:rPr lang="ar-SA" sz="1800" dirty="0" smtClean="0">
                <a:solidFill>
                  <a:srgbClr val="000000"/>
                </a:solidFill>
                <a:ea typeface="Times New Roman"/>
              </a:rPr>
              <a:t>دراسة </a:t>
            </a:r>
            <a:r>
              <a:rPr lang="ar-SA" sz="1800" dirty="0">
                <a:solidFill>
                  <a:srgbClr val="000000"/>
                </a:solidFill>
                <a:ea typeface="Times New Roman"/>
              </a:rPr>
              <a:t>البلورات فيزيائيا تقتضي أن نعرف شبكة معكوسة في فضاء مقلوب إضافة إلى الشبكة العادية </a:t>
            </a:r>
            <a:r>
              <a:rPr lang="fr-FR" sz="1800" dirty="0">
                <a:solidFill>
                  <a:srgbClr val="000000"/>
                </a:solidFill>
                <a:ea typeface="Times New Roman"/>
              </a:rPr>
              <a:t>)</a:t>
            </a:r>
            <a:r>
              <a:rPr lang="ar-SA" sz="1800" dirty="0">
                <a:solidFill>
                  <a:srgbClr val="000000"/>
                </a:solidFill>
                <a:ea typeface="Times New Roman"/>
              </a:rPr>
              <a:t>الحقيقية</a:t>
            </a:r>
            <a:r>
              <a:rPr lang="fr-FR" sz="1800" dirty="0">
                <a:solidFill>
                  <a:srgbClr val="000000"/>
                </a:solidFill>
                <a:ea typeface="Times New Roman"/>
              </a:rPr>
              <a:t>(</a:t>
            </a:r>
            <a:r>
              <a:rPr lang="ar-SA" sz="1800" dirty="0">
                <a:solidFill>
                  <a:srgbClr val="000000"/>
                </a:solidFill>
                <a:ea typeface="Times New Roman"/>
              </a:rPr>
              <a:t> في الفضاء </a:t>
            </a:r>
            <a:r>
              <a:rPr lang="ar-SA" sz="1800" dirty="0" smtClean="0">
                <a:solidFill>
                  <a:srgbClr val="000000"/>
                </a:solidFill>
                <a:ea typeface="Times New Roman"/>
              </a:rPr>
              <a:t>العادي</a:t>
            </a:r>
            <a:r>
              <a:rPr lang="ar-DZ" sz="1800" dirty="0" smtClean="0">
                <a:solidFill>
                  <a:srgbClr val="000000"/>
                </a:solidFill>
                <a:ea typeface="Times New Roman"/>
              </a:rPr>
              <a:t> </a:t>
            </a:r>
          </a:p>
          <a:p>
            <a:pPr marL="285750" indent="-285750" algn="just" rtl="1">
              <a:lnSpc>
                <a:spcPct val="150000"/>
              </a:lnSpc>
              <a:spcAft>
                <a:spcPts val="1000"/>
              </a:spcAft>
              <a:buFont typeface="Wingdings" panose="05000000000000000000" pitchFamily="2" charset="2"/>
              <a:buChar char="v"/>
            </a:pPr>
            <a:r>
              <a:rPr lang="ar-SA" sz="1800" dirty="0" smtClean="0">
                <a:solidFill>
                  <a:srgbClr val="000000"/>
                </a:solidFill>
                <a:ea typeface="Times New Roman"/>
              </a:rPr>
              <a:t>لو </a:t>
            </a:r>
            <a:r>
              <a:rPr lang="ar-SA" sz="1800" dirty="0">
                <a:solidFill>
                  <a:srgbClr val="000000"/>
                </a:solidFill>
                <a:ea typeface="Times New Roman"/>
              </a:rPr>
              <a:t>أخذنا بلورة عادية من الفضاء  </a:t>
            </a:r>
            <a:r>
              <a:rPr lang="fr-FR" sz="1800" dirty="0">
                <a:solidFill>
                  <a:srgbClr val="000000"/>
                </a:solidFill>
                <a:ea typeface="Times New Roman"/>
              </a:rPr>
              <a:t> </a:t>
            </a:r>
            <a:r>
              <a:rPr lang="ar-SA" sz="1800" dirty="0">
                <a:solidFill>
                  <a:srgbClr val="000000"/>
                </a:solidFill>
                <a:ea typeface="Times New Roman"/>
              </a:rPr>
              <a:t> و أشعة انسحابها الأساسية   </a:t>
            </a:r>
            <a:r>
              <a:rPr lang="ar-DZ" sz="1800" dirty="0" smtClean="0">
                <a:solidFill>
                  <a:srgbClr val="000000"/>
                </a:solidFill>
                <a:ea typeface="Times New Roman"/>
              </a:rPr>
              <a:t> </a:t>
            </a:r>
            <a:r>
              <a:rPr lang="ar-SA" sz="1800" dirty="0" smtClean="0">
                <a:solidFill>
                  <a:srgbClr val="000000"/>
                </a:solidFill>
                <a:ea typeface="Times New Roman"/>
              </a:rPr>
              <a:t>و  </a:t>
            </a:r>
            <a:r>
              <a:rPr lang="ar-DZ" sz="1800" dirty="0" smtClean="0">
                <a:solidFill>
                  <a:srgbClr val="000000"/>
                </a:solidFill>
                <a:ea typeface="Times New Roman"/>
              </a:rPr>
              <a:t>  </a:t>
            </a:r>
            <a:r>
              <a:rPr lang="ar-SA" sz="1800" dirty="0" smtClean="0">
                <a:solidFill>
                  <a:srgbClr val="000000"/>
                </a:solidFill>
                <a:ea typeface="Times New Roman"/>
              </a:rPr>
              <a:t>و  </a:t>
            </a:r>
            <a:r>
              <a:rPr lang="ar-DZ" sz="1800" dirty="0" smtClean="0">
                <a:solidFill>
                  <a:srgbClr val="000000"/>
                </a:solidFill>
                <a:ea typeface="Times New Roman"/>
              </a:rPr>
              <a:t>  </a:t>
            </a:r>
            <a:r>
              <a:rPr lang="ar-SA" sz="1800" dirty="0" smtClean="0">
                <a:solidFill>
                  <a:srgbClr val="000000"/>
                </a:solidFill>
                <a:ea typeface="Times New Roman"/>
              </a:rPr>
              <a:t>فإن </a:t>
            </a:r>
            <a:r>
              <a:rPr lang="ar-SA" sz="1800" dirty="0">
                <a:solidFill>
                  <a:srgbClr val="000000"/>
                </a:solidFill>
                <a:ea typeface="Times New Roman"/>
              </a:rPr>
              <a:t>فضاء  </a:t>
            </a:r>
            <a:r>
              <a:rPr lang="ar-DZ" sz="1800" dirty="0" smtClean="0">
                <a:solidFill>
                  <a:srgbClr val="000000"/>
                </a:solidFill>
                <a:ea typeface="Times New Roman"/>
              </a:rPr>
              <a:t> </a:t>
            </a:r>
            <a:r>
              <a:rPr lang="ar-SA" sz="1800" dirty="0" smtClean="0">
                <a:solidFill>
                  <a:srgbClr val="000000"/>
                </a:solidFill>
                <a:ea typeface="Times New Roman"/>
              </a:rPr>
              <a:t>يمكن </a:t>
            </a:r>
            <a:r>
              <a:rPr lang="ar-SA" sz="1800" dirty="0">
                <a:solidFill>
                  <a:srgbClr val="000000"/>
                </a:solidFill>
                <a:ea typeface="Times New Roman"/>
              </a:rPr>
              <a:t>أن يحدد بالأشعة   </a:t>
            </a:r>
            <a:r>
              <a:rPr lang="ar-DZ" sz="1800" dirty="0" smtClean="0">
                <a:solidFill>
                  <a:srgbClr val="000000"/>
                </a:solidFill>
                <a:ea typeface="Times New Roman"/>
              </a:rPr>
              <a:t> </a:t>
            </a:r>
            <a:r>
              <a:rPr lang="ar-SA" sz="1800" dirty="0" smtClean="0">
                <a:solidFill>
                  <a:srgbClr val="000000"/>
                </a:solidFill>
                <a:ea typeface="Times New Roman"/>
              </a:rPr>
              <a:t>و  </a:t>
            </a:r>
            <a:r>
              <a:rPr lang="ar-DZ" sz="1800" dirty="0" smtClean="0">
                <a:solidFill>
                  <a:srgbClr val="000000"/>
                </a:solidFill>
                <a:ea typeface="Times New Roman"/>
              </a:rPr>
              <a:t>  </a:t>
            </a:r>
            <a:r>
              <a:rPr lang="ar-SA" sz="1800" dirty="0" smtClean="0">
                <a:solidFill>
                  <a:srgbClr val="000000"/>
                </a:solidFill>
                <a:ea typeface="Times New Roman"/>
              </a:rPr>
              <a:t>و </a:t>
            </a:r>
            <a:r>
              <a:rPr lang="ar-DZ" sz="1800" dirty="0" smtClean="0">
                <a:solidFill>
                  <a:srgbClr val="000000"/>
                </a:solidFill>
                <a:ea typeface="Times New Roman"/>
              </a:rPr>
              <a:t> </a:t>
            </a:r>
            <a:r>
              <a:rPr lang="ar-SA" sz="1800" dirty="0" smtClean="0">
                <a:solidFill>
                  <a:srgbClr val="000000"/>
                </a:solidFill>
                <a:ea typeface="Times New Roman"/>
              </a:rPr>
              <a:t> </a:t>
            </a:r>
            <a:r>
              <a:rPr lang="ar-SA" sz="1800" dirty="0">
                <a:solidFill>
                  <a:srgbClr val="000000"/>
                </a:solidFill>
                <a:ea typeface="Times New Roman"/>
              </a:rPr>
              <a:t>بحيث أن: </a:t>
            </a:r>
            <a:endParaRPr lang="en-US" sz="1800" dirty="0">
              <a:solidFill>
                <a:srgbClr val="000000"/>
              </a:solidFill>
              <a:ea typeface="Times New Roman"/>
            </a:endParaRPr>
          </a:p>
          <a:p>
            <a:pPr lvl="0" algn="just" rtl="1">
              <a:lnSpc>
                <a:spcPct val="150000"/>
              </a:lnSpc>
            </a:pPr>
            <a:r>
              <a:rPr lang="ar-DZ" sz="1800" dirty="0" smtClean="0">
                <a:solidFill>
                  <a:srgbClr val="000000"/>
                </a:solidFill>
                <a:ea typeface="Times New Roman"/>
              </a:rPr>
              <a:t>حيث      هو رمز دلتا-كرونيكر وهو يعرف بالعلاقة </a:t>
            </a:r>
          </a:p>
          <a:p>
            <a:pPr lvl="0" algn="just" rtl="1">
              <a:lnSpc>
                <a:spcPct val="150000"/>
              </a:lnSpc>
            </a:pPr>
            <a:endParaRPr lang="ar-DZ" sz="1800" dirty="0" smtClean="0">
              <a:solidFill>
                <a:srgbClr val="000000"/>
              </a:solidFill>
              <a:ea typeface="Times New Roman"/>
            </a:endParaRPr>
          </a:p>
          <a:p>
            <a:pPr lvl="0" algn="just" rtl="1">
              <a:lnSpc>
                <a:spcPct val="150000"/>
              </a:lnSpc>
            </a:pPr>
            <a:endParaRPr lang="ar-DZ" sz="1800" dirty="0">
              <a:solidFill>
                <a:srgbClr val="000000"/>
              </a:solidFill>
              <a:ea typeface="Times New Roman"/>
            </a:endParaRPr>
          </a:p>
        </p:txBody>
      </p:sp>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14</a:t>
            </a:r>
            <a:endParaRPr lang="en-US" altLang="en-US" b="1" dirty="0">
              <a:solidFill>
                <a:prstClr val="black"/>
              </a:solidFill>
              <a:latin typeface="Arial"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031" y="2864743"/>
            <a:ext cx="123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549549"/>
            <a:ext cx="12573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90922"/>
            <a:ext cx="1143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622970"/>
            <a:ext cx="1333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908720"/>
            <a:ext cx="13239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691" y="2138586"/>
            <a:ext cx="29337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402" y="2852936"/>
            <a:ext cx="1333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855218"/>
            <a:ext cx="1333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064" y="3493765"/>
            <a:ext cx="6667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9784" y="3503290"/>
            <a:ext cx="838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304" y="4077072"/>
            <a:ext cx="123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3371" y="4067547"/>
            <a:ext cx="1333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945" y="5344641"/>
            <a:ext cx="123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0985" y="5373216"/>
            <a:ext cx="1809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95328" y="5373216"/>
            <a:ext cx="228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3388" y="5358929"/>
            <a:ext cx="190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6168" y="5375498"/>
            <a:ext cx="1333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609" y="5375498"/>
            <a:ext cx="1809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528" y="5375498"/>
            <a:ext cx="2190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83513" y="5733256"/>
            <a:ext cx="1809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57923" y="5733256"/>
            <a:ext cx="1009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0"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16416" y="6346825"/>
            <a:ext cx="2190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85989" y="6303218"/>
            <a:ext cx="13620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685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lnSpcReduction="10000"/>
          </a:bodyPr>
          <a:lstStyle/>
          <a:p>
            <a:pPr algn="just" rtl="1">
              <a:lnSpc>
                <a:spcPct val="150000"/>
              </a:lnSpc>
              <a:spcAft>
                <a:spcPts val="1000"/>
              </a:spcAft>
            </a:pPr>
            <a:r>
              <a:rPr lang="ar-SA" sz="1800" dirty="0">
                <a:solidFill>
                  <a:srgbClr val="000000"/>
                </a:solidFill>
                <a:ea typeface="Times New Roman"/>
              </a:rPr>
              <a:t>و يظهر من هذا التعريف بأن الشعاع </a:t>
            </a:r>
            <a:r>
              <a:rPr lang="ar-DZ" sz="1800" dirty="0" smtClean="0">
                <a:solidFill>
                  <a:srgbClr val="000000"/>
                </a:solidFill>
                <a:ea typeface="Times New Roman"/>
              </a:rPr>
              <a:t>  </a:t>
            </a:r>
            <a:r>
              <a:rPr lang="ar-SA" sz="1800" dirty="0" smtClean="0">
                <a:solidFill>
                  <a:srgbClr val="000000"/>
                </a:solidFill>
                <a:ea typeface="Times New Roman"/>
              </a:rPr>
              <a:t> </a:t>
            </a:r>
            <a:r>
              <a:rPr lang="ar-DZ" sz="1800" dirty="0" smtClean="0">
                <a:solidFill>
                  <a:srgbClr val="000000"/>
                </a:solidFill>
                <a:ea typeface="Times New Roman"/>
              </a:rPr>
              <a:t> </a:t>
            </a:r>
            <a:r>
              <a:rPr lang="ar-SA" sz="1800" dirty="0" smtClean="0">
                <a:solidFill>
                  <a:srgbClr val="000000"/>
                </a:solidFill>
                <a:ea typeface="Times New Roman"/>
              </a:rPr>
              <a:t>يكون </a:t>
            </a:r>
            <a:r>
              <a:rPr lang="ar-SA" sz="1800" dirty="0">
                <a:solidFill>
                  <a:srgbClr val="000000"/>
                </a:solidFill>
                <a:ea typeface="Times New Roman"/>
              </a:rPr>
              <a:t>متعامدا مع كل من </a:t>
            </a:r>
            <a:r>
              <a:rPr lang="ar-DZ" sz="1800" dirty="0" smtClean="0">
                <a:solidFill>
                  <a:srgbClr val="000000"/>
                </a:solidFill>
                <a:ea typeface="Times New Roman"/>
              </a:rPr>
              <a:t> </a:t>
            </a:r>
            <a:r>
              <a:rPr lang="ar-SA" sz="1800" dirty="0" smtClean="0">
                <a:solidFill>
                  <a:srgbClr val="000000"/>
                </a:solidFill>
                <a:ea typeface="Times New Roman"/>
              </a:rPr>
              <a:t> </a:t>
            </a:r>
            <a:r>
              <a:rPr lang="ar-DZ" sz="1800" dirty="0" smtClean="0">
                <a:solidFill>
                  <a:srgbClr val="000000"/>
                </a:solidFill>
                <a:ea typeface="Times New Roman"/>
              </a:rPr>
              <a:t>   </a:t>
            </a:r>
            <a:r>
              <a:rPr lang="ar-SA" sz="1800" dirty="0" smtClean="0">
                <a:solidFill>
                  <a:srgbClr val="000000"/>
                </a:solidFill>
                <a:ea typeface="Times New Roman"/>
              </a:rPr>
              <a:t>و  </a:t>
            </a:r>
            <a:r>
              <a:rPr lang="ar-DZ" sz="1800" dirty="0" smtClean="0">
                <a:solidFill>
                  <a:srgbClr val="000000"/>
                </a:solidFill>
                <a:ea typeface="Times New Roman"/>
              </a:rPr>
              <a:t> </a:t>
            </a:r>
            <a:r>
              <a:rPr lang="ar-SA" sz="1800" dirty="0" smtClean="0">
                <a:solidFill>
                  <a:srgbClr val="000000"/>
                </a:solidFill>
                <a:ea typeface="Times New Roman"/>
              </a:rPr>
              <a:t>وكذلك  </a:t>
            </a:r>
            <a:r>
              <a:rPr lang="ar-DZ" sz="1800" dirty="0" smtClean="0">
                <a:solidFill>
                  <a:srgbClr val="000000"/>
                </a:solidFill>
                <a:ea typeface="Times New Roman"/>
              </a:rPr>
              <a:t>  </a:t>
            </a:r>
            <a:r>
              <a:rPr lang="ar-SA" sz="1800" dirty="0" smtClean="0">
                <a:solidFill>
                  <a:srgbClr val="000000"/>
                </a:solidFill>
                <a:ea typeface="Times New Roman"/>
              </a:rPr>
              <a:t>يكون </a:t>
            </a:r>
            <a:r>
              <a:rPr lang="ar-SA" sz="1800" dirty="0">
                <a:solidFill>
                  <a:srgbClr val="000000"/>
                </a:solidFill>
                <a:ea typeface="Times New Roman"/>
              </a:rPr>
              <a:t>متعامدا مع كل من  </a:t>
            </a:r>
            <a:r>
              <a:rPr lang="ar-DZ" sz="1800" dirty="0" smtClean="0">
                <a:solidFill>
                  <a:srgbClr val="000000"/>
                </a:solidFill>
                <a:ea typeface="Times New Roman"/>
              </a:rPr>
              <a:t>     </a:t>
            </a:r>
            <a:r>
              <a:rPr lang="ar-SA" sz="1800" dirty="0" smtClean="0">
                <a:solidFill>
                  <a:srgbClr val="000000"/>
                </a:solidFill>
                <a:ea typeface="Times New Roman"/>
              </a:rPr>
              <a:t>و </a:t>
            </a:r>
            <a:r>
              <a:rPr lang="ar-DZ" sz="1800" dirty="0" smtClean="0">
                <a:solidFill>
                  <a:srgbClr val="000000"/>
                </a:solidFill>
                <a:ea typeface="Times New Roman"/>
              </a:rPr>
              <a:t> </a:t>
            </a:r>
            <a:r>
              <a:rPr lang="ar-SA" sz="1800" dirty="0" smtClean="0">
                <a:solidFill>
                  <a:srgbClr val="000000"/>
                </a:solidFill>
                <a:ea typeface="Times New Roman"/>
              </a:rPr>
              <a:t> و</a:t>
            </a:r>
            <a:r>
              <a:rPr lang="ar-DZ" sz="1800" dirty="0" smtClean="0">
                <a:solidFill>
                  <a:srgbClr val="000000"/>
                </a:solidFill>
                <a:ea typeface="Times New Roman"/>
              </a:rPr>
              <a:t>     و      ي</a:t>
            </a:r>
            <a:r>
              <a:rPr lang="ar-SA" sz="1800" dirty="0" smtClean="0">
                <a:solidFill>
                  <a:srgbClr val="000000"/>
                </a:solidFill>
                <a:ea typeface="Times New Roman"/>
              </a:rPr>
              <a:t>كون</a:t>
            </a:r>
            <a:r>
              <a:rPr lang="ar-DZ" sz="1800" dirty="0" smtClean="0">
                <a:solidFill>
                  <a:srgbClr val="000000"/>
                </a:solidFill>
                <a:ea typeface="Times New Roman"/>
              </a:rPr>
              <a:t> </a:t>
            </a:r>
            <a:r>
              <a:rPr lang="ar-SA" sz="1800" dirty="0" smtClean="0">
                <a:solidFill>
                  <a:srgbClr val="000000"/>
                </a:solidFill>
                <a:ea typeface="Times New Roman"/>
              </a:rPr>
              <a:t> </a:t>
            </a:r>
            <a:r>
              <a:rPr lang="ar-SA" sz="1800" dirty="0">
                <a:solidFill>
                  <a:srgbClr val="000000"/>
                </a:solidFill>
                <a:ea typeface="Times New Roman"/>
              </a:rPr>
              <a:t>متعامدا مع كل من  </a:t>
            </a:r>
            <a:r>
              <a:rPr lang="ar-DZ" sz="1800" dirty="0" smtClean="0">
                <a:solidFill>
                  <a:srgbClr val="000000"/>
                </a:solidFill>
                <a:ea typeface="Times New Roman"/>
              </a:rPr>
              <a:t>  </a:t>
            </a:r>
            <a:r>
              <a:rPr lang="ar-SA" sz="1800" dirty="0" smtClean="0">
                <a:solidFill>
                  <a:srgbClr val="000000"/>
                </a:solidFill>
                <a:ea typeface="Times New Roman"/>
              </a:rPr>
              <a:t>و</a:t>
            </a:r>
            <a:r>
              <a:rPr lang="ar-DZ" sz="1800" dirty="0" smtClean="0">
                <a:solidFill>
                  <a:srgbClr val="000000"/>
                </a:solidFill>
                <a:ea typeface="Times New Roman"/>
              </a:rPr>
              <a:t>  </a:t>
            </a:r>
            <a:r>
              <a:rPr lang="ar-SA" sz="1800" dirty="0" smtClean="0">
                <a:solidFill>
                  <a:srgbClr val="000000"/>
                </a:solidFill>
                <a:ea typeface="Times New Roman"/>
              </a:rPr>
              <a:t> </a:t>
            </a:r>
            <a:r>
              <a:rPr lang="ar-SA" sz="1800" dirty="0">
                <a:solidFill>
                  <a:srgbClr val="000000"/>
                </a:solidFill>
                <a:ea typeface="Times New Roman"/>
              </a:rPr>
              <a:t>. نحصل على أشعة الشبكة المعكوسة بدلالة أشعة الشبكة العادية</a:t>
            </a:r>
            <a:r>
              <a:rPr lang="ar-SA" sz="1800" dirty="0" smtClean="0">
                <a:solidFill>
                  <a:srgbClr val="000000"/>
                </a:solidFill>
                <a:ea typeface="Times New Roman"/>
              </a:rPr>
              <a:t>:</a:t>
            </a:r>
            <a:endParaRPr lang="ar-DZ" sz="1800" dirty="0" smtClean="0">
              <a:solidFill>
                <a:srgbClr val="000000"/>
              </a:solidFill>
              <a:ea typeface="Times New Roman"/>
            </a:endParaRPr>
          </a:p>
          <a:p>
            <a:pPr algn="just" rtl="1">
              <a:lnSpc>
                <a:spcPct val="150000"/>
              </a:lnSpc>
              <a:spcAft>
                <a:spcPts val="1000"/>
              </a:spcAft>
            </a:pPr>
            <a:endParaRPr lang="ar-DZ" sz="1800" dirty="0">
              <a:solidFill>
                <a:srgbClr val="000000"/>
              </a:solidFill>
              <a:ea typeface="Times New Roman"/>
            </a:endParaRPr>
          </a:p>
          <a:p>
            <a:pPr algn="just" rtl="1">
              <a:lnSpc>
                <a:spcPct val="150000"/>
              </a:lnSpc>
              <a:spcAft>
                <a:spcPts val="1000"/>
              </a:spcAft>
            </a:pPr>
            <a:endParaRPr lang="ar-DZ" sz="1800" dirty="0" smtClean="0">
              <a:solidFill>
                <a:srgbClr val="000000"/>
              </a:solidFill>
              <a:ea typeface="Times New Roman"/>
            </a:endParaRPr>
          </a:p>
          <a:p>
            <a:pPr algn="just" rtl="1">
              <a:lnSpc>
                <a:spcPct val="150000"/>
              </a:lnSpc>
              <a:spcAft>
                <a:spcPts val="1000"/>
              </a:spcAft>
            </a:pPr>
            <a:endParaRPr lang="ar-DZ" sz="1800" dirty="0" smtClean="0">
              <a:solidFill>
                <a:srgbClr val="000000"/>
              </a:solidFill>
              <a:ea typeface="Times New Roman"/>
            </a:endParaRPr>
          </a:p>
          <a:p>
            <a:pPr lvl="0" algn="just" rtl="1">
              <a:lnSpc>
                <a:spcPct val="115000"/>
              </a:lnSpc>
              <a:spcAft>
                <a:spcPts val="1000"/>
              </a:spcAft>
            </a:pPr>
            <a:r>
              <a:rPr lang="ar-SA" sz="1800" dirty="0" smtClean="0">
                <a:solidFill>
                  <a:srgbClr val="000000"/>
                </a:solidFill>
                <a:ea typeface="Times New Roman"/>
              </a:rPr>
              <a:t>حيث</a:t>
            </a:r>
            <a:r>
              <a:rPr lang="ar-DZ" sz="1800" dirty="0" smtClean="0">
                <a:solidFill>
                  <a:srgbClr val="000000"/>
                </a:solidFill>
                <a:ea typeface="Times New Roman"/>
              </a:rPr>
              <a:t>     </a:t>
            </a:r>
            <a:r>
              <a:rPr lang="ar-SA" sz="1800" dirty="0" smtClean="0">
                <a:solidFill>
                  <a:srgbClr val="000000"/>
                </a:solidFill>
                <a:ea typeface="Times New Roman"/>
              </a:rPr>
              <a:t> </a:t>
            </a:r>
            <a:r>
              <a:rPr lang="ar-DZ" sz="1800" dirty="0" smtClean="0">
                <a:solidFill>
                  <a:srgbClr val="000000"/>
                </a:solidFill>
                <a:ea typeface="Times New Roman"/>
              </a:rPr>
              <a:t>                  </a:t>
            </a:r>
            <a:r>
              <a:rPr lang="ar-SA" sz="1800" dirty="0" smtClean="0">
                <a:solidFill>
                  <a:srgbClr val="000000"/>
                </a:solidFill>
                <a:ea typeface="Times New Roman"/>
              </a:rPr>
              <a:t>حجم </a:t>
            </a:r>
            <a:r>
              <a:rPr lang="ar-SA" sz="1800" dirty="0">
                <a:solidFill>
                  <a:srgbClr val="000000"/>
                </a:solidFill>
                <a:ea typeface="Times New Roman"/>
              </a:rPr>
              <a:t>الخلية الأساسية في الفضاء الحقيقي</a:t>
            </a:r>
            <a:r>
              <a:rPr lang="ar-SA" sz="1800" dirty="0" smtClean="0">
                <a:solidFill>
                  <a:srgbClr val="000000"/>
                </a:solidFill>
                <a:ea typeface="Times New Roman"/>
              </a:rPr>
              <a:t>.</a:t>
            </a:r>
            <a:endParaRPr lang="ar-DZ" sz="1800" dirty="0" smtClean="0">
              <a:solidFill>
                <a:srgbClr val="000000"/>
              </a:solidFill>
              <a:ea typeface="Times New Roman"/>
            </a:endParaRPr>
          </a:p>
          <a:p>
            <a:pPr lvl="0" algn="just" rtl="1">
              <a:lnSpc>
                <a:spcPct val="115000"/>
              </a:lnSpc>
              <a:spcAft>
                <a:spcPts val="1000"/>
              </a:spcAft>
            </a:pPr>
            <a:endParaRPr lang="ar-DZ" sz="1800" dirty="0" smtClean="0">
              <a:solidFill>
                <a:srgbClr val="000000"/>
              </a:solidFill>
              <a:ea typeface="Times New Roman"/>
            </a:endParaRPr>
          </a:p>
          <a:p>
            <a:pPr marL="285750" indent="-285750" algn="r" rtl="1">
              <a:lnSpc>
                <a:spcPct val="115000"/>
              </a:lnSpc>
              <a:spcAft>
                <a:spcPts val="1000"/>
              </a:spcAft>
              <a:buFont typeface="Wingdings" panose="05000000000000000000" pitchFamily="2" charset="2"/>
              <a:buChar char="v"/>
            </a:pPr>
            <a:r>
              <a:rPr lang="ar-SA" sz="1800" dirty="0" smtClean="0">
                <a:solidFill>
                  <a:srgbClr val="000000"/>
                </a:solidFill>
                <a:ea typeface="Times New Roman"/>
              </a:rPr>
              <a:t>على </a:t>
            </a:r>
            <a:r>
              <a:rPr lang="ar-SA" sz="1800" dirty="0">
                <a:solidFill>
                  <a:srgbClr val="000000"/>
                </a:solidFill>
                <a:ea typeface="Times New Roman"/>
              </a:rPr>
              <a:t>أساس أشعة الأساس</a:t>
            </a:r>
            <a:r>
              <a:rPr lang="ar-DZ" sz="1800" dirty="0">
                <a:solidFill>
                  <a:srgbClr val="000000"/>
                </a:solidFill>
                <a:ea typeface="Times New Roman"/>
              </a:rPr>
              <a:t>                     </a:t>
            </a:r>
            <a:r>
              <a:rPr lang="ar-SA" sz="1800" dirty="0">
                <a:solidFill>
                  <a:srgbClr val="000000"/>
                </a:solidFill>
                <a:ea typeface="Times New Roman"/>
              </a:rPr>
              <a:t>يمكن كتابة شعاع الشبكة </a:t>
            </a:r>
            <a:r>
              <a:rPr lang="ar-SA" sz="1800" dirty="0" smtClean="0">
                <a:solidFill>
                  <a:srgbClr val="000000"/>
                </a:solidFill>
                <a:ea typeface="Times New Roman"/>
              </a:rPr>
              <a:t>المعكوسة</a:t>
            </a:r>
            <a:r>
              <a:rPr lang="ar-DZ" sz="1800" dirty="0" smtClean="0">
                <a:solidFill>
                  <a:srgbClr val="000000"/>
                </a:solidFill>
                <a:ea typeface="Times New Roman"/>
              </a:rPr>
              <a:t>:</a:t>
            </a:r>
          </a:p>
          <a:p>
            <a:pPr algn="r" rtl="1">
              <a:lnSpc>
                <a:spcPct val="115000"/>
              </a:lnSpc>
              <a:spcAft>
                <a:spcPts val="1000"/>
              </a:spcAft>
            </a:pPr>
            <a:endParaRPr lang="ar-DZ" sz="1800" dirty="0" smtClean="0">
              <a:solidFill>
                <a:srgbClr val="000000"/>
              </a:solidFill>
              <a:ea typeface="Times New Roman"/>
            </a:endParaRPr>
          </a:p>
          <a:p>
            <a:pPr algn="r" rtl="1">
              <a:lnSpc>
                <a:spcPct val="115000"/>
              </a:lnSpc>
              <a:spcAft>
                <a:spcPts val="1000"/>
              </a:spcAft>
            </a:pPr>
            <a:endParaRPr lang="en-US" sz="1800" dirty="0">
              <a:solidFill>
                <a:srgbClr val="000000"/>
              </a:solidFill>
              <a:ea typeface="Times New Roman"/>
            </a:endParaRPr>
          </a:p>
          <a:p>
            <a:pPr algn="just" rtl="1">
              <a:lnSpc>
                <a:spcPct val="115000"/>
              </a:lnSpc>
              <a:spcAft>
                <a:spcPts val="1000"/>
              </a:spcAft>
            </a:pPr>
            <a:r>
              <a:rPr lang="ar-SA" sz="1800" dirty="0" smtClean="0">
                <a:solidFill>
                  <a:srgbClr val="000000"/>
                </a:solidFill>
                <a:ea typeface="Times New Roman"/>
              </a:rPr>
              <a:t> وعلى هذا الاساس و بإستخدام تعريف الشعاع</a:t>
            </a:r>
            <a:r>
              <a:rPr lang="ar-DZ" sz="1800" dirty="0" smtClean="0">
                <a:solidFill>
                  <a:srgbClr val="000000"/>
                </a:solidFill>
                <a:ea typeface="Times New Roman"/>
              </a:rPr>
              <a:t>  </a:t>
            </a:r>
            <a:r>
              <a:rPr lang="ar-SA" sz="1800" dirty="0" smtClean="0">
                <a:solidFill>
                  <a:srgbClr val="000000"/>
                </a:solidFill>
                <a:ea typeface="Times New Roman"/>
              </a:rPr>
              <a:t> </a:t>
            </a:r>
            <a:r>
              <a:rPr lang="ar-DZ" sz="1800" dirty="0" smtClean="0">
                <a:solidFill>
                  <a:srgbClr val="000000"/>
                </a:solidFill>
                <a:ea typeface="Times New Roman"/>
              </a:rPr>
              <a:t> </a:t>
            </a:r>
            <a:r>
              <a:rPr lang="ar-SA" sz="1800" dirty="0" smtClean="0">
                <a:solidFill>
                  <a:srgbClr val="000000"/>
                </a:solidFill>
                <a:ea typeface="Times New Roman"/>
              </a:rPr>
              <a:t> نجد أن: </a:t>
            </a:r>
            <a:endParaRPr lang="en-US" sz="1800" dirty="0" smtClean="0">
              <a:solidFill>
                <a:srgbClr val="000000"/>
              </a:solidFill>
              <a:ea typeface="Times New Roman"/>
            </a:endParaRPr>
          </a:p>
          <a:p>
            <a:pPr algn="just" rtl="1">
              <a:lnSpc>
                <a:spcPct val="115000"/>
              </a:lnSpc>
              <a:spcAft>
                <a:spcPts val="1000"/>
              </a:spcAft>
            </a:pPr>
            <a:endParaRPr lang="ar-DZ" sz="1800" dirty="0">
              <a:solidFill>
                <a:schemeClr val="tx1"/>
              </a:solidFill>
              <a:ea typeface="Calibri"/>
              <a:cs typeface="Simplified Arabic"/>
            </a:endParaRPr>
          </a:p>
          <a:p>
            <a:pPr algn="r" rtl="1">
              <a:lnSpc>
                <a:spcPct val="115000"/>
              </a:lnSpc>
              <a:spcAft>
                <a:spcPts val="1000"/>
              </a:spcAft>
            </a:pPr>
            <a:r>
              <a:rPr lang="ar-SA" sz="1800" dirty="0" smtClean="0">
                <a:solidFill>
                  <a:srgbClr val="000000"/>
                </a:solidFill>
                <a:ea typeface="Times New Roman"/>
              </a:rPr>
              <a:t>حيث </a:t>
            </a:r>
            <a:r>
              <a:rPr lang="fr-FR" sz="1800" dirty="0">
                <a:solidFill>
                  <a:srgbClr val="000000"/>
                </a:solidFill>
                <a:ea typeface="Times New Roman"/>
              </a:rPr>
              <a:t>m</a:t>
            </a:r>
            <a:r>
              <a:rPr lang="ar-SA" sz="1800" dirty="0">
                <a:solidFill>
                  <a:srgbClr val="000000"/>
                </a:solidFill>
                <a:ea typeface="Times New Roman"/>
              </a:rPr>
              <a:t>عدد صحيح</a:t>
            </a:r>
            <a:r>
              <a:rPr lang="fr-FR" sz="1800" dirty="0">
                <a:solidFill>
                  <a:srgbClr val="000000"/>
                </a:solidFill>
                <a:ea typeface="Times New Roman"/>
              </a:rPr>
              <a:t> .</a:t>
            </a:r>
            <a:endParaRPr lang="en-US" sz="1800" dirty="0">
              <a:solidFill>
                <a:srgbClr val="000000"/>
              </a:solidFill>
              <a:ea typeface="Times New Roman"/>
            </a:endParaRPr>
          </a:p>
          <a:p>
            <a:pPr lvl="0" algn="just" rtl="1">
              <a:lnSpc>
                <a:spcPct val="150000"/>
              </a:lnSpc>
            </a:pPr>
            <a:endParaRPr lang="ar-DZ" sz="1800" dirty="0" smtClean="0">
              <a:solidFill>
                <a:srgbClr val="000000"/>
              </a:solidFill>
              <a:ea typeface="Times New Roman"/>
            </a:endParaRPr>
          </a:p>
          <a:p>
            <a:pPr lvl="0" algn="just" rtl="1">
              <a:lnSpc>
                <a:spcPct val="150000"/>
              </a:lnSpc>
            </a:pPr>
            <a:endParaRPr lang="ar-DZ" sz="1800" dirty="0">
              <a:solidFill>
                <a:srgbClr val="000000"/>
              </a:solidFill>
              <a:ea typeface="Times New Roman"/>
            </a:endParaRPr>
          </a:p>
        </p:txBody>
      </p:sp>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15</a:t>
            </a:r>
            <a:endParaRPr lang="en-US" altLang="en-US" b="1" dirty="0">
              <a:solidFill>
                <a:prstClr val="black"/>
              </a:solidFill>
              <a:latin typeface="Arial" charset="0"/>
            </a:endParaRPr>
          </a:p>
        </p:txBody>
      </p:sp>
      <p:pic>
        <p:nvPicPr>
          <p:cNvPr id="30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17" y="188640"/>
            <a:ext cx="1809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90922"/>
            <a:ext cx="228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187896"/>
            <a:ext cx="190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7209" y="190922"/>
            <a:ext cx="1809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152822"/>
            <a:ext cx="2190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9497" y="622970"/>
            <a:ext cx="1809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46" y="229022"/>
            <a:ext cx="1905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620688"/>
            <a:ext cx="1809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623814"/>
            <a:ext cx="228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8306" y="1052736"/>
            <a:ext cx="10477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936" y="1628800"/>
            <a:ext cx="10858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2214" y="2276872"/>
            <a:ext cx="10858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6296" y="2736751"/>
            <a:ext cx="13144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04098" y="3700264"/>
            <a:ext cx="120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26408" y="4450804"/>
            <a:ext cx="19145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95826" y="5091087"/>
            <a:ext cx="123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63044" y="5805264"/>
            <a:ext cx="30194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785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algn="r" rtl="1">
              <a:lnSpc>
                <a:spcPct val="150000"/>
              </a:lnSpc>
              <a:tabLst>
                <a:tab pos="457200" algn="l"/>
              </a:tabLst>
            </a:pPr>
            <a:r>
              <a:rPr lang="ar-DZ" sz="2400" dirty="0" smtClean="0">
                <a:solidFill>
                  <a:srgbClr val="00B0F0"/>
                </a:solidFill>
                <a:ea typeface="Times New Roman"/>
              </a:rPr>
              <a:t>7- خصائص الشبكة المعكوسة :</a:t>
            </a:r>
            <a:endParaRPr lang="ar-DZ" sz="2400" dirty="0">
              <a:solidFill>
                <a:srgbClr val="00B0F0"/>
              </a:solidFill>
              <a:ea typeface="Times New Roman"/>
            </a:endParaRPr>
          </a:p>
          <a:p>
            <a:pPr marL="339090" indent="-285750" algn="just" rtl="1">
              <a:lnSpc>
                <a:spcPct val="150000"/>
              </a:lnSpc>
              <a:spcAft>
                <a:spcPts val="1000"/>
              </a:spcAft>
              <a:buFont typeface="Wingdings" panose="05000000000000000000" pitchFamily="2" charset="2"/>
              <a:buChar char="ü"/>
            </a:pPr>
            <a:r>
              <a:rPr lang="ar-SA" sz="1800" dirty="0">
                <a:solidFill>
                  <a:srgbClr val="000000"/>
                </a:solidFill>
                <a:ea typeface="Times New Roman"/>
              </a:rPr>
              <a:t>الشبكة المعكوسة هي شبكة </a:t>
            </a:r>
            <a:r>
              <a:rPr lang="ar-DZ" sz="1800" dirty="0">
                <a:solidFill>
                  <a:srgbClr val="000000"/>
                </a:solidFill>
                <a:ea typeface="Times New Roman"/>
              </a:rPr>
              <a:t>ب</a:t>
            </a:r>
            <a:r>
              <a:rPr lang="ar-SA" sz="1800" dirty="0">
                <a:solidFill>
                  <a:srgbClr val="000000"/>
                </a:solidFill>
                <a:ea typeface="Times New Roman"/>
              </a:rPr>
              <a:t>رافي</a:t>
            </a:r>
            <a:r>
              <a:rPr lang="ar-DZ" sz="1800" dirty="0">
                <a:solidFill>
                  <a:srgbClr val="000000"/>
                </a:solidFill>
                <a:ea typeface="Times New Roman"/>
              </a:rPr>
              <a:t>ة</a:t>
            </a:r>
            <a:r>
              <a:rPr lang="ar-SA" sz="1800" dirty="0">
                <a:solidFill>
                  <a:srgbClr val="000000"/>
                </a:solidFill>
                <a:ea typeface="Times New Roman"/>
              </a:rPr>
              <a:t>، طالما تستنتج الشبكة المعكوسة من شبكة برافي </a:t>
            </a:r>
            <a:r>
              <a:rPr lang="fr-FR" sz="1800" dirty="0">
                <a:solidFill>
                  <a:srgbClr val="000000"/>
                </a:solidFill>
                <a:ea typeface="Times New Roman"/>
              </a:rPr>
              <a:t>)</a:t>
            </a:r>
            <a:r>
              <a:rPr lang="ar-SA" sz="1800" dirty="0">
                <a:solidFill>
                  <a:srgbClr val="000000"/>
                </a:solidFill>
                <a:ea typeface="Times New Roman"/>
              </a:rPr>
              <a:t>المباشرة</a:t>
            </a:r>
            <a:r>
              <a:rPr lang="fr-FR" sz="1800" dirty="0">
                <a:solidFill>
                  <a:srgbClr val="000000"/>
                </a:solidFill>
                <a:ea typeface="Times New Roman"/>
              </a:rPr>
              <a:t>(</a:t>
            </a:r>
            <a:r>
              <a:rPr lang="ar-SA" sz="1800" dirty="0">
                <a:solidFill>
                  <a:srgbClr val="000000"/>
                </a:solidFill>
                <a:ea typeface="Times New Roman"/>
              </a:rPr>
              <a:t> للبلورات</a:t>
            </a:r>
            <a:endParaRPr lang="ar-DZ" sz="1800" dirty="0">
              <a:solidFill>
                <a:srgbClr val="000000"/>
              </a:solidFill>
              <a:ea typeface="Times New Roman"/>
            </a:endParaRPr>
          </a:p>
          <a:p>
            <a:pPr marL="342900" lvl="0" indent="-342900" algn="just" rtl="1">
              <a:lnSpc>
                <a:spcPct val="150000"/>
              </a:lnSpc>
              <a:spcAft>
                <a:spcPts val="1000"/>
              </a:spcAft>
              <a:buFont typeface="Wingdings" panose="05000000000000000000" pitchFamily="2" charset="2"/>
              <a:buChar char="ü"/>
            </a:pPr>
            <a:r>
              <a:rPr lang="ar-SA" sz="1800" dirty="0">
                <a:solidFill>
                  <a:srgbClr val="000000"/>
                </a:solidFill>
                <a:ea typeface="Times New Roman"/>
              </a:rPr>
              <a:t>شعاع الشبكة المعكوسة  المحدد بالارقام الصحيحة </a:t>
            </a:r>
            <a:r>
              <a:rPr lang="fr-FR" sz="1800" dirty="0">
                <a:solidFill>
                  <a:srgbClr val="000000"/>
                </a:solidFill>
                <a:ea typeface="Times New Roman"/>
              </a:rPr>
              <a:t>h, k, l</a:t>
            </a:r>
            <a:r>
              <a:rPr lang="ar-SA" sz="1800" dirty="0">
                <a:solidFill>
                  <a:srgbClr val="000000"/>
                </a:solidFill>
                <a:ea typeface="Times New Roman"/>
              </a:rPr>
              <a:t> يكون عموديا دائما على حملة المستويات المتوازية </a:t>
            </a:r>
            <a:r>
              <a:rPr lang="fr-FR" sz="1800" dirty="0">
                <a:solidFill>
                  <a:srgbClr val="000000"/>
                </a:solidFill>
                <a:ea typeface="Times New Roman"/>
              </a:rPr>
              <a:t>(</a:t>
            </a:r>
            <a:r>
              <a:rPr lang="fr-FR" sz="1800" dirty="0" err="1">
                <a:solidFill>
                  <a:srgbClr val="000000"/>
                </a:solidFill>
                <a:ea typeface="Times New Roman"/>
              </a:rPr>
              <a:t>hkl</a:t>
            </a:r>
            <a:r>
              <a:rPr lang="fr-FR" sz="1800" dirty="0">
                <a:solidFill>
                  <a:srgbClr val="000000"/>
                </a:solidFill>
                <a:ea typeface="Times New Roman"/>
              </a:rPr>
              <a:t>)</a:t>
            </a:r>
            <a:r>
              <a:rPr lang="ar-SA" sz="1800" dirty="0" smtClean="0">
                <a:ea typeface="Times New Roman"/>
                <a:cs typeface="Simplified Arabic"/>
              </a:rPr>
              <a:t>.</a:t>
            </a:r>
            <a:endParaRPr lang="ar-DZ" sz="1800" dirty="0" smtClean="0">
              <a:ea typeface="Times New Roman"/>
              <a:cs typeface="Simplified Arabic"/>
            </a:endParaRPr>
          </a:p>
          <a:p>
            <a:pPr marL="342900" lvl="0" indent="-342900" algn="just" rtl="1">
              <a:lnSpc>
                <a:spcPct val="150000"/>
              </a:lnSpc>
              <a:spcAft>
                <a:spcPts val="1000"/>
              </a:spcAft>
              <a:buFont typeface="Wingdings" panose="05000000000000000000" pitchFamily="2" charset="2"/>
              <a:buChar char="ü"/>
            </a:pPr>
            <a:r>
              <a:rPr lang="ar-SA" sz="1800" dirty="0">
                <a:solidFill>
                  <a:srgbClr val="000000"/>
                </a:solidFill>
                <a:ea typeface="Times New Roman"/>
              </a:rPr>
              <a:t>حجم الخلية الاساسية للشبكة المعكوسة متناسب عكسيا مع حجم الخلية الاولية الاساسية للشبكة المباشرة </a:t>
            </a:r>
            <a:r>
              <a:rPr lang="ar-DZ" sz="1800" dirty="0" smtClean="0">
                <a:solidFill>
                  <a:srgbClr val="000000"/>
                </a:solidFill>
                <a:ea typeface="Times New Roman"/>
              </a:rPr>
              <a:t>             </a:t>
            </a:r>
            <a:r>
              <a:rPr lang="fr-FR" sz="1800" dirty="0" smtClean="0">
                <a:solidFill>
                  <a:srgbClr val="000000"/>
                </a:solidFill>
                <a:ea typeface="Times New Roman"/>
              </a:rPr>
              <a:t> </a:t>
            </a:r>
            <a:r>
              <a:rPr lang="ar-SA" sz="1800" dirty="0" smtClean="0">
                <a:solidFill>
                  <a:srgbClr val="000000"/>
                </a:solidFill>
                <a:ea typeface="Times New Roman"/>
              </a:rPr>
              <a:t> </a:t>
            </a:r>
            <a:r>
              <a:rPr lang="ar-SA" sz="1800" dirty="0">
                <a:solidFill>
                  <a:srgbClr val="000000"/>
                </a:solidFill>
                <a:ea typeface="Times New Roman"/>
              </a:rPr>
              <a:t>، حيث </a:t>
            </a:r>
            <a:r>
              <a:rPr lang="ar-DZ" sz="1800" dirty="0" smtClean="0">
                <a:solidFill>
                  <a:srgbClr val="000000"/>
                </a:solidFill>
                <a:ea typeface="Times New Roman"/>
              </a:rPr>
              <a:t>                     </a:t>
            </a:r>
            <a:r>
              <a:rPr lang="ar-SA" sz="1800" dirty="0" smtClean="0">
                <a:solidFill>
                  <a:srgbClr val="000000"/>
                </a:solidFill>
                <a:ea typeface="Times New Roman"/>
              </a:rPr>
              <a:t> </a:t>
            </a:r>
            <a:r>
              <a:rPr lang="ar-SA" sz="1800" dirty="0">
                <a:solidFill>
                  <a:srgbClr val="000000"/>
                </a:solidFill>
                <a:ea typeface="Times New Roman"/>
              </a:rPr>
              <a:t>حجم الخلية الأساسية في الفضاء الحقيقي</a:t>
            </a:r>
            <a:r>
              <a:rPr lang="ar-SA" sz="1800" dirty="0" smtClean="0">
                <a:solidFill>
                  <a:srgbClr val="000000"/>
                </a:solidFill>
                <a:ea typeface="Times New Roman"/>
              </a:rPr>
              <a:t>.</a:t>
            </a:r>
            <a:endParaRPr lang="ar-DZ" sz="1800" dirty="0" smtClean="0">
              <a:solidFill>
                <a:srgbClr val="000000"/>
              </a:solidFill>
              <a:ea typeface="Times New Roman"/>
            </a:endParaRPr>
          </a:p>
          <a:p>
            <a:pPr marL="53340" algn="just" rtl="1">
              <a:lnSpc>
                <a:spcPct val="150000"/>
              </a:lnSpc>
              <a:spcAft>
                <a:spcPts val="1000"/>
              </a:spcAft>
            </a:pPr>
            <a:endParaRPr lang="ar-DZ" sz="1800" dirty="0" smtClean="0">
              <a:solidFill>
                <a:schemeClr val="tx1"/>
              </a:solidFill>
              <a:ea typeface="Calibri"/>
              <a:cs typeface="Simplified Arabic"/>
            </a:endParaRPr>
          </a:p>
          <a:p>
            <a:pPr marL="285750" lvl="0" indent="-285750" algn="just" rtl="1">
              <a:lnSpc>
                <a:spcPct val="150000"/>
              </a:lnSpc>
              <a:buFont typeface="Wingdings" panose="05000000000000000000" pitchFamily="2" charset="2"/>
              <a:buChar char="ü"/>
            </a:pPr>
            <a:endParaRPr lang="ar-DZ" sz="1800" dirty="0">
              <a:solidFill>
                <a:schemeClr val="tx1"/>
              </a:solidFill>
              <a:ea typeface="Calibri"/>
              <a:cs typeface="Simplified Arabic"/>
            </a:endParaRPr>
          </a:p>
          <a:p>
            <a:pPr algn="just" rtl="1">
              <a:lnSpc>
                <a:spcPct val="150000"/>
              </a:lnSpc>
            </a:pPr>
            <a:endParaRPr lang="fr-FR" sz="1600" dirty="0">
              <a:solidFill>
                <a:schemeClr val="tx1"/>
              </a:solidFill>
              <a:ea typeface="Calibri"/>
              <a:cs typeface="Simplified Arabic"/>
            </a:endParaRPr>
          </a:p>
          <a:p>
            <a:pPr marL="342900" indent="-342900" algn="just" rtl="1">
              <a:lnSpc>
                <a:spcPct val="150000"/>
              </a:lnSpc>
              <a:buFont typeface="+mj-lt"/>
              <a:buAutoNum type="arabicParenR"/>
            </a:pPr>
            <a:endParaRPr lang="ar-DZ" sz="1800" dirty="0" smtClean="0">
              <a:solidFill>
                <a:schemeClr val="tx1"/>
              </a:solidFill>
              <a:ea typeface="Calibri"/>
              <a:cs typeface="Simplified Arabic"/>
            </a:endParaRPr>
          </a:p>
          <a:p>
            <a:pPr marL="342900" lvl="0" indent="-342900" algn="just" rtl="1">
              <a:lnSpc>
                <a:spcPct val="150000"/>
              </a:lnSpc>
              <a:buFont typeface="+mj-lt"/>
              <a:buAutoNum type="arabicParenR"/>
            </a:pPr>
            <a:endParaRPr lang="ar-DZ" sz="1800" dirty="0" smtClean="0">
              <a:solidFill>
                <a:schemeClr val="tx1"/>
              </a:solidFill>
              <a:ea typeface="Calibri"/>
              <a:cs typeface="Simplified Arabic"/>
            </a:endParaRPr>
          </a:p>
          <a:p>
            <a:pPr lvl="0" algn="just" rtl="1">
              <a:lnSpc>
                <a:spcPct val="150000"/>
              </a:lnSpc>
            </a:pPr>
            <a:endParaRPr lang="fr-FR" sz="1800" dirty="0" smtClean="0">
              <a:solidFill>
                <a:schemeClr val="tx1"/>
              </a:solidFill>
              <a:ea typeface="Calibri"/>
              <a:cs typeface="Simplified Arabic"/>
            </a:endParaRPr>
          </a:p>
          <a:p>
            <a:pPr marL="342900" lvl="0" indent="-342900" algn="just" rtl="1">
              <a:lnSpc>
                <a:spcPct val="150000"/>
              </a:lnSpc>
              <a:buFont typeface="+mj-lt"/>
              <a:buAutoNum type="arabicParenR"/>
            </a:pPr>
            <a:endParaRPr lang="ar-DZ" sz="1800" dirty="0">
              <a:solidFill>
                <a:schemeClr val="tx1"/>
              </a:solidFill>
              <a:ea typeface="Calibri"/>
              <a:cs typeface="Simplified Arabic"/>
            </a:endParaRPr>
          </a:p>
        </p:txBody>
      </p:sp>
      <p:sp>
        <p:nvSpPr>
          <p:cNvPr id="4" name="Text Box 9"/>
          <p:cNvSpPr txBox="1">
            <a:spLocks noChangeArrowheads="1"/>
          </p:cNvSpPr>
          <p:nvPr/>
        </p:nvSpPr>
        <p:spPr bwMode="auto">
          <a:xfrm>
            <a:off x="0" y="6480175"/>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16</a:t>
            </a:r>
            <a:endParaRPr lang="en-US" altLang="en-US" b="1" dirty="0">
              <a:solidFill>
                <a:prstClr val="black"/>
              </a:solidFill>
              <a:latin typeface="Arial"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8286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420888"/>
            <a:ext cx="13144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618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algn="r" rtl="1">
              <a:lnSpc>
                <a:spcPct val="150000"/>
              </a:lnSpc>
              <a:spcAft>
                <a:spcPts val="0"/>
              </a:spcAft>
              <a:tabLst>
                <a:tab pos="457200" algn="l"/>
              </a:tabLst>
            </a:pPr>
            <a:r>
              <a:rPr lang="ar-DZ" sz="2000" dirty="0">
                <a:solidFill>
                  <a:srgbClr val="00B0F0"/>
                </a:solidFill>
                <a:ea typeface="Times New Roman"/>
              </a:rPr>
              <a:t>1- مقدمة:</a:t>
            </a:r>
            <a:endParaRPr lang="en-US" sz="1200" dirty="0">
              <a:latin typeface="Times New Roman"/>
              <a:ea typeface="Times New Roman"/>
            </a:endParaRPr>
          </a:p>
          <a:p>
            <a:pPr algn="just" rtl="1">
              <a:lnSpc>
                <a:spcPct val="200000"/>
              </a:lnSpc>
              <a:spcAft>
                <a:spcPts val="0"/>
              </a:spcAft>
            </a:pPr>
            <a:r>
              <a:rPr lang="ar-DZ" sz="1800" dirty="0">
                <a:solidFill>
                  <a:srgbClr val="000000"/>
                </a:solidFill>
                <a:ea typeface="Times New Roman"/>
              </a:rPr>
              <a:t>إن معظم الخصائص الفيزيائية للمواد الصلبة البلورية  تختلف بختلاف الإتجاهات أو المستويات البلورية وهذا بسبب عدم تجانس خواص بلورات المواد الصلبة في أبعادها الثلاثة وبمعنى أخر أن معظم البلورات هي بلورات متباينة المناحي </a:t>
            </a:r>
            <a:r>
              <a:rPr lang="fr-FR" sz="1800" dirty="0">
                <a:solidFill>
                  <a:srgbClr val="000000"/>
                </a:solidFill>
                <a:ea typeface="Times New Roman"/>
              </a:rPr>
              <a:t>(</a:t>
            </a:r>
            <a:r>
              <a:rPr lang="fr-FR" sz="1800" dirty="0" err="1">
                <a:solidFill>
                  <a:srgbClr val="000000"/>
                </a:solidFill>
                <a:ea typeface="Times New Roman"/>
              </a:rPr>
              <a:t>Anisotropic</a:t>
            </a:r>
            <a:r>
              <a:rPr lang="fr-FR" sz="1800" dirty="0">
                <a:solidFill>
                  <a:srgbClr val="000000"/>
                </a:solidFill>
                <a:ea typeface="Times New Roman"/>
              </a:rPr>
              <a:t>)</a:t>
            </a:r>
            <a:r>
              <a:rPr lang="ar-DZ" sz="1800" dirty="0">
                <a:solidFill>
                  <a:srgbClr val="000000"/>
                </a:solidFill>
                <a:ea typeface="Times New Roman"/>
              </a:rPr>
              <a:t> أي أن الخواص الفزيائية المدروسة لهذه المواد لها علاقة بالإتجاهات والمستويات وهي تختلف من إتجاه إلى أخر ومن مستوي إلى مستوي أخر ولهذا من أجل دراسة أي خاصية فيزيائية نجد أنفسنا ملزمين إلزاما </a:t>
            </a:r>
            <a:r>
              <a:rPr lang="ar-DZ" sz="1800" dirty="0" smtClean="0">
                <a:solidFill>
                  <a:srgbClr val="000000"/>
                </a:solidFill>
                <a:ea typeface="Times New Roman"/>
              </a:rPr>
              <a:t>تاما </a:t>
            </a:r>
            <a:r>
              <a:rPr lang="ar-DZ" sz="1800" dirty="0">
                <a:solidFill>
                  <a:srgbClr val="000000"/>
                </a:solidFill>
                <a:ea typeface="Times New Roman"/>
              </a:rPr>
              <a:t>على تحديد الإتجاهات أوالمستويات البلورية التي تقاس فيها هذه الخاصية ولهذا السبب إهتم علم البلورات بكيفية تحديد الإتجاهات والمستويات البلورية وقد تم التوصل إلى عدة طرق لوصف وتعين الإتجاهات والمستويات البلورية، لكن الإشكالية المطروحة هي  كيف يمكننا تعين ووصف هذه المستويات والإتجاهات ؟.</a:t>
            </a:r>
            <a:endParaRPr lang="en-US" sz="1800" dirty="0">
              <a:latin typeface="Times New Roman"/>
              <a:ea typeface="Times New Roman"/>
            </a:endParaRPr>
          </a:p>
          <a:p>
            <a:pPr algn="just" rtl="1">
              <a:lnSpc>
                <a:spcPct val="200000"/>
              </a:lnSpc>
              <a:spcAft>
                <a:spcPts val="0"/>
              </a:spcAft>
            </a:pPr>
            <a:r>
              <a:rPr lang="ar-DZ" sz="1800" dirty="0">
                <a:solidFill>
                  <a:srgbClr val="000000"/>
                </a:solidFill>
                <a:ea typeface="Times New Roman"/>
              </a:rPr>
              <a:t>ولحل هذه </a:t>
            </a:r>
            <a:r>
              <a:rPr lang="ar-DZ" sz="1800" dirty="0" smtClean="0">
                <a:solidFill>
                  <a:srgbClr val="000000"/>
                </a:solidFill>
                <a:ea typeface="Times New Roman"/>
              </a:rPr>
              <a:t>الإشكالية سنقوم </a:t>
            </a:r>
            <a:r>
              <a:rPr lang="ar-DZ" sz="1800" dirty="0">
                <a:solidFill>
                  <a:srgbClr val="000000"/>
                </a:solidFill>
                <a:ea typeface="Times New Roman"/>
              </a:rPr>
              <a:t>في هذا الفصل بعرض الكيفية أو الطريقة  التي تصف و تحدد هذه المستويات والإتجاهات كما سنتطرق أيضا إلى كيفية رسمها وتعينها والتميز بينها.</a:t>
            </a:r>
            <a:endParaRPr lang="en-US" sz="1800" dirty="0">
              <a:latin typeface="Times New Roman"/>
              <a:ea typeface="Times New Roman"/>
            </a:endParaRPr>
          </a:p>
          <a:p>
            <a:pPr lvl="0" algn="r" rtl="1">
              <a:lnSpc>
                <a:spcPct val="150000"/>
              </a:lnSpc>
              <a:spcBef>
                <a:spcPts val="0"/>
              </a:spcBef>
              <a:tabLst>
                <a:tab pos="457200" algn="l"/>
              </a:tabLst>
            </a:pPr>
            <a:endParaRPr lang="en-US" sz="2000" dirty="0">
              <a:solidFill>
                <a:prstClr val="black"/>
              </a:solidFill>
              <a:ea typeface="Times New Roman"/>
            </a:endParaRPr>
          </a:p>
        </p:txBody>
      </p:sp>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2</a:t>
            </a:r>
            <a:endParaRPr lang="en-US" altLang="en-US" b="1" dirty="0">
              <a:solidFill>
                <a:prstClr val="black"/>
              </a:solidFill>
              <a:latin typeface="Arial" charset="0"/>
            </a:endParaRPr>
          </a:p>
        </p:txBody>
      </p:sp>
    </p:spTree>
    <p:extLst>
      <p:ext uri="{BB962C8B-B14F-4D97-AF65-F5344CB8AC3E}">
        <p14:creationId xmlns:p14="http://schemas.microsoft.com/office/powerpoint/2010/main" val="1548113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36000" y="36000"/>
                <a:ext cx="9036136" cy="6768000"/>
              </a:xfrm>
            </p:spPr>
            <p:txBody>
              <a:bodyPr>
                <a:normAutofit/>
              </a:bodyPr>
              <a:lstStyle/>
              <a:p>
                <a:pPr algn="r" rtl="1">
                  <a:lnSpc>
                    <a:spcPct val="150000"/>
                  </a:lnSpc>
                  <a:spcAft>
                    <a:spcPts val="0"/>
                  </a:spcAft>
                  <a:tabLst>
                    <a:tab pos="457200" algn="l"/>
                  </a:tabLst>
                </a:pPr>
                <a:r>
                  <a:rPr lang="ar-DZ" sz="2400" dirty="0">
                    <a:solidFill>
                      <a:srgbClr val="00B0F0"/>
                    </a:solidFill>
                    <a:ea typeface="Times New Roman"/>
                  </a:rPr>
                  <a:t>2- المستوي البلوري:</a:t>
                </a:r>
                <a:endParaRPr lang="en-US" sz="1200" dirty="0">
                  <a:ea typeface="Calibri"/>
                  <a:cs typeface="Arial"/>
                </a:endParaRPr>
              </a:p>
              <a:p>
                <a:pPr algn="just" rtl="1">
                  <a:lnSpc>
                    <a:spcPct val="150000"/>
                  </a:lnSpc>
                  <a:spcAft>
                    <a:spcPts val="0"/>
                  </a:spcAft>
                </a:pPr>
                <a:r>
                  <a:rPr lang="ar-DZ" sz="1800" dirty="0">
                    <a:solidFill>
                      <a:srgbClr val="000000"/>
                    </a:solidFill>
                    <a:ea typeface="Times New Roman"/>
                  </a:rPr>
                  <a:t>يعرف المستوي البلوري بأنه المستوي المار بثلاثة عقد على الأقل ليست على </a:t>
                </a:r>
                <a:r>
                  <a:rPr lang="ar-DZ" sz="1800" dirty="0" err="1">
                    <a:solidFill>
                      <a:srgbClr val="000000"/>
                    </a:solidFill>
                    <a:ea typeface="Times New Roman"/>
                  </a:rPr>
                  <a:t>إستقامة</a:t>
                </a:r>
                <a:r>
                  <a:rPr lang="ar-DZ" sz="1800" dirty="0">
                    <a:solidFill>
                      <a:srgbClr val="000000"/>
                    </a:solidFill>
                    <a:ea typeface="Times New Roman"/>
                  </a:rPr>
                  <a:t> </a:t>
                </a:r>
                <a:r>
                  <a:rPr lang="ar-DZ" sz="1800" dirty="0" smtClean="0">
                    <a:solidFill>
                      <a:srgbClr val="000000"/>
                    </a:solidFill>
                    <a:ea typeface="Times New Roman"/>
                  </a:rPr>
                  <a:t>واحدة </a:t>
                </a:r>
                <a:r>
                  <a:rPr lang="ar-DZ" sz="1800" dirty="0">
                    <a:solidFill>
                      <a:srgbClr val="000000"/>
                    </a:solidFill>
                    <a:ea typeface="Times New Roman"/>
                  </a:rPr>
                  <a:t>كما هو مبين في الشكل ويرمز له بالرمز</a:t>
                </a:r>
                <a:r>
                  <a:rPr lang="fr-FR" sz="1800" dirty="0">
                    <a:solidFill>
                      <a:srgbClr val="000000"/>
                    </a:solidFill>
                    <a:ea typeface="Times New Roman"/>
                  </a:rPr>
                  <a:t> (</a:t>
                </a:r>
                <a:r>
                  <a:rPr lang="fr-FR" sz="1800" dirty="0" err="1">
                    <a:solidFill>
                      <a:srgbClr val="000000"/>
                    </a:solidFill>
                    <a:ea typeface="Times New Roman"/>
                  </a:rPr>
                  <a:t>hkl</a:t>
                </a:r>
                <a:r>
                  <a:rPr lang="fr-FR" sz="1800" dirty="0">
                    <a:solidFill>
                      <a:srgbClr val="000000"/>
                    </a:solidFill>
                    <a:ea typeface="Times New Roman"/>
                  </a:rPr>
                  <a:t>)</a:t>
                </a:r>
                <a:r>
                  <a:rPr lang="ar-DZ" sz="1800" dirty="0">
                    <a:solidFill>
                      <a:srgbClr val="000000"/>
                    </a:solidFill>
                    <a:ea typeface="Times New Roman"/>
                  </a:rPr>
                  <a:t> ويوصف بمعادلة رياضية من الشكل: </a:t>
                </a:r>
                <a:endParaRPr lang="en-US" sz="1800" dirty="0">
                  <a:solidFill>
                    <a:srgbClr val="000000"/>
                  </a:solidFill>
                  <a:ea typeface="Times New Roman"/>
                </a:endParaRPr>
              </a:p>
              <a:p>
                <a:pPr rtl="1">
                  <a:lnSpc>
                    <a:spcPct val="150000"/>
                  </a:lnSpc>
                </a:pPr>
                <a14:m>
                  <m:oMath xmlns:m="http://schemas.openxmlformats.org/officeDocument/2006/math">
                    <m:r>
                      <m:rPr>
                        <m:sty m:val="p"/>
                      </m:rPr>
                      <a:rPr lang="fr-FR" sz="1800" smtClean="0">
                        <a:solidFill>
                          <a:srgbClr val="FF0000"/>
                        </a:solidFill>
                        <a:latin typeface="Cambria Math"/>
                        <a:ea typeface="Times New Roman"/>
                      </a:rPr>
                      <m:t>h</m:t>
                    </m:r>
                    <m:r>
                      <a:rPr lang="ar-DZ" sz="1800">
                        <a:solidFill>
                          <a:srgbClr val="FF0000"/>
                        </a:solidFill>
                        <a:latin typeface="Cambria Math"/>
                        <a:ea typeface="Times New Roman"/>
                      </a:rPr>
                      <m:t> </m:t>
                    </m:r>
                    <m:r>
                      <m:rPr>
                        <m:sty m:val="p"/>
                      </m:rPr>
                      <a:rPr lang="fr-FR" sz="1800">
                        <a:solidFill>
                          <a:srgbClr val="FF0000"/>
                        </a:solidFill>
                        <a:latin typeface="Cambria Math"/>
                        <a:ea typeface="Times New Roman"/>
                      </a:rPr>
                      <m:t>x</m:t>
                    </m:r>
                    <m:r>
                      <a:rPr lang="fr-FR" sz="1800">
                        <a:solidFill>
                          <a:srgbClr val="FF0000"/>
                        </a:solidFill>
                        <a:latin typeface="Cambria Math"/>
                        <a:ea typeface="Times New Roman"/>
                      </a:rPr>
                      <m:t>+</m:t>
                    </m:r>
                    <m:r>
                      <m:rPr>
                        <m:sty m:val="p"/>
                      </m:rPr>
                      <a:rPr lang="fr-FR" sz="1800">
                        <a:solidFill>
                          <a:srgbClr val="FF0000"/>
                        </a:solidFill>
                        <a:latin typeface="Cambria Math"/>
                        <a:ea typeface="Times New Roman"/>
                      </a:rPr>
                      <m:t>k</m:t>
                    </m:r>
                    <m:r>
                      <a:rPr lang="ar-DZ" sz="1800">
                        <a:solidFill>
                          <a:srgbClr val="FF0000"/>
                        </a:solidFill>
                        <a:latin typeface="Cambria Math"/>
                        <a:ea typeface="Times New Roman"/>
                      </a:rPr>
                      <m:t> </m:t>
                    </m:r>
                    <m:r>
                      <m:rPr>
                        <m:sty m:val="p"/>
                      </m:rPr>
                      <a:rPr lang="fr-FR" sz="1800">
                        <a:solidFill>
                          <a:srgbClr val="FF0000"/>
                        </a:solidFill>
                        <a:latin typeface="Cambria Math"/>
                        <a:ea typeface="Times New Roman"/>
                      </a:rPr>
                      <m:t>y</m:t>
                    </m:r>
                    <m:r>
                      <a:rPr lang="fr-FR" sz="1800">
                        <a:solidFill>
                          <a:srgbClr val="FF0000"/>
                        </a:solidFill>
                        <a:latin typeface="Cambria Math"/>
                        <a:ea typeface="Times New Roman"/>
                      </a:rPr>
                      <m:t>+</m:t>
                    </m:r>
                    <m:r>
                      <m:rPr>
                        <m:sty m:val="p"/>
                      </m:rPr>
                      <a:rPr lang="fr-FR" sz="1800">
                        <a:solidFill>
                          <a:srgbClr val="FF0000"/>
                        </a:solidFill>
                        <a:latin typeface="Cambria Math"/>
                        <a:ea typeface="Times New Roman"/>
                      </a:rPr>
                      <m:t>l</m:t>
                    </m:r>
                    <m:r>
                      <a:rPr lang="ar-DZ" sz="1800">
                        <a:solidFill>
                          <a:srgbClr val="FF0000"/>
                        </a:solidFill>
                        <a:latin typeface="Cambria Math"/>
                        <a:ea typeface="Times New Roman"/>
                      </a:rPr>
                      <m:t> </m:t>
                    </m:r>
                    <m:r>
                      <m:rPr>
                        <m:sty m:val="p"/>
                      </m:rPr>
                      <a:rPr lang="fr-FR" sz="1800">
                        <a:solidFill>
                          <a:srgbClr val="FF0000"/>
                        </a:solidFill>
                        <a:latin typeface="Cambria Math"/>
                        <a:ea typeface="Times New Roman"/>
                      </a:rPr>
                      <m:t>z</m:t>
                    </m:r>
                    <m:r>
                      <a:rPr lang="fr-FR" sz="1800">
                        <a:solidFill>
                          <a:srgbClr val="FF0000"/>
                        </a:solidFill>
                        <a:latin typeface="Cambria Math"/>
                        <a:ea typeface="Times New Roman"/>
                      </a:rPr>
                      <m:t>=</m:t>
                    </m:r>
                    <m:r>
                      <m:rPr>
                        <m:sty m:val="p"/>
                      </m:rPr>
                      <a:rPr lang="fr-FR" sz="1800">
                        <a:solidFill>
                          <a:srgbClr val="FF0000"/>
                        </a:solidFill>
                        <a:latin typeface="Cambria Math"/>
                        <a:ea typeface="Times New Roman"/>
                      </a:rPr>
                      <m:t>m</m:t>
                    </m:r>
                  </m:oMath>
                </a14:m>
                <a:r>
                  <a:rPr lang="fr-FR" sz="1800" dirty="0">
                    <a:solidFill>
                      <a:srgbClr val="FF0000"/>
                    </a:solidFill>
                    <a:ea typeface="Times New Roman"/>
                  </a:rPr>
                  <a:t> </a:t>
                </a:r>
                <a:endParaRPr lang="en-US" sz="1800" dirty="0">
                  <a:solidFill>
                    <a:srgbClr val="FF0000"/>
                  </a:solidFill>
                  <a:ea typeface="Times New Roman"/>
                </a:endParaRPr>
              </a:p>
              <a:p>
                <a:pPr algn="just" rtl="1">
                  <a:lnSpc>
                    <a:spcPct val="150000"/>
                  </a:lnSpc>
                  <a:spcAft>
                    <a:spcPts val="0"/>
                  </a:spcAft>
                </a:pPr>
                <a:r>
                  <a:rPr lang="en-US" sz="1800" dirty="0">
                    <a:solidFill>
                      <a:srgbClr val="000000"/>
                    </a:solidFill>
                    <a:ea typeface="Times New Roman"/>
                  </a:rPr>
                  <a:t> </a:t>
                </a:r>
                <a:r>
                  <a:rPr lang="ar-DZ" sz="1800" dirty="0">
                    <a:solidFill>
                      <a:srgbClr val="000000"/>
                    </a:solidFill>
                    <a:ea typeface="Times New Roman"/>
                  </a:rPr>
                  <a:t>مع  </a:t>
                </a:r>
                <a:r>
                  <a:rPr lang="fr-FR" sz="1800" dirty="0">
                    <a:solidFill>
                      <a:srgbClr val="000000"/>
                    </a:solidFill>
                    <a:ea typeface="Times New Roman"/>
                  </a:rPr>
                  <a:t>h</a:t>
                </a:r>
                <a:r>
                  <a:rPr lang="ar-DZ" sz="1800" dirty="0">
                    <a:solidFill>
                      <a:srgbClr val="000000"/>
                    </a:solidFill>
                    <a:ea typeface="Times New Roman"/>
                  </a:rPr>
                  <a:t> و </a:t>
                </a:r>
                <a:r>
                  <a:rPr lang="fr-FR" sz="1800" dirty="0">
                    <a:solidFill>
                      <a:srgbClr val="000000"/>
                    </a:solidFill>
                    <a:ea typeface="Times New Roman"/>
                  </a:rPr>
                  <a:t>k</a:t>
                </a:r>
                <a:r>
                  <a:rPr lang="ar-DZ" sz="1800" dirty="0">
                    <a:solidFill>
                      <a:srgbClr val="000000"/>
                    </a:solidFill>
                    <a:ea typeface="Times New Roman"/>
                  </a:rPr>
                  <a:t> و</a:t>
                </a:r>
                <a:r>
                  <a:rPr lang="fr-FR" sz="1800" dirty="0">
                    <a:solidFill>
                      <a:srgbClr val="000000"/>
                    </a:solidFill>
                    <a:ea typeface="Times New Roman"/>
                  </a:rPr>
                  <a:t>l</a:t>
                </a:r>
                <a:r>
                  <a:rPr lang="ar-DZ" sz="1800" dirty="0">
                    <a:solidFill>
                      <a:srgbClr val="000000"/>
                    </a:solidFill>
                    <a:ea typeface="Times New Roman"/>
                  </a:rPr>
                  <a:t> هي ثوابت تعرف بقرائن </a:t>
                </a:r>
                <a:r>
                  <a:rPr lang="ar-DZ" sz="1800" dirty="0" smtClean="0">
                    <a:solidFill>
                      <a:srgbClr val="000000"/>
                    </a:solidFill>
                    <a:ea typeface="Times New Roman"/>
                  </a:rPr>
                  <a:t>أو </a:t>
                </a:r>
                <a:r>
                  <a:rPr lang="ar-DZ" sz="1800" dirty="0">
                    <a:solidFill>
                      <a:srgbClr val="000000"/>
                    </a:solidFill>
                    <a:ea typeface="Times New Roman"/>
                  </a:rPr>
                  <a:t>ثوابت ميلر.</a:t>
                </a:r>
                <a:endParaRPr lang="en-US" sz="1800" dirty="0">
                  <a:solidFill>
                    <a:srgbClr val="000000"/>
                  </a:solidFill>
                  <a:ea typeface="Times New Roman"/>
                </a:endParaRPr>
              </a:p>
              <a:p>
                <a:pPr marL="342900" lvl="0" indent="-342900" algn="just" rtl="1">
                  <a:lnSpc>
                    <a:spcPct val="150000"/>
                  </a:lnSpc>
                  <a:spcAft>
                    <a:spcPts val="0"/>
                  </a:spcAft>
                  <a:buFont typeface="Wingdings"/>
                  <a:buChar char=""/>
                  <a:tabLst>
                    <a:tab pos="457200" algn="l"/>
                  </a:tabLst>
                </a:pPr>
                <a:r>
                  <a:rPr lang="fr-FR" sz="1800" dirty="0">
                    <a:solidFill>
                      <a:srgbClr val="000000"/>
                    </a:solidFill>
                    <a:ea typeface="Times New Roman"/>
                  </a:rPr>
                  <a:t>  </a:t>
                </a:r>
                <a:r>
                  <a:rPr lang="ar-DZ" sz="1800" dirty="0">
                    <a:solidFill>
                      <a:srgbClr val="000000"/>
                    </a:solidFill>
                    <a:ea typeface="Times New Roman"/>
                  </a:rPr>
                  <a:t>إذا كان:  </a:t>
                </a:r>
                <a:r>
                  <a:rPr lang="fr-FR" sz="1800" dirty="0">
                    <a:solidFill>
                      <a:srgbClr val="000000"/>
                    </a:solidFill>
                    <a:ea typeface="Times New Roman"/>
                  </a:rPr>
                  <a:t> m=0</a:t>
                </a:r>
                <a:r>
                  <a:rPr lang="ar-DZ" sz="1800" dirty="0">
                    <a:solidFill>
                      <a:srgbClr val="000000"/>
                    </a:solidFill>
                    <a:ea typeface="Times New Roman"/>
                  </a:rPr>
                  <a:t>فإن المستوي </a:t>
                </a:r>
                <a:r>
                  <a:rPr lang="fr-FR" sz="1800" dirty="0">
                    <a:solidFill>
                      <a:srgbClr val="000000"/>
                    </a:solidFill>
                    <a:ea typeface="Times New Roman"/>
                  </a:rPr>
                  <a:t>(</a:t>
                </a:r>
                <a:r>
                  <a:rPr lang="fr-FR" sz="1800" dirty="0" err="1">
                    <a:solidFill>
                      <a:srgbClr val="000000"/>
                    </a:solidFill>
                    <a:ea typeface="Times New Roman"/>
                  </a:rPr>
                  <a:t>hkl</a:t>
                </a:r>
                <a:r>
                  <a:rPr lang="fr-FR" sz="1800" dirty="0">
                    <a:solidFill>
                      <a:srgbClr val="000000"/>
                    </a:solidFill>
                    <a:ea typeface="Times New Roman"/>
                  </a:rPr>
                  <a:t>) </a:t>
                </a:r>
                <a:r>
                  <a:rPr lang="ar-DZ" sz="1800" dirty="0">
                    <a:solidFill>
                      <a:srgbClr val="000000"/>
                    </a:solidFill>
                    <a:ea typeface="Times New Roman"/>
                  </a:rPr>
                  <a:t>يمر بالمبدأ.</a:t>
                </a:r>
                <a:endParaRPr lang="en-US" sz="1800" dirty="0">
                  <a:solidFill>
                    <a:srgbClr val="000000"/>
                  </a:solidFill>
                  <a:ea typeface="Times New Roman"/>
                </a:endParaRPr>
              </a:p>
              <a:p>
                <a:pPr marL="342900" lvl="0" indent="-342900" algn="just" rtl="1">
                  <a:lnSpc>
                    <a:spcPct val="150000"/>
                  </a:lnSpc>
                  <a:spcAft>
                    <a:spcPts val="0"/>
                  </a:spcAft>
                  <a:buFont typeface="Wingdings"/>
                  <a:buChar char=""/>
                  <a:tabLst>
                    <a:tab pos="457200" algn="l"/>
                  </a:tabLst>
                </a:pPr>
                <a:r>
                  <a:rPr lang="ar-DZ" sz="1800" dirty="0">
                    <a:solidFill>
                      <a:srgbClr val="000000"/>
                    </a:solidFill>
                    <a:ea typeface="Times New Roman"/>
                  </a:rPr>
                  <a:t>إذا كان:  </a:t>
                </a:r>
                <a:r>
                  <a:rPr lang="fr-FR" sz="1800" dirty="0">
                    <a:solidFill>
                      <a:srgbClr val="000000"/>
                    </a:solidFill>
                    <a:ea typeface="Times New Roman"/>
                  </a:rPr>
                  <a:t> m=1 </a:t>
                </a:r>
                <a:r>
                  <a:rPr lang="ar-DZ" sz="1800" dirty="0">
                    <a:solidFill>
                      <a:srgbClr val="000000"/>
                    </a:solidFill>
                    <a:ea typeface="Times New Roman"/>
                  </a:rPr>
                  <a:t>فإن المستوي </a:t>
                </a:r>
                <a:r>
                  <a:rPr lang="fr-FR" sz="1800" dirty="0">
                    <a:solidFill>
                      <a:srgbClr val="000000"/>
                    </a:solidFill>
                    <a:ea typeface="Times New Roman"/>
                  </a:rPr>
                  <a:t>(</a:t>
                </a:r>
                <a:r>
                  <a:rPr lang="fr-FR" sz="1800" dirty="0" err="1">
                    <a:solidFill>
                      <a:srgbClr val="000000"/>
                    </a:solidFill>
                    <a:ea typeface="Times New Roman"/>
                  </a:rPr>
                  <a:t>hkl</a:t>
                </a:r>
                <a:r>
                  <a:rPr lang="fr-FR" sz="1800" dirty="0">
                    <a:solidFill>
                      <a:srgbClr val="000000"/>
                    </a:solidFill>
                    <a:ea typeface="Times New Roman"/>
                  </a:rPr>
                  <a:t>)</a:t>
                </a:r>
                <a:r>
                  <a:rPr lang="ar-DZ" sz="1800" dirty="0">
                    <a:solidFill>
                      <a:srgbClr val="000000"/>
                    </a:solidFill>
                    <a:ea typeface="Times New Roman"/>
                  </a:rPr>
                  <a:t>هو </a:t>
                </a:r>
                <a:r>
                  <a:rPr lang="ar-DZ" sz="1800" dirty="0" smtClean="0">
                    <a:solidFill>
                      <a:srgbClr val="000000"/>
                    </a:solidFill>
                    <a:ea typeface="Times New Roman"/>
                  </a:rPr>
                  <a:t>أول </a:t>
                </a:r>
                <a:r>
                  <a:rPr lang="ar-DZ" sz="1800" dirty="0">
                    <a:solidFill>
                      <a:srgbClr val="000000"/>
                    </a:solidFill>
                    <a:ea typeface="Times New Roman"/>
                  </a:rPr>
                  <a:t>مستوي لا يمر بالمبدأ.</a:t>
                </a:r>
                <a:r>
                  <a:rPr lang="fr-FR" sz="1800" dirty="0">
                    <a:solidFill>
                      <a:srgbClr val="000000"/>
                    </a:solidFill>
                    <a:ea typeface="Times New Roman"/>
                  </a:rPr>
                  <a:t>  </a:t>
                </a:r>
                <a:endParaRPr lang="en-US" sz="1800" dirty="0">
                  <a:solidFill>
                    <a:srgbClr val="000000"/>
                  </a:solidFill>
                  <a:ea typeface="Times New Roman"/>
                </a:endParaRPr>
              </a:p>
              <a:p>
                <a:pPr marL="342900" lvl="0" indent="-342900" algn="just" rtl="1">
                  <a:lnSpc>
                    <a:spcPct val="150000"/>
                  </a:lnSpc>
                  <a:spcAft>
                    <a:spcPts val="0"/>
                  </a:spcAft>
                  <a:buFont typeface="Wingdings"/>
                  <a:buChar char=""/>
                  <a:tabLst>
                    <a:tab pos="457200" algn="l"/>
                  </a:tabLst>
                </a:pPr>
                <a:r>
                  <a:rPr lang="ar-DZ" sz="1800" dirty="0">
                    <a:solidFill>
                      <a:srgbClr val="000000"/>
                    </a:solidFill>
                    <a:ea typeface="Times New Roman"/>
                  </a:rPr>
                  <a:t>إذا كان:  </a:t>
                </a:r>
                <a:r>
                  <a:rPr lang="fr-FR" sz="1800" dirty="0">
                    <a:solidFill>
                      <a:srgbClr val="000000"/>
                    </a:solidFill>
                    <a:ea typeface="Times New Roman"/>
                  </a:rPr>
                  <a:t> m=2 </a:t>
                </a:r>
                <a:r>
                  <a:rPr lang="ar-DZ" sz="1800" dirty="0">
                    <a:solidFill>
                      <a:srgbClr val="000000"/>
                    </a:solidFill>
                    <a:ea typeface="Times New Roman"/>
                  </a:rPr>
                  <a:t>فإن المستوي </a:t>
                </a:r>
                <a:r>
                  <a:rPr lang="fr-FR" sz="1800" dirty="0">
                    <a:solidFill>
                      <a:srgbClr val="000000"/>
                    </a:solidFill>
                    <a:ea typeface="Times New Roman"/>
                  </a:rPr>
                  <a:t>(</a:t>
                </a:r>
                <a:r>
                  <a:rPr lang="fr-FR" sz="1800" dirty="0" err="1">
                    <a:solidFill>
                      <a:srgbClr val="000000"/>
                    </a:solidFill>
                    <a:ea typeface="Times New Roman"/>
                  </a:rPr>
                  <a:t>hkl</a:t>
                </a:r>
                <a:r>
                  <a:rPr lang="fr-FR" sz="1800" dirty="0">
                    <a:solidFill>
                      <a:srgbClr val="000000"/>
                    </a:solidFill>
                    <a:ea typeface="Times New Roman"/>
                  </a:rPr>
                  <a:t>) </a:t>
                </a:r>
                <a:r>
                  <a:rPr lang="ar-DZ" sz="1800" dirty="0">
                    <a:solidFill>
                      <a:srgbClr val="000000"/>
                    </a:solidFill>
                    <a:ea typeface="Times New Roman"/>
                  </a:rPr>
                  <a:t>هو ثاني مستوي لا يمر بالمبدأ</a:t>
                </a:r>
                <a:r>
                  <a:rPr lang="ar-DZ" sz="1800" dirty="0" smtClean="0">
                    <a:solidFill>
                      <a:srgbClr val="000000"/>
                    </a:solidFill>
                    <a:ea typeface="Times New Roman"/>
                  </a:rPr>
                  <a:t>.</a:t>
                </a:r>
              </a:p>
              <a:p>
                <a:pPr lvl="0" algn="r" rtl="1">
                  <a:lnSpc>
                    <a:spcPct val="150000"/>
                  </a:lnSpc>
                  <a:spcBef>
                    <a:spcPts val="0"/>
                  </a:spcBef>
                  <a:tabLst>
                    <a:tab pos="457200" algn="l"/>
                  </a:tabLst>
                </a:pPr>
                <a:r>
                  <a:rPr lang="ar-DZ" sz="2400" dirty="0" smtClean="0">
                    <a:solidFill>
                      <a:srgbClr val="00B0F0"/>
                    </a:solidFill>
                    <a:ea typeface="Times New Roman"/>
                  </a:rPr>
                  <a:t>ملاحظة:</a:t>
                </a:r>
                <a:endParaRPr lang="ar-DZ" sz="2400" dirty="0">
                  <a:solidFill>
                    <a:srgbClr val="00B0F0"/>
                  </a:solidFill>
                  <a:ea typeface="Times New Roman"/>
                </a:endParaRPr>
              </a:p>
              <a:p>
                <a:pPr algn="just" rtl="1">
                  <a:lnSpc>
                    <a:spcPct val="150000"/>
                  </a:lnSpc>
                  <a:spcAft>
                    <a:spcPts val="1000"/>
                  </a:spcAft>
                </a:pPr>
                <a:r>
                  <a:rPr lang="ar-DZ" sz="1800" dirty="0" smtClean="0">
                    <a:solidFill>
                      <a:prstClr val="black"/>
                    </a:solidFill>
                    <a:ea typeface="Times New Roman"/>
                  </a:rPr>
                  <a:t>يتعلق بالمستوي البلوري عدد لا متناهي من المستويات البلورية الموازية للمستوي البلوري المقصود فإذا </a:t>
                </a:r>
                <a:r>
                  <a:rPr lang="ar-DZ" sz="1800" dirty="0">
                    <a:solidFill>
                      <a:prstClr val="black"/>
                    </a:solidFill>
                    <a:ea typeface="Times New Roman"/>
                  </a:rPr>
                  <a:t>طلب منا تحديد المستوي </a:t>
                </a:r>
                <a:r>
                  <a:rPr lang="fr-FR" sz="1800" dirty="0">
                    <a:solidFill>
                      <a:srgbClr val="000000"/>
                    </a:solidFill>
                    <a:ea typeface="Times New Roman"/>
                  </a:rPr>
                  <a:t>(</a:t>
                </a:r>
                <a:r>
                  <a:rPr lang="fr-FR" sz="1800" dirty="0" err="1">
                    <a:solidFill>
                      <a:srgbClr val="000000"/>
                    </a:solidFill>
                    <a:ea typeface="Times New Roman"/>
                  </a:rPr>
                  <a:t>hkl</a:t>
                </a:r>
                <a:r>
                  <a:rPr lang="fr-FR" sz="1800" dirty="0">
                    <a:solidFill>
                      <a:srgbClr val="000000"/>
                    </a:solidFill>
                    <a:ea typeface="Times New Roman"/>
                  </a:rPr>
                  <a:t>) </a:t>
                </a:r>
                <a:r>
                  <a:rPr lang="ar-DZ" sz="1800" dirty="0">
                    <a:solidFill>
                      <a:srgbClr val="000000"/>
                    </a:solidFill>
                    <a:ea typeface="Times New Roman"/>
                  </a:rPr>
                  <a:t>يجب علينا تحديد </a:t>
                </a:r>
                <a:r>
                  <a:rPr lang="ar-DZ" sz="1800" dirty="0" smtClean="0">
                    <a:solidFill>
                      <a:srgbClr val="000000"/>
                    </a:solidFill>
                    <a:ea typeface="Times New Roman"/>
                  </a:rPr>
                  <a:t>أول </a:t>
                </a:r>
                <a:r>
                  <a:rPr lang="ar-DZ" sz="1800" dirty="0">
                    <a:solidFill>
                      <a:srgbClr val="000000"/>
                    </a:solidFill>
                    <a:ea typeface="Times New Roman"/>
                  </a:rPr>
                  <a:t>مستوي لايمر بالمبدأ أي </a:t>
                </a:r>
                <a:r>
                  <a:rPr lang="fr-FR" sz="1800" dirty="0">
                    <a:solidFill>
                      <a:srgbClr val="000000"/>
                    </a:solidFill>
                    <a:ea typeface="Times New Roman"/>
                  </a:rPr>
                  <a:t> m=1</a:t>
                </a:r>
                <a:r>
                  <a:rPr lang="ar-DZ" sz="1800" dirty="0">
                    <a:solidFill>
                      <a:srgbClr val="000000"/>
                    </a:solidFill>
                    <a:ea typeface="Times New Roman"/>
                  </a:rPr>
                  <a:t>  </a:t>
                </a:r>
                <a:endParaRPr lang="ar-DZ" sz="1800" dirty="0">
                  <a:solidFill>
                    <a:prstClr val="black"/>
                  </a:solidFill>
                  <a:ea typeface="Times New Roman"/>
                </a:endParaRPr>
              </a:p>
              <a:p>
                <a:pPr algn="just" rtl="1">
                  <a:lnSpc>
                    <a:spcPct val="150000"/>
                  </a:lnSpc>
                  <a:spcAft>
                    <a:spcPts val="1000"/>
                  </a:spcAft>
                </a:pPr>
                <a:r>
                  <a:rPr lang="ar-DZ" sz="1800" dirty="0" smtClean="0">
                    <a:solidFill>
                      <a:prstClr val="black"/>
                    </a:solidFill>
                    <a:ea typeface="Times New Roman"/>
                  </a:rPr>
                  <a:t> </a:t>
                </a:r>
              </a:p>
              <a:p>
                <a:endParaRPr lang="ar-DZ" dirty="0" smtClean="0"/>
              </a:p>
              <a:p>
                <a:endParaRPr lang="ar-DZ" dirty="0"/>
              </a:p>
              <a:p>
                <a:endParaRPr lang="ar-DZ" dirty="0" smtClean="0"/>
              </a:p>
              <a:p>
                <a:endParaRPr lang="fr-FR" sz="1800" dirty="0" smtClean="0">
                  <a:solidFill>
                    <a:prstClr val="black"/>
                  </a:solidFill>
                  <a:ea typeface="Times New Roman"/>
                </a:endParaRPr>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36000" y="36000"/>
                <a:ext cx="9036136" cy="6768000"/>
              </a:xfrm>
              <a:blipFill rotWithShape="1">
                <a:blip r:embed="rId3"/>
                <a:stretch>
                  <a:fillRect l="-1282" r="-1080"/>
                </a:stretch>
              </a:blipFill>
            </p:spPr>
            <p:txBody>
              <a:bodyPr/>
              <a:lstStyle/>
              <a:p>
                <a:r>
                  <a:rPr lang="fr-FR">
                    <a:noFill/>
                  </a:rPr>
                  <a:t> </a:t>
                </a:r>
              </a:p>
            </p:txBody>
          </p:sp>
        </mc:Fallback>
      </mc:AlternateContent>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3</a:t>
            </a:r>
            <a:endParaRPr lang="en-US" altLang="en-US" b="1" dirty="0">
              <a:solidFill>
                <a:prstClr val="black"/>
              </a:solidFill>
              <a:latin typeface="Arial" charset="0"/>
            </a:endParaRPr>
          </a:p>
        </p:txBody>
      </p:sp>
      <p:grpSp>
        <p:nvGrpSpPr>
          <p:cNvPr id="2053" name="Group 2052"/>
          <p:cNvGrpSpPr/>
          <p:nvPr/>
        </p:nvGrpSpPr>
        <p:grpSpPr>
          <a:xfrm>
            <a:off x="317077" y="1484784"/>
            <a:ext cx="3102795" cy="2952328"/>
            <a:chOff x="179512" y="1412776"/>
            <a:chExt cx="2598739" cy="2438402"/>
          </a:xfrm>
        </p:grpSpPr>
        <p:grpSp>
          <p:nvGrpSpPr>
            <p:cNvPr id="2049" name="Group 2048"/>
            <p:cNvGrpSpPr/>
            <p:nvPr/>
          </p:nvGrpSpPr>
          <p:grpSpPr>
            <a:xfrm>
              <a:off x="179512" y="1412776"/>
              <a:ext cx="2598739" cy="2438402"/>
              <a:chOff x="156396" y="1979613"/>
              <a:chExt cx="2598739" cy="2438402"/>
            </a:xfrm>
          </p:grpSpPr>
          <p:grpSp>
            <p:nvGrpSpPr>
              <p:cNvPr id="2048" name="Group 2047"/>
              <p:cNvGrpSpPr/>
              <p:nvPr/>
            </p:nvGrpSpPr>
            <p:grpSpPr>
              <a:xfrm>
                <a:off x="156396" y="1979613"/>
                <a:ext cx="2598739" cy="2438402"/>
                <a:chOff x="156396" y="1979613"/>
                <a:chExt cx="2598739" cy="2438402"/>
              </a:xfrm>
            </p:grpSpPr>
            <p:sp>
              <p:nvSpPr>
                <p:cNvPr id="10" name="Freeform 9"/>
                <p:cNvSpPr/>
                <p:nvPr/>
              </p:nvSpPr>
              <p:spPr>
                <a:xfrm>
                  <a:off x="704850" y="2771775"/>
                  <a:ext cx="1428750" cy="1181100"/>
                </a:xfrm>
                <a:custGeom>
                  <a:avLst/>
                  <a:gdLst>
                    <a:gd name="connsiteX0" fmla="*/ 457200 w 1428750"/>
                    <a:gd name="connsiteY0" fmla="*/ 0 h 1181100"/>
                    <a:gd name="connsiteX1" fmla="*/ 1428750 w 1428750"/>
                    <a:gd name="connsiteY1" fmla="*/ 790575 h 1181100"/>
                    <a:gd name="connsiteX2" fmla="*/ 0 w 1428750"/>
                    <a:gd name="connsiteY2" fmla="*/ 1181100 h 1181100"/>
                    <a:gd name="connsiteX3" fmla="*/ 457200 w 1428750"/>
                    <a:gd name="connsiteY3" fmla="*/ 0 h 1181100"/>
                  </a:gdLst>
                  <a:ahLst/>
                  <a:cxnLst>
                    <a:cxn ang="0">
                      <a:pos x="connsiteX0" y="connsiteY0"/>
                    </a:cxn>
                    <a:cxn ang="0">
                      <a:pos x="connsiteX1" y="connsiteY1"/>
                    </a:cxn>
                    <a:cxn ang="0">
                      <a:pos x="connsiteX2" y="connsiteY2"/>
                    </a:cxn>
                    <a:cxn ang="0">
                      <a:pos x="connsiteX3" y="connsiteY3"/>
                    </a:cxn>
                  </a:cxnLst>
                  <a:rect l="l" t="t" r="r" b="b"/>
                  <a:pathLst>
                    <a:path w="1428750" h="1181100">
                      <a:moveTo>
                        <a:pt x="457200" y="0"/>
                      </a:moveTo>
                      <a:lnTo>
                        <a:pt x="1428750" y="790575"/>
                      </a:lnTo>
                      <a:lnTo>
                        <a:pt x="0" y="1181100"/>
                      </a:lnTo>
                      <a:lnTo>
                        <a:pt x="457200" y="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a:grpSpLocks/>
                </p:cNvGrpSpPr>
                <p:nvPr/>
              </p:nvGrpSpPr>
              <p:grpSpPr bwMode="auto">
                <a:xfrm>
                  <a:off x="156396" y="1979613"/>
                  <a:ext cx="2598739" cy="2438402"/>
                  <a:chOff x="2135" y="2350"/>
                  <a:chExt cx="1637" cy="1536"/>
                </a:xfrm>
              </p:grpSpPr>
              <p:sp>
                <p:nvSpPr>
                  <p:cNvPr id="31" name="Text Box 30"/>
                  <p:cNvSpPr txBox="1">
                    <a:spLocks noChangeArrowheads="1"/>
                  </p:cNvSpPr>
                  <p:nvPr/>
                </p:nvSpPr>
                <p:spPr bwMode="auto">
                  <a:xfrm>
                    <a:off x="2135" y="3653"/>
                    <a:ext cx="1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5" charset="0"/>
                        <a:ea typeface="ＭＳ Ｐゴシック" pitchFamily="-65" charset="-128"/>
                      </a:defRPr>
                    </a:lvl1pPr>
                    <a:lvl2pPr marL="37931725" indent="-37474525" eaLnBrk="0" hangingPunct="0">
                      <a:defRPr sz="2400">
                        <a:solidFill>
                          <a:schemeClr val="tx1"/>
                        </a:solidFill>
                        <a:latin typeface="Comic Sans MS" pitchFamily="-65" charset="0"/>
                        <a:ea typeface="ＭＳ Ｐゴシック" pitchFamily="-65" charset="-128"/>
                      </a:defRPr>
                    </a:lvl2pPr>
                    <a:lvl3pPr eaLnBrk="0" hangingPunct="0">
                      <a:defRPr sz="2400">
                        <a:solidFill>
                          <a:schemeClr val="tx1"/>
                        </a:solidFill>
                        <a:latin typeface="Comic Sans MS" pitchFamily="-65" charset="0"/>
                        <a:ea typeface="ＭＳ Ｐゴシック" pitchFamily="-65" charset="-128"/>
                      </a:defRPr>
                    </a:lvl3pPr>
                    <a:lvl4pPr eaLnBrk="0" hangingPunct="0">
                      <a:defRPr sz="2400">
                        <a:solidFill>
                          <a:schemeClr val="tx1"/>
                        </a:solidFill>
                        <a:latin typeface="Comic Sans MS" pitchFamily="-65" charset="0"/>
                        <a:ea typeface="ＭＳ Ｐゴシック" pitchFamily="-65" charset="-128"/>
                      </a:defRPr>
                    </a:lvl4pPr>
                    <a:lvl5pPr eaLnBrk="0" hangingPunct="0">
                      <a:defRPr sz="2400">
                        <a:solidFill>
                          <a:schemeClr val="tx1"/>
                        </a:solidFill>
                        <a:latin typeface="Comic Sans MS"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Comic Sans MS"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Comic Sans MS"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Comic Sans MS"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Comic Sans MS" pitchFamily="-65" charset="0"/>
                        <a:ea typeface="ＭＳ Ｐゴシック" pitchFamily="-65" charset="-128"/>
                      </a:defRPr>
                    </a:lvl9pPr>
                  </a:lstStyle>
                  <a:p>
                    <a:r>
                      <a:rPr lang="fr-FR" altLang="en-US" sz="1800" dirty="0" smtClean="0">
                        <a:latin typeface="Times New Roman" panose="02020603050405020304" pitchFamily="18" charset="0"/>
                        <a:cs typeface="Times New Roman" panose="02020603050405020304" pitchFamily="18" charset="0"/>
                      </a:rPr>
                      <a:t>x</a:t>
                    </a:r>
                    <a:endParaRPr lang="fr-FR" altLang="en-US" sz="1800" dirty="0">
                      <a:latin typeface="Times New Roman" panose="02020603050405020304" pitchFamily="18" charset="0"/>
                      <a:cs typeface="Times New Roman" panose="02020603050405020304" pitchFamily="18" charset="0"/>
                    </a:endParaRPr>
                  </a:p>
                </p:txBody>
              </p:sp>
              <p:sp>
                <p:nvSpPr>
                  <p:cNvPr id="32" name="Text Box 31"/>
                  <p:cNvSpPr txBox="1">
                    <a:spLocks noChangeArrowheads="1"/>
                  </p:cNvSpPr>
                  <p:nvPr/>
                </p:nvSpPr>
                <p:spPr bwMode="auto">
                  <a:xfrm>
                    <a:off x="2670" y="2350"/>
                    <a:ext cx="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5" charset="0"/>
                        <a:ea typeface="ＭＳ Ｐゴシック" pitchFamily="-65" charset="-128"/>
                      </a:defRPr>
                    </a:lvl1pPr>
                    <a:lvl2pPr marL="37931725" indent="-37474525" eaLnBrk="0" hangingPunct="0">
                      <a:defRPr sz="2400">
                        <a:solidFill>
                          <a:schemeClr val="tx1"/>
                        </a:solidFill>
                        <a:latin typeface="Comic Sans MS" pitchFamily="-65" charset="0"/>
                        <a:ea typeface="ＭＳ Ｐゴシック" pitchFamily="-65" charset="-128"/>
                      </a:defRPr>
                    </a:lvl2pPr>
                    <a:lvl3pPr eaLnBrk="0" hangingPunct="0">
                      <a:defRPr sz="2400">
                        <a:solidFill>
                          <a:schemeClr val="tx1"/>
                        </a:solidFill>
                        <a:latin typeface="Comic Sans MS" pitchFamily="-65" charset="0"/>
                        <a:ea typeface="ＭＳ Ｐゴシック" pitchFamily="-65" charset="-128"/>
                      </a:defRPr>
                    </a:lvl3pPr>
                    <a:lvl4pPr eaLnBrk="0" hangingPunct="0">
                      <a:defRPr sz="2400">
                        <a:solidFill>
                          <a:schemeClr val="tx1"/>
                        </a:solidFill>
                        <a:latin typeface="Comic Sans MS" pitchFamily="-65" charset="0"/>
                        <a:ea typeface="ＭＳ Ｐゴシック" pitchFamily="-65" charset="-128"/>
                      </a:defRPr>
                    </a:lvl4pPr>
                    <a:lvl5pPr eaLnBrk="0" hangingPunct="0">
                      <a:defRPr sz="2400">
                        <a:solidFill>
                          <a:schemeClr val="tx1"/>
                        </a:solidFill>
                        <a:latin typeface="Comic Sans MS"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Comic Sans MS"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Comic Sans MS"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Comic Sans MS"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Comic Sans MS" pitchFamily="-65" charset="0"/>
                        <a:ea typeface="ＭＳ Ｐゴシック" pitchFamily="-65" charset="-128"/>
                      </a:defRPr>
                    </a:lvl9pPr>
                  </a:lstStyle>
                  <a:p>
                    <a:r>
                      <a:rPr lang="fr-FR" altLang="en-US" sz="1800" dirty="0" smtClean="0">
                        <a:latin typeface="Times New Roman" panose="02020603050405020304" pitchFamily="18" charset="0"/>
                        <a:cs typeface="Times New Roman" panose="02020603050405020304" pitchFamily="18" charset="0"/>
                      </a:rPr>
                      <a:t>z</a:t>
                    </a:r>
                    <a:endParaRPr lang="fr-FR" altLang="en-US" sz="1800" dirty="0">
                      <a:latin typeface="Times New Roman" panose="02020603050405020304" pitchFamily="18" charset="0"/>
                      <a:cs typeface="Times New Roman" panose="02020603050405020304" pitchFamily="18" charset="0"/>
                    </a:endParaRPr>
                  </a:p>
                </p:txBody>
              </p:sp>
              <p:sp>
                <p:nvSpPr>
                  <p:cNvPr id="33" name="Text Box 32"/>
                  <p:cNvSpPr txBox="1">
                    <a:spLocks noChangeArrowheads="1"/>
                  </p:cNvSpPr>
                  <p:nvPr/>
                </p:nvSpPr>
                <p:spPr bwMode="auto">
                  <a:xfrm>
                    <a:off x="3583" y="3226"/>
                    <a:ext cx="1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5" charset="0"/>
                        <a:ea typeface="ＭＳ Ｐゴシック" pitchFamily="-65" charset="-128"/>
                      </a:defRPr>
                    </a:lvl1pPr>
                    <a:lvl2pPr marL="37931725" indent="-37474525" eaLnBrk="0" hangingPunct="0">
                      <a:defRPr sz="2400">
                        <a:solidFill>
                          <a:schemeClr val="tx1"/>
                        </a:solidFill>
                        <a:latin typeface="Comic Sans MS" pitchFamily="-65" charset="0"/>
                        <a:ea typeface="ＭＳ Ｐゴシック" pitchFamily="-65" charset="-128"/>
                      </a:defRPr>
                    </a:lvl2pPr>
                    <a:lvl3pPr eaLnBrk="0" hangingPunct="0">
                      <a:defRPr sz="2400">
                        <a:solidFill>
                          <a:schemeClr val="tx1"/>
                        </a:solidFill>
                        <a:latin typeface="Comic Sans MS" pitchFamily="-65" charset="0"/>
                        <a:ea typeface="ＭＳ Ｐゴシック" pitchFamily="-65" charset="-128"/>
                      </a:defRPr>
                    </a:lvl3pPr>
                    <a:lvl4pPr eaLnBrk="0" hangingPunct="0">
                      <a:defRPr sz="2400">
                        <a:solidFill>
                          <a:schemeClr val="tx1"/>
                        </a:solidFill>
                        <a:latin typeface="Comic Sans MS" pitchFamily="-65" charset="0"/>
                        <a:ea typeface="ＭＳ Ｐゴシック" pitchFamily="-65" charset="-128"/>
                      </a:defRPr>
                    </a:lvl4pPr>
                    <a:lvl5pPr eaLnBrk="0" hangingPunct="0">
                      <a:defRPr sz="2400">
                        <a:solidFill>
                          <a:schemeClr val="tx1"/>
                        </a:solidFill>
                        <a:latin typeface="Comic Sans MS" pitchFamily="-65" charset="0"/>
                        <a:ea typeface="ＭＳ Ｐゴシック" pitchFamily="-65" charset="-128"/>
                      </a:defRPr>
                    </a:lvl5pPr>
                    <a:lvl6pPr marL="457200" eaLnBrk="0" fontAlgn="base" hangingPunct="0">
                      <a:spcBef>
                        <a:spcPct val="0"/>
                      </a:spcBef>
                      <a:spcAft>
                        <a:spcPct val="0"/>
                      </a:spcAft>
                      <a:defRPr sz="2400">
                        <a:solidFill>
                          <a:schemeClr val="tx1"/>
                        </a:solidFill>
                        <a:latin typeface="Comic Sans MS" pitchFamily="-65" charset="0"/>
                        <a:ea typeface="ＭＳ Ｐゴシック" pitchFamily="-65" charset="-128"/>
                      </a:defRPr>
                    </a:lvl6pPr>
                    <a:lvl7pPr marL="914400" eaLnBrk="0" fontAlgn="base" hangingPunct="0">
                      <a:spcBef>
                        <a:spcPct val="0"/>
                      </a:spcBef>
                      <a:spcAft>
                        <a:spcPct val="0"/>
                      </a:spcAft>
                      <a:defRPr sz="2400">
                        <a:solidFill>
                          <a:schemeClr val="tx1"/>
                        </a:solidFill>
                        <a:latin typeface="Comic Sans MS" pitchFamily="-65" charset="0"/>
                        <a:ea typeface="ＭＳ Ｐゴシック" pitchFamily="-65" charset="-128"/>
                      </a:defRPr>
                    </a:lvl7pPr>
                    <a:lvl8pPr marL="1371600" eaLnBrk="0" fontAlgn="base" hangingPunct="0">
                      <a:spcBef>
                        <a:spcPct val="0"/>
                      </a:spcBef>
                      <a:spcAft>
                        <a:spcPct val="0"/>
                      </a:spcAft>
                      <a:defRPr sz="2400">
                        <a:solidFill>
                          <a:schemeClr val="tx1"/>
                        </a:solidFill>
                        <a:latin typeface="Comic Sans MS" pitchFamily="-65" charset="0"/>
                        <a:ea typeface="ＭＳ Ｐゴシック" pitchFamily="-65" charset="-128"/>
                      </a:defRPr>
                    </a:lvl8pPr>
                    <a:lvl9pPr marL="1828800" eaLnBrk="0" fontAlgn="base" hangingPunct="0">
                      <a:spcBef>
                        <a:spcPct val="0"/>
                      </a:spcBef>
                      <a:spcAft>
                        <a:spcPct val="0"/>
                      </a:spcAft>
                      <a:defRPr sz="2400">
                        <a:solidFill>
                          <a:schemeClr val="tx1"/>
                        </a:solidFill>
                        <a:latin typeface="Comic Sans MS" pitchFamily="-65" charset="0"/>
                        <a:ea typeface="ＭＳ Ｐゴシック" pitchFamily="-65" charset="-128"/>
                      </a:defRPr>
                    </a:lvl9pPr>
                  </a:lstStyle>
                  <a:p>
                    <a:r>
                      <a:rPr lang="fr-FR" altLang="en-US" sz="1800" dirty="0" smtClean="0">
                        <a:latin typeface="Times New Roman" panose="02020603050405020304" pitchFamily="18" charset="0"/>
                        <a:cs typeface="Times New Roman" panose="02020603050405020304" pitchFamily="18" charset="0"/>
                      </a:rPr>
                      <a:t>y</a:t>
                    </a:r>
                    <a:endParaRPr lang="fr-FR" altLang="en-US" sz="1800" dirty="0">
                      <a:latin typeface="Times New Roman" panose="02020603050405020304" pitchFamily="18" charset="0"/>
                      <a:cs typeface="Times New Roman" panose="02020603050405020304" pitchFamily="18" charset="0"/>
                    </a:endParaRPr>
                  </a:p>
                </p:txBody>
              </p:sp>
              <p:sp>
                <p:nvSpPr>
                  <p:cNvPr id="34" name="Line 33"/>
                  <p:cNvSpPr>
                    <a:spLocks noChangeShapeType="1"/>
                  </p:cNvSpPr>
                  <p:nvPr/>
                </p:nvSpPr>
                <p:spPr bwMode="auto">
                  <a:xfrm flipH="1">
                    <a:off x="2270" y="3341"/>
                    <a:ext cx="508" cy="421"/>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34"/>
                  <p:cNvSpPr>
                    <a:spLocks noChangeShapeType="1"/>
                  </p:cNvSpPr>
                  <p:nvPr/>
                </p:nvSpPr>
                <p:spPr bwMode="auto">
                  <a:xfrm flipH="1" flipV="1">
                    <a:off x="2766" y="2583"/>
                    <a:ext cx="6" cy="759"/>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39" name="Line 34"/>
              <p:cNvSpPr>
                <a:spLocks noChangeShapeType="1"/>
              </p:cNvSpPr>
              <p:nvPr/>
            </p:nvSpPr>
            <p:spPr bwMode="auto">
              <a:xfrm>
                <a:off x="1172397" y="3557587"/>
                <a:ext cx="1282701" cy="3175"/>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4" name="Text Box 10"/>
            <p:cNvSpPr txBox="1">
              <a:spLocks noChangeArrowheads="1"/>
            </p:cNvSpPr>
            <p:nvPr/>
          </p:nvSpPr>
          <p:spPr bwMode="auto">
            <a:xfrm>
              <a:off x="1669978" y="1558607"/>
              <a:ext cx="8082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DZ" altLang="en-US" dirty="0" smtClean="0"/>
                <a:t>المستوي</a:t>
              </a:r>
            </a:p>
            <a:p>
              <a:r>
                <a:rPr lang="ar-DZ" altLang="en-US" dirty="0" smtClean="0"/>
                <a:t> البلوري</a:t>
              </a:r>
              <a:endParaRPr lang="en-US" altLang="en-US" dirty="0"/>
            </a:p>
          </p:txBody>
        </p:sp>
        <p:sp>
          <p:nvSpPr>
            <p:cNvPr id="2052" name="Right Arrow 2051"/>
            <p:cNvSpPr/>
            <p:nvPr/>
          </p:nvSpPr>
          <p:spPr>
            <a:xfrm rot="7289117">
              <a:off x="1584862" y="2330558"/>
              <a:ext cx="504000" cy="72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6081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6000" y="36000"/>
                <a:ext cx="9036136" cy="6768000"/>
              </a:xfrm>
            </p:spPr>
            <p:txBody>
              <a:bodyPr>
                <a:normAutofit lnSpcReduction="10000"/>
              </a:bodyPr>
              <a:lstStyle/>
              <a:p>
                <a:pPr algn="just" rtl="1">
                  <a:lnSpc>
                    <a:spcPct val="150000"/>
                  </a:lnSpc>
                  <a:spcAft>
                    <a:spcPts val="0"/>
                  </a:spcAft>
                </a:pPr>
                <a:r>
                  <a:rPr lang="ar-DZ" sz="1800" dirty="0" smtClean="0">
                    <a:solidFill>
                      <a:srgbClr val="00B0F0"/>
                    </a:solidFill>
                    <a:ea typeface="Times New Roman"/>
                  </a:rPr>
                  <a:t>3- قرائن (معاملات) ميلر:</a:t>
                </a:r>
                <a:endParaRPr lang="en-US" sz="1100" dirty="0">
                  <a:ea typeface="Calibri"/>
                  <a:cs typeface="Arial"/>
                </a:endParaRPr>
              </a:p>
              <a:p>
                <a:pPr algn="just" rtl="1">
                  <a:lnSpc>
                    <a:spcPct val="150000"/>
                  </a:lnSpc>
                  <a:spcAft>
                    <a:spcPts val="0"/>
                  </a:spcAft>
                </a:pPr>
                <a:r>
                  <a:rPr lang="ar-DZ" sz="1800" dirty="0">
                    <a:solidFill>
                      <a:srgbClr val="000000"/>
                    </a:solidFill>
                    <a:ea typeface="Calibri"/>
                    <a:cs typeface="Simplified Arabic"/>
                  </a:rPr>
                  <a:t>يتم وصف وتحديد المستويات البلورية في الشبكة البلورية بواسطة مجموعة من الأعداد التي وضعها العالم الإنجليزي ميلر</a:t>
                </a:r>
                <a:r>
                  <a:rPr lang="fr-FR" sz="1800" dirty="0">
                    <a:solidFill>
                      <a:srgbClr val="0000FF"/>
                    </a:solidFill>
                    <a:latin typeface="Simplified Arabic"/>
                    <a:ea typeface="Calibri"/>
                    <a:cs typeface="Arial"/>
                  </a:rPr>
                  <a:t>William </a:t>
                </a:r>
                <a:r>
                  <a:rPr lang="fr-FR" sz="1800" dirty="0" err="1">
                    <a:solidFill>
                      <a:srgbClr val="0000FF"/>
                    </a:solidFill>
                    <a:latin typeface="Simplified Arabic"/>
                    <a:ea typeface="Calibri"/>
                    <a:cs typeface="Arial"/>
                  </a:rPr>
                  <a:t>Hallowes</a:t>
                </a:r>
                <a:r>
                  <a:rPr lang="fr-FR" sz="1800" dirty="0">
                    <a:solidFill>
                      <a:srgbClr val="0000FF"/>
                    </a:solidFill>
                    <a:latin typeface="Simplified Arabic"/>
                    <a:ea typeface="Calibri"/>
                    <a:cs typeface="Arial"/>
                  </a:rPr>
                  <a:t> Miller</a:t>
                </a:r>
                <a:r>
                  <a:rPr lang="ar-SA" sz="1800" dirty="0">
                    <a:solidFill>
                      <a:srgbClr val="0000FF"/>
                    </a:solidFill>
                    <a:ea typeface="Calibri"/>
                    <a:cs typeface="Simplified Arabic"/>
                  </a:rPr>
                  <a:t>.</a:t>
                </a:r>
                <a:r>
                  <a:rPr lang="ar-DZ" sz="1800" dirty="0">
                    <a:solidFill>
                      <a:srgbClr val="000000"/>
                    </a:solidFill>
                    <a:ea typeface="Calibri"/>
                    <a:cs typeface="Simplified Arabic"/>
                  </a:rPr>
                  <a:t>و التي</a:t>
                </a:r>
                <a:r>
                  <a:rPr lang="ar-DZ" sz="1800" dirty="0">
                    <a:solidFill>
                      <a:srgbClr val="0000FF"/>
                    </a:solidFill>
                    <a:ea typeface="Calibri"/>
                    <a:cs typeface="Simplified Arabic"/>
                  </a:rPr>
                  <a:t> </a:t>
                </a:r>
                <a:r>
                  <a:rPr lang="ar-DZ" sz="1800" dirty="0">
                    <a:solidFill>
                      <a:srgbClr val="000000"/>
                    </a:solidFill>
                    <a:ea typeface="Calibri"/>
                    <a:cs typeface="Simplified Arabic"/>
                  </a:rPr>
                  <a:t>تسمى بقرائن ميلر، ويمكن تعريف هذه القرائن على أنها مجموعة مكونة من ثلاثة أرقام تصف مكان وإتجاه المستوي في الخلية الأولية سواء كانت أساسية أو غير أساسية ولتحديد هذه القرائن نتبع الخطوات التالية:</a:t>
                </a:r>
                <a:endParaRPr lang="en-US" sz="1100" dirty="0">
                  <a:ea typeface="Calibri"/>
                  <a:cs typeface="Arial"/>
                </a:endParaRPr>
              </a:p>
              <a:p>
                <a:pPr marL="342900" lvl="0" indent="-342900" algn="just" rtl="1">
                  <a:lnSpc>
                    <a:spcPct val="150000"/>
                  </a:lnSpc>
                  <a:buFont typeface="+mj-lt"/>
                  <a:buAutoNum type="arabicParenR"/>
                </a:pPr>
                <a:r>
                  <a:rPr lang="ar-DZ" sz="1800" dirty="0" smtClean="0">
                    <a:solidFill>
                      <a:srgbClr val="000000"/>
                    </a:solidFill>
                    <a:ea typeface="Calibri"/>
                    <a:cs typeface="Simplified Arabic"/>
                  </a:rPr>
                  <a:t>نفرض أن المحاور الكارتيزية تنطبق على أشعة الإنتقال الأساسية للخلية الأولية(أحرف الخلية الأولية ) بحيث يكون رأس الخلية الأولية هو بمثابت مبدأ للمحاور.</a:t>
                </a:r>
              </a:p>
              <a:p>
                <a:pPr marL="342900" lvl="0" indent="-342900" algn="just" rtl="1">
                  <a:lnSpc>
                    <a:spcPct val="150000"/>
                  </a:lnSpc>
                  <a:buFont typeface="+mj-lt"/>
                  <a:buAutoNum type="arabicParenR"/>
                </a:pPr>
                <a:r>
                  <a:rPr lang="ar-DZ" sz="1800" dirty="0">
                    <a:solidFill>
                      <a:srgbClr val="000000"/>
                    </a:solidFill>
                    <a:ea typeface="Calibri"/>
                    <a:cs typeface="Simplified Arabic"/>
                  </a:rPr>
                  <a:t>نعين إحداثيات نقاط تقاطع المستوي مع المحاور </a:t>
                </a:r>
                <a:r>
                  <a:rPr lang="ar-DZ" sz="1800" dirty="0" smtClean="0">
                    <a:solidFill>
                      <a:schemeClr val="tx1"/>
                    </a:solidFill>
                    <a:ea typeface="Calibri"/>
                    <a:cs typeface="Simplified Arabic"/>
                  </a:rPr>
                  <a:t>الكارتيزية </a:t>
                </a:r>
                <a:r>
                  <a:rPr lang="fr-FR" sz="1800" dirty="0" err="1">
                    <a:solidFill>
                      <a:schemeClr val="tx1"/>
                    </a:solidFill>
                    <a:ea typeface="Calibri"/>
                    <a:cs typeface="Simplified Arabic"/>
                  </a:rPr>
                  <a:t>x,y,z</a:t>
                </a:r>
                <a:r>
                  <a:rPr lang="fr-FR" sz="1800" dirty="0">
                    <a:solidFill>
                      <a:schemeClr val="tx1"/>
                    </a:solidFill>
                    <a:ea typeface="Calibri"/>
                    <a:cs typeface="Simplified Arabic"/>
                  </a:rPr>
                  <a:t> </a:t>
                </a:r>
                <a:r>
                  <a:rPr lang="ar-DZ" sz="1800" dirty="0">
                    <a:solidFill>
                      <a:schemeClr val="tx1"/>
                    </a:solidFill>
                    <a:ea typeface="Calibri"/>
                    <a:cs typeface="Simplified Arabic"/>
                  </a:rPr>
                  <a:t> </a:t>
                </a:r>
                <a:r>
                  <a:rPr lang="ar-DZ" sz="1800" dirty="0" smtClean="0">
                    <a:solidFill>
                      <a:schemeClr val="tx1"/>
                    </a:solidFill>
                    <a:ea typeface="Calibri"/>
                    <a:cs typeface="Simplified Arabic"/>
                  </a:rPr>
                  <a:t>على إمتداد أشعة الإنتقال الأساسية</a:t>
                </a:r>
                <a14:m>
                  <m:oMath xmlns:m="http://schemas.openxmlformats.org/officeDocument/2006/math">
                    <m:acc>
                      <m:accPr>
                        <m:chr m:val="⃗"/>
                        <m:ctrlPr>
                          <a:rPr lang="en-US" sz="1800" i="1">
                            <a:solidFill>
                              <a:schemeClr val="tx1"/>
                            </a:solidFill>
                            <a:latin typeface="Cambria Math"/>
                          </a:rPr>
                        </m:ctrlPr>
                      </m:accPr>
                      <m:e>
                        <m:r>
                          <a:rPr lang="fr-FR" sz="1800" b="0" i="1" smtClean="0">
                            <a:solidFill>
                              <a:schemeClr val="tx1"/>
                            </a:solidFill>
                            <a:latin typeface="Cambria Math"/>
                          </a:rPr>
                          <m:t>𝑎</m:t>
                        </m:r>
                      </m:e>
                    </m:acc>
                  </m:oMath>
                </a14:m>
                <a:r>
                  <a:rPr lang="fr-FR" sz="1800" dirty="0" smtClean="0">
                    <a:solidFill>
                      <a:schemeClr val="tx1"/>
                    </a:solidFill>
                    <a:ea typeface="Calibri"/>
                    <a:cs typeface="Simplified Arabic"/>
                  </a:rPr>
                  <a:t>,</a:t>
                </a:r>
                <a:r>
                  <a:rPr lang="en-US" sz="1800" dirty="0" smtClean="0">
                    <a:solidFill>
                      <a:schemeClr val="tx1"/>
                    </a:solidFill>
                  </a:rPr>
                  <a:t> </a:t>
                </a:r>
                <a14:m>
                  <m:oMath xmlns:m="http://schemas.openxmlformats.org/officeDocument/2006/math">
                    <m:acc>
                      <m:accPr>
                        <m:chr m:val="⃗"/>
                        <m:ctrlPr>
                          <a:rPr lang="en-US" sz="1800" i="1">
                            <a:solidFill>
                              <a:schemeClr val="tx1"/>
                            </a:solidFill>
                            <a:latin typeface="Cambria Math"/>
                          </a:rPr>
                        </m:ctrlPr>
                      </m:accPr>
                      <m:e>
                        <m:r>
                          <a:rPr lang="fr-FR" sz="1800" b="0" i="1" smtClean="0">
                            <a:solidFill>
                              <a:schemeClr val="tx1"/>
                            </a:solidFill>
                            <a:latin typeface="Cambria Math"/>
                          </a:rPr>
                          <m:t>𝑏</m:t>
                        </m:r>
                      </m:e>
                    </m:acc>
                  </m:oMath>
                </a14:m>
                <a:r>
                  <a:rPr lang="en-US" sz="1800" dirty="0" smtClean="0">
                    <a:solidFill>
                      <a:schemeClr val="tx1"/>
                    </a:solidFill>
                  </a:rPr>
                  <a:t>, </a:t>
                </a:r>
                <a14:m>
                  <m:oMath xmlns:m="http://schemas.openxmlformats.org/officeDocument/2006/math">
                    <m:acc>
                      <m:accPr>
                        <m:chr m:val="⃗"/>
                        <m:ctrlPr>
                          <a:rPr lang="en-US" sz="1800" i="1">
                            <a:solidFill>
                              <a:schemeClr val="tx1"/>
                            </a:solidFill>
                            <a:latin typeface="Cambria Math"/>
                          </a:rPr>
                        </m:ctrlPr>
                      </m:accPr>
                      <m:e>
                        <m:r>
                          <a:rPr lang="fr-FR" sz="1800" b="0" i="1" smtClean="0">
                            <a:solidFill>
                              <a:schemeClr val="tx1"/>
                            </a:solidFill>
                            <a:latin typeface="Cambria Math"/>
                          </a:rPr>
                          <m:t>𝑐</m:t>
                        </m:r>
                      </m:e>
                    </m:acc>
                  </m:oMath>
                </a14:m>
                <a:r>
                  <a:rPr lang="fr-FR" sz="1800" dirty="0" smtClean="0">
                    <a:solidFill>
                      <a:schemeClr val="tx1"/>
                    </a:solidFill>
                    <a:ea typeface="Calibri"/>
                    <a:cs typeface="Simplified Arabic"/>
                  </a:rPr>
                  <a:t> </a:t>
                </a:r>
                <a:r>
                  <a:rPr lang="ar-DZ" sz="1800" dirty="0" smtClean="0">
                    <a:solidFill>
                      <a:schemeClr val="tx1"/>
                    </a:solidFill>
                    <a:ea typeface="Calibri"/>
                    <a:cs typeface="Simplified Arabic"/>
                  </a:rPr>
                  <a:t> على الترتيب بحيث نعبر </a:t>
                </a:r>
                <a:r>
                  <a:rPr lang="ar-DZ" sz="1800" dirty="0">
                    <a:solidFill>
                      <a:schemeClr val="tx1"/>
                    </a:solidFill>
                    <a:ea typeface="Calibri"/>
                    <a:cs typeface="Simplified Arabic"/>
                  </a:rPr>
                  <a:t>عن هذه </a:t>
                </a:r>
                <a:r>
                  <a:rPr lang="ar-DZ" sz="1800" dirty="0" smtClean="0">
                    <a:solidFill>
                      <a:schemeClr val="tx1"/>
                    </a:solidFill>
                    <a:ea typeface="Calibri"/>
                    <a:cs typeface="Simplified Arabic"/>
                  </a:rPr>
                  <a:t>الإحداثيات </a:t>
                </a:r>
                <a:r>
                  <a:rPr lang="ar-SA" sz="1800" dirty="0" smtClean="0">
                    <a:solidFill>
                      <a:schemeClr val="tx1"/>
                    </a:solidFill>
                    <a:ea typeface="Calibri"/>
                    <a:cs typeface="Simplified Arabic"/>
                  </a:rPr>
                  <a:t>بواسطة </a:t>
                </a:r>
                <a:r>
                  <a:rPr lang="ar-DZ" sz="1800" dirty="0" smtClean="0">
                    <a:solidFill>
                      <a:schemeClr val="tx1"/>
                    </a:solidFill>
                    <a:ea typeface="Calibri"/>
                    <a:cs typeface="Simplified Arabic"/>
                  </a:rPr>
                  <a:t> </a:t>
                </a:r>
                <a:r>
                  <a:rPr lang="ar-DZ" sz="1800" dirty="0">
                    <a:solidFill>
                      <a:schemeClr val="tx1"/>
                    </a:solidFill>
                    <a:ea typeface="Calibri"/>
                    <a:cs typeface="Simplified Arabic"/>
                  </a:rPr>
                  <a:t>أعداد تكون مضاعفات كسرية لأطوال أشعة الإنتقال </a:t>
                </a:r>
                <a:r>
                  <a:rPr lang="ar-DZ" sz="1800" dirty="0" smtClean="0">
                    <a:solidFill>
                      <a:schemeClr val="tx1"/>
                    </a:solidFill>
                    <a:ea typeface="Calibri"/>
                    <a:cs typeface="Simplified Arabic"/>
                  </a:rPr>
                  <a:t>الأساسية .</a:t>
                </a:r>
              </a:p>
              <a:p>
                <a:pPr marL="342900" lvl="0" indent="-342900" algn="just" rtl="1">
                  <a:lnSpc>
                    <a:spcPct val="150000"/>
                  </a:lnSpc>
                  <a:buFont typeface="+mj-lt"/>
                  <a:buAutoNum type="arabicParenR"/>
                </a:pPr>
                <a:r>
                  <a:rPr lang="ar-DZ" sz="1800" dirty="0" smtClean="0">
                    <a:solidFill>
                      <a:schemeClr val="tx1"/>
                    </a:solidFill>
                    <a:ea typeface="Calibri"/>
                    <a:cs typeface="Simplified Arabic"/>
                  </a:rPr>
                  <a:t>نكون مجموعة الأعداد الأكسرية</a:t>
                </a:r>
                <a:r>
                  <a:rPr lang="fr-FR" sz="1800" dirty="0" smtClean="0">
                    <a:solidFill>
                      <a:schemeClr val="tx1"/>
                    </a:solidFill>
                    <a:ea typeface="Calibri"/>
                    <a:cs typeface="Simplified Arabic"/>
                  </a:rPr>
                  <a:t> </a:t>
                </a:r>
                <a:r>
                  <a:rPr lang="ar-DZ" sz="1800" dirty="0" smtClean="0">
                    <a:solidFill>
                      <a:schemeClr val="tx1"/>
                    </a:solidFill>
                    <a:ea typeface="Calibri"/>
                    <a:cs typeface="Simplified Arabic"/>
                  </a:rPr>
                  <a:t>على النحو التالي </a:t>
                </a:r>
                <a:r>
                  <a:rPr lang="fr-FR" sz="1800" dirty="0" smtClean="0">
                    <a:solidFill>
                      <a:schemeClr val="tx1"/>
                    </a:solidFill>
                    <a:ea typeface="Calibri"/>
                    <a:cs typeface="Simplified Arabic"/>
                  </a:rPr>
                  <a:t>   </a:t>
                </a:r>
                <a:r>
                  <a:rPr lang="en-US" sz="1800" dirty="0" smtClean="0">
                    <a:solidFill>
                      <a:schemeClr val="tx1"/>
                    </a:solidFill>
                    <a:ea typeface="Calibri"/>
                    <a:cs typeface="Simplified Arabic"/>
                  </a:rPr>
                  <a:t> </a:t>
                </a:r>
                <a:r>
                  <a:rPr lang="en-US" sz="1600" dirty="0" smtClean="0">
                    <a:solidFill>
                      <a:schemeClr val="tx1"/>
                    </a:solidFill>
                    <a:ea typeface="Calibri"/>
                    <a:cs typeface="Simplified Arabic"/>
                  </a:rPr>
                  <a:t>.</a:t>
                </a:r>
                <a14:m>
                  <m:oMath xmlns:m="http://schemas.openxmlformats.org/officeDocument/2006/math">
                    <m:d>
                      <m:dPr>
                        <m:ctrlPr>
                          <a:rPr lang="en-US" sz="1600" i="1">
                            <a:solidFill>
                              <a:schemeClr val="tx1"/>
                            </a:solidFill>
                            <a:latin typeface="Cambria Math"/>
                            <a:ea typeface="Calibri"/>
                            <a:cs typeface="Simplified Arabic"/>
                          </a:rPr>
                        </m:ctrlPr>
                      </m:dPr>
                      <m:e>
                        <m:r>
                          <a:rPr lang="en-US" sz="1600">
                            <a:solidFill>
                              <a:schemeClr val="tx1"/>
                            </a:solidFill>
                            <a:latin typeface="Cambria Math"/>
                            <a:ea typeface="Calibri"/>
                            <a:cs typeface="Simplified Arabic"/>
                          </a:rPr>
                          <m:t> </m:t>
                        </m:r>
                        <m:f>
                          <m:fPr>
                            <m:ctrlPr>
                              <a:rPr lang="en-US" sz="1600" i="1">
                                <a:solidFill>
                                  <a:schemeClr val="tx1"/>
                                </a:solidFill>
                                <a:latin typeface="Cambria Math"/>
                                <a:ea typeface="Calibri"/>
                                <a:cs typeface="Simplified Arabic"/>
                              </a:rPr>
                            </m:ctrlPr>
                          </m:fPr>
                          <m:num>
                            <m:r>
                              <m:rPr>
                                <m:sty m:val="p"/>
                              </m:rPr>
                              <a:rPr lang="fr-FR" sz="1600" b="0" i="0" smtClean="0">
                                <a:solidFill>
                                  <a:schemeClr val="tx1"/>
                                </a:solidFill>
                                <a:latin typeface="Cambria Math"/>
                                <a:ea typeface="Calibri"/>
                                <a:cs typeface="Simplified Arabic"/>
                              </a:rPr>
                              <m:t>x</m:t>
                            </m:r>
                          </m:num>
                          <m:den>
                            <m:r>
                              <a:rPr lang="en-US" sz="1600">
                                <a:solidFill>
                                  <a:schemeClr val="tx1"/>
                                </a:solidFill>
                                <a:latin typeface="Cambria Math"/>
                                <a:ea typeface="Calibri"/>
                                <a:cs typeface="Simplified Arabic"/>
                              </a:rPr>
                              <m:t>𝑎</m:t>
                            </m:r>
                          </m:den>
                        </m:f>
                        <m:r>
                          <a:rPr lang="ar-DZ" sz="1600">
                            <a:solidFill>
                              <a:schemeClr val="tx1"/>
                            </a:solidFill>
                            <a:latin typeface="Cambria Math"/>
                            <a:ea typeface="Calibri"/>
                            <a:cs typeface="Simplified Arabic"/>
                          </a:rPr>
                          <m:t>و</m:t>
                        </m:r>
                        <m:f>
                          <m:fPr>
                            <m:ctrlPr>
                              <a:rPr lang="en-US" sz="1600" i="1">
                                <a:solidFill>
                                  <a:schemeClr val="tx1"/>
                                </a:solidFill>
                                <a:latin typeface="Cambria Math"/>
                                <a:ea typeface="Calibri"/>
                                <a:cs typeface="Simplified Arabic"/>
                              </a:rPr>
                            </m:ctrlPr>
                          </m:fPr>
                          <m:num>
                            <m:r>
                              <m:rPr>
                                <m:sty m:val="p"/>
                              </m:rPr>
                              <a:rPr lang="fr-FR" sz="1600" b="0" i="0" smtClean="0">
                                <a:solidFill>
                                  <a:schemeClr val="tx1"/>
                                </a:solidFill>
                                <a:latin typeface="Cambria Math"/>
                                <a:ea typeface="Calibri"/>
                                <a:cs typeface="Simplified Arabic"/>
                              </a:rPr>
                              <m:t>y</m:t>
                            </m:r>
                          </m:num>
                          <m:den>
                            <m:r>
                              <a:rPr lang="en-US" sz="1600">
                                <a:solidFill>
                                  <a:schemeClr val="tx1"/>
                                </a:solidFill>
                                <a:latin typeface="Cambria Math"/>
                                <a:ea typeface="Calibri"/>
                                <a:cs typeface="Simplified Arabic"/>
                              </a:rPr>
                              <m:t>𝑏</m:t>
                            </m:r>
                          </m:den>
                        </m:f>
                        <m:r>
                          <a:rPr lang="ar-DZ" sz="1600">
                            <a:solidFill>
                              <a:schemeClr val="tx1"/>
                            </a:solidFill>
                            <a:latin typeface="Cambria Math"/>
                            <a:ea typeface="Calibri"/>
                            <a:cs typeface="Simplified Arabic"/>
                          </a:rPr>
                          <m:t>و</m:t>
                        </m:r>
                        <m:f>
                          <m:fPr>
                            <m:ctrlPr>
                              <a:rPr lang="en-US" sz="1600" i="1">
                                <a:solidFill>
                                  <a:schemeClr val="tx1"/>
                                </a:solidFill>
                                <a:latin typeface="Cambria Math"/>
                                <a:ea typeface="Calibri"/>
                                <a:cs typeface="Simplified Arabic"/>
                              </a:rPr>
                            </m:ctrlPr>
                          </m:fPr>
                          <m:num>
                            <m:r>
                              <m:rPr>
                                <m:sty m:val="p"/>
                              </m:rPr>
                              <a:rPr lang="fr-FR" sz="1600" b="0" i="0" smtClean="0">
                                <a:solidFill>
                                  <a:schemeClr val="tx1"/>
                                </a:solidFill>
                                <a:latin typeface="Cambria Math"/>
                                <a:ea typeface="Calibri"/>
                                <a:cs typeface="Simplified Arabic"/>
                              </a:rPr>
                              <m:t>z</m:t>
                            </m:r>
                          </m:num>
                          <m:den>
                            <m:r>
                              <a:rPr lang="en-US" sz="1600">
                                <a:solidFill>
                                  <a:schemeClr val="tx1"/>
                                </a:solidFill>
                                <a:latin typeface="Cambria Math"/>
                                <a:ea typeface="Calibri"/>
                                <a:cs typeface="Simplified Arabic"/>
                              </a:rPr>
                              <m:t>𝑐</m:t>
                            </m:r>
                          </m:den>
                        </m:f>
                        <m:r>
                          <a:rPr lang="en-US" sz="1600">
                            <a:solidFill>
                              <a:schemeClr val="tx1"/>
                            </a:solidFill>
                            <a:latin typeface="Cambria Math"/>
                            <a:ea typeface="Calibri"/>
                            <a:cs typeface="Simplified Arabic"/>
                          </a:rPr>
                          <m:t> </m:t>
                        </m:r>
                      </m:e>
                    </m:d>
                  </m:oMath>
                </a14:m>
                <a:endParaRPr lang="fr-FR" sz="1600" dirty="0" smtClean="0">
                  <a:solidFill>
                    <a:schemeClr val="tx1"/>
                  </a:solidFill>
                  <a:ea typeface="Calibri"/>
                  <a:cs typeface="Simplified Arabic"/>
                </a:endParaRPr>
              </a:p>
              <a:p>
                <a:pPr marL="342900" lvl="0" indent="-342900" algn="just" rtl="1">
                  <a:lnSpc>
                    <a:spcPct val="150000"/>
                  </a:lnSpc>
                  <a:buFont typeface="+mj-lt"/>
                  <a:buAutoNum type="arabicParenR"/>
                </a:pPr>
                <a:r>
                  <a:rPr lang="ar-DZ" sz="1800" dirty="0" smtClean="0">
                    <a:solidFill>
                      <a:schemeClr val="tx1"/>
                    </a:solidFill>
                    <a:ea typeface="Calibri"/>
                    <a:cs typeface="Simplified Arabic"/>
                  </a:rPr>
                  <a:t>نعين مقلوب </a:t>
                </a:r>
                <a:r>
                  <a:rPr lang="ar-DZ" sz="1800" dirty="0">
                    <a:solidFill>
                      <a:schemeClr val="tx1"/>
                    </a:solidFill>
                    <a:ea typeface="Calibri"/>
                    <a:cs typeface="Simplified Arabic"/>
                  </a:rPr>
                  <a:t>مجموعة الأعداد </a:t>
                </a:r>
                <a:r>
                  <a:rPr lang="ar-DZ" sz="1800" dirty="0" smtClean="0">
                    <a:solidFill>
                      <a:schemeClr val="tx1"/>
                    </a:solidFill>
                    <a:ea typeface="Calibri"/>
                    <a:cs typeface="Simplified Arabic"/>
                  </a:rPr>
                  <a:t>الأكسرية السابقة فنحصل على المجموعة التالية </a:t>
                </a:r>
                <a14:m>
                  <m:oMath xmlns:m="http://schemas.openxmlformats.org/officeDocument/2006/math">
                    <m:d>
                      <m:dPr>
                        <m:ctrlPr>
                          <a:rPr lang="en-US" sz="1600" i="1">
                            <a:solidFill>
                              <a:schemeClr val="tx1"/>
                            </a:solidFill>
                            <a:latin typeface="Cambria Math"/>
                            <a:ea typeface="Calibri"/>
                            <a:cs typeface="Simplified Arabic"/>
                          </a:rPr>
                        </m:ctrlPr>
                      </m:dPr>
                      <m:e>
                        <m:r>
                          <a:rPr lang="en-US" sz="1600">
                            <a:solidFill>
                              <a:schemeClr val="tx1"/>
                            </a:solidFill>
                            <a:latin typeface="Cambria Math"/>
                            <a:ea typeface="Calibri"/>
                            <a:cs typeface="Simplified Arabic"/>
                          </a:rPr>
                          <m:t> </m:t>
                        </m:r>
                        <m:f>
                          <m:fPr>
                            <m:ctrlPr>
                              <a:rPr lang="en-US" sz="1600" i="1">
                                <a:solidFill>
                                  <a:schemeClr val="tx1"/>
                                </a:solidFill>
                                <a:latin typeface="Cambria Math"/>
                                <a:ea typeface="Calibri"/>
                                <a:cs typeface="Simplified Arabic"/>
                              </a:rPr>
                            </m:ctrlPr>
                          </m:fPr>
                          <m:num>
                            <m:r>
                              <m:rPr>
                                <m:sty m:val="p"/>
                              </m:rPr>
                              <a:rPr lang="fr-FR" sz="1600" b="0" i="0" smtClean="0">
                                <a:solidFill>
                                  <a:schemeClr val="tx1"/>
                                </a:solidFill>
                                <a:latin typeface="Cambria Math"/>
                                <a:ea typeface="Calibri"/>
                                <a:cs typeface="Simplified Arabic"/>
                              </a:rPr>
                              <m:t>a</m:t>
                            </m:r>
                          </m:num>
                          <m:den>
                            <m:r>
                              <m:rPr>
                                <m:sty m:val="p"/>
                              </m:rPr>
                              <a:rPr lang="fr-FR" sz="1600" b="0" i="0" smtClean="0">
                                <a:solidFill>
                                  <a:schemeClr val="tx1"/>
                                </a:solidFill>
                                <a:latin typeface="Cambria Math"/>
                                <a:ea typeface="Calibri"/>
                                <a:cs typeface="Simplified Arabic"/>
                              </a:rPr>
                              <m:t>x</m:t>
                            </m:r>
                          </m:den>
                        </m:f>
                        <m:r>
                          <a:rPr lang="ar-DZ" sz="1600">
                            <a:solidFill>
                              <a:schemeClr val="tx1"/>
                            </a:solidFill>
                            <a:latin typeface="Cambria Math"/>
                            <a:ea typeface="Calibri"/>
                            <a:cs typeface="Simplified Arabic"/>
                          </a:rPr>
                          <m:t>و</m:t>
                        </m:r>
                        <m:f>
                          <m:fPr>
                            <m:ctrlPr>
                              <a:rPr lang="en-US" sz="1600" i="1">
                                <a:solidFill>
                                  <a:schemeClr val="tx1"/>
                                </a:solidFill>
                                <a:latin typeface="Cambria Math"/>
                                <a:ea typeface="Calibri"/>
                                <a:cs typeface="Simplified Arabic"/>
                              </a:rPr>
                            </m:ctrlPr>
                          </m:fPr>
                          <m:num>
                            <m:r>
                              <m:rPr>
                                <m:sty m:val="p"/>
                              </m:rPr>
                              <a:rPr lang="fr-FR" sz="1600" b="0" i="0" smtClean="0">
                                <a:solidFill>
                                  <a:schemeClr val="tx1"/>
                                </a:solidFill>
                                <a:latin typeface="Cambria Math"/>
                                <a:ea typeface="Calibri"/>
                                <a:cs typeface="Simplified Arabic"/>
                              </a:rPr>
                              <m:t>b</m:t>
                            </m:r>
                          </m:num>
                          <m:den>
                            <m:r>
                              <m:rPr>
                                <m:sty m:val="p"/>
                              </m:rPr>
                              <a:rPr lang="fr-FR" sz="1600" b="0" i="0" smtClean="0">
                                <a:solidFill>
                                  <a:schemeClr val="tx1"/>
                                </a:solidFill>
                                <a:latin typeface="Cambria Math"/>
                                <a:ea typeface="Calibri"/>
                                <a:cs typeface="Simplified Arabic"/>
                              </a:rPr>
                              <m:t>y</m:t>
                            </m:r>
                          </m:den>
                        </m:f>
                        <m:r>
                          <a:rPr lang="ar-DZ" sz="1600">
                            <a:solidFill>
                              <a:schemeClr val="tx1"/>
                            </a:solidFill>
                            <a:latin typeface="Cambria Math"/>
                            <a:ea typeface="Calibri"/>
                            <a:cs typeface="Simplified Arabic"/>
                          </a:rPr>
                          <m:t>و</m:t>
                        </m:r>
                        <m:f>
                          <m:fPr>
                            <m:ctrlPr>
                              <a:rPr lang="en-US" sz="1600" i="1">
                                <a:solidFill>
                                  <a:schemeClr val="tx1"/>
                                </a:solidFill>
                                <a:latin typeface="Cambria Math"/>
                                <a:ea typeface="Calibri"/>
                                <a:cs typeface="Simplified Arabic"/>
                              </a:rPr>
                            </m:ctrlPr>
                          </m:fPr>
                          <m:num>
                            <m:r>
                              <m:rPr>
                                <m:sty m:val="p"/>
                              </m:rPr>
                              <a:rPr lang="fr-FR" sz="1600" b="0" i="0" smtClean="0">
                                <a:solidFill>
                                  <a:schemeClr val="tx1"/>
                                </a:solidFill>
                                <a:latin typeface="Cambria Math"/>
                                <a:ea typeface="Calibri"/>
                                <a:cs typeface="Simplified Arabic"/>
                              </a:rPr>
                              <m:t>c</m:t>
                            </m:r>
                          </m:num>
                          <m:den>
                            <m:r>
                              <m:rPr>
                                <m:sty m:val="p"/>
                              </m:rPr>
                              <a:rPr lang="fr-FR" sz="1600" b="0" i="0" smtClean="0">
                                <a:solidFill>
                                  <a:schemeClr val="tx1"/>
                                </a:solidFill>
                                <a:latin typeface="Cambria Math"/>
                                <a:ea typeface="Calibri"/>
                                <a:cs typeface="Simplified Arabic"/>
                              </a:rPr>
                              <m:t>z</m:t>
                            </m:r>
                          </m:den>
                        </m:f>
                        <m:r>
                          <a:rPr lang="en-US" sz="1600">
                            <a:solidFill>
                              <a:schemeClr val="tx1"/>
                            </a:solidFill>
                            <a:latin typeface="Cambria Math"/>
                            <a:ea typeface="Calibri"/>
                            <a:cs typeface="Simplified Arabic"/>
                          </a:rPr>
                          <m:t> </m:t>
                        </m:r>
                      </m:e>
                    </m:d>
                  </m:oMath>
                </a14:m>
                <a:r>
                  <a:rPr lang="ar-DZ" sz="1800" dirty="0" smtClean="0">
                    <a:solidFill>
                      <a:schemeClr val="tx1"/>
                    </a:solidFill>
                    <a:ea typeface="Calibri"/>
                    <a:cs typeface="Simplified Arabic"/>
                  </a:rPr>
                  <a:t>. </a:t>
                </a:r>
              </a:p>
              <a:p>
                <a:pPr marL="342900" lvl="0" indent="-342900" algn="just" rtl="1">
                  <a:lnSpc>
                    <a:spcPct val="150000"/>
                  </a:lnSpc>
                  <a:buFont typeface="+mj-lt"/>
                  <a:buAutoNum type="arabicParenR"/>
                </a:pPr>
                <a:r>
                  <a:rPr lang="ar-DZ" sz="1800" dirty="0" smtClean="0">
                    <a:solidFill>
                      <a:schemeClr val="tx1"/>
                    </a:solidFill>
                    <a:ea typeface="Calibri"/>
                    <a:cs typeface="Simplified Arabic"/>
                  </a:rPr>
                  <a:t>ثم نقوم بضرب المجموعة الأعداد الكسرية السابقة في أصغر مضعف مشترك للمقام ويكون حينها مجموعة الأرقام المتحصل عليها هي قرائن ميلر التي تكتب على الشكل التالي </a:t>
                </a:r>
                <a:r>
                  <a:rPr lang="fr-FR" sz="1800" dirty="0" smtClean="0">
                    <a:solidFill>
                      <a:srgbClr val="000000"/>
                    </a:solidFill>
                    <a:ea typeface="Times New Roman"/>
                  </a:rPr>
                  <a:t> .(</a:t>
                </a:r>
                <a:r>
                  <a:rPr lang="fr-FR" sz="1800" dirty="0" err="1" smtClean="0">
                    <a:solidFill>
                      <a:srgbClr val="000000"/>
                    </a:solidFill>
                    <a:ea typeface="Times New Roman"/>
                  </a:rPr>
                  <a:t>hkl</a:t>
                </a:r>
                <a:r>
                  <a:rPr lang="fr-FR" sz="1800" dirty="0">
                    <a:solidFill>
                      <a:srgbClr val="000000"/>
                    </a:solidFill>
                    <a:ea typeface="Times New Roman"/>
                  </a:rPr>
                  <a:t>)</a:t>
                </a:r>
                <a:r>
                  <a:rPr lang="ar-DZ" sz="2000" dirty="0">
                    <a:solidFill>
                      <a:schemeClr val="tx1"/>
                    </a:solidFill>
                    <a:ea typeface="Calibri"/>
                    <a:cs typeface="Simplified Arabic"/>
                  </a:rPr>
                  <a:t> حيث:</a:t>
                </a:r>
                <a:r>
                  <a:rPr lang="en-US" sz="1800" dirty="0">
                    <a:solidFill>
                      <a:prstClr val="black"/>
                    </a:solidFill>
                    <a:ea typeface="Calibri"/>
                    <a:cs typeface="Simplified Arabic"/>
                  </a:rPr>
                  <a:t> </a:t>
                </a:r>
                <a14:m>
                  <m:oMath xmlns:m="http://schemas.openxmlformats.org/officeDocument/2006/math">
                    <m:d>
                      <m:dPr>
                        <m:ctrlPr>
                          <a:rPr lang="en-US" sz="1800" i="1">
                            <a:solidFill>
                              <a:prstClr val="black"/>
                            </a:solidFill>
                            <a:latin typeface="Cambria Math"/>
                            <a:ea typeface="Calibri"/>
                            <a:cs typeface="Simplified Arabic"/>
                          </a:rPr>
                        </m:ctrlPr>
                      </m:dPr>
                      <m:e>
                        <m:r>
                          <a:rPr lang="fr-FR" sz="1800" i="1">
                            <a:solidFill>
                              <a:prstClr val="black"/>
                            </a:solidFill>
                            <a:latin typeface="Cambria Math"/>
                            <a:ea typeface="Calibri"/>
                            <a:cs typeface="Simplified Arabic"/>
                          </a:rPr>
                          <m:t>h</m:t>
                        </m:r>
                        <m:r>
                          <a:rPr lang="fr-FR" sz="1800" i="1">
                            <a:solidFill>
                              <a:prstClr val="black"/>
                            </a:solidFill>
                            <a:latin typeface="Cambria Math"/>
                            <a:ea typeface="Calibri"/>
                            <a:cs typeface="Simplified Arabic"/>
                          </a:rPr>
                          <m:t>=</m:t>
                        </m:r>
                        <m:r>
                          <a:rPr lang="fr-FR" sz="1800" i="1">
                            <a:solidFill>
                              <a:prstClr val="black"/>
                            </a:solidFill>
                            <a:latin typeface="Cambria Math"/>
                            <a:ea typeface="Calibri"/>
                            <a:cs typeface="Simplified Arabic"/>
                          </a:rPr>
                          <m:t>𝑛</m:t>
                        </m:r>
                        <m:f>
                          <m:fPr>
                            <m:ctrlPr>
                              <a:rPr lang="en-US" sz="1800" i="1">
                                <a:solidFill>
                                  <a:prstClr val="black"/>
                                </a:solidFill>
                                <a:latin typeface="Cambria Math"/>
                                <a:ea typeface="Calibri"/>
                                <a:cs typeface="Simplified Arabic"/>
                              </a:rPr>
                            </m:ctrlPr>
                          </m:fPr>
                          <m:num>
                            <m:r>
                              <a:rPr lang="fr-FR" sz="1800">
                                <a:solidFill>
                                  <a:prstClr val="black"/>
                                </a:solidFill>
                                <a:latin typeface="Cambria Math"/>
                                <a:ea typeface="Calibri"/>
                                <a:cs typeface="Simplified Arabic"/>
                              </a:rPr>
                              <m:t> </m:t>
                            </m:r>
                            <m:r>
                              <m:rPr>
                                <m:sty m:val="p"/>
                              </m:rPr>
                              <a:rPr lang="fr-FR" sz="1800">
                                <a:solidFill>
                                  <a:prstClr val="black"/>
                                </a:solidFill>
                                <a:latin typeface="Cambria Math"/>
                                <a:ea typeface="Calibri"/>
                                <a:cs typeface="Simplified Arabic"/>
                              </a:rPr>
                              <m:t>a</m:t>
                            </m:r>
                          </m:num>
                          <m:den>
                            <m:r>
                              <m:rPr>
                                <m:sty m:val="p"/>
                              </m:rPr>
                              <a:rPr lang="fr-FR" sz="1800">
                                <a:solidFill>
                                  <a:prstClr val="black"/>
                                </a:solidFill>
                                <a:latin typeface="Cambria Math"/>
                                <a:ea typeface="Calibri"/>
                                <a:cs typeface="Simplified Arabic"/>
                              </a:rPr>
                              <m:t>x</m:t>
                            </m:r>
                          </m:den>
                        </m:f>
                        <m:r>
                          <a:rPr lang="fr-FR" sz="1800" i="1">
                            <a:solidFill>
                              <a:prstClr val="black"/>
                            </a:solidFill>
                            <a:latin typeface="Cambria Math"/>
                            <a:ea typeface="Calibri"/>
                            <a:cs typeface="Simplified Arabic"/>
                          </a:rPr>
                          <m:t>,</m:t>
                        </m:r>
                        <m:r>
                          <a:rPr lang="fr-FR" sz="1800" i="1">
                            <a:solidFill>
                              <a:prstClr val="black"/>
                            </a:solidFill>
                            <a:latin typeface="Cambria Math"/>
                            <a:ea typeface="Calibri"/>
                            <a:cs typeface="Simplified Arabic"/>
                          </a:rPr>
                          <m:t>𝑘</m:t>
                        </m:r>
                        <m:r>
                          <a:rPr lang="fr-FR" sz="1800" i="1">
                            <a:solidFill>
                              <a:prstClr val="black"/>
                            </a:solidFill>
                            <a:latin typeface="Cambria Math"/>
                            <a:ea typeface="Calibri"/>
                            <a:cs typeface="Simplified Arabic"/>
                          </a:rPr>
                          <m:t>=</m:t>
                        </m:r>
                        <m:r>
                          <a:rPr lang="fr-FR" sz="1800" i="1">
                            <a:solidFill>
                              <a:prstClr val="black"/>
                            </a:solidFill>
                            <a:latin typeface="Cambria Math"/>
                            <a:ea typeface="Calibri"/>
                            <a:cs typeface="Simplified Arabic"/>
                          </a:rPr>
                          <m:t>𝑛</m:t>
                        </m:r>
                        <m:f>
                          <m:fPr>
                            <m:ctrlPr>
                              <a:rPr lang="en-US" sz="1800" i="1">
                                <a:solidFill>
                                  <a:prstClr val="black"/>
                                </a:solidFill>
                                <a:latin typeface="Cambria Math"/>
                                <a:ea typeface="Calibri"/>
                                <a:cs typeface="Simplified Arabic"/>
                              </a:rPr>
                            </m:ctrlPr>
                          </m:fPr>
                          <m:num>
                            <m:r>
                              <m:rPr>
                                <m:sty m:val="p"/>
                              </m:rPr>
                              <a:rPr lang="fr-FR" sz="1800">
                                <a:solidFill>
                                  <a:prstClr val="black"/>
                                </a:solidFill>
                                <a:latin typeface="Cambria Math"/>
                                <a:ea typeface="Calibri"/>
                                <a:cs typeface="Simplified Arabic"/>
                              </a:rPr>
                              <m:t>b</m:t>
                            </m:r>
                          </m:num>
                          <m:den>
                            <m:r>
                              <m:rPr>
                                <m:sty m:val="p"/>
                              </m:rPr>
                              <a:rPr lang="fr-FR" sz="1800">
                                <a:solidFill>
                                  <a:prstClr val="black"/>
                                </a:solidFill>
                                <a:latin typeface="Cambria Math"/>
                                <a:ea typeface="Calibri"/>
                                <a:cs typeface="Simplified Arabic"/>
                              </a:rPr>
                              <m:t>y</m:t>
                            </m:r>
                          </m:den>
                        </m:f>
                        <m:r>
                          <a:rPr lang="fr-FR" sz="1800" i="1">
                            <a:solidFill>
                              <a:prstClr val="black"/>
                            </a:solidFill>
                            <a:latin typeface="Cambria Math"/>
                            <a:ea typeface="Calibri"/>
                            <a:cs typeface="Simplified Arabic"/>
                          </a:rPr>
                          <m:t>,</m:t>
                        </m:r>
                        <m:r>
                          <a:rPr lang="fr-FR" sz="1800" i="1">
                            <a:solidFill>
                              <a:prstClr val="black"/>
                            </a:solidFill>
                            <a:latin typeface="Cambria Math"/>
                            <a:ea typeface="Calibri"/>
                            <a:cs typeface="Simplified Arabic"/>
                          </a:rPr>
                          <m:t>𝑙</m:t>
                        </m:r>
                        <m:r>
                          <a:rPr lang="fr-FR" sz="1800" i="1">
                            <a:solidFill>
                              <a:prstClr val="black"/>
                            </a:solidFill>
                            <a:latin typeface="Cambria Math"/>
                            <a:ea typeface="Calibri"/>
                            <a:cs typeface="Simplified Arabic"/>
                          </a:rPr>
                          <m:t>=</m:t>
                        </m:r>
                        <m:r>
                          <a:rPr lang="fr-FR" sz="1800" i="1">
                            <a:solidFill>
                              <a:prstClr val="black"/>
                            </a:solidFill>
                            <a:latin typeface="Cambria Math"/>
                            <a:ea typeface="Calibri"/>
                            <a:cs typeface="Simplified Arabic"/>
                          </a:rPr>
                          <m:t>𝑛</m:t>
                        </m:r>
                        <m:f>
                          <m:fPr>
                            <m:ctrlPr>
                              <a:rPr lang="en-US" sz="1800" i="1">
                                <a:solidFill>
                                  <a:prstClr val="black"/>
                                </a:solidFill>
                                <a:latin typeface="Cambria Math"/>
                                <a:ea typeface="Calibri"/>
                                <a:cs typeface="Simplified Arabic"/>
                              </a:rPr>
                            </m:ctrlPr>
                          </m:fPr>
                          <m:num>
                            <m:r>
                              <m:rPr>
                                <m:sty m:val="p"/>
                              </m:rPr>
                              <a:rPr lang="fr-FR" sz="1800">
                                <a:solidFill>
                                  <a:prstClr val="black"/>
                                </a:solidFill>
                                <a:latin typeface="Cambria Math"/>
                                <a:ea typeface="Calibri"/>
                                <a:cs typeface="Simplified Arabic"/>
                              </a:rPr>
                              <m:t>c</m:t>
                            </m:r>
                          </m:num>
                          <m:den>
                            <m:r>
                              <m:rPr>
                                <m:sty m:val="p"/>
                              </m:rPr>
                              <a:rPr lang="fr-FR" sz="1800">
                                <a:solidFill>
                                  <a:prstClr val="black"/>
                                </a:solidFill>
                                <a:latin typeface="Cambria Math"/>
                                <a:ea typeface="Calibri"/>
                                <a:cs typeface="Simplified Arabic"/>
                              </a:rPr>
                              <m:t>z</m:t>
                            </m:r>
                          </m:den>
                        </m:f>
                      </m:e>
                    </m:d>
                  </m:oMath>
                </a14:m>
                <a:r>
                  <a:rPr lang="ar-DZ" sz="2000" dirty="0">
                    <a:solidFill>
                      <a:schemeClr val="tx1"/>
                    </a:solidFill>
                    <a:ea typeface="Calibri"/>
                    <a:cs typeface="Simplified Arabic"/>
                  </a:rPr>
                  <a:t>و </a:t>
                </a:r>
                <a14:m>
                  <m:oMath xmlns:m="http://schemas.openxmlformats.org/officeDocument/2006/math">
                    <m:r>
                      <a:rPr lang="fr-FR" sz="2000" i="1">
                        <a:solidFill>
                          <a:prstClr val="black"/>
                        </a:solidFill>
                        <a:latin typeface="Cambria Math"/>
                        <a:ea typeface="Calibri"/>
                        <a:cs typeface="Simplified Arabic"/>
                      </a:rPr>
                      <m:t>𝑛</m:t>
                    </m:r>
                  </m:oMath>
                </a14:m>
                <a:r>
                  <a:rPr lang="ar-DZ" sz="2000" dirty="0">
                    <a:solidFill>
                      <a:schemeClr val="tx1"/>
                    </a:solidFill>
                    <a:ea typeface="Calibri"/>
                    <a:cs typeface="Simplified Arabic"/>
                  </a:rPr>
                  <a:t> هو المضاعف المشترك الأصغر </a:t>
                </a:r>
                <a:r>
                  <a:rPr lang="ar-DZ" sz="2000" dirty="0" smtClean="0">
                    <a:solidFill>
                      <a:schemeClr val="tx1"/>
                    </a:solidFill>
                    <a:ea typeface="Calibri"/>
                    <a:cs typeface="Simplified Arabic"/>
                  </a:rPr>
                  <a:t>للمقام</a:t>
                </a:r>
                <a:r>
                  <a:rPr lang="ar-DZ" sz="1800" dirty="0" smtClean="0">
                    <a:solidFill>
                      <a:srgbClr val="000000"/>
                    </a:solidFill>
                    <a:ea typeface="Times New Roman"/>
                  </a:rPr>
                  <a:t>.</a:t>
                </a:r>
                <a:endParaRPr lang="fr-FR" sz="1800" dirty="0" smtClean="0">
                  <a:solidFill>
                    <a:schemeClr val="tx1"/>
                  </a:solidFill>
                  <a:ea typeface="Calibri"/>
                  <a:cs typeface="Simplified Arabic"/>
                </a:endParaRPr>
              </a:p>
              <a:p>
                <a:pPr marL="342900" lvl="0" indent="-342900" algn="just" rtl="1">
                  <a:lnSpc>
                    <a:spcPct val="150000"/>
                  </a:lnSpc>
                  <a:buFont typeface="+mj-lt"/>
                  <a:buAutoNum type="arabicParenR"/>
                </a:pPr>
                <a:endParaRPr lang="fr-FR" sz="1800" dirty="0" smtClean="0">
                  <a:solidFill>
                    <a:schemeClr val="tx1"/>
                  </a:solidFill>
                  <a:ea typeface="Calibri"/>
                  <a:cs typeface="Simplified Arabic"/>
                </a:endParaRPr>
              </a:p>
              <a:p>
                <a:pPr marL="342900" lvl="0" indent="-342900" algn="just" rtl="1">
                  <a:lnSpc>
                    <a:spcPct val="150000"/>
                  </a:lnSpc>
                  <a:buFont typeface="+mj-lt"/>
                  <a:buAutoNum type="arabicParenR"/>
                </a:pPr>
                <a:endParaRPr lang="ar-DZ" sz="1800" dirty="0">
                  <a:solidFill>
                    <a:schemeClr val="tx1"/>
                  </a:solidFill>
                  <a:ea typeface="Calibri"/>
                  <a:cs typeface="Simplified Arabic"/>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6000" y="36000"/>
                <a:ext cx="9036136" cy="6768000"/>
              </a:xfrm>
              <a:blipFill rotWithShape="1">
                <a:blip r:embed="rId2"/>
                <a:stretch>
                  <a:fillRect l="-1619" r="-607" b="-9550"/>
                </a:stretch>
              </a:blipFill>
            </p:spPr>
            <p:txBody>
              <a:bodyPr/>
              <a:lstStyle/>
              <a:p>
                <a:r>
                  <a:rPr lang="en-US">
                    <a:noFill/>
                  </a:rPr>
                  <a:t> </a:t>
                </a:r>
              </a:p>
            </p:txBody>
          </p:sp>
        </mc:Fallback>
      </mc:AlternateContent>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4</a:t>
            </a:r>
            <a:endParaRPr lang="en-US" altLang="en-US" b="1" dirty="0">
              <a:solidFill>
                <a:prstClr val="black"/>
              </a:solidFill>
              <a:latin typeface="Arial" charset="0"/>
            </a:endParaRPr>
          </a:p>
        </p:txBody>
      </p:sp>
    </p:spTree>
    <p:extLst>
      <p:ext uri="{BB962C8B-B14F-4D97-AF65-F5344CB8AC3E}">
        <p14:creationId xmlns:p14="http://schemas.microsoft.com/office/powerpoint/2010/main" val="2555682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6000" y="36000"/>
                <a:ext cx="9036136" cy="6768000"/>
              </a:xfrm>
            </p:spPr>
            <p:txBody>
              <a:bodyPr>
                <a:normAutofit/>
              </a:bodyPr>
              <a:lstStyle/>
              <a:p>
                <a:pPr lvl="0" algn="just" rtl="1">
                  <a:lnSpc>
                    <a:spcPct val="150000"/>
                  </a:lnSpc>
                </a:pPr>
                <a:r>
                  <a:rPr lang="ar-DZ" sz="1800" dirty="0" smtClean="0">
                    <a:solidFill>
                      <a:srgbClr val="000000"/>
                    </a:solidFill>
                    <a:ea typeface="Times New Roman"/>
                  </a:rPr>
                  <a:t>ويمكننا توضيح </a:t>
                </a:r>
                <a:r>
                  <a:rPr lang="fr-FR" sz="1800" dirty="0" smtClean="0">
                    <a:solidFill>
                      <a:srgbClr val="000000"/>
                    </a:solidFill>
                    <a:ea typeface="Times New Roman"/>
                  </a:rPr>
                  <a:t> </a:t>
                </a:r>
                <a:r>
                  <a:rPr lang="ar-DZ" sz="1800" dirty="0" smtClean="0">
                    <a:solidFill>
                      <a:srgbClr val="000000"/>
                    </a:solidFill>
                    <a:ea typeface="Times New Roman"/>
                  </a:rPr>
                  <a:t>الخطوات السابقة المتبعة في تحديد قرائن ميرمن خلال المثال التالي:</a:t>
                </a:r>
                <a:r>
                  <a:rPr lang="ar-DZ" sz="1800" dirty="0">
                    <a:solidFill>
                      <a:srgbClr val="000000"/>
                    </a:solidFill>
                    <a:ea typeface="Times New Roman"/>
                  </a:rPr>
                  <a:t>عين قرائن ميلر للمستوي البلوري المشار له في الشكل المقابل بالون </a:t>
                </a:r>
                <a:r>
                  <a:rPr lang="ar-DZ" sz="1800" dirty="0" smtClean="0">
                    <a:solidFill>
                      <a:srgbClr val="000000"/>
                    </a:solidFill>
                    <a:ea typeface="Times New Roman"/>
                  </a:rPr>
                  <a:t>الأزرق.</a:t>
                </a:r>
              </a:p>
              <a:p>
                <a:pPr lvl="0" algn="just" rtl="1">
                  <a:lnSpc>
                    <a:spcPct val="150000"/>
                  </a:lnSpc>
                </a:pPr>
                <a:endParaRPr lang="ar-DZ" sz="1800" dirty="0">
                  <a:solidFill>
                    <a:srgbClr val="000000"/>
                  </a:solidFill>
                  <a:ea typeface="Times New Roman"/>
                </a:endParaRPr>
              </a:p>
              <a:p>
                <a:pPr lvl="0" algn="just" rtl="1">
                  <a:lnSpc>
                    <a:spcPct val="150000"/>
                  </a:lnSpc>
                </a:pPr>
                <a:endParaRPr lang="ar-DZ" sz="1800" dirty="0" smtClean="0">
                  <a:solidFill>
                    <a:srgbClr val="000000"/>
                  </a:solidFill>
                  <a:ea typeface="Times New Roman"/>
                </a:endParaRPr>
              </a:p>
              <a:p>
                <a:pPr lvl="0" algn="just" rtl="1">
                  <a:lnSpc>
                    <a:spcPct val="150000"/>
                  </a:lnSpc>
                </a:pPr>
                <a:endParaRPr lang="ar-DZ" sz="1800" dirty="0" smtClean="0">
                  <a:solidFill>
                    <a:srgbClr val="000000"/>
                  </a:solidFill>
                  <a:ea typeface="Times New Roman"/>
                </a:endParaRPr>
              </a:p>
              <a:p>
                <a:pPr lvl="0" algn="just" rtl="1">
                  <a:lnSpc>
                    <a:spcPct val="150000"/>
                  </a:lnSpc>
                </a:pPr>
                <a:endParaRPr lang="ar-DZ" sz="1800" dirty="0">
                  <a:solidFill>
                    <a:srgbClr val="000000"/>
                  </a:solidFill>
                  <a:ea typeface="Times New Roman"/>
                </a:endParaRPr>
              </a:p>
              <a:p>
                <a:pPr lvl="0" algn="just" rtl="1">
                  <a:lnSpc>
                    <a:spcPct val="150000"/>
                  </a:lnSpc>
                </a:pPr>
                <a:endParaRPr lang="ar-DZ" sz="1800" dirty="0" smtClean="0">
                  <a:solidFill>
                    <a:srgbClr val="000000"/>
                  </a:solidFill>
                  <a:ea typeface="Times New Roman"/>
                </a:endParaRPr>
              </a:p>
              <a:p>
                <a:pPr lvl="0" algn="just" rtl="1">
                  <a:lnSpc>
                    <a:spcPct val="150000"/>
                  </a:lnSpc>
                </a:pPr>
                <a:endParaRPr lang="ar-DZ" sz="1800" dirty="0" smtClean="0">
                  <a:solidFill>
                    <a:srgbClr val="000000"/>
                  </a:solidFill>
                  <a:ea typeface="Times New Roman"/>
                </a:endParaRPr>
              </a:p>
              <a:p>
                <a:pPr lvl="0" algn="just" rtl="1">
                  <a:lnSpc>
                    <a:spcPct val="150000"/>
                  </a:lnSpc>
                </a:pPr>
                <a:endParaRPr lang="ar-DZ" sz="1800" dirty="0">
                  <a:solidFill>
                    <a:srgbClr val="000000"/>
                  </a:solidFill>
                  <a:ea typeface="Times New Roman"/>
                </a:endParaRPr>
              </a:p>
              <a:p>
                <a:pPr algn="just" rtl="1">
                  <a:lnSpc>
                    <a:spcPct val="150000"/>
                  </a:lnSpc>
                  <a:spcAft>
                    <a:spcPts val="0"/>
                  </a:spcAft>
                </a:pPr>
                <a:r>
                  <a:rPr lang="ar-DZ" sz="1800" dirty="0" smtClean="0">
                    <a:solidFill>
                      <a:srgbClr val="000000"/>
                    </a:solidFill>
                    <a:ea typeface="Times New Roman"/>
                  </a:rPr>
                  <a:t>من خلال الشكل نلاحظ بأن المستوي يقطع المحاور الثلاثة في النقاط </a:t>
                </a:r>
                <a14:m>
                  <m:oMath xmlns:m="http://schemas.openxmlformats.org/officeDocument/2006/math">
                    <m:d>
                      <m:dPr>
                        <m:ctrlPr>
                          <a:rPr lang="en-US" sz="1600" i="1">
                            <a:solidFill>
                              <a:prstClr val="black"/>
                            </a:solidFill>
                            <a:latin typeface="Cambria Math"/>
                            <a:ea typeface="Calibri"/>
                            <a:cs typeface="Simplified Arabic"/>
                          </a:rPr>
                        </m:ctrlPr>
                      </m:dPr>
                      <m:e>
                        <m:r>
                          <m:rPr>
                            <m:sty m:val="p"/>
                          </m:rPr>
                          <a:rPr lang="fr-FR" sz="1600">
                            <a:solidFill>
                              <a:prstClr val="black"/>
                            </a:solidFill>
                            <a:latin typeface="Cambria Math"/>
                            <a:ea typeface="Calibri"/>
                            <a:cs typeface="Simplified Arabic"/>
                          </a:rPr>
                          <m:t>x</m:t>
                        </m:r>
                        <m:r>
                          <a:rPr lang="fr-FR" sz="1600" i="1">
                            <a:solidFill>
                              <a:prstClr val="black"/>
                            </a:solidFill>
                            <a:latin typeface="Cambria Math"/>
                            <a:ea typeface="Calibri"/>
                            <a:cs typeface="Simplified Arabic"/>
                          </a:rPr>
                          <m:t>,</m:t>
                        </m:r>
                        <m:r>
                          <m:rPr>
                            <m:sty m:val="p"/>
                          </m:rPr>
                          <a:rPr lang="fr-FR" sz="1600">
                            <a:solidFill>
                              <a:prstClr val="black"/>
                            </a:solidFill>
                            <a:latin typeface="Cambria Math"/>
                            <a:ea typeface="Calibri"/>
                            <a:cs typeface="Simplified Arabic"/>
                          </a:rPr>
                          <m:t>y</m:t>
                        </m:r>
                        <m:r>
                          <a:rPr lang="fr-FR" sz="1600" i="1">
                            <a:solidFill>
                              <a:prstClr val="black"/>
                            </a:solidFill>
                            <a:latin typeface="Cambria Math"/>
                            <a:ea typeface="Calibri"/>
                            <a:cs typeface="Simplified Arabic"/>
                          </a:rPr>
                          <m:t>,</m:t>
                        </m:r>
                        <m:r>
                          <m:rPr>
                            <m:sty m:val="p"/>
                          </m:rPr>
                          <a:rPr lang="fr-FR" sz="1600">
                            <a:solidFill>
                              <a:prstClr val="black"/>
                            </a:solidFill>
                            <a:latin typeface="Cambria Math"/>
                            <a:ea typeface="Calibri"/>
                            <a:cs typeface="Simplified Arabic"/>
                          </a:rPr>
                          <m:t>z</m:t>
                        </m:r>
                      </m:e>
                    </m:d>
                  </m:oMath>
                </a14:m>
                <a:r>
                  <a:rPr lang="en-US" sz="1800" dirty="0">
                    <a:solidFill>
                      <a:prstClr val="black"/>
                    </a:solidFill>
                    <a:ea typeface="Calibri"/>
                    <a:cs typeface="Simplified Arabic"/>
                  </a:rPr>
                  <a:t> = </a:t>
                </a:r>
                <a14:m>
                  <m:oMath xmlns:m="http://schemas.openxmlformats.org/officeDocument/2006/math">
                    <m:d>
                      <m:dPr>
                        <m:ctrlPr>
                          <a:rPr lang="en-US" sz="1600" i="1">
                            <a:solidFill>
                              <a:prstClr val="black"/>
                            </a:solidFill>
                            <a:latin typeface="Cambria Math"/>
                            <a:ea typeface="Calibri"/>
                            <a:cs typeface="Simplified Arabic"/>
                          </a:rPr>
                        </m:ctrlPr>
                      </m:dPr>
                      <m:e>
                        <m:f>
                          <m:fPr>
                            <m:ctrlPr>
                              <a:rPr lang="en-US" sz="1600" i="1">
                                <a:solidFill>
                                  <a:prstClr val="black"/>
                                </a:solidFill>
                                <a:latin typeface="Cambria Math"/>
                                <a:ea typeface="Calibri"/>
                                <a:cs typeface="Simplified Arabic"/>
                              </a:rPr>
                            </m:ctrlPr>
                          </m:fPr>
                          <m:num>
                            <m:r>
                              <a:rPr lang="fr-FR" sz="1600">
                                <a:solidFill>
                                  <a:prstClr val="black"/>
                                </a:solidFill>
                                <a:latin typeface="Cambria Math"/>
                                <a:ea typeface="Calibri"/>
                                <a:cs typeface="Simplified Arabic"/>
                              </a:rPr>
                              <m:t>1</m:t>
                            </m:r>
                          </m:num>
                          <m:den>
                            <m:r>
                              <a:rPr lang="fr-FR" sz="1600">
                                <a:solidFill>
                                  <a:prstClr val="black"/>
                                </a:solidFill>
                                <a:latin typeface="Cambria Math"/>
                                <a:ea typeface="Calibri"/>
                                <a:cs typeface="Simplified Arabic"/>
                              </a:rPr>
                              <m:t>3</m:t>
                            </m:r>
                          </m:den>
                        </m:f>
                        <m:r>
                          <m:rPr>
                            <m:sty m:val="p"/>
                          </m:rPr>
                          <a:rPr lang="fr-FR" sz="1600" b="0" i="0" smtClean="0">
                            <a:solidFill>
                              <a:prstClr val="black"/>
                            </a:solidFill>
                            <a:latin typeface="Cambria Math"/>
                            <a:ea typeface="Calibri"/>
                            <a:cs typeface="Simplified Arabic"/>
                          </a:rPr>
                          <m:t>a</m:t>
                        </m:r>
                        <m:r>
                          <a:rPr lang="en-US" sz="1600">
                            <a:solidFill>
                              <a:prstClr val="black"/>
                            </a:solidFill>
                            <a:latin typeface="Cambria Math"/>
                            <a:ea typeface="Calibri"/>
                            <a:cs typeface="Simplified Arabic"/>
                          </a:rPr>
                          <m:t> </m:t>
                        </m:r>
                        <m:r>
                          <a:rPr lang="fr-FR" sz="1600" i="1">
                            <a:solidFill>
                              <a:prstClr val="black"/>
                            </a:solidFill>
                            <a:latin typeface="Cambria Math"/>
                            <a:ea typeface="Calibri"/>
                            <a:cs typeface="Simplified Arabic"/>
                          </a:rPr>
                          <m:t>,</m:t>
                        </m:r>
                        <m:r>
                          <a:rPr lang="en-US" sz="1600" i="1">
                            <a:solidFill>
                              <a:prstClr val="black"/>
                            </a:solidFill>
                            <a:latin typeface="Cambria Math"/>
                            <a:ea typeface="Calibri"/>
                            <a:cs typeface="Simplified Arabic"/>
                          </a:rPr>
                          <m:t> </m:t>
                        </m:r>
                        <m:f>
                          <m:fPr>
                            <m:ctrlPr>
                              <a:rPr lang="en-US" sz="1600" i="1">
                                <a:solidFill>
                                  <a:prstClr val="black"/>
                                </a:solidFill>
                                <a:latin typeface="Cambria Math"/>
                                <a:ea typeface="Calibri"/>
                                <a:cs typeface="Simplified Arabic"/>
                              </a:rPr>
                            </m:ctrlPr>
                          </m:fPr>
                          <m:num>
                            <m:r>
                              <a:rPr lang="fr-FR" sz="1600">
                                <a:solidFill>
                                  <a:prstClr val="black"/>
                                </a:solidFill>
                                <a:latin typeface="Cambria Math"/>
                                <a:ea typeface="Calibri"/>
                                <a:cs typeface="Simplified Arabic"/>
                              </a:rPr>
                              <m:t>2</m:t>
                            </m:r>
                          </m:num>
                          <m:den>
                            <m:r>
                              <a:rPr lang="fr-FR" sz="1600">
                                <a:solidFill>
                                  <a:prstClr val="black"/>
                                </a:solidFill>
                                <a:latin typeface="Cambria Math"/>
                                <a:ea typeface="Calibri"/>
                                <a:cs typeface="Simplified Arabic"/>
                              </a:rPr>
                              <m:t>3</m:t>
                            </m:r>
                          </m:den>
                        </m:f>
                        <m:r>
                          <a:rPr lang="fr-FR" sz="1600" b="0" i="1" smtClean="0">
                            <a:solidFill>
                              <a:prstClr val="black"/>
                            </a:solidFill>
                            <a:latin typeface="Cambria Math"/>
                            <a:ea typeface="Calibri"/>
                            <a:cs typeface="Simplified Arabic"/>
                          </a:rPr>
                          <m:t>𝑏</m:t>
                        </m:r>
                        <m:r>
                          <a:rPr lang="fr-FR" sz="1600" i="1">
                            <a:solidFill>
                              <a:prstClr val="black"/>
                            </a:solidFill>
                            <a:latin typeface="Cambria Math"/>
                            <a:ea typeface="Calibri"/>
                            <a:cs typeface="Simplified Arabic"/>
                          </a:rPr>
                          <m:t>,</m:t>
                        </m:r>
                        <m:r>
                          <a:rPr lang="en-US" sz="1600" i="1">
                            <a:solidFill>
                              <a:prstClr val="black"/>
                            </a:solidFill>
                            <a:latin typeface="Cambria Math"/>
                            <a:ea typeface="Calibri"/>
                            <a:cs typeface="Simplified Arabic"/>
                          </a:rPr>
                          <m:t> </m:t>
                        </m:r>
                        <m:r>
                          <a:rPr lang="fr-FR" sz="1600" b="0" i="1" smtClean="0">
                            <a:solidFill>
                              <a:prstClr val="black"/>
                            </a:solidFill>
                            <a:latin typeface="Cambria Math"/>
                            <a:ea typeface="Calibri"/>
                            <a:cs typeface="Simplified Arabic"/>
                          </a:rPr>
                          <m:t>𝑐</m:t>
                        </m:r>
                      </m:e>
                    </m:d>
                  </m:oMath>
                </a14:m>
                <a:r>
                  <a:rPr lang="ar-DZ" sz="1800" dirty="0" smtClean="0">
                    <a:solidFill>
                      <a:schemeClr val="tx1"/>
                    </a:solidFill>
                    <a:ea typeface="Calibri"/>
                    <a:cs typeface="Simplified Arabic"/>
                  </a:rPr>
                  <a:t> إذا يمكننا تكوين مجموعة مجموعة </a:t>
                </a:r>
                <a:r>
                  <a:rPr lang="ar-DZ" sz="1800" dirty="0">
                    <a:solidFill>
                      <a:schemeClr val="tx1"/>
                    </a:solidFill>
                    <a:ea typeface="Calibri"/>
                    <a:cs typeface="Simplified Arabic"/>
                  </a:rPr>
                  <a:t>الأعداد الأكسرية</a:t>
                </a:r>
                <a:r>
                  <a:rPr lang="fr-FR" sz="1800" dirty="0">
                    <a:solidFill>
                      <a:schemeClr val="tx1"/>
                    </a:solidFill>
                    <a:ea typeface="Calibri"/>
                    <a:cs typeface="Simplified Arabic"/>
                  </a:rPr>
                  <a:t> </a:t>
                </a:r>
                <a:r>
                  <a:rPr lang="ar-DZ" sz="1800" dirty="0" smtClean="0">
                    <a:solidFill>
                      <a:schemeClr val="tx1"/>
                    </a:solidFill>
                    <a:ea typeface="Calibri"/>
                    <a:cs typeface="Simplified Arabic"/>
                  </a:rPr>
                  <a:t>التالية </a:t>
                </a:r>
                <a14:m>
                  <m:oMath xmlns:m="http://schemas.openxmlformats.org/officeDocument/2006/math">
                    <m:r>
                      <a:rPr lang="ar-DZ" sz="1600" b="0" i="0" smtClean="0">
                        <a:solidFill>
                          <a:prstClr val="black"/>
                        </a:solidFill>
                        <a:latin typeface="Cambria Math"/>
                        <a:ea typeface="Calibri"/>
                        <a:cs typeface="Simplified Arabic"/>
                      </a:rPr>
                      <m:t> </m:t>
                    </m:r>
                    <m:d>
                      <m:dPr>
                        <m:ctrlPr>
                          <a:rPr lang="en-US" sz="1600" i="1">
                            <a:solidFill>
                              <a:prstClr val="black"/>
                            </a:solidFill>
                            <a:latin typeface="Cambria Math"/>
                            <a:ea typeface="Calibri"/>
                            <a:cs typeface="Simplified Arabic"/>
                          </a:rPr>
                        </m:ctrlPr>
                      </m:dPr>
                      <m:e>
                        <m:f>
                          <m:fPr>
                            <m:ctrlPr>
                              <a:rPr lang="en-US" sz="1600" i="1">
                                <a:solidFill>
                                  <a:prstClr val="black"/>
                                </a:solidFill>
                                <a:latin typeface="Cambria Math"/>
                                <a:ea typeface="Calibri"/>
                                <a:cs typeface="Simplified Arabic"/>
                              </a:rPr>
                            </m:ctrlPr>
                          </m:fPr>
                          <m:num>
                            <m:r>
                              <m:rPr>
                                <m:sty m:val="p"/>
                              </m:rPr>
                              <a:rPr lang="fr-FR" sz="1600">
                                <a:solidFill>
                                  <a:prstClr val="black"/>
                                </a:solidFill>
                                <a:latin typeface="Cambria Math"/>
                                <a:ea typeface="Calibri"/>
                                <a:cs typeface="Simplified Arabic"/>
                              </a:rPr>
                              <m:t>x</m:t>
                            </m:r>
                          </m:num>
                          <m:den>
                            <m:r>
                              <m:rPr>
                                <m:sty m:val="p"/>
                              </m:rPr>
                              <a:rPr lang="fr-FR" sz="1600" b="0" i="0" smtClean="0">
                                <a:solidFill>
                                  <a:prstClr val="black"/>
                                </a:solidFill>
                                <a:latin typeface="Cambria Math"/>
                                <a:ea typeface="Calibri"/>
                                <a:cs typeface="Simplified Arabic"/>
                              </a:rPr>
                              <m:t>a</m:t>
                            </m:r>
                          </m:den>
                        </m:f>
                        <m:r>
                          <a:rPr lang="en-US" sz="1600">
                            <a:solidFill>
                              <a:prstClr val="black"/>
                            </a:solidFill>
                            <a:latin typeface="Cambria Math"/>
                            <a:ea typeface="Calibri"/>
                            <a:cs typeface="Simplified Arabic"/>
                          </a:rPr>
                          <m:t> </m:t>
                        </m:r>
                        <m:r>
                          <a:rPr lang="fr-FR" sz="1600" i="1">
                            <a:solidFill>
                              <a:prstClr val="black"/>
                            </a:solidFill>
                            <a:latin typeface="Cambria Math"/>
                            <a:ea typeface="Calibri"/>
                            <a:cs typeface="Simplified Arabic"/>
                          </a:rPr>
                          <m:t>,</m:t>
                        </m:r>
                        <m:f>
                          <m:fPr>
                            <m:ctrlPr>
                              <a:rPr lang="en-US" sz="1600" i="1">
                                <a:solidFill>
                                  <a:prstClr val="black"/>
                                </a:solidFill>
                                <a:latin typeface="Cambria Math"/>
                                <a:ea typeface="Calibri"/>
                                <a:cs typeface="Simplified Arabic"/>
                              </a:rPr>
                            </m:ctrlPr>
                          </m:fPr>
                          <m:num>
                            <m:r>
                              <m:rPr>
                                <m:sty m:val="p"/>
                              </m:rPr>
                              <a:rPr lang="fr-FR" sz="1600" b="0" i="0" smtClean="0">
                                <a:solidFill>
                                  <a:prstClr val="black"/>
                                </a:solidFill>
                                <a:latin typeface="Cambria Math"/>
                                <a:ea typeface="Calibri"/>
                                <a:cs typeface="Simplified Arabic"/>
                              </a:rPr>
                              <m:t>y</m:t>
                            </m:r>
                          </m:num>
                          <m:den>
                            <m:r>
                              <m:rPr>
                                <m:sty m:val="p"/>
                              </m:rPr>
                              <a:rPr lang="fr-FR" sz="1600" b="0" i="0" smtClean="0">
                                <a:solidFill>
                                  <a:prstClr val="black"/>
                                </a:solidFill>
                                <a:latin typeface="Cambria Math"/>
                                <a:ea typeface="Calibri"/>
                                <a:cs typeface="Simplified Arabic"/>
                              </a:rPr>
                              <m:t>b</m:t>
                            </m:r>
                          </m:den>
                        </m:f>
                        <m:r>
                          <a:rPr lang="fr-FR" sz="1600" i="1">
                            <a:solidFill>
                              <a:prstClr val="black"/>
                            </a:solidFill>
                            <a:latin typeface="Cambria Math"/>
                            <a:ea typeface="Calibri"/>
                            <a:cs typeface="Simplified Arabic"/>
                          </a:rPr>
                          <m:t>,</m:t>
                        </m:r>
                        <m:f>
                          <m:fPr>
                            <m:ctrlPr>
                              <a:rPr lang="en-US" sz="1600" i="1">
                                <a:solidFill>
                                  <a:prstClr val="black"/>
                                </a:solidFill>
                                <a:latin typeface="Cambria Math"/>
                                <a:ea typeface="Calibri"/>
                                <a:cs typeface="Simplified Arabic"/>
                              </a:rPr>
                            </m:ctrlPr>
                          </m:fPr>
                          <m:num>
                            <m:r>
                              <m:rPr>
                                <m:sty m:val="p"/>
                              </m:rPr>
                              <a:rPr lang="fr-FR" sz="1600" b="0" i="0" smtClean="0">
                                <a:solidFill>
                                  <a:prstClr val="black"/>
                                </a:solidFill>
                                <a:latin typeface="Cambria Math"/>
                                <a:ea typeface="Calibri"/>
                                <a:cs typeface="Simplified Arabic"/>
                              </a:rPr>
                              <m:t>z</m:t>
                            </m:r>
                          </m:num>
                          <m:den>
                            <m:r>
                              <m:rPr>
                                <m:sty m:val="p"/>
                              </m:rPr>
                              <a:rPr lang="fr-FR" sz="1600" b="0" i="0" smtClean="0">
                                <a:solidFill>
                                  <a:prstClr val="black"/>
                                </a:solidFill>
                                <a:latin typeface="Cambria Math"/>
                                <a:ea typeface="Calibri"/>
                                <a:cs typeface="Simplified Arabic"/>
                              </a:rPr>
                              <m:t>c</m:t>
                            </m:r>
                          </m:den>
                        </m:f>
                      </m:e>
                    </m:d>
                  </m:oMath>
                </a14:m>
                <a:r>
                  <a:rPr lang="en-US" sz="1800" dirty="0" smtClean="0">
                    <a:solidFill>
                      <a:prstClr val="black"/>
                    </a:solidFill>
                    <a:ea typeface="Calibri"/>
                    <a:cs typeface="Simplified Arabic"/>
                  </a:rPr>
                  <a:t> </a:t>
                </a:r>
                <a:r>
                  <a:rPr lang="en-US" sz="1600" dirty="0" smtClean="0">
                    <a:solidFill>
                      <a:prstClr val="black"/>
                    </a:solidFill>
                    <a:ea typeface="Calibri"/>
                    <a:cs typeface="Simplified Arabic"/>
                  </a:rPr>
                  <a:t>=</a:t>
                </a:r>
                <a:r>
                  <a:rPr lang="en-US" sz="1600" dirty="0">
                    <a:solidFill>
                      <a:prstClr val="black"/>
                    </a:solidFill>
                    <a:ea typeface="Calibri"/>
                    <a:cs typeface="Simplified Arabic"/>
                  </a:rPr>
                  <a:t> </a:t>
                </a:r>
                <a14:m>
                  <m:oMath xmlns:m="http://schemas.openxmlformats.org/officeDocument/2006/math">
                    <m:d>
                      <m:dPr>
                        <m:ctrlPr>
                          <a:rPr lang="en-US" sz="1600" i="1">
                            <a:solidFill>
                              <a:prstClr val="black"/>
                            </a:solidFill>
                            <a:latin typeface="Cambria Math"/>
                            <a:ea typeface="Calibri"/>
                            <a:cs typeface="Simplified Arabic"/>
                          </a:rPr>
                        </m:ctrlPr>
                      </m:dPr>
                      <m:e>
                        <m:f>
                          <m:fPr>
                            <m:ctrlPr>
                              <a:rPr lang="en-US" sz="1600" i="1">
                                <a:solidFill>
                                  <a:prstClr val="black"/>
                                </a:solidFill>
                                <a:latin typeface="Cambria Math"/>
                                <a:ea typeface="Calibri"/>
                                <a:cs typeface="Simplified Arabic"/>
                              </a:rPr>
                            </m:ctrlPr>
                          </m:fPr>
                          <m:num>
                            <m:r>
                              <a:rPr lang="fr-FR" sz="1600">
                                <a:solidFill>
                                  <a:prstClr val="black"/>
                                </a:solidFill>
                                <a:latin typeface="Cambria Math"/>
                                <a:ea typeface="Calibri"/>
                                <a:cs typeface="Simplified Arabic"/>
                              </a:rPr>
                              <m:t>1</m:t>
                            </m:r>
                          </m:num>
                          <m:den>
                            <m:r>
                              <a:rPr lang="fr-FR" sz="1600">
                                <a:solidFill>
                                  <a:prstClr val="black"/>
                                </a:solidFill>
                                <a:latin typeface="Cambria Math"/>
                                <a:ea typeface="Calibri"/>
                                <a:cs typeface="Simplified Arabic"/>
                              </a:rPr>
                              <m:t>3</m:t>
                            </m:r>
                          </m:den>
                        </m:f>
                        <m:r>
                          <a:rPr lang="en-US" sz="1600">
                            <a:solidFill>
                              <a:prstClr val="black"/>
                            </a:solidFill>
                            <a:latin typeface="Cambria Math"/>
                            <a:ea typeface="Calibri"/>
                            <a:cs typeface="Simplified Arabic"/>
                          </a:rPr>
                          <m:t> </m:t>
                        </m:r>
                        <m:r>
                          <a:rPr lang="fr-FR" sz="1600" i="1">
                            <a:solidFill>
                              <a:prstClr val="black"/>
                            </a:solidFill>
                            <a:latin typeface="Cambria Math"/>
                            <a:ea typeface="Calibri"/>
                            <a:cs typeface="Simplified Arabic"/>
                          </a:rPr>
                          <m:t>,</m:t>
                        </m:r>
                        <m:r>
                          <a:rPr lang="en-US" sz="1600" i="1" smtClean="0">
                            <a:solidFill>
                              <a:prstClr val="black"/>
                            </a:solidFill>
                            <a:latin typeface="Cambria Math"/>
                            <a:ea typeface="Calibri"/>
                            <a:cs typeface="Simplified Arabic"/>
                          </a:rPr>
                          <m:t> </m:t>
                        </m:r>
                        <m:f>
                          <m:fPr>
                            <m:ctrlPr>
                              <a:rPr lang="en-US" sz="1600" i="1">
                                <a:solidFill>
                                  <a:prstClr val="black"/>
                                </a:solidFill>
                                <a:latin typeface="Cambria Math"/>
                                <a:ea typeface="Calibri"/>
                                <a:cs typeface="Simplified Arabic"/>
                              </a:rPr>
                            </m:ctrlPr>
                          </m:fPr>
                          <m:num>
                            <m:r>
                              <a:rPr lang="fr-FR" sz="1600">
                                <a:solidFill>
                                  <a:prstClr val="black"/>
                                </a:solidFill>
                                <a:latin typeface="Cambria Math"/>
                                <a:ea typeface="Calibri"/>
                                <a:cs typeface="Simplified Arabic"/>
                              </a:rPr>
                              <m:t>2</m:t>
                            </m:r>
                          </m:num>
                          <m:den>
                            <m:r>
                              <a:rPr lang="fr-FR" sz="1600">
                                <a:solidFill>
                                  <a:prstClr val="black"/>
                                </a:solidFill>
                                <a:latin typeface="Cambria Math"/>
                                <a:ea typeface="Calibri"/>
                                <a:cs typeface="Simplified Arabic"/>
                              </a:rPr>
                              <m:t>3</m:t>
                            </m:r>
                          </m:den>
                        </m:f>
                        <m:r>
                          <a:rPr lang="fr-FR" sz="1600" i="1">
                            <a:solidFill>
                              <a:prstClr val="black"/>
                            </a:solidFill>
                            <a:latin typeface="Cambria Math"/>
                            <a:ea typeface="Calibri"/>
                            <a:cs typeface="Simplified Arabic"/>
                          </a:rPr>
                          <m:t>,</m:t>
                        </m:r>
                        <m:f>
                          <m:fPr>
                            <m:ctrlPr>
                              <a:rPr lang="en-US" sz="1600" i="1">
                                <a:solidFill>
                                  <a:prstClr val="black"/>
                                </a:solidFill>
                                <a:latin typeface="Cambria Math"/>
                                <a:ea typeface="Calibri"/>
                                <a:cs typeface="Simplified Arabic"/>
                              </a:rPr>
                            </m:ctrlPr>
                          </m:fPr>
                          <m:num>
                            <m:r>
                              <a:rPr lang="ar-DZ" sz="1600" b="0" i="0" smtClean="0">
                                <a:solidFill>
                                  <a:prstClr val="black"/>
                                </a:solidFill>
                                <a:latin typeface="Cambria Math"/>
                                <a:ea typeface="Calibri"/>
                                <a:cs typeface="Simplified Arabic"/>
                              </a:rPr>
                              <m:t>1</m:t>
                            </m:r>
                          </m:num>
                          <m:den>
                            <m:r>
                              <a:rPr lang="ar-DZ" sz="1600" b="0" i="0" smtClean="0">
                                <a:solidFill>
                                  <a:prstClr val="black"/>
                                </a:solidFill>
                                <a:latin typeface="Cambria Math"/>
                                <a:ea typeface="Calibri"/>
                                <a:cs typeface="Simplified Arabic"/>
                              </a:rPr>
                              <m:t>1</m:t>
                            </m:r>
                          </m:den>
                        </m:f>
                      </m:e>
                    </m:d>
                  </m:oMath>
                </a14:m>
                <a:r>
                  <a:rPr lang="ar-DZ" sz="1800" dirty="0" smtClean="0">
                    <a:solidFill>
                      <a:schemeClr val="tx1"/>
                    </a:solidFill>
                    <a:ea typeface="Calibri"/>
                    <a:cs typeface="Simplified Arabic"/>
                  </a:rPr>
                  <a:t>ويكون مقلوب هذه المجموعة هو </a:t>
                </a:r>
                <a14:m>
                  <m:oMath xmlns:m="http://schemas.openxmlformats.org/officeDocument/2006/math">
                    <m:d>
                      <m:dPr>
                        <m:ctrlPr>
                          <a:rPr lang="en-US" sz="1600" i="1">
                            <a:solidFill>
                              <a:prstClr val="black"/>
                            </a:solidFill>
                            <a:latin typeface="Cambria Math"/>
                            <a:ea typeface="Calibri"/>
                            <a:cs typeface="Simplified Arabic"/>
                          </a:rPr>
                        </m:ctrlPr>
                      </m:dPr>
                      <m:e>
                        <m:f>
                          <m:fPr>
                            <m:ctrlPr>
                              <a:rPr lang="en-US" sz="1600" i="1">
                                <a:solidFill>
                                  <a:prstClr val="black"/>
                                </a:solidFill>
                                <a:latin typeface="Cambria Math"/>
                                <a:ea typeface="Calibri"/>
                                <a:cs typeface="Simplified Arabic"/>
                              </a:rPr>
                            </m:ctrlPr>
                          </m:fPr>
                          <m:num>
                            <m:r>
                              <m:rPr>
                                <m:sty m:val="p"/>
                              </m:rPr>
                              <a:rPr lang="fr-FR" sz="1600" b="0" i="0" smtClean="0">
                                <a:solidFill>
                                  <a:prstClr val="black"/>
                                </a:solidFill>
                                <a:latin typeface="Cambria Math"/>
                                <a:ea typeface="Calibri"/>
                                <a:cs typeface="Simplified Arabic"/>
                              </a:rPr>
                              <m:t>a</m:t>
                            </m:r>
                          </m:num>
                          <m:den>
                            <m:r>
                              <m:rPr>
                                <m:sty m:val="p"/>
                              </m:rPr>
                              <a:rPr lang="fr-FR" sz="1600" b="0" i="0" smtClean="0">
                                <a:solidFill>
                                  <a:prstClr val="black"/>
                                </a:solidFill>
                                <a:latin typeface="Cambria Math"/>
                                <a:ea typeface="Calibri"/>
                                <a:cs typeface="Simplified Arabic"/>
                              </a:rPr>
                              <m:t>x</m:t>
                            </m:r>
                          </m:den>
                        </m:f>
                        <m:r>
                          <a:rPr lang="en-US" sz="1600">
                            <a:solidFill>
                              <a:prstClr val="black"/>
                            </a:solidFill>
                            <a:latin typeface="Cambria Math"/>
                            <a:ea typeface="Calibri"/>
                            <a:cs typeface="Simplified Arabic"/>
                          </a:rPr>
                          <m:t> </m:t>
                        </m:r>
                        <m:r>
                          <a:rPr lang="fr-FR" sz="1600" i="1">
                            <a:solidFill>
                              <a:prstClr val="black"/>
                            </a:solidFill>
                            <a:latin typeface="Cambria Math"/>
                            <a:ea typeface="Calibri"/>
                            <a:cs typeface="Simplified Arabic"/>
                          </a:rPr>
                          <m:t>,</m:t>
                        </m:r>
                        <m:f>
                          <m:fPr>
                            <m:ctrlPr>
                              <a:rPr lang="en-US" sz="1600" i="1">
                                <a:solidFill>
                                  <a:prstClr val="black"/>
                                </a:solidFill>
                                <a:latin typeface="Cambria Math"/>
                                <a:ea typeface="Calibri"/>
                                <a:cs typeface="Simplified Arabic"/>
                              </a:rPr>
                            </m:ctrlPr>
                          </m:fPr>
                          <m:num>
                            <m:r>
                              <m:rPr>
                                <m:sty m:val="p"/>
                              </m:rPr>
                              <a:rPr lang="fr-FR" sz="1600" b="0" i="0" smtClean="0">
                                <a:solidFill>
                                  <a:prstClr val="black"/>
                                </a:solidFill>
                                <a:latin typeface="Cambria Math"/>
                                <a:ea typeface="Calibri"/>
                                <a:cs typeface="Simplified Arabic"/>
                              </a:rPr>
                              <m:t>b</m:t>
                            </m:r>
                          </m:num>
                          <m:den>
                            <m:r>
                              <m:rPr>
                                <m:sty m:val="p"/>
                              </m:rPr>
                              <a:rPr lang="fr-FR" sz="1600" b="0" i="0" smtClean="0">
                                <a:solidFill>
                                  <a:prstClr val="black"/>
                                </a:solidFill>
                                <a:latin typeface="Cambria Math"/>
                                <a:ea typeface="Calibri"/>
                                <a:cs typeface="Simplified Arabic"/>
                              </a:rPr>
                              <m:t>y</m:t>
                            </m:r>
                          </m:den>
                        </m:f>
                        <m:r>
                          <a:rPr lang="fr-FR" sz="1600" i="1">
                            <a:solidFill>
                              <a:prstClr val="black"/>
                            </a:solidFill>
                            <a:latin typeface="Cambria Math"/>
                            <a:ea typeface="Calibri"/>
                            <a:cs typeface="Simplified Arabic"/>
                          </a:rPr>
                          <m:t>,</m:t>
                        </m:r>
                        <m:f>
                          <m:fPr>
                            <m:ctrlPr>
                              <a:rPr lang="en-US" sz="1600" i="1">
                                <a:solidFill>
                                  <a:prstClr val="black"/>
                                </a:solidFill>
                                <a:latin typeface="Cambria Math"/>
                                <a:ea typeface="Calibri"/>
                                <a:cs typeface="Simplified Arabic"/>
                              </a:rPr>
                            </m:ctrlPr>
                          </m:fPr>
                          <m:num>
                            <m:r>
                              <m:rPr>
                                <m:sty m:val="p"/>
                              </m:rPr>
                              <a:rPr lang="fr-FR" sz="1600" b="0" i="0" smtClean="0">
                                <a:solidFill>
                                  <a:prstClr val="black"/>
                                </a:solidFill>
                                <a:latin typeface="Cambria Math"/>
                                <a:ea typeface="Calibri"/>
                                <a:cs typeface="Simplified Arabic"/>
                              </a:rPr>
                              <m:t>c</m:t>
                            </m:r>
                          </m:num>
                          <m:den>
                            <m:r>
                              <m:rPr>
                                <m:sty m:val="p"/>
                              </m:rPr>
                              <a:rPr lang="fr-FR" sz="1600" b="0" i="0" smtClean="0">
                                <a:solidFill>
                                  <a:prstClr val="black"/>
                                </a:solidFill>
                                <a:latin typeface="Cambria Math"/>
                                <a:ea typeface="Calibri"/>
                                <a:cs typeface="Simplified Arabic"/>
                              </a:rPr>
                              <m:t>z</m:t>
                            </m:r>
                          </m:den>
                        </m:f>
                      </m:e>
                    </m:d>
                  </m:oMath>
                </a14:m>
                <a:r>
                  <a:rPr lang="en-US" sz="1800" dirty="0">
                    <a:solidFill>
                      <a:prstClr val="black"/>
                    </a:solidFill>
                    <a:ea typeface="Calibri"/>
                    <a:cs typeface="Simplified Arabic"/>
                  </a:rPr>
                  <a:t> </a:t>
                </a:r>
                <a:r>
                  <a:rPr lang="en-US" sz="1600" dirty="0">
                    <a:solidFill>
                      <a:prstClr val="black"/>
                    </a:solidFill>
                    <a:ea typeface="Calibri"/>
                    <a:cs typeface="Simplified Arabic"/>
                  </a:rPr>
                  <a:t>= </a:t>
                </a:r>
                <a14:m>
                  <m:oMath xmlns:m="http://schemas.openxmlformats.org/officeDocument/2006/math">
                    <m:d>
                      <m:dPr>
                        <m:ctrlPr>
                          <a:rPr lang="en-US" sz="1600" i="1">
                            <a:solidFill>
                              <a:prstClr val="black"/>
                            </a:solidFill>
                            <a:latin typeface="Cambria Math"/>
                            <a:ea typeface="Calibri"/>
                            <a:cs typeface="Simplified Arabic"/>
                          </a:rPr>
                        </m:ctrlPr>
                      </m:dPr>
                      <m:e>
                        <m:f>
                          <m:fPr>
                            <m:ctrlPr>
                              <a:rPr lang="en-US" sz="1600" i="1">
                                <a:solidFill>
                                  <a:prstClr val="black"/>
                                </a:solidFill>
                                <a:latin typeface="Cambria Math"/>
                                <a:ea typeface="Calibri"/>
                                <a:cs typeface="Simplified Arabic"/>
                              </a:rPr>
                            </m:ctrlPr>
                          </m:fPr>
                          <m:num>
                            <m:r>
                              <a:rPr lang="ar-DZ" sz="1600" b="0" i="0" smtClean="0">
                                <a:solidFill>
                                  <a:prstClr val="black"/>
                                </a:solidFill>
                                <a:latin typeface="Cambria Math"/>
                                <a:ea typeface="Calibri"/>
                                <a:cs typeface="Simplified Arabic"/>
                              </a:rPr>
                              <m:t>3</m:t>
                            </m:r>
                          </m:num>
                          <m:den>
                            <m:r>
                              <a:rPr lang="ar-DZ" sz="1600" b="0" i="0" smtClean="0">
                                <a:solidFill>
                                  <a:srgbClr val="FF0000"/>
                                </a:solidFill>
                                <a:latin typeface="Cambria Math"/>
                                <a:ea typeface="Calibri"/>
                                <a:cs typeface="Simplified Arabic"/>
                              </a:rPr>
                              <m:t>1</m:t>
                            </m:r>
                          </m:den>
                        </m:f>
                        <m:r>
                          <a:rPr lang="fr-FR" sz="1600" i="1">
                            <a:solidFill>
                              <a:prstClr val="black"/>
                            </a:solidFill>
                            <a:latin typeface="Cambria Math"/>
                            <a:ea typeface="Calibri"/>
                            <a:cs typeface="Simplified Arabic"/>
                          </a:rPr>
                          <m:t>,</m:t>
                        </m:r>
                        <m:r>
                          <a:rPr lang="en-US" sz="1600" i="1">
                            <a:solidFill>
                              <a:prstClr val="black"/>
                            </a:solidFill>
                            <a:latin typeface="Cambria Math"/>
                            <a:ea typeface="Calibri"/>
                            <a:cs typeface="Simplified Arabic"/>
                          </a:rPr>
                          <m:t> </m:t>
                        </m:r>
                        <m:f>
                          <m:fPr>
                            <m:ctrlPr>
                              <a:rPr lang="en-US" sz="1600" i="1">
                                <a:solidFill>
                                  <a:prstClr val="black"/>
                                </a:solidFill>
                                <a:latin typeface="Cambria Math"/>
                                <a:ea typeface="Calibri"/>
                                <a:cs typeface="Simplified Arabic"/>
                              </a:rPr>
                            </m:ctrlPr>
                          </m:fPr>
                          <m:num>
                            <m:r>
                              <a:rPr lang="fr-FR" sz="1600" b="0" i="0" smtClean="0">
                                <a:solidFill>
                                  <a:prstClr val="black"/>
                                </a:solidFill>
                                <a:latin typeface="Cambria Math"/>
                                <a:ea typeface="Calibri"/>
                                <a:cs typeface="Simplified Arabic"/>
                              </a:rPr>
                              <m:t>3</m:t>
                            </m:r>
                          </m:num>
                          <m:den>
                            <m:r>
                              <a:rPr lang="fr-FR" sz="1600" b="0" i="0" smtClean="0">
                                <a:solidFill>
                                  <a:srgbClr val="FF0000"/>
                                </a:solidFill>
                                <a:latin typeface="Cambria Math"/>
                                <a:ea typeface="Calibri"/>
                                <a:cs typeface="Simplified Arabic"/>
                              </a:rPr>
                              <m:t>2</m:t>
                            </m:r>
                          </m:den>
                        </m:f>
                        <m:r>
                          <a:rPr lang="fr-FR" sz="1600" i="1">
                            <a:solidFill>
                              <a:prstClr val="black"/>
                            </a:solidFill>
                            <a:latin typeface="Cambria Math"/>
                            <a:ea typeface="Calibri"/>
                            <a:cs typeface="Simplified Arabic"/>
                          </a:rPr>
                          <m:t>,</m:t>
                        </m:r>
                        <m:f>
                          <m:fPr>
                            <m:ctrlPr>
                              <a:rPr lang="en-US" sz="1600" i="1">
                                <a:solidFill>
                                  <a:prstClr val="black"/>
                                </a:solidFill>
                                <a:latin typeface="Cambria Math"/>
                                <a:ea typeface="Calibri"/>
                                <a:cs typeface="Simplified Arabic"/>
                              </a:rPr>
                            </m:ctrlPr>
                          </m:fPr>
                          <m:num>
                            <m:r>
                              <a:rPr lang="ar-DZ" sz="1600" b="0" i="0" smtClean="0">
                                <a:solidFill>
                                  <a:prstClr val="black"/>
                                </a:solidFill>
                                <a:latin typeface="Cambria Math"/>
                                <a:ea typeface="Calibri"/>
                                <a:cs typeface="Simplified Arabic"/>
                              </a:rPr>
                              <m:t>1</m:t>
                            </m:r>
                          </m:num>
                          <m:den>
                            <m:r>
                              <a:rPr lang="ar-DZ" sz="1600" b="0" i="0" smtClean="0">
                                <a:solidFill>
                                  <a:srgbClr val="FF0000"/>
                                </a:solidFill>
                                <a:latin typeface="Cambria Math"/>
                                <a:ea typeface="Calibri"/>
                                <a:cs typeface="Simplified Arabic"/>
                              </a:rPr>
                              <m:t>1</m:t>
                            </m:r>
                          </m:den>
                        </m:f>
                      </m:e>
                    </m:d>
                  </m:oMath>
                </a14:m>
                <a:r>
                  <a:rPr lang="ar-DZ" sz="1800" dirty="0" smtClean="0">
                    <a:solidFill>
                      <a:schemeClr val="tx1"/>
                    </a:solidFill>
                    <a:ea typeface="Calibri"/>
                    <a:cs typeface="Simplified Arabic"/>
                  </a:rPr>
                  <a:t> بضرب أعداد هذه المجموعة الأخيرة في المضاعف المشترك الأصغر لمقاماتها(المضاعف المشترك الأصغر للأعداد </a:t>
                </a:r>
                <a:r>
                  <a:rPr lang="ar-DZ" sz="1800" dirty="0" smtClean="0">
                    <a:solidFill>
                      <a:srgbClr val="FF0000"/>
                    </a:solidFill>
                    <a:ea typeface="Calibri"/>
                    <a:cs typeface="Simplified Arabic"/>
                  </a:rPr>
                  <a:t>1</a:t>
                </a:r>
                <a:r>
                  <a:rPr lang="ar-DZ" sz="1800" dirty="0" smtClean="0">
                    <a:solidFill>
                      <a:schemeClr val="tx1"/>
                    </a:solidFill>
                    <a:ea typeface="Calibri"/>
                    <a:cs typeface="Simplified Arabic"/>
                  </a:rPr>
                  <a:t>و</a:t>
                </a:r>
                <a:r>
                  <a:rPr lang="ar-DZ" sz="1800" dirty="0" smtClean="0">
                    <a:solidFill>
                      <a:srgbClr val="FF0000"/>
                    </a:solidFill>
                    <a:ea typeface="Calibri"/>
                    <a:cs typeface="Simplified Arabic"/>
                  </a:rPr>
                  <a:t>2</a:t>
                </a:r>
                <a:r>
                  <a:rPr lang="ar-DZ" sz="1800" dirty="0" smtClean="0">
                    <a:solidFill>
                      <a:schemeClr val="tx1"/>
                    </a:solidFill>
                    <a:ea typeface="Calibri"/>
                    <a:cs typeface="Simplified Arabic"/>
                  </a:rPr>
                  <a:t>و</a:t>
                </a:r>
                <a:r>
                  <a:rPr lang="ar-DZ" sz="1800" dirty="0" smtClean="0">
                    <a:solidFill>
                      <a:srgbClr val="FF0000"/>
                    </a:solidFill>
                    <a:ea typeface="Calibri"/>
                    <a:cs typeface="Simplified Arabic"/>
                  </a:rPr>
                  <a:t>1</a:t>
                </a:r>
                <a:r>
                  <a:rPr lang="ar-DZ" sz="1800" dirty="0" smtClean="0">
                    <a:solidFill>
                      <a:schemeClr val="tx1"/>
                    </a:solidFill>
                    <a:ea typeface="Calibri"/>
                    <a:cs typeface="Simplified Arabic"/>
                  </a:rPr>
                  <a:t>) والذي هو 2</a:t>
                </a:r>
                <a:r>
                  <a:rPr lang="fr-FR" sz="1800" dirty="0" smtClean="0">
                    <a:solidFill>
                      <a:schemeClr val="tx1"/>
                    </a:solidFill>
                    <a:ea typeface="Calibri"/>
                    <a:cs typeface="Simplified Arabic"/>
                  </a:rPr>
                  <a:t>n=</a:t>
                </a:r>
                <a:r>
                  <a:rPr lang="ar-DZ" sz="1800" dirty="0" smtClean="0">
                    <a:solidFill>
                      <a:schemeClr val="tx1"/>
                    </a:solidFill>
                    <a:ea typeface="Calibri"/>
                    <a:cs typeface="Simplified Arabic"/>
                  </a:rPr>
                  <a:t> نحصل على معاملات أو قرائن ميلرللمستوي على النحو </a:t>
                </a:r>
                <a14:m>
                  <m:oMath xmlns:m="http://schemas.openxmlformats.org/officeDocument/2006/math">
                    <m:d>
                      <m:dPr>
                        <m:ctrlPr>
                          <a:rPr lang="en-US" sz="1800" i="1">
                            <a:solidFill>
                              <a:prstClr val="black"/>
                            </a:solidFill>
                            <a:latin typeface="Cambria Math"/>
                            <a:ea typeface="Calibri"/>
                            <a:cs typeface="Simplified Arabic"/>
                          </a:rPr>
                        </m:ctrlPr>
                      </m:dPr>
                      <m:e>
                        <m:r>
                          <a:rPr lang="fr-FR" sz="1800" b="0" i="1" smtClean="0">
                            <a:solidFill>
                              <a:prstClr val="black"/>
                            </a:solidFill>
                            <a:latin typeface="Cambria Math"/>
                            <a:ea typeface="Calibri"/>
                            <a:cs typeface="Simplified Arabic"/>
                          </a:rPr>
                          <m:t>h</m:t>
                        </m:r>
                        <m:r>
                          <a:rPr lang="fr-FR" sz="1800" b="0" i="1" smtClean="0">
                            <a:solidFill>
                              <a:prstClr val="black"/>
                            </a:solidFill>
                            <a:latin typeface="Cambria Math"/>
                            <a:ea typeface="Calibri"/>
                            <a:cs typeface="Simplified Arabic"/>
                          </a:rPr>
                          <m:t>𝑘𝑙</m:t>
                        </m:r>
                      </m:e>
                    </m:d>
                  </m:oMath>
                </a14:m>
                <a:r>
                  <a:rPr lang="en-US" sz="2000" dirty="0">
                    <a:solidFill>
                      <a:prstClr val="black"/>
                    </a:solidFill>
                    <a:ea typeface="Calibri"/>
                    <a:cs typeface="Simplified Arabic"/>
                  </a:rPr>
                  <a:t> </a:t>
                </a:r>
                <a:r>
                  <a:rPr lang="en-US" sz="1800" dirty="0">
                    <a:solidFill>
                      <a:prstClr val="black"/>
                    </a:solidFill>
                    <a:ea typeface="Calibri"/>
                    <a:cs typeface="Simplified Arabic"/>
                  </a:rPr>
                  <a:t>= </a:t>
                </a:r>
                <a14:m>
                  <m:oMath xmlns:m="http://schemas.openxmlformats.org/officeDocument/2006/math">
                    <m:d>
                      <m:dPr>
                        <m:ctrlPr>
                          <a:rPr lang="en-US" sz="1800" i="1">
                            <a:solidFill>
                              <a:prstClr val="black"/>
                            </a:solidFill>
                            <a:latin typeface="Cambria Math"/>
                            <a:ea typeface="Calibri"/>
                            <a:cs typeface="Simplified Arabic"/>
                          </a:rPr>
                        </m:ctrlPr>
                      </m:dPr>
                      <m:e>
                        <m:r>
                          <a:rPr lang="fr-FR" sz="1800" b="0" i="1" smtClean="0">
                            <a:solidFill>
                              <a:prstClr val="black"/>
                            </a:solidFill>
                            <a:latin typeface="Cambria Math"/>
                            <a:ea typeface="Calibri"/>
                            <a:cs typeface="Simplified Arabic"/>
                          </a:rPr>
                          <m:t>632</m:t>
                        </m:r>
                      </m:e>
                    </m:d>
                  </m:oMath>
                </a14:m>
                <a:r>
                  <a:rPr lang="ar-DZ" sz="1800" dirty="0" smtClean="0">
                    <a:solidFill>
                      <a:schemeClr val="tx1"/>
                    </a:solidFill>
                    <a:ea typeface="Calibri"/>
                    <a:cs typeface="Simplified Arabic"/>
                  </a:rPr>
                  <a:t>.</a:t>
                </a: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6000" y="36000"/>
                <a:ext cx="9036136" cy="6768000"/>
              </a:xfrm>
              <a:blipFill rotWithShape="1">
                <a:blip r:embed="rId2"/>
                <a:stretch>
                  <a:fillRect l="-1484" r="-540"/>
                </a:stretch>
              </a:blipFill>
            </p:spPr>
            <p:txBody>
              <a:bodyPr/>
              <a:lstStyle/>
              <a:p>
                <a:r>
                  <a:rPr lang="en-US">
                    <a:noFill/>
                  </a:rPr>
                  <a:t> </a:t>
                </a:r>
              </a:p>
            </p:txBody>
          </p:sp>
        </mc:Fallback>
      </mc:AlternateContent>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en-US" b="1" dirty="0" smtClean="0">
                <a:solidFill>
                  <a:prstClr val="black"/>
                </a:solidFill>
                <a:latin typeface="Arial" charset="0"/>
              </a:rPr>
              <a:t>5</a:t>
            </a:r>
            <a:endParaRPr lang="en-US" altLang="en-US" b="1" dirty="0">
              <a:solidFill>
                <a:prstClr val="black"/>
              </a:solidFill>
              <a:latin typeface="Arial" charset="0"/>
            </a:endParaRPr>
          </a:p>
        </p:txBody>
      </p:sp>
      <p:grpSp>
        <p:nvGrpSpPr>
          <p:cNvPr id="10" name="Group 9"/>
          <p:cNvGrpSpPr/>
          <p:nvPr/>
        </p:nvGrpSpPr>
        <p:grpSpPr>
          <a:xfrm>
            <a:off x="1835696" y="980728"/>
            <a:ext cx="4248472" cy="3312368"/>
            <a:chOff x="3275855" y="2172742"/>
            <a:chExt cx="3715385" cy="3228977"/>
          </a:xfrm>
        </p:grpSpPr>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3275855" y="2172742"/>
              <a:ext cx="3715385" cy="3228977"/>
            </a:xfrm>
            <a:prstGeom prst="rect">
              <a:avLst/>
            </a:prstGeom>
            <a:noFill/>
            <a:ln>
              <a:noFill/>
            </a:ln>
          </p:spPr>
        </p:pic>
        <p:grpSp>
          <p:nvGrpSpPr>
            <p:cNvPr id="12" name="Group 11"/>
            <p:cNvGrpSpPr/>
            <p:nvPr/>
          </p:nvGrpSpPr>
          <p:grpSpPr>
            <a:xfrm>
              <a:off x="3635896" y="3861048"/>
              <a:ext cx="1405256" cy="1235076"/>
              <a:chOff x="0" y="0"/>
              <a:chExt cx="1405427" cy="1235487"/>
            </a:xfrm>
          </p:grpSpPr>
          <mc:AlternateContent xmlns:mc="http://schemas.openxmlformats.org/markup-compatibility/2006" xmlns:a14="http://schemas.microsoft.com/office/drawing/2010/main">
            <mc:Choice Requires="a14">
              <p:sp>
                <p:nvSpPr>
                  <p:cNvPr id="13" name="Text Box 30"/>
                  <p:cNvSpPr txBox="1">
                    <a:spLocks noChangeArrowheads="1"/>
                  </p:cNvSpPr>
                  <p:nvPr/>
                </p:nvSpPr>
                <p:spPr bwMode="auto">
                  <a:xfrm>
                    <a:off x="0" y="0"/>
                    <a:ext cx="574040" cy="5765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f>
                            <m:fPr>
                              <m:ctrlPr>
                                <a:rPr lang="en-US" sz="800" i="1">
                                  <a:effectLst/>
                                  <a:latin typeface="Cambria Math"/>
                                  <a:ea typeface="Calibri"/>
                                  <a:cs typeface="Arial"/>
                                </a:rPr>
                              </m:ctrlPr>
                            </m:fPr>
                            <m:num>
                              <m:r>
                                <a:rPr lang="en-US" sz="800" i="1">
                                  <a:effectLst/>
                                  <a:latin typeface="Cambria Math"/>
                                  <a:ea typeface="Calibri"/>
                                  <a:cs typeface="Arial"/>
                                </a:rPr>
                                <m:t>1</m:t>
                              </m:r>
                            </m:num>
                            <m:den>
                              <m:r>
                                <a:rPr lang="en-US" sz="800" i="1">
                                  <a:effectLst/>
                                  <a:latin typeface="Cambria Math"/>
                                  <a:ea typeface="Calibri"/>
                                  <a:cs typeface="Arial"/>
                                </a:rPr>
                                <m:t>3</m:t>
                              </m:r>
                            </m:den>
                          </m:f>
                          <m:r>
                            <a:rPr lang="en-US" sz="800" i="1">
                              <a:effectLst/>
                              <a:latin typeface="Cambria Math"/>
                              <a:ea typeface="Calibri"/>
                              <a:cs typeface="Arial"/>
                            </a:rPr>
                            <m:t> </m:t>
                          </m:r>
                          <m:r>
                            <a:rPr lang="en-US" sz="800" i="1">
                              <a:effectLst/>
                              <a:latin typeface="Cambria Math"/>
                              <a:ea typeface="Calibri"/>
                              <a:cs typeface="Arial"/>
                            </a:rPr>
                            <m:t>𝑎</m:t>
                          </m:r>
                        </m:oMath>
                      </m:oMathPara>
                    </a14:m>
                    <a:endParaRPr lang="en-US" sz="1100" dirty="0">
                      <a:effectLst/>
                      <a:latin typeface="Calibri"/>
                      <a:ea typeface="Calibri"/>
                      <a:cs typeface="Arial"/>
                    </a:endParaRPr>
                  </a:p>
                </p:txBody>
              </p:sp>
            </mc:Choice>
            <mc:Fallback xmlns="">
              <p:sp>
                <p:nvSpPr>
                  <p:cNvPr id="13" name="Text Box 30"/>
                  <p:cNvSpPr txBox="1">
                    <a:spLocks noRot="1" noChangeAspect="1" noMove="1" noResize="1" noEditPoints="1" noAdjustHandles="1" noChangeArrowheads="1" noChangeShapeType="1" noTextEdit="1"/>
                  </p:cNvSpPr>
                  <p:nvPr/>
                </p:nvSpPr>
                <p:spPr bwMode="auto">
                  <a:xfrm>
                    <a:off x="0" y="0"/>
                    <a:ext cx="574040" cy="576580"/>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Box 30"/>
                  <p:cNvSpPr txBox="1">
                    <a:spLocks noChangeArrowheads="1"/>
                  </p:cNvSpPr>
                  <p:nvPr/>
                </p:nvSpPr>
                <p:spPr bwMode="auto">
                  <a:xfrm>
                    <a:off x="832022" y="716692"/>
                    <a:ext cx="573405" cy="5187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f>
                            <m:fPr>
                              <m:ctrlPr>
                                <a:rPr lang="en-US" sz="800" i="1">
                                  <a:effectLst/>
                                  <a:latin typeface="Cambria Math"/>
                                  <a:ea typeface="Calibri"/>
                                  <a:cs typeface="Arial"/>
                                </a:rPr>
                              </m:ctrlPr>
                            </m:fPr>
                            <m:num>
                              <m:r>
                                <a:rPr lang="en-US" sz="800" i="1">
                                  <a:effectLst/>
                                  <a:latin typeface="Cambria Math"/>
                                  <a:ea typeface="Calibri"/>
                                  <a:cs typeface="Arial"/>
                                </a:rPr>
                                <m:t>2</m:t>
                              </m:r>
                            </m:num>
                            <m:den>
                              <m:r>
                                <a:rPr lang="en-US" sz="800" i="1">
                                  <a:effectLst/>
                                  <a:latin typeface="Cambria Math"/>
                                  <a:ea typeface="Calibri"/>
                                  <a:cs typeface="Arial"/>
                                </a:rPr>
                                <m:t>3</m:t>
                              </m:r>
                            </m:den>
                          </m:f>
                          <m:r>
                            <a:rPr lang="en-US" sz="800" i="1">
                              <a:effectLst/>
                              <a:latin typeface="Cambria Math"/>
                              <a:ea typeface="Calibri"/>
                              <a:cs typeface="Arial"/>
                            </a:rPr>
                            <m:t> </m:t>
                          </m:r>
                          <m:r>
                            <a:rPr lang="en-US" sz="800" i="1">
                              <a:effectLst/>
                              <a:latin typeface="Cambria Math"/>
                              <a:ea typeface="Calibri"/>
                              <a:cs typeface="Arial"/>
                            </a:rPr>
                            <m:t>𝑏</m:t>
                          </m:r>
                        </m:oMath>
                      </m:oMathPara>
                    </a14:m>
                    <a:endParaRPr lang="en-US" sz="1100">
                      <a:effectLst/>
                      <a:latin typeface="Calibri"/>
                      <a:ea typeface="Calibri"/>
                      <a:cs typeface="Arial"/>
                    </a:endParaRPr>
                  </a:p>
                </p:txBody>
              </p:sp>
            </mc:Choice>
            <mc:Fallback xmlns="">
              <p:sp>
                <p:nvSpPr>
                  <p:cNvPr id="14" name="Text Box 30"/>
                  <p:cNvSpPr txBox="1">
                    <a:spLocks noRot="1" noChangeAspect="1" noMove="1" noResize="1" noEditPoints="1" noAdjustHandles="1" noChangeArrowheads="1" noChangeShapeType="1" noTextEdit="1"/>
                  </p:cNvSpPr>
                  <p:nvPr/>
                </p:nvSpPr>
                <p:spPr bwMode="auto">
                  <a:xfrm>
                    <a:off x="832022" y="716692"/>
                    <a:ext cx="573405" cy="518795"/>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spTree>
    <p:extLst>
      <p:ext uri="{BB962C8B-B14F-4D97-AF65-F5344CB8AC3E}">
        <p14:creationId xmlns:p14="http://schemas.microsoft.com/office/powerpoint/2010/main" val="3158954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4103" r="5215" b="7662"/>
          <a:stretch/>
        </p:blipFill>
        <p:spPr bwMode="auto">
          <a:xfrm>
            <a:off x="107504" y="3501008"/>
            <a:ext cx="276425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09" r="6131" b="9925"/>
          <a:stretch/>
        </p:blipFill>
        <p:spPr bwMode="auto">
          <a:xfrm>
            <a:off x="35496" y="734683"/>
            <a:ext cx="2520280" cy="211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36000" y="36000"/>
                <a:ext cx="9036136" cy="6768000"/>
              </a:xfrm>
            </p:spPr>
            <p:txBody>
              <a:bodyPr>
                <a:normAutofit/>
              </a:bodyPr>
              <a:lstStyle/>
              <a:p>
                <a:pPr lvl="0" algn="just" rtl="1">
                  <a:lnSpc>
                    <a:spcPct val="150000"/>
                  </a:lnSpc>
                  <a:spcAft>
                    <a:spcPts val="1000"/>
                  </a:spcAft>
                </a:pPr>
                <a:r>
                  <a:rPr lang="ar-DZ" sz="1800" dirty="0" smtClean="0">
                    <a:solidFill>
                      <a:prstClr val="black"/>
                    </a:solidFill>
                    <a:ea typeface="Times New Roman"/>
                  </a:rPr>
                  <a:t>عند وصف وتعين المستويات البلورية بواسطة قرائن ميلر يجب الأخذ بعين الإعتبار الملاحظات التالية:</a:t>
                </a:r>
                <a:endParaRPr lang="fr-FR" sz="1800" dirty="0" smtClean="0">
                  <a:solidFill>
                    <a:prstClr val="black"/>
                  </a:solidFill>
                  <a:ea typeface="Times New Roman"/>
                </a:endParaRPr>
              </a:p>
              <a:p>
                <a:pPr marL="285750" indent="-285750" algn="just" rtl="1">
                  <a:lnSpc>
                    <a:spcPct val="150000"/>
                  </a:lnSpc>
                  <a:spcAft>
                    <a:spcPts val="1000"/>
                  </a:spcAft>
                  <a:buFont typeface="Wingdings" panose="05000000000000000000" pitchFamily="2" charset="2"/>
                  <a:buChar char="ü"/>
                </a:pPr>
                <a:r>
                  <a:rPr lang="ar-DZ" sz="1800" dirty="0">
                    <a:solidFill>
                      <a:srgbClr val="000000"/>
                    </a:solidFill>
                    <a:ea typeface="Times New Roman"/>
                  </a:rPr>
                  <a:t>المستوي البلوري الموازي لأي محورأي يقطعه في </a:t>
                </a:r>
                <a:r>
                  <a:rPr lang="ar-DZ" sz="1800" b="1" dirty="0">
                    <a:solidFill>
                      <a:srgbClr val="FF0000"/>
                    </a:solidFill>
                    <a:latin typeface="Cambria Math"/>
                    <a:ea typeface="Cambria Math"/>
                  </a:rPr>
                  <a:t>∞</a:t>
                </a:r>
                <a:r>
                  <a:rPr lang="ar-DZ" sz="1800" dirty="0">
                    <a:solidFill>
                      <a:srgbClr val="000000"/>
                    </a:solidFill>
                    <a:latin typeface="Cambria Math"/>
                    <a:ea typeface="Cambria Math"/>
                  </a:rPr>
                  <a:t> يكون معامل ميلرله وفق هذا المحورمعدوم</a:t>
                </a:r>
                <a:r>
                  <a:rPr lang="fr-FR" sz="1800" dirty="0" smtClean="0">
                    <a:solidFill>
                      <a:srgbClr val="000000"/>
                    </a:solidFill>
                    <a:latin typeface="Cambria Math"/>
                    <a:ea typeface="Cambria Math"/>
                  </a:rPr>
                  <a:t>.</a:t>
                </a:r>
              </a:p>
              <a:p>
                <a:pPr algn="just" rtl="1">
                  <a:lnSpc>
                    <a:spcPct val="150000"/>
                  </a:lnSpc>
                  <a:spcAft>
                    <a:spcPts val="1000"/>
                  </a:spcAft>
                </a:pPr>
                <a:r>
                  <a:rPr lang="ar-DZ" sz="1800" dirty="0" smtClean="0">
                    <a:solidFill>
                      <a:srgbClr val="000000"/>
                    </a:solidFill>
                    <a:latin typeface="Cambria Math"/>
                    <a:ea typeface="Cambria Math"/>
                  </a:rPr>
                  <a:t>مثال : في الشكل المقابل نلاحظ</a:t>
                </a:r>
                <a:r>
                  <a:rPr lang="fr-FR" sz="1800" dirty="0" smtClean="0">
                    <a:solidFill>
                      <a:srgbClr val="000000"/>
                    </a:solidFill>
                    <a:latin typeface="Cambria Math"/>
                    <a:ea typeface="Cambria Math"/>
                  </a:rPr>
                  <a:t> </a:t>
                </a:r>
                <a:r>
                  <a:rPr lang="ar-DZ" sz="1800" dirty="0" smtClean="0">
                    <a:solidFill>
                      <a:srgbClr val="000000"/>
                    </a:solidFill>
                    <a:latin typeface="Cambria Math"/>
                    <a:ea typeface="Cambria Math"/>
                  </a:rPr>
                  <a:t>بأن نقاط تقاطع المستوي مع المحاور الثلاثة هي  </a:t>
                </a:r>
                <a:r>
                  <a:rPr lang="fr-FR" sz="1800" dirty="0">
                    <a:solidFill>
                      <a:srgbClr val="000000"/>
                    </a:solidFill>
                    <a:latin typeface="Cambria Math"/>
                    <a:ea typeface="Cambria Math"/>
                  </a:rPr>
                  <a:t> </a:t>
                </a:r>
                <a14:m>
                  <m:oMath xmlns:m="http://schemas.openxmlformats.org/officeDocument/2006/math">
                    <m:r>
                      <m:rPr>
                        <m:sty m:val="p"/>
                      </m:rPr>
                      <a:rPr lang="fr-FR" sz="1800">
                        <a:solidFill>
                          <a:prstClr val="black"/>
                        </a:solidFill>
                        <a:latin typeface="Cambria Math"/>
                        <a:ea typeface="Calibri"/>
                        <a:cs typeface="Simplified Arabic"/>
                      </a:rPr>
                      <m:t>x</m:t>
                    </m:r>
                    <m:r>
                      <a:rPr lang="fr-FR" sz="1800">
                        <a:solidFill>
                          <a:prstClr val="black"/>
                        </a:solidFill>
                        <a:latin typeface="Cambria Math"/>
                        <a:ea typeface="Calibri"/>
                        <a:cs typeface="Simplified Arabic"/>
                      </a:rPr>
                      <m:t>=</m:t>
                    </m:r>
                    <m:r>
                      <m:rPr>
                        <m:sty m:val="p"/>
                      </m:rPr>
                      <a:rPr lang="fr-FR" sz="1800">
                        <a:solidFill>
                          <a:prstClr val="black"/>
                        </a:solidFill>
                        <a:latin typeface="Cambria Math"/>
                        <a:ea typeface="Calibri"/>
                        <a:cs typeface="Simplified Arabic"/>
                      </a:rPr>
                      <m:t>a</m:t>
                    </m:r>
                  </m:oMath>
                </a14:m>
                <a:r>
                  <a:rPr lang="fr-FR" sz="1800" dirty="0">
                    <a:solidFill>
                      <a:srgbClr val="000000"/>
                    </a:solidFill>
                    <a:latin typeface="Cambria Math"/>
                    <a:ea typeface="Cambria Math"/>
                  </a:rPr>
                  <a:t> </a:t>
                </a:r>
                <a:r>
                  <a:rPr lang="ar-DZ" sz="1800" dirty="0" smtClean="0">
                    <a:solidFill>
                      <a:srgbClr val="000000"/>
                    </a:solidFill>
                    <a:latin typeface="Cambria Math"/>
                    <a:ea typeface="Cambria Math"/>
                  </a:rPr>
                  <a:t>و</a:t>
                </a:r>
              </a:p>
              <a:p>
                <a:pPr algn="just" rtl="1">
                  <a:lnSpc>
                    <a:spcPct val="150000"/>
                  </a:lnSpc>
                  <a:spcAft>
                    <a:spcPts val="1000"/>
                  </a:spcAft>
                </a:pPr>
                <a14:m>
                  <m:oMath xmlns:m="http://schemas.openxmlformats.org/officeDocument/2006/math">
                    <m:r>
                      <m:rPr>
                        <m:sty m:val="p"/>
                      </m:rPr>
                      <a:rPr lang="fr-FR" sz="1800">
                        <a:solidFill>
                          <a:prstClr val="black"/>
                        </a:solidFill>
                        <a:latin typeface="Cambria Math"/>
                        <a:ea typeface="Calibri"/>
                        <a:cs typeface="Simplified Arabic"/>
                      </a:rPr>
                      <m:t>y</m:t>
                    </m:r>
                    <m:r>
                      <a:rPr lang="fr-FR" sz="1800">
                        <a:solidFill>
                          <a:prstClr val="black"/>
                        </a:solidFill>
                        <a:latin typeface="Cambria Math"/>
                        <a:ea typeface="Calibri"/>
                        <a:cs typeface="Simplified Arabic"/>
                      </a:rPr>
                      <m:t>=</m:t>
                    </m:r>
                    <m:r>
                      <a:rPr lang="en-US" sz="1800" i="1">
                        <a:solidFill>
                          <a:prstClr val="black"/>
                        </a:solidFill>
                        <a:latin typeface="Cambria Math"/>
                        <a:ea typeface="Cambria Math"/>
                        <a:cs typeface="Simplified Arabic"/>
                      </a:rPr>
                      <m:t>∞</m:t>
                    </m:r>
                  </m:oMath>
                </a14:m>
                <a:r>
                  <a:rPr lang="ar-DZ" sz="1800" dirty="0">
                    <a:solidFill>
                      <a:srgbClr val="000000"/>
                    </a:solidFill>
                    <a:latin typeface="Cambria Math"/>
                    <a:ea typeface="Cambria Math"/>
                  </a:rPr>
                  <a:t> </a:t>
                </a:r>
                <a:r>
                  <a:rPr lang="ar-DZ" sz="1800" dirty="0" smtClean="0">
                    <a:solidFill>
                      <a:srgbClr val="FF0000"/>
                    </a:solidFill>
                    <a:latin typeface="Cambria Math"/>
                    <a:ea typeface="Cambria Math"/>
                  </a:rPr>
                  <a:t>لأن </a:t>
                </a:r>
                <a:r>
                  <a:rPr lang="ar-DZ" sz="1800" dirty="0">
                    <a:solidFill>
                      <a:srgbClr val="FF0000"/>
                    </a:solidFill>
                    <a:latin typeface="Cambria Math"/>
                    <a:ea typeface="Cambria Math"/>
                  </a:rPr>
                  <a:t>للمستوي ضلع </a:t>
                </a:r>
                <a:r>
                  <a:rPr lang="ar-DZ" sz="1800" dirty="0" smtClean="0">
                    <a:solidFill>
                      <a:srgbClr val="FF0000"/>
                    </a:solidFill>
                    <a:latin typeface="Cambria Math"/>
                    <a:ea typeface="Cambria Math"/>
                  </a:rPr>
                  <a:t>موازي للمحور </a:t>
                </a:r>
                <a:r>
                  <a:rPr lang="fr-FR" sz="1800" dirty="0" smtClean="0">
                    <a:solidFill>
                      <a:srgbClr val="FF0000"/>
                    </a:solidFill>
                    <a:latin typeface="Cambria Math"/>
                    <a:ea typeface="Cambria Math"/>
                  </a:rPr>
                  <a:t>y</a:t>
                </a:r>
                <a:r>
                  <a:rPr lang="ar-DZ" sz="1800" dirty="0" smtClean="0">
                    <a:solidFill>
                      <a:srgbClr val="FF0000"/>
                    </a:solidFill>
                    <a:latin typeface="Cambria Math"/>
                    <a:ea typeface="Cambria Math"/>
                  </a:rPr>
                  <a:t>  </a:t>
                </a:r>
                <a:r>
                  <a:rPr lang="ar-DZ" sz="1800" dirty="0" smtClean="0">
                    <a:solidFill>
                      <a:srgbClr val="000000"/>
                    </a:solidFill>
                    <a:latin typeface="Cambria Math"/>
                    <a:ea typeface="Cambria Math"/>
                  </a:rPr>
                  <a:t>و</a:t>
                </a:r>
                <a14:m>
                  <m:oMath xmlns:m="http://schemas.openxmlformats.org/officeDocument/2006/math">
                    <m:r>
                      <m:rPr>
                        <m:sty m:val="p"/>
                      </m:rPr>
                      <a:rPr lang="fr-FR" sz="1800">
                        <a:solidFill>
                          <a:prstClr val="black"/>
                        </a:solidFill>
                        <a:latin typeface="Cambria Math"/>
                        <a:ea typeface="Calibri"/>
                        <a:cs typeface="Simplified Arabic"/>
                      </a:rPr>
                      <m:t>z</m:t>
                    </m:r>
                    <m:r>
                      <a:rPr lang="fr-FR" sz="1800">
                        <a:solidFill>
                          <a:prstClr val="black"/>
                        </a:solidFill>
                        <a:latin typeface="Cambria Math"/>
                        <a:ea typeface="Calibri"/>
                        <a:cs typeface="Simplified Arabic"/>
                      </a:rPr>
                      <m:t>=</m:t>
                    </m:r>
                    <m:r>
                      <a:rPr lang="fr-FR" sz="1800" i="1">
                        <a:solidFill>
                          <a:prstClr val="black"/>
                        </a:solidFill>
                        <a:latin typeface="Cambria Math"/>
                        <a:ea typeface="Calibri"/>
                        <a:cs typeface="Simplified Arabic"/>
                      </a:rPr>
                      <m:t>𝑐</m:t>
                    </m:r>
                  </m:oMath>
                </a14:m>
                <a:r>
                  <a:rPr lang="ar-DZ" sz="1800" dirty="0" smtClean="0">
                    <a:solidFill>
                      <a:srgbClr val="000000"/>
                    </a:solidFill>
                    <a:latin typeface="Cambria Math"/>
                    <a:ea typeface="Cambria Math"/>
                  </a:rPr>
                  <a:t> </a:t>
                </a:r>
                <a:r>
                  <a:rPr lang="ar-DZ" sz="1800" dirty="0">
                    <a:solidFill>
                      <a:schemeClr val="tx1"/>
                    </a:solidFill>
                    <a:ea typeface="Calibri"/>
                    <a:cs typeface="Simplified Arabic"/>
                  </a:rPr>
                  <a:t>إذا يمكننا تكوين </a:t>
                </a:r>
                <a:r>
                  <a:rPr lang="ar-DZ" sz="1800" dirty="0" smtClean="0">
                    <a:solidFill>
                      <a:schemeClr val="tx1"/>
                    </a:solidFill>
                    <a:ea typeface="Calibri"/>
                    <a:cs typeface="Simplified Arabic"/>
                  </a:rPr>
                  <a:t>مجموعة</a:t>
                </a:r>
              </a:p>
              <a:p>
                <a:pPr algn="just" rtl="1">
                  <a:lnSpc>
                    <a:spcPct val="150000"/>
                  </a:lnSpc>
                  <a:spcAft>
                    <a:spcPts val="1000"/>
                  </a:spcAft>
                </a:pPr>
                <a:r>
                  <a:rPr lang="ar-DZ" sz="1800" dirty="0" smtClean="0">
                    <a:solidFill>
                      <a:schemeClr val="tx1"/>
                    </a:solidFill>
                    <a:ea typeface="Calibri"/>
                    <a:cs typeface="Simplified Arabic"/>
                  </a:rPr>
                  <a:t>الأعداد </a:t>
                </a:r>
                <a:r>
                  <a:rPr lang="ar-DZ" sz="1800" dirty="0">
                    <a:solidFill>
                      <a:schemeClr val="tx1"/>
                    </a:solidFill>
                    <a:ea typeface="Calibri"/>
                    <a:cs typeface="Simplified Arabic"/>
                  </a:rPr>
                  <a:t>الأكسرية</a:t>
                </a:r>
                <a:r>
                  <a:rPr lang="fr-FR" sz="1800" dirty="0">
                    <a:solidFill>
                      <a:schemeClr val="tx1"/>
                    </a:solidFill>
                    <a:ea typeface="Calibri"/>
                    <a:cs typeface="Simplified Arabic"/>
                  </a:rPr>
                  <a:t> </a:t>
                </a:r>
                <a:r>
                  <a:rPr lang="ar-DZ" sz="1800" dirty="0">
                    <a:solidFill>
                      <a:schemeClr val="tx1"/>
                    </a:solidFill>
                    <a:ea typeface="Calibri"/>
                    <a:cs typeface="Simplified Arabic"/>
                  </a:rPr>
                  <a:t>التالية </a:t>
                </a:r>
                <a14:m>
                  <m:oMath xmlns:m="http://schemas.openxmlformats.org/officeDocument/2006/math">
                    <m:r>
                      <a:rPr lang="ar-DZ" sz="1600">
                        <a:solidFill>
                          <a:prstClr val="black"/>
                        </a:solidFill>
                        <a:latin typeface="Cambria Math"/>
                        <a:ea typeface="Calibri"/>
                        <a:cs typeface="Simplified Arabic"/>
                      </a:rPr>
                      <m:t> </m:t>
                    </m:r>
                    <m:d>
                      <m:dPr>
                        <m:ctrlPr>
                          <a:rPr lang="en-US" sz="1600" i="1">
                            <a:solidFill>
                              <a:prstClr val="black"/>
                            </a:solidFill>
                            <a:latin typeface="Cambria Math"/>
                            <a:ea typeface="Calibri"/>
                            <a:cs typeface="Simplified Arabic"/>
                          </a:rPr>
                        </m:ctrlPr>
                      </m:dPr>
                      <m:e>
                        <m:f>
                          <m:fPr>
                            <m:ctrlPr>
                              <a:rPr lang="en-US" sz="1600" i="1">
                                <a:solidFill>
                                  <a:prstClr val="black"/>
                                </a:solidFill>
                                <a:latin typeface="Cambria Math"/>
                                <a:ea typeface="Calibri"/>
                                <a:cs typeface="Simplified Arabic"/>
                              </a:rPr>
                            </m:ctrlPr>
                          </m:fPr>
                          <m:num>
                            <m:r>
                              <m:rPr>
                                <m:sty m:val="p"/>
                              </m:rPr>
                              <a:rPr lang="fr-FR" sz="1600">
                                <a:solidFill>
                                  <a:prstClr val="black"/>
                                </a:solidFill>
                                <a:latin typeface="Cambria Math"/>
                                <a:ea typeface="Calibri"/>
                                <a:cs typeface="Simplified Arabic"/>
                              </a:rPr>
                              <m:t>x</m:t>
                            </m:r>
                          </m:num>
                          <m:den>
                            <m:r>
                              <m:rPr>
                                <m:sty m:val="p"/>
                              </m:rPr>
                              <a:rPr lang="fr-FR" sz="1600">
                                <a:solidFill>
                                  <a:prstClr val="black"/>
                                </a:solidFill>
                                <a:latin typeface="Cambria Math"/>
                                <a:ea typeface="Calibri"/>
                                <a:cs typeface="Simplified Arabic"/>
                              </a:rPr>
                              <m:t>a</m:t>
                            </m:r>
                          </m:den>
                        </m:f>
                        <m:r>
                          <a:rPr lang="en-US" sz="1600">
                            <a:solidFill>
                              <a:prstClr val="black"/>
                            </a:solidFill>
                            <a:latin typeface="Cambria Math"/>
                            <a:ea typeface="Calibri"/>
                            <a:cs typeface="Simplified Arabic"/>
                          </a:rPr>
                          <m:t> </m:t>
                        </m:r>
                        <m:r>
                          <a:rPr lang="fr-FR" sz="1600" i="1">
                            <a:solidFill>
                              <a:prstClr val="black"/>
                            </a:solidFill>
                            <a:latin typeface="Cambria Math"/>
                            <a:ea typeface="Calibri"/>
                            <a:cs typeface="Simplified Arabic"/>
                          </a:rPr>
                          <m:t>,</m:t>
                        </m:r>
                        <m:f>
                          <m:fPr>
                            <m:ctrlPr>
                              <a:rPr lang="en-US" sz="1600" i="1">
                                <a:solidFill>
                                  <a:prstClr val="black"/>
                                </a:solidFill>
                                <a:latin typeface="Cambria Math"/>
                                <a:ea typeface="Calibri"/>
                                <a:cs typeface="Simplified Arabic"/>
                              </a:rPr>
                            </m:ctrlPr>
                          </m:fPr>
                          <m:num>
                            <m:r>
                              <m:rPr>
                                <m:sty m:val="p"/>
                              </m:rPr>
                              <a:rPr lang="fr-FR" sz="1600">
                                <a:solidFill>
                                  <a:prstClr val="black"/>
                                </a:solidFill>
                                <a:latin typeface="Cambria Math"/>
                                <a:ea typeface="Calibri"/>
                                <a:cs typeface="Simplified Arabic"/>
                              </a:rPr>
                              <m:t>y</m:t>
                            </m:r>
                          </m:num>
                          <m:den>
                            <m:r>
                              <m:rPr>
                                <m:sty m:val="p"/>
                              </m:rPr>
                              <a:rPr lang="fr-FR" sz="1600">
                                <a:solidFill>
                                  <a:prstClr val="black"/>
                                </a:solidFill>
                                <a:latin typeface="Cambria Math"/>
                                <a:ea typeface="Calibri"/>
                                <a:cs typeface="Simplified Arabic"/>
                              </a:rPr>
                              <m:t>b</m:t>
                            </m:r>
                          </m:den>
                        </m:f>
                        <m:r>
                          <a:rPr lang="fr-FR" sz="1600" i="1">
                            <a:solidFill>
                              <a:prstClr val="black"/>
                            </a:solidFill>
                            <a:latin typeface="Cambria Math"/>
                            <a:ea typeface="Calibri"/>
                            <a:cs typeface="Simplified Arabic"/>
                          </a:rPr>
                          <m:t>,</m:t>
                        </m:r>
                        <m:f>
                          <m:fPr>
                            <m:ctrlPr>
                              <a:rPr lang="en-US" sz="1600" i="1">
                                <a:solidFill>
                                  <a:prstClr val="black"/>
                                </a:solidFill>
                                <a:latin typeface="Cambria Math"/>
                                <a:ea typeface="Calibri"/>
                                <a:cs typeface="Simplified Arabic"/>
                              </a:rPr>
                            </m:ctrlPr>
                          </m:fPr>
                          <m:num>
                            <m:r>
                              <m:rPr>
                                <m:sty m:val="p"/>
                              </m:rPr>
                              <a:rPr lang="fr-FR" sz="1600">
                                <a:solidFill>
                                  <a:prstClr val="black"/>
                                </a:solidFill>
                                <a:latin typeface="Cambria Math"/>
                                <a:ea typeface="Calibri"/>
                                <a:cs typeface="Simplified Arabic"/>
                              </a:rPr>
                              <m:t>z</m:t>
                            </m:r>
                          </m:num>
                          <m:den>
                            <m:r>
                              <m:rPr>
                                <m:sty m:val="p"/>
                              </m:rPr>
                              <a:rPr lang="fr-FR" sz="1600">
                                <a:solidFill>
                                  <a:prstClr val="black"/>
                                </a:solidFill>
                                <a:latin typeface="Cambria Math"/>
                                <a:ea typeface="Calibri"/>
                                <a:cs typeface="Simplified Arabic"/>
                              </a:rPr>
                              <m:t>c</m:t>
                            </m:r>
                          </m:den>
                        </m:f>
                      </m:e>
                    </m:d>
                  </m:oMath>
                </a14:m>
                <a:r>
                  <a:rPr lang="en-US" sz="1800" dirty="0">
                    <a:solidFill>
                      <a:prstClr val="black"/>
                    </a:solidFill>
                    <a:ea typeface="Calibri"/>
                    <a:cs typeface="Simplified Arabic"/>
                  </a:rPr>
                  <a:t> </a:t>
                </a:r>
                <a:r>
                  <a:rPr lang="en-US" sz="1600" dirty="0">
                    <a:solidFill>
                      <a:prstClr val="black"/>
                    </a:solidFill>
                    <a:ea typeface="Calibri"/>
                    <a:cs typeface="Simplified Arabic"/>
                  </a:rPr>
                  <a:t>= </a:t>
                </a:r>
                <a14:m>
                  <m:oMath xmlns:m="http://schemas.openxmlformats.org/officeDocument/2006/math">
                    <m:d>
                      <m:dPr>
                        <m:ctrlPr>
                          <a:rPr lang="en-US" sz="1600" i="1">
                            <a:solidFill>
                              <a:prstClr val="black"/>
                            </a:solidFill>
                            <a:latin typeface="Cambria Math"/>
                            <a:ea typeface="Calibri"/>
                            <a:cs typeface="Simplified Arabic"/>
                          </a:rPr>
                        </m:ctrlPr>
                      </m:dPr>
                      <m:e>
                        <m:r>
                          <a:rPr lang="ar-DZ" sz="1600" i="1">
                            <a:solidFill>
                              <a:prstClr val="black"/>
                            </a:solidFill>
                            <a:latin typeface="Cambria Math"/>
                            <a:ea typeface="Calibri"/>
                            <a:cs typeface="Simplified Arabic"/>
                          </a:rPr>
                          <m:t>1</m:t>
                        </m:r>
                        <m:r>
                          <a:rPr lang="fr-FR" sz="1600" i="1">
                            <a:solidFill>
                              <a:prstClr val="black"/>
                            </a:solidFill>
                            <a:latin typeface="Cambria Math"/>
                            <a:ea typeface="Calibri"/>
                            <a:cs typeface="Simplified Arabic"/>
                          </a:rPr>
                          <m:t>,</m:t>
                        </m:r>
                        <m:r>
                          <a:rPr lang="en-US" sz="1600" i="1">
                            <a:solidFill>
                              <a:prstClr val="black"/>
                            </a:solidFill>
                            <a:latin typeface="Cambria Math"/>
                            <a:ea typeface="Calibri"/>
                            <a:cs typeface="Simplified Arabic"/>
                          </a:rPr>
                          <m:t> </m:t>
                        </m:r>
                        <m:f>
                          <m:fPr>
                            <m:ctrlPr>
                              <a:rPr lang="en-US" sz="1600" i="1" smtClean="0">
                                <a:solidFill>
                                  <a:srgbClr val="FF0000"/>
                                </a:solidFill>
                                <a:latin typeface="Cambria Math"/>
                                <a:ea typeface="Calibri"/>
                                <a:cs typeface="Simplified Arabic"/>
                              </a:rPr>
                            </m:ctrlPr>
                          </m:fPr>
                          <m:num>
                            <m:r>
                              <a:rPr lang="ar-DZ" sz="1600">
                                <a:solidFill>
                                  <a:srgbClr val="FF0000"/>
                                </a:solidFill>
                                <a:latin typeface="Cambria Math"/>
                                <a:ea typeface="Calibri"/>
                                <a:cs typeface="Simplified Arabic"/>
                              </a:rPr>
                              <m:t>1</m:t>
                            </m:r>
                          </m:num>
                          <m:den>
                            <m:r>
                              <a:rPr lang="fr-FR" sz="1600" i="1">
                                <a:solidFill>
                                  <a:srgbClr val="FF0000"/>
                                </a:solidFill>
                                <a:latin typeface="Cambria Math"/>
                                <a:ea typeface="Cambria Math"/>
                                <a:cs typeface="Simplified Arabic"/>
                              </a:rPr>
                              <m:t>∞</m:t>
                            </m:r>
                          </m:den>
                        </m:f>
                        <m:r>
                          <a:rPr lang="fr-FR" sz="1600" i="1">
                            <a:solidFill>
                              <a:prstClr val="black"/>
                            </a:solidFill>
                            <a:latin typeface="Cambria Math"/>
                            <a:ea typeface="Calibri"/>
                            <a:cs typeface="Simplified Arabic"/>
                          </a:rPr>
                          <m:t>,</m:t>
                        </m:r>
                        <m:r>
                          <a:rPr lang="ar-DZ" sz="1600" i="1">
                            <a:solidFill>
                              <a:prstClr val="black"/>
                            </a:solidFill>
                            <a:latin typeface="Cambria Math"/>
                            <a:ea typeface="Calibri"/>
                            <a:cs typeface="Simplified Arabic"/>
                          </a:rPr>
                          <m:t>1</m:t>
                        </m:r>
                      </m:e>
                    </m:d>
                  </m:oMath>
                </a14:m>
                <a:r>
                  <a:rPr lang="ar-DZ" sz="1800" dirty="0" smtClean="0">
                    <a:solidFill>
                      <a:srgbClr val="000000"/>
                    </a:solidFill>
                    <a:latin typeface="Cambria Math"/>
                    <a:ea typeface="Cambria Math"/>
                  </a:rPr>
                  <a:t> وتكون قرائن ميلر لهذا المستوي هي </a:t>
                </a:r>
                <a14:m>
                  <m:oMath xmlns:m="http://schemas.openxmlformats.org/officeDocument/2006/math">
                    <m:d>
                      <m:dPr>
                        <m:ctrlPr>
                          <a:rPr lang="en-US" sz="1800" i="1">
                            <a:solidFill>
                              <a:prstClr val="black"/>
                            </a:solidFill>
                            <a:latin typeface="Cambria Math"/>
                            <a:ea typeface="Calibri"/>
                            <a:cs typeface="Simplified Arabic"/>
                          </a:rPr>
                        </m:ctrlPr>
                      </m:dPr>
                      <m:e>
                        <m:r>
                          <a:rPr lang="fr-FR" sz="1800" i="1">
                            <a:solidFill>
                              <a:prstClr val="black"/>
                            </a:solidFill>
                            <a:latin typeface="Cambria Math"/>
                            <a:ea typeface="Calibri"/>
                            <a:cs typeface="Simplified Arabic"/>
                          </a:rPr>
                          <m:t>h</m:t>
                        </m:r>
                        <m:r>
                          <a:rPr lang="fr-FR" sz="1800" i="1" smtClean="0">
                            <a:solidFill>
                              <a:srgbClr val="FF0000"/>
                            </a:solidFill>
                            <a:latin typeface="Cambria Math"/>
                            <a:ea typeface="Calibri"/>
                            <a:cs typeface="Simplified Arabic"/>
                          </a:rPr>
                          <m:t>𝑘</m:t>
                        </m:r>
                        <m:r>
                          <a:rPr lang="fr-FR" sz="1800" i="1">
                            <a:solidFill>
                              <a:prstClr val="black"/>
                            </a:solidFill>
                            <a:latin typeface="Cambria Math"/>
                            <a:ea typeface="Calibri"/>
                            <a:cs typeface="Simplified Arabic"/>
                          </a:rPr>
                          <m:t>𝑙</m:t>
                        </m:r>
                      </m:e>
                    </m:d>
                  </m:oMath>
                </a14:m>
                <a:r>
                  <a:rPr lang="en-US" sz="2000" dirty="0">
                    <a:solidFill>
                      <a:prstClr val="black"/>
                    </a:solidFill>
                    <a:ea typeface="Calibri"/>
                    <a:cs typeface="Simplified Arabic"/>
                  </a:rPr>
                  <a:t> </a:t>
                </a:r>
                <a:r>
                  <a:rPr lang="en-US" sz="1800" dirty="0">
                    <a:solidFill>
                      <a:prstClr val="black"/>
                    </a:solidFill>
                    <a:ea typeface="Calibri"/>
                    <a:cs typeface="Simplified Arabic"/>
                  </a:rPr>
                  <a:t>= </a:t>
                </a:r>
                <a14:m>
                  <m:oMath xmlns:m="http://schemas.openxmlformats.org/officeDocument/2006/math">
                    <m:d>
                      <m:dPr>
                        <m:ctrlPr>
                          <a:rPr lang="en-US" sz="1800" i="1">
                            <a:solidFill>
                              <a:prstClr val="black"/>
                            </a:solidFill>
                            <a:latin typeface="Cambria Math"/>
                            <a:ea typeface="Calibri"/>
                            <a:cs typeface="Simplified Arabic"/>
                          </a:rPr>
                        </m:ctrlPr>
                      </m:dPr>
                      <m:e>
                        <m:r>
                          <a:rPr lang="ar-DZ" sz="1800" b="0" i="1" smtClean="0">
                            <a:solidFill>
                              <a:prstClr val="black"/>
                            </a:solidFill>
                            <a:latin typeface="Cambria Math"/>
                            <a:ea typeface="Calibri"/>
                            <a:cs typeface="Simplified Arabic"/>
                          </a:rPr>
                          <m:t>1</m:t>
                        </m:r>
                        <m:r>
                          <a:rPr lang="ar-DZ" sz="1800" b="0" i="1" smtClean="0">
                            <a:solidFill>
                              <a:srgbClr val="FF0000"/>
                            </a:solidFill>
                            <a:latin typeface="Cambria Math"/>
                            <a:ea typeface="Calibri"/>
                            <a:cs typeface="Simplified Arabic"/>
                          </a:rPr>
                          <m:t>0</m:t>
                        </m:r>
                        <m:r>
                          <a:rPr lang="ar-DZ" sz="1800" b="0" i="1" smtClean="0">
                            <a:solidFill>
                              <a:prstClr val="black"/>
                            </a:solidFill>
                            <a:latin typeface="Cambria Math"/>
                            <a:ea typeface="Calibri"/>
                            <a:cs typeface="Simplified Arabic"/>
                          </a:rPr>
                          <m:t>1</m:t>
                        </m:r>
                      </m:e>
                    </m:d>
                  </m:oMath>
                </a14:m>
                <a:endParaRPr lang="ar-DZ" sz="1800" dirty="0" smtClean="0">
                  <a:solidFill>
                    <a:srgbClr val="000000"/>
                  </a:solidFill>
                  <a:latin typeface="Cambria Math"/>
                  <a:ea typeface="Cambria Math"/>
                </a:endParaRPr>
              </a:p>
              <a:p>
                <a:pPr marL="285750" indent="-285750" algn="just" rtl="1">
                  <a:lnSpc>
                    <a:spcPct val="150000"/>
                  </a:lnSpc>
                  <a:spcAft>
                    <a:spcPts val="1000"/>
                  </a:spcAft>
                  <a:buFont typeface="Wingdings" panose="05000000000000000000" pitchFamily="2" charset="2"/>
                  <a:buChar char="ü"/>
                </a:pPr>
                <a:r>
                  <a:rPr lang="ar-SA" sz="1800" dirty="0" smtClean="0">
                    <a:solidFill>
                      <a:prstClr val="black"/>
                    </a:solidFill>
                    <a:ea typeface="Times New Roman"/>
                  </a:rPr>
                  <a:t>إذا </a:t>
                </a:r>
                <a:r>
                  <a:rPr lang="ar-SA" sz="1800" dirty="0">
                    <a:solidFill>
                      <a:prstClr val="black"/>
                    </a:solidFill>
                    <a:ea typeface="Times New Roman"/>
                  </a:rPr>
                  <a:t>قطع </a:t>
                </a:r>
                <a:r>
                  <a:rPr lang="ar-SA" sz="1800" dirty="0" smtClean="0">
                    <a:solidFill>
                      <a:prstClr val="black"/>
                    </a:solidFill>
                    <a:ea typeface="Times New Roman"/>
                  </a:rPr>
                  <a:t>المستوي</a:t>
                </a:r>
                <a:r>
                  <a:rPr lang="ar-DZ" sz="1800" dirty="0" smtClean="0">
                    <a:solidFill>
                      <a:prstClr val="black"/>
                    </a:solidFill>
                    <a:ea typeface="Times New Roman"/>
                  </a:rPr>
                  <a:t> البلوري</a:t>
                </a:r>
                <a:r>
                  <a:rPr lang="ar-SA" sz="1800" dirty="0" smtClean="0">
                    <a:solidFill>
                      <a:prstClr val="black"/>
                    </a:solidFill>
                    <a:ea typeface="Times New Roman"/>
                  </a:rPr>
                  <a:t> </a:t>
                </a:r>
                <a:r>
                  <a:rPr lang="ar-SA" sz="1800" dirty="0">
                    <a:solidFill>
                      <a:prstClr val="black"/>
                    </a:solidFill>
                    <a:ea typeface="Times New Roman"/>
                  </a:rPr>
                  <a:t>محور معين من جهته </a:t>
                </a:r>
                <a:r>
                  <a:rPr lang="ar-SA" sz="1800" dirty="0" smtClean="0">
                    <a:solidFill>
                      <a:prstClr val="black"/>
                    </a:solidFill>
                    <a:ea typeface="Times New Roman"/>
                  </a:rPr>
                  <a:t>السالبة</a:t>
                </a:r>
                <a:r>
                  <a:rPr lang="ar-DZ" sz="1800" dirty="0" smtClean="0">
                    <a:solidFill>
                      <a:prstClr val="black"/>
                    </a:solidFill>
                    <a:ea typeface="Times New Roman"/>
                  </a:rPr>
                  <a:t> من المبدأ</a:t>
                </a:r>
                <a:r>
                  <a:rPr lang="ar-SA" sz="1800" dirty="0" smtClean="0">
                    <a:solidFill>
                      <a:prstClr val="black"/>
                    </a:solidFill>
                    <a:ea typeface="Times New Roman"/>
                  </a:rPr>
                  <a:t> </a:t>
                </a:r>
                <a:r>
                  <a:rPr lang="ar-DZ" sz="1800" dirty="0" smtClean="0">
                    <a:solidFill>
                      <a:prstClr val="black"/>
                    </a:solidFill>
                    <a:ea typeface="Times New Roman"/>
                  </a:rPr>
                  <a:t>فإن قرينة ميلر الموافقة له تكون سالبة ويرمز لها بالرمز</a:t>
                </a:r>
                <a14:m>
                  <m:oMath xmlns:m="http://schemas.openxmlformats.org/officeDocument/2006/math">
                    <m:acc>
                      <m:accPr>
                        <m:chr m:val="̅"/>
                        <m:ctrlPr>
                          <a:rPr lang="en-US" sz="1800" i="1" smtClean="0">
                            <a:solidFill>
                              <a:schemeClr val="tx1"/>
                            </a:solidFill>
                            <a:latin typeface="Cambria Math"/>
                            <a:cs typeface="Simplified Arabic"/>
                          </a:rPr>
                        </m:ctrlPr>
                      </m:accPr>
                      <m:e>
                        <m:r>
                          <a:rPr lang="fr-FR" sz="1800" i="1">
                            <a:solidFill>
                              <a:schemeClr val="tx1"/>
                            </a:solidFill>
                            <a:latin typeface="Cambria Math"/>
                            <a:cs typeface="Simplified Arabic"/>
                          </a:rPr>
                          <m:t>h</m:t>
                        </m:r>
                      </m:e>
                    </m:acc>
                  </m:oMath>
                </a14:m>
                <a:r>
                  <a:rPr lang="en-US" sz="1800" dirty="0" smtClean="0">
                    <a:solidFill>
                      <a:schemeClr val="tx1"/>
                    </a:solidFill>
                  </a:rPr>
                  <a:t> </a:t>
                </a:r>
                <a:r>
                  <a:rPr lang="ar-DZ" sz="1800" dirty="0" smtClean="0">
                    <a:solidFill>
                      <a:schemeClr val="tx1"/>
                    </a:solidFill>
                  </a:rPr>
                  <a:t> أو</a:t>
                </a:r>
                <a14:m>
                  <m:oMath xmlns:m="http://schemas.openxmlformats.org/officeDocument/2006/math">
                    <m:r>
                      <a:rPr lang="en-US" sz="1800">
                        <a:solidFill>
                          <a:schemeClr val="tx1"/>
                        </a:solidFill>
                        <a:latin typeface="Cambria Math"/>
                        <a:ea typeface="Calibri"/>
                        <a:cs typeface="Simplified Arabic"/>
                      </a:rPr>
                      <m:t> </m:t>
                    </m:r>
                    <m:acc>
                      <m:accPr>
                        <m:chr m:val="̅"/>
                        <m:ctrlPr>
                          <a:rPr lang="en-US" sz="1800" i="1">
                            <a:solidFill>
                              <a:schemeClr val="tx1"/>
                            </a:solidFill>
                            <a:latin typeface="Cambria Math"/>
                            <a:cs typeface="Simplified Arabic"/>
                          </a:rPr>
                        </m:ctrlPr>
                      </m:accPr>
                      <m:e>
                        <m:r>
                          <a:rPr lang="fr-FR" sz="1800" b="0" i="1" smtClean="0">
                            <a:solidFill>
                              <a:schemeClr val="tx1"/>
                            </a:solidFill>
                            <a:latin typeface="Cambria Math"/>
                            <a:cs typeface="Simplified Arabic"/>
                          </a:rPr>
                          <m:t>𝑘</m:t>
                        </m:r>
                      </m:e>
                    </m:acc>
                  </m:oMath>
                </a14:m>
                <a:r>
                  <a:rPr lang="ar-DZ" sz="1800" dirty="0" smtClean="0">
                    <a:solidFill>
                      <a:schemeClr val="tx1"/>
                    </a:solidFill>
                  </a:rPr>
                  <a:t> أو</a:t>
                </a:r>
                <a14:m>
                  <m:oMath xmlns:m="http://schemas.openxmlformats.org/officeDocument/2006/math">
                    <m:r>
                      <a:rPr lang="en-US" sz="1800">
                        <a:solidFill>
                          <a:schemeClr val="tx1"/>
                        </a:solidFill>
                        <a:latin typeface="Cambria Math"/>
                        <a:ea typeface="Calibri"/>
                        <a:cs typeface="Simplified Arabic"/>
                      </a:rPr>
                      <m:t> </m:t>
                    </m:r>
                    <m:acc>
                      <m:accPr>
                        <m:chr m:val="̅"/>
                        <m:ctrlPr>
                          <a:rPr lang="en-US" sz="1800" i="1">
                            <a:solidFill>
                              <a:schemeClr val="tx1"/>
                            </a:solidFill>
                            <a:latin typeface="Cambria Math"/>
                            <a:cs typeface="Simplified Arabic"/>
                          </a:rPr>
                        </m:ctrlPr>
                      </m:accPr>
                      <m:e>
                        <m:r>
                          <a:rPr lang="fr-FR" sz="1800" b="0" i="1" smtClean="0">
                            <a:solidFill>
                              <a:schemeClr val="tx1"/>
                            </a:solidFill>
                            <a:latin typeface="Cambria Math"/>
                            <a:cs typeface="Simplified Arabic"/>
                          </a:rPr>
                          <m:t>𝑙</m:t>
                        </m:r>
                      </m:e>
                    </m:acc>
                  </m:oMath>
                </a14:m>
                <a:r>
                  <a:rPr lang="ar-DZ" sz="1800" dirty="0" smtClean="0"/>
                  <a:t> </a:t>
                </a:r>
                <a:r>
                  <a:rPr lang="ar-DZ" sz="1800" dirty="0" smtClean="0">
                    <a:solidFill>
                      <a:schemeClr val="tx1"/>
                    </a:solidFill>
                  </a:rPr>
                  <a:t>.</a:t>
                </a:r>
              </a:p>
              <a:p>
                <a:pPr algn="just" rtl="1">
                  <a:lnSpc>
                    <a:spcPct val="150000"/>
                  </a:lnSpc>
                  <a:spcAft>
                    <a:spcPts val="1000"/>
                  </a:spcAft>
                </a:pPr>
                <a:r>
                  <a:rPr lang="ar-DZ" sz="1800" dirty="0">
                    <a:solidFill>
                      <a:srgbClr val="000000"/>
                    </a:solidFill>
                    <a:latin typeface="Cambria Math"/>
                    <a:ea typeface="Cambria Math"/>
                  </a:rPr>
                  <a:t>مثال : في الشكل </a:t>
                </a:r>
                <a:r>
                  <a:rPr lang="ar-DZ" sz="1800" dirty="0" smtClean="0">
                    <a:solidFill>
                      <a:srgbClr val="000000"/>
                    </a:solidFill>
                    <a:latin typeface="Cambria Math"/>
                    <a:ea typeface="Cambria Math"/>
                  </a:rPr>
                  <a:t>المقابل من أجل تحديد نقاط تقاطع المستوي مع المحاورالثلاثة نغير المبدأ </a:t>
                </a:r>
              </a:p>
              <a:p>
                <a:pPr algn="just" rtl="1">
                  <a:lnSpc>
                    <a:spcPct val="150000"/>
                  </a:lnSpc>
                  <a:spcAft>
                    <a:spcPts val="1000"/>
                  </a:spcAft>
                </a:pPr>
                <a:r>
                  <a:rPr lang="ar-DZ" sz="1800" dirty="0" smtClean="0">
                    <a:solidFill>
                      <a:srgbClr val="000000"/>
                    </a:solidFill>
                    <a:latin typeface="Cambria Math"/>
                    <a:ea typeface="Cambria Math"/>
                  </a:rPr>
                  <a:t>كما هوفي الشكل  وتكون نقاط  التقاطع مع المحاور الثلاثة هي  </a:t>
                </a:r>
                <a:r>
                  <a:rPr lang="fr-FR" sz="1800" dirty="0" smtClean="0">
                    <a:solidFill>
                      <a:srgbClr val="000000"/>
                    </a:solidFill>
                    <a:latin typeface="Cambria Math"/>
                    <a:ea typeface="Cambria Math"/>
                  </a:rPr>
                  <a:t> </a:t>
                </a:r>
                <a14:m>
                  <m:oMath xmlns:m="http://schemas.openxmlformats.org/officeDocument/2006/math">
                    <m:r>
                      <m:rPr>
                        <m:sty m:val="p"/>
                      </m:rPr>
                      <a:rPr lang="fr-FR" sz="1800">
                        <a:solidFill>
                          <a:prstClr val="black"/>
                        </a:solidFill>
                        <a:latin typeface="Cambria Math"/>
                        <a:ea typeface="Calibri"/>
                        <a:cs typeface="Simplified Arabic"/>
                      </a:rPr>
                      <m:t>x</m:t>
                    </m:r>
                    <m:r>
                      <a:rPr lang="fr-FR" sz="1800">
                        <a:solidFill>
                          <a:prstClr val="black"/>
                        </a:solidFill>
                        <a:latin typeface="Cambria Math"/>
                        <a:ea typeface="Calibri"/>
                        <a:cs typeface="Simplified Arabic"/>
                      </a:rPr>
                      <m:t>=</m:t>
                    </m:r>
                    <m:r>
                      <m:rPr>
                        <m:sty m:val="p"/>
                      </m:rPr>
                      <a:rPr lang="fr-FR" sz="1800">
                        <a:solidFill>
                          <a:prstClr val="black"/>
                        </a:solidFill>
                        <a:latin typeface="Cambria Math"/>
                        <a:ea typeface="Calibri"/>
                        <a:cs typeface="Simplified Arabic"/>
                      </a:rPr>
                      <m:t>a</m:t>
                    </m:r>
                  </m:oMath>
                </a14:m>
                <a:r>
                  <a:rPr lang="fr-FR" sz="1800" dirty="0">
                    <a:solidFill>
                      <a:srgbClr val="000000"/>
                    </a:solidFill>
                    <a:latin typeface="Cambria Math"/>
                    <a:ea typeface="Cambria Math"/>
                  </a:rPr>
                  <a:t> </a:t>
                </a:r>
                <a:r>
                  <a:rPr lang="ar-DZ" sz="1800" dirty="0" smtClean="0">
                    <a:solidFill>
                      <a:srgbClr val="000000"/>
                    </a:solidFill>
                    <a:latin typeface="Cambria Math"/>
                    <a:ea typeface="Cambria Math"/>
                  </a:rPr>
                  <a:t>و</a:t>
                </a:r>
                <a:endParaRPr lang="ar-DZ" sz="1800" dirty="0">
                  <a:solidFill>
                    <a:srgbClr val="000000"/>
                  </a:solidFill>
                  <a:latin typeface="Cambria Math"/>
                  <a:ea typeface="Cambria Math"/>
                </a:endParaRPr>
              </a:p>
              <a:p>
                <a:pPr algn="just" rtl="1">
                  <a:lnSpc>
                    <a:spcPct val="150000"/>
                  </a:lnSpc>
                  <a:spcAft>
                    <a:spcPts val="1000"/>
                  </a:spcAft>
                </a:pPr>
                <a14:m>
                  <m:oMath xmlns:m="http://schemas.openxmlformats.org/officeDocument/2006/math">
                    <m:r>
                      <m:rPr>
                        <m:sty m:val="p"/>
                      </m:rPr>
                      <a:rPr lang="fr-FR" sz="1800" smtClean="0">
                        <a:solidFill>
                          <a:prstClr val="black"/>
                        </a:solidFill>
                        <a:latin typeface="Cambria Math"/>
                        <a:ea typeface="Calibri"/>
                        <a:cs typeface="Simplified Arabic"/>
                      </a:rPr>
                      <m:t>y</m:t>
                    </m:r>
                    <m:r>
                      <a:rPr lang="fr-FR" sz="1800" smtClean="0">
                        <a:solidFill>
                          <a:prstClr val="black"/>
                        </a:solidFill>
                        <a:latin typeface="Cambria Math"/>
                        <a:ea typeface="Calibri"/>
                        <a:cs typeface="Simplified Arabic"/>
                      </a:rPr>
                      <m:t>=−</m:t>
                    </m:r>
                    <m:r>
                      <a:rPr lang="fr-FR" sz="1800" b="0" i="1" smtClean="0">
                        <a:solidFill>
                          <a:prstClr val="black"/>
                        </a:solidFill>
                        <a:latin typeface="Cambria Math"/>
                        <a:ea typeface="Cambria Math"/>
                        <a:cs typeface="Simplified Arabic"/>
                      </a:rPr>
                      <m:t>𝑏</m:t>
                    </m:r>
                  </m:oMath>
                </a14:m>
                <a:r>
                  <a:rPr lang="ar-DZ" sz="1800" dirty="0" smtClean="0">
                    <a:solidFill>
                      <a:srgbClr val="000000"/>
                    </a:solidFill>
                    <a:latin typeface="Cambria Math"/>
                    <a:ea typeface="Cambria Math"/>
                  </a:rPr>
                  <a:t> </a:t>
                </a:r>
                <a:r>
                  <a:rPr lang="ar-DZ" sz="1800" dirty="0" smtClean="0">
                    <a:solidFill>
                      <a:srgbClr val="FF0000"/>
                    </a:solidFill>
                    <a:latin typeface="Cambria Math"/>
                    <a:ea typeface="Cambria Math"/>
                  </a:rPr>
                  <a:t>لأن المستوي يقطع المحور</a:t>
                </a:r>
                <a:r>
                  <a:rPr lang="fr-FR" sz="1800" dirty="0" smtClean="0">
                    <a:solidFill>
                      <a:srgbClr val="FF0000"/>
                    </a:solidFill>
                    <a:latin typeface="Cambria Math"/>
                    <a:ea typeface="Cambria Math"/>
                  </a:rPr>
                  <a:t>y</a:t>
                </a:r>
                <a:r>
                  <a:rPr lang="ar-DZ" sz="1800" dirty="0" smtClean="0">
                    <a:solidFill>
                      <a:srgbClr val="FF0000"/>
                    </a:solidFill>
                    <a:latin typeface="Cambria Math"/>
                    <a:ea typeface="Cambria Math"/>
                  </a:rPr>
                  <a:t> في الجهة السالبة </a:t>
                </a:r>
                <a:r>
                  <a:rPr lang="ar-DZ" sz="1800" dirty="0" smtClean="0">
                    <a:solidFill>
                      <a:schemeClr val="tx1"/>
                    </a:solidFill>
                    <a:latin typeface="Cambria Math"/>
                    <a:ea typeface="Cambria Math"/>
                  </a:rPr>
                  <a:t>و</a:t>
                </a:r>
                <a14:m>
                  <m:oMath xmlns:m="http://schemas.openxmlformats.org/officeDocument/2006/math">
                    <m:r>
                      <m:rPr>
                        <m:sty m:val="p"/>
                      </m:rPr>
                      <a:rPr lang="fr-FR" sz="1800" b="0" i="0" smtClean="0">
                        <a:solidFill>
                          <a:prstClr val="black"/>
                        </a:solidFill>
                        <a:latin typeface="Cambria Math"/>
                        <a:ea typeface="Calibri"/>
                        <a:cs typeface="Simplified Arabic"/>
                      </a:rPr>
                      <m:t>z</m:t>
                    </m:r>
                    <m:r>
                      <a:rPr lang="fr-FR" sz="1800">
                        <a:solidFill>
                          <a:prstClr val="black"/>
                        </a:solidFill>
                        <a:latin typeface="Cambria Math"/>
                        <a:ea typeface="Calibri"/>
                        <a:cs typeface="Simplified Arabic"/>
                      </a:rPr>
                      <m:t>=</m:t>
                    </m:r>
                    <m:r>
                      <a:rPr lang="en-US" sz="1800" i="1">
                        <a:solidFill>
                          <a:prstClr val="black"/>
                        </a:solidFill>
                        <a:latin typeface="Cambria Math"/>
                        <a:ea typeface="Cambria Math"/>
                        <a:cs typeface="Simplified Arabic"/>
                      </a:rPr>
                      <m:t>∞</m:t>
                    </m:r>
                  </m:oMath>
                </a14:m>
                <a:r>
                  <a:rPr lang="fr-FR" sz="1800" dirty="0" smtClean="0">
                    <a:solidFill>
                      <a:srgbClr val="000000"/>
                    </a:solidFill>
                    <a:latin typeface="Cambria Math"/>
                    <a:ea typeface="Cambria Math"/>
                  </a:rPr>
                  <a:t> </a:t>
                </a:r>
                <a:r>
                  <a:rPr lang="ar-DZ" sz="1800" dirty="0" smtClean="0">
                    <a:solidFill>
                      <a:srgbClr val="000000"/>
                    </a:solidFill>
                    <a:latin typeface="Cambria Math"/>
                    <a:ea typeface="Cambria Math"/>
                  </a:rPr>
                  <a:t> </a:t>
                </a:r>
                <a:r>
                  <a:rPr lang="ar-DZ" sz="1800" dirty="0" smtClean="0">
                    <a:solidFill>
                      <a:srgbClr val="FF0000"/>
                    </a:solidFill>
                    <a:latin typeface="Cambria Math"/>
                    <a:ea typeface="Cambria Math"/>
                  </a:rPr>
                  <a:t>لأن </a:t>
                </a:r>
                <a:r>
                  <a:rPr lang="ar-DZ" sz="1800" dirty="0">
                    <a:solidFill>
                      <a:srgbClr val="FF0000"/>
                    </a:solidFill>
                    <a:latin typeface="Cambria Math"/>
                    <a:ea typeface="Cambria Math"/>
                  </a:rPr>
                  <a:t>للمستوي ضلع موازي </a:t>
                </a:r>
                <a:r>
                  <a:rPr lang="ar-DZ" sz="1800" dirty="0" smtClean="0">
                    <a:solidFill>
                      <a:srgbClr val="FF0000"/>
                    </a:solidFill>
                    <a:latin typeface="Cambria Math"/>
                    <a:ea typeface="Cambria Math"/>
                  </a:rPr>
                  <a:t>للمحور</a:t>
                </a:r>
                <a:r>
                  <a:rPr lang="fr-FR" sz="1800" dirty="0" smtClean="0">
                    <a:solidFill>
                      <a:srgbClr val="FF0000"/>
                    </a:solidFill>
                    <a:latin typeface="Cambria Math"/>
                    <a:ea typeface="Cambria Math"/>
                  </a:rPr>
                  <a:t>z</a:t>
                </a:r>
                <a:r>
                  <a:rPr lang="ar-DZ" sz="1800" dirty="0" smtClean="0">
                    <a:solidFill>
                      <a:srgbClr val="000000"/>
                    </a:solidFill>
                    <a:latin typeface="Cambria Math"/>
                    <a:ea typeface="Cambria Math"/>
                  </a:rPr>
                  <a:t>، </a:t>
                </a:r>
                <a:r>
                  <a:rPr lang="ar-DZ" sz="1800" dirty="0">
                    <a:solidFill>
                      <a:schemeClr val="tx1"/>
                    </a:solidFill>
                    <a:ea typeface="Calibri"/>
                    <a:cs typeface="Simplified Arabic"/>
                  </a:rPr>
                  <a:t>إذا يمكننا تكوين مجموعة </a:t>
                </a:r>
                <a:r>
                  <a:rPr lang="ar-DZ" sz="1800" dirty="0" smtClean="0">
                    <a:solidFill>
                      <a:schemeClr val="tx1"/>
                    </a:solidFill>
                    <a:ea typeface="Calibri"/>
                    <a:cs typeface="Simplified Arabic"/>
                  </a:rPr>
                  <a:t>الأعداد </a:t>
                </a:r>
                <a:r>
                  <a:rPr lang="ar-DZ" sz="1800" dirty="0">
                    <a:solidFill>
                      <a:schemeClr val="tx1"/>
                    </a:solidFill>
                    <a:ea typeface="Calibri"/>
                    <a:cs typeface="Simplified Arabic"/>
                  </a:rPr>
                  <a:t>الأكسرية</a:t>
                </a:r>
                <a:r>
                  <a:rPr lang="fr-FR" sz="1800" dirty="0">
                    <a:solidFill>
                      <a:schemeClr val="tx1"/>
                    </a:solidFill>
                    <a:ea typeface="Calibri"/>
                    <a:cs typeface="Simplified Arabic"/>
                  </a:rPr>
                  <a:t> </a:t>
                </a:r>
                <a:r>
                  <a:rPr lang="ar-DZ" sz="1800" dirty="0">
                    <a:solidFill>
                      <a:schemeClr val="tx1"/>
                    </a:solidFill>
                    <a:ea typeface="Calibri"/>
                    <a:cs typeface="Simplified Arabic"/>
                  </a:rPr>
                  <a:t>التالية </a:t>
                </a:r>
                <a14:m>
                  <m:oMath xmlns:m="http://schemas.openxmlformats.org/officeDocument/2006/math">
                    <m:r>
                      <a:rPr lang="ar-DZ" sz="1600">
                        <a:solidFill>
                          <a:prstClr val="black"/>
                        </a:solidFill>
                        <a:latin typeface="Cambria Math"/>
                        <a:ea typeface="Calibri"/>
                        <a:cs typeface="Simplified Arabic"/>
                      </a:rPr>
                      <m:t> </m:t>
                    </m:r>
                    <m:d>
                      <m:dPr>
                        <m:ctrlPr>
                          <a:rPr lang="en-US" sz="1600" i="1">
                            <a:solidFill>
                              <a:prstClr val="black"/>
                            </a:solidFill>
                            <a:latin typeface="Cambria Math"/>
                            <a:ea typeface="Calibri"/>
                            <a:cs typeface="Simplified Arabic"/>
                          </a:rPr>
                        </m:ctrlPr>
                      </m:dPr>
                      <m:e>
                        <m:f>
                          <m:fPr>
                            <m:ctrlPr>
                              <a:rPr lang="en-US" sz="1600" i="1">
                                <a:solidFill>
                                  <a:prstClr val="black"/>
                                </a:solidFill>
                                <a:latin typeface="Cambria Math"/>
                                <a:ea typeface="Calibri"/>
                                <a:cs typeface="Simplified Arabic"/>
                              </a:rPr>
                            </m:ctrlPr>
                          </m:fPr>
                          <m:num>
                            <m:r>
                              <m:rPr>
                                <m:sty m:val="p"/>
                              </m:rPr>
                              <a:rPr lang="fr-FR" sz="1600">
                                <a:solidFill>
                                  <a:prstClr val="black"/>
                                </a:solidFill>
                                <a:latin typeface="Cambria Math"/>
                                <a:ea typeface="Calibri"/>
                                <a:cs typeface="Simplified Arabic"/>
                              </a:rPr>
                              <m:t>x</m:t>
                            </m:r>
                          </m:num>
                          <m:den>
                            <m:r>
                              <m:rPr>
                                <m:sty m:val="p"/>
                              </m:rPr>
                              <a:rPr lang="fr-FR" sz="1600">
                                <a:solidFill>
                                  <a:prstClr val="black"/>
                                </a:solidFill>
                                <a:latin typeface="Cambria Math"/>
                                <a:ea typeface="Calibri"/>
                                <a:cs typeface="Simplified Arabic"/>
                              </a:rPr>
                              <m:t>a</m:t>
                            </m:r>
                          </m:den>
                        </m:f>
                        <m:r>
                          <a:rPr lang="en-US" sz="1600">
                            <a:solidFill>
                              <a:prstClr val="black"/>
                            </a:solidFill>
                            <a:latin typeface="Cambria Math"/>
                            <a:ea typeface="Calibri"/>
                            <a:cs typeface="Simplified Arabic"/>
                          </a:rPr>
                          <m:t> </m:t>
                        </m:r>
                        <m:r>
                          <a:rPr lang="fr-FR" sz="1600" i="1">
                            <a:solidFill>
                              <a:prstClr val="black"/>
                            </a:solidFill>
                            <a:latin typeface="Cambria Math"/>
                            <a:ea typeface="Calibri"/>
                            <a:cs typeface="Simplified Arabic"/>
                          </a:rPr>
                          <m:t>,</m:t>
                        </m:r>
                        <m:f>
                          <m:fPr>
                            <m:ctrlPr>
                              <a:rPr lang="en-US" sz="1600" i="1">
                                <a:solidFill>
                                  <a:prstClr val="black"/>
                                </a:solidFill>
                                <a:latin typeface="Cambria Math"/>
                                <a:ea typeface="Calibri"/>
                                <a:cs typeface="Simplified Arabic"/>
                              </a:rPr>
                            </m:ctrlPr>
                          </m:fPr>
                          <m:num>
                            <m:r>
                              <m:rPr>
                                <m:sty m:val="p"/>
                              </m:rPr>
                              <a:rPr lang="fr-FR" sz="1600">
                                <a:solidFill>
                                  <a:prstClr val="black"/>
                                </a:solidFill>
                                <a:latin typeface="Cambria Math"/>
                                <a:ea typeface="Calibri"/>
                                <a:cs typeface="Simplified Arabic"/>
                              </a:rPr>
                              <m:t>y</m:t>
                            </m:r>
                          </m:num>
                          <m:den>
                            <m:r>
                              <m:rPr>
                                <m:sty m:val="p"/>
                              </m:rPr>
                              <a:rPr lang="fr-FR" sz="1600">
                                <a:solidFill>
                                  <a:prstClr val="black"/>
                                </a:solidFill>
                                <a:latin typeface="Cambria Math"/>
                                <a:ea typeface="Calibri"/>
                                <a:cs typeface="Simplified Arabic"/>
                              </a:rPr>
                              <m:t>b</m:t>
                            </m:r>
                          </m:den>
                        </m:f>
                        <m:r>
                          <a:rPr lang="fr-FR" sz="1600" i="1">
                            <a:solidFill>
                              <a:prstClr val="black"/>
                            </a:solidFill>
                            <a:latin typeface="Cambria Math"/>
                            <a:ea typeface="Calibri"/>
                            <a:cs typeface="Simplified Arabic"/>
                          </a:rPr>
                          <m:t>,</m:t>
                        </m:r>
                        <m:f>
                          <m:fPr>
                            <m:ctrlPr>
                              <a:rPr lang="en-US" sz="1600" i="1">
                                <a:solidFill>
                                  <a:prstClr val="black"/>
                                </a:solidFill>
                                <a:latin typeface="Cambria Math"/>
                                <a:ea typeface="Calibri"/>
                                <a:cs typeface="Simplified Arabic"/>
                              </a:rPr>
                            </m:ctrlPr>
                          </m:fPr>
                          <m:num>
                            <m:r>
                              <m:rPr>
                                <m:sty m:val="p"/>
                              </m:rPr>
                              <a:rPr lang="fr-FR" sz="1600">
                                <a:solidFill>
                                  <a:prstClr val="black"/>
                                </a:solidFill>
                                <a:latin typeface="Cambria Math"/>
                                <a:ea typeface="Calibri"/>
                                <a:cs typeface="Simplified Arabic"/>
                              </a:rPr>
                              <m:t>z</m:t>
                            </m:r>
                          </m:num>
                          <m:den>
                            <m:r>
                              <m:rPr>
                                <m:sty m:val="p"/>
                              </m:rPr>
                              <a:rPr lang="fr-FR" sz="1600">
                                <a:solidFill>
                                  <a:prstClr val="black"/>
                                </a:solidFill>
                                <a:latin typeface="Cambria Math"/>
                                <a:ea typeface="Calibri"/>
                                <a:cs typeface="Simplified Arabic"/>
                              </a:rPr>
                              <m:t>c</m:t>
                            </m:r>
                          </m:den>
                        </m:f>
                      </m:e>
                    </m:d>
                  </m:oMath>
                </a14:m>
                <a:r>
                  <a:rPr lang="en-US" sz="1800" dirty="0">
                    <a:solidFill>
                      <a:prstClr val="black"/>
                    </a:solidFill>
                    <a:ea typeface="Calibri"/>
                    <a:cs typeface="Simplified Arabic"/>
                  </a:rPr>
                  <a:t> </a:t>
                </a:r>
                <a:r>
                  <a:rPr lang="en-US" sz="1600" dirty="0">
                    <a:solidFill>
                      <a:prstClr val="black"/>
                    </a:solidFill>
                    <a:ea typeface="Calibri"/>
                    <a:cs typeface="Simplified Arabic"/>
                  </a:rPr>
                  <a:t>= </a:t>
                </a:r>
                <a14:m>
                  <m:oMath xmlns:m="http://schemas.openxmlformats.org/officeDocument/2006/math">
                    <m:d>
                      <m:dPr>
                        <m:ctrlPr>
                          <a:rPr lang="en-US" sz="1600" i="1">
                            <a:solidFill>
                              <a:prstClr val="black"/>
                            </a:solidFill>
                            <a:latin typeface="Cambria Math"/>
                            <a:ea typeface="Calibri"/>
                            <a:cs typeface="Simplified Arabic"/>
                          </a:rPr>
                        </m:ctrlPr>
                      </m:dPr>
                      <m:e>
                        <m:r>
                          <a:rPr lang="ar-DZ" sz="1600" i="1">
                            <a:solidFill>
                              <a:prstClr val="black"/>
                            </a:solidFill>
                            <a:latin typeface="Cambria Math"/>
                            <a:ea typeface="Calibri"/>
                            <a:cs typeface="Simplified Arabic"/>
                          </a:rPr>
                          <m:t>1</m:t>
                        </m:r>
                        <m:r>
                          <a:rPr lang="fr-FR" sz="1600" i="1">
                            <a:solidFill>
                              <a:prstClr val="black"/>
                            </a:solidFill>
                            <a:latin typeface="Cambria Math"/>
                            <a:ea typeface="Calibri"/>
                            <a:cs typeface="Simplified Arabic"/>
                          </a:rPr>
                          <m:t>,</m:t>
                        </m:r>
                        <m:r>
                          <a:rPr lang="en-US" sz="1600" i="1">
                            <a:solidFill>
                              <a:prstClr val="black"/>
                            </a:solidFill>
                            <a:latin typeface="Cambria Math"/>
                            <a:ea typeface="Calibri"/>
                            <a:cs typeface="Simplified Arabic"/>
                          </a:rPr>
                          <m:t> </m:t>
                        </m:r>
                        <m:r>
                          <a:rPr lang="ar-DZ" sz="1600" b="0" i="1" smtClean="0">
                            <a:solidFill>
                              <a:srgbClr val="FF0000"/>
                            </a:solidFill>
                            <a:latin typeface="Cambria Math"/>
                            <a:ea typeface="Calibri"/>
                            <a:cs typeface="Simplified Arabic"/>
                          </a:rPr>
                          <m:t>−</m:t>
                        </m:r>
                        <m:r>
                          <a:rPr lang="ar-DZ" sz="1600" b="0" i="1" smtClean="0">
                            <a:solidFill>
                              <a:srgbClr val="FF0000"/>
                            </a:solidFill>
                            <a:latin typeface="Cambria Math"/>
                            <a:ea typeface="Calibri"/>
                            <a:cs typeface="Simplified Arabic"/>
                          </a:rPr>
                          <m:t>1</m:t>
                        </m:r>
                        <m:r>
                          <a:rPr lang="fr-FR" sz="1600" i="1">
                            <a:solidFill>
                              <a:prstClr val="black"/>
                            </a:solidFill>
                            <a:latin typeface="Cambria Math"/>
                            <a:ea typeface="Calibri"/>
                            <a:cs typeface="Simplified Arabic"/>
                          </a:rPr>
                          <m:t>,</m:t>
                        </m:r>
                        <m:f>
                          <m:fPr>
                            <m:ctrlPr>
                              <a:rPr lang="en-US" sz="1600" i="1" smtClean="0">
                                <a:solidFill>
                                  <a:srgbClr val="00B050"/>
                                </a:solidFill>
                                <a:latin typeface="Cambria Math"/>
                                <a:ea typeface="Calibri"/>
                                <a:cs typeface="Simplified Arabic"/>
                              </a:rPr>
                            </m:ctrlPr>
                          </m:fPr>
                          <m:num>
                            <m:r>
                              <a:rPr lang="ar-DZ" sz="1600">
                                <a:solidFill>
                                  <a:srgbClr val="00B050"/>
                                </a:solidFill>
                                <a:latin typeface="Cambria Math"/>
                                <a:ea typeface="Calibri"/>
                                <a:cs typeface="Simplified Arabic"/>
                              </a:rPr>
                              <m:t>1</m:t>
                            </m:r>
                          </m:num>
                          <m:den>
                            <m:r>
                              <a:rPr lang="fr-FR" sz="1600" i="1" smtClean="0">
                                <a:solidFill>
                                  <a:srgbClr val="00B050"/>
                                </a:solidFill>
                                <a:latin typeface="Cambria Math"/>
                                <a:ea typeface="Cambria Math"/>
                                <a:cs typeface="Simplified Arabic"/>
                              </a:rPr>
                              <m:t>∞</m:t>
                            </m:r>
                          </m:den>
                        </m:f>
                      </m:e>
                    </m:d>
                  </m:oMath>
                </a14:m>
                <a:r>
                  <a:rPr lang="ar-DZ" sz="1800" dirty="0">
                    <a:solidFill>
                      <a:srgbClr val="000000"/>
                    </a:solidFill>
                    <a:latin typeface="Cambria Math"/>
                    <a:ea typeface="Cambria Math"/>
                  </a:rPr>
                  <a:t> وتكون قرائن ميلر لهذا المستوي هي </a:t>
                </a:r>
                <a14:m>
                  <m:oMath xmlns:m="http://schemas.openxmlformats.org/officeDocument/2006/math">
                    <m:d>
                      <m:dPr>
                        <m:ctrlPr>
                          <a:rPr lang="en-US" sz="1800" i="1">
                            <a:solidFill>
                              <a:prstClr val="black"/>
                            </a:solidFill>
                            <a:latin typeface="Cambria Math"/>
                            <a:ea typeface="Calibri"/>
                            <a:cs typeface="Simplified Arabic"/>
                          </a:rPr>
                        </m:ctrlPr>
                      </m:dPr>
                      <m:e>
                        <m:r>
                          <a:rPr lang="fr-FR" sz="1800" i="1">
                            <a:solidFill>
                              <a:prstClr val="black"/>
                            </a:solidFill>
                            <a:latin typeface="Cambria Math"/>
                            <a:ea typeface="Calibri"/>
                            <a:cs typeface="Simplified Arabic"/>
                          </a:rPr>
                          <m:t>h</m:t>
                        </m:r>
                        <m:r>
                          <a:rPr lang="fr-FR" sz="1800" i="1" smtClean="0">
                            <a:solidFill>
                              <a:srgbClr val="FF0000"/>
                            </a:solidFill>
                            <a:latin typeface="Cambria Math"/>
                            <a:ea typeface="Calibri"/>
                            <a:cs typeface="Simplified Arabic"/>
                          </a:rPr>
                          <m:t>𝑘</m:t>
                        </m:r>
                        <m:r>
                          <a:rPr lang="fr-FR" sz="1800" i="1" smtClean="0">
                            <a:solidFill>
                              <a:srgbClr val="00B050"/>
                            </a:solidFill>
                            <a:latin typeface="Cambria Math"/>
                            <a:ea typeface="Calibri"/>
                            <a:cs typeface="Simplified Arabic"/>
                          </a:rPr>
                          <m:t>𝑙</m:t>
                        </m:r>
                      </m:e>
                    </m:d>
                  </m:oMath>
                </a14:m>
                <a:r>
                  <a:rPr lang="en-US" sz="2000" dirty="0">
                    <a:solidFill>
                      <a:prstClr val="black"/>
                    </a:solidFill>
                    <a:ea typeface="Calibri"/>
                    <a:cs typeface="Simplified Arabic"/>
                  </a:rPr>
                  <a:t> </a:t>
                </a:r>
                <a:r>
                  <a:rPr lang="en-US" sz="1800" dirty="0">
                    <a:solidFill>
                      <a:prstClr val="black"/>
                    </a:solidFill>
                    <a:ea typeface="Calibri"/>
                    <a:cs typeface="Simplified Arabic"/>
                  </a:rPr>
                  <a:t>= </a:t>
                </a:r>
                <a14:m>
                  <m:oMath xmlns:m="http://schemas.openxmlformats.org/officeDocument/2006/math">
                    <m:d>
                      <m:dPr>
                        <m:ctrlPr>
                          <a:rPr lang="en-US" sz="1800" i="1">
                            <a:solidFill>
                              <a:prstClr val="black"/>
                            </a:solidFill>
                            <a:latin typeface="Cambria Math"/>
                            <a:ea typeface="Calibri"/>
                            <a:cs typeface="Simplified Arabic"/>
                          </a:rPr>
                        </m:ctrlPr>
                      </m:dPr>
                      <m:e>
                        <m:r>
                          <a:rPr lang="fr-FR" sz="1800" b="0" i="1" smtClean="0">
                            <a:solidFill>
                              <a:prstClr val="black"/>
                            </a:solidFill>
                            <a:latin typeface="Cambria Math"/>
                            <a:ea typeface="Calibri"/>
                            <a:cs typeface="Simplified Arabic"/>
                          </a:rPr>
                          <m:t>1</m:t>
                        </m:r>
                        <m:acc>
                          <m:accPr>
                            <m:chr m:val="̅"/>
                            <m:ctrlPr>
                              <a:rPr lang="fr-FR" sz="1800" b="0" i="1" smtClean="0">
                                <a:solidFill>
                                  <a:prstClr val="black"/>
                                </a:solidFill>
                                <a:latin typeface="Cambria Math"/>
                                <a:cs typeface="Simplified Arabic"/>
                              </a:rPr>
                            </m:ctrlPr>
                          </m:accPr>
                          <m:e>
                            <m:r>
                              <a:rPr lang="fr-FR" sz="1800" b="0" i="1" smtClean="0">
                                <a:solidFill>
                                  <a:srgbClr val="FF0000"/>
                                </a:solidFill>
                                <a:latin typeface="Cambria Math"/>
                                <a:cs typeface="Simplified Arabic"/>
                              </a:rPr>
                              <m:t>1</m:t>
                            </m:r>
                          </m:e>
                        </m:acc>
                        <m:r>
                          <a:rPr lang="fr-FR" sz="1800" b="0" i="1" smtClean="0">
                            <a:solidFill>
                              <a:srgbClr val="00B050"/>
                            </a:solidFill>
                            <a:latin typeface="Cambria Math"/>
                            <a:ea typeface="Calibri"/>
                            <a:cs typeface="Simplified Arabic"/>
                          </a:rPr>
                          <m:t>0</m:t>
                        </m:r>
                      </m:e>
                    </m:d>
                  </m:oMath>
                </a14:m>
                <a:endParaRPr lang="ar-DZ" sz="1800" dirty="0">
                  <a:solidFill>
                    <a:schemeClr val="tx1"/>
                  </a:solidFill>
                </a:endParaRPr>
              </a:p>
              <a:p>
                <a:pPr marL="285750" indent="-285750" algn="just" rtl="1">
                  <a:lnSpc>
                    <a:spcPct val="150000"/>
                  </a:lnSpc>
                  <a:spcAft>
                    <a:spcPts val="1000"/>
                  </a:spcAft>
                  <a:buFont typeface="Wingdings" panose="05000000000000000000" pitchFamily="2" charset="2"/>
                  <a:buChar char="ü"/>
                </a:pPr>
                <a:endParaRPr lang="ar-DZ" sz="1800" dirty="0" smtClean="0">
                  <a:solidFill>
                    <a:schemeClr val="tx1"/>
                  </a:solidFill>
                </a:endParaRPr>
              </a:p>
              <a:p>
                <a:pPr marL="285750" indent="-285750" algn="just" rtl="1">
                  <a:lnSpc>
                    <a:spcPct val="150000"/>
                  </a:lnSpc>
                  <a:spcAft>
                    <a:spcPts val="1000"/>
                  </a:spcAft>
                  <a:buFont typeface="Wingdings" panose="05000000000000000000" pitchFamily="2" charset="2"/>
                  <a:buChar char="ü"/>
                </a:pPr>
                <a:endParaRPr lang="en-US" sz="1800" dirty="0">
                  <a:solidFill>
                    <a:schemeClr val="tx1"/>
                  </a:solidFill>
                </a:endParaRPr>
              </a:p>
              <a:p>
                <a:pPr lvl="0" algn="just" rtl="1">
                  <a:lnSpc>
                    <a:spcPct val="150000"/>
                  </a:lnSpc>
                  <a:spcAft>
                    <a:spcPts val="1000"/>
                  </a:spcAft>
                </a:pPr>
                <a:endParaRPr lang="ar-DZ" sz="1800" dirty="0" smtClean="0">
                  <a:solidFill>
                    <a:srgbClr val="000000"/>
                  </a:solidFill>
                  <a:latin typeface="Cambria Math"/>
                  <a:ea typeface="Cambria Math"/>
                </a:endParaRPr>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36000" y="36000"/>
                <a:ext cx="9036136" cy="6768000"/>
              </a:xfrm>
              <a:blipFill rotWithShape="1">
                <a:blip r:embed="rId4"/>
                <a:stretch>
                  <a:fillRect l="-1417" r="-540"/>
                </a:stretch>
              </a:blipFill>
            </p:spPr>
            <p:txBody>
              <a:bodyPr/>
              <a:lstStyle/>
              <a:p>
                <a:r>
                  <a:rPr lang="fr-FR">
                    <a:noFill/>
                  </a:rPr>
                  <a:t> </a:t>
                </a:r>
              </a:p>
            </p:txBody>
          </p:sp>
        </mc:Fallback>
      </mc:AlternateContent>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ar-DZ" altLang="en-US" b="1" dirty="0" smtClean="0">
                <a:solidFill>
                  <a:prstClr val="black"/>
                </a:solidFill>
                <a:latin typeface="Arial" charset="0"/>
              </a:rPr>
              <a:t>6</a:t>
            </a:r>
            <a:endParaRPr lang="en-US" altLang="en-US" b="1" dirty="0">
              <a:solidFill>
                <a:prstClr val="black"/>
              </a:solidFill>
              <a:latin typeface="Arial" charset="0"/>
            </a:endParaRPr>
          </a:p>
        </p:txBody>
      </p:sp>
    </p:spTree>
    <p:extLst>
      <p:ext uri="{BB962C8B-B14F-4D97-AF65-F5344CB8AC3E}">
        <p14:creationId xmlns:p14="http://schemas.microsoft.com/office/powerpoint/2010/main" val="1765007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0" y="36000"/>
            <a:ext cx="9036136" cy="6768000"/>
          </a:xfrm>
        </p:spPr>
        <p:txBody>
          <a:bodyPr>
            <a:normAutofit/>
          </a:bodyPr>
          <a:lstStyle/>
          <a:p>
            <a:pPr marL="285750" lvl="0" indent="-285750" algn="just" rtl="1">
              <a:lnSpc>
                <a:spcPct val="150000"/>
              </a:lnSpc>
              <a:spcAft>
                <a:spcPts val="1000"/>
              </a:spcAft>
              <a:buFont typeface="Wingdings" panose="05000000000000000000" pitchFamily="2" charset="2"/>
              <a:buChar char="ü"/>
            </a:pPr>
            <a:r>
              <a:rPr lang="ar-DZ" sz="1800" dirty="0">
                <a:solidFill>
                  <a:srgbClr val="000000"/>
                </a:solidFill>
                <a:latin typeface="Cambria Math"/>
                <a:ea typeface="Cambria Math"/>
              </a:rPr>
              <a:t>يوجدعدد لانهائي من المستويات المتوازية وتعين هذه المستويات بنفس قرائن ميلر.</a:t>
            </a:r>
          </a:p>
          <a:p>
            <a:pPr marL="285750" lvl="0" indent="-285750" algn="just" rtl="1">
              <a:lnSpc>
                <a:spcPct val="150000"/>
              </a:lnSpc>
              <a:spcAft>
                <a:spcPts val="1000"/>
              </a:spcAft>
              <a:buFont typeface="Wingdings" panose="05000000000000000000" pitchFamily="2" charset="2"/>
              <a:buChar char="ü"/>
            </a:pPr>
            <a:r>
              <a:rPr lang="ar-DZ" sz="1800" dirty="0">
                <a:solidFill>
                  <a:srgbClr val="000000"/>
                </a:solidFill>
                <a:latin typeface="Cambria Math"/>
                <a:ea typeface="Cambria Math"/>
              </a:rPr>
              <a:t>يرمز لمجموعة أوعائلة المستويات المتكافئة في البلورة (المستويات التي تشترك في عناصر </a:t>
            </a:r>
            <a:r>
              <a:rPr lang="ar-DZ" sz="1800" dirty="0" err="1" smtClean="0">
                <a:solidFill>
                  <a:srgbClr val="000000"/>
                </a:solidFill>
                <a:latin typeface="Cambria Math"/>
                <a:ea typeface="Cambria Math"/>
              </a:rPr>
              <a:t>التناضر</a:t>
            </a:r>
            <a:r>
              <a:rPr lang="ar-DZ" sz="1800" dirty="0" smtClean="0">
                <a:solidFill>
                  <a:srgbClr val="000000"/>
                </a:solidFill>
                <a:latin typeface="Cambria Math"/>
                <a:ea typeface="Cambria Math"/>
              </a:rPr>
              <a:t>)أي </a:t>
            </a:r>
            <a:r>
              <a:rPr lang="ar-DZ" sz="1800" dirty="0">
                <a:solidFill>
                  <a:srgbClr val="000000"/>
                </a:solidFill>
                <a:latin typeface="Cambria Math"/>
                <a:ea typeface="Cambria Math"/>
              </a:rPr>
              <a:t>المستويات التي تنطبق على بعضها بسب تناضر البلورة بالرمز</a:t>
            </a:r>
            <a:r>
              <a:rPr lang="fr-FR" sz="1800" dirty="0">
                <a:solidFill>
                  <a:srgbClr val="000000"/>
                </a:solidFill>
                <a:latin typeface="Cambria Math"/>
                <a:ea typeface="Cambria Math"/>
              </a:rPr>
              <a:t> </a:t>
            </a:r>
            <a:r>
              <a:rPr lang="ar-DZ" sz="1800" dirty="0">
                <a:solidFill>
                  <a:srgbClr val="000000"/>
                </a:solidFill>
                <a:latin typeface="Cambria Math"/>
                <a:ea typeface="Cambria Math"/>
              </a:rPr>
              <a:t>{</a:t>
            </a:r>
            <a:r>
              <a:rPr lang="fr-FR" sz="1800" dirty="0" err="1">
                <a:solidFill>
                  <a:srgbClr val="000000"/>
                </a:solidFill>
                <a:latin typeface="Cambria Math"/>
                <a:ea typeface="Cambria Math"/>
              </a:rPr>
              <a:t>hkl</a:t>
            </a:r>
            <a:r>
              <a:rPr lang="ar-DZ" sz="1800" dirty="0">
                <a:solidFill>
                  <a:srgbClr val="000000"/>
                </a:solidFill>
                <a:latin typeface="Cambria Math"/>
                <a:ea typeface="Cambria Math"/>
              </a:rPr>
              <a:t>}</a:t>
            </a:r>
            <a:r>
              <a:rPr lang="fr-FR" sz="1800" dirty="0">
                <a:solidFill>
                  <a:srgbClr val="000000"/>
                </a:solidFill>
                <a:latin typeface="Cambria Math"/>
                <a:ea typeface="Cambria Math"/>
              </a:rPr>
              <a:t> </a:t>
            </a:r>
            <a:r>
              <a:rPr lang="ar-DZ" sz="1800" dirty="0">
                <a:solidFill>
                  <a:srgbClr val="000000"/>
                </a:solidFill>
                <a:latin typeface="Cambria Math"/>
                <a:ea typeface="Cambria Math"/>
              </a:rPr>
              <a:t>على </a:t>
            </a:r>
            <a:r>
              <a:rPr lang="ar-DZ" sz="1800" dirty="0">
                <a:solidFill>
                  <a:srgbClr val="000000"/>
                </a:solidFill>
                <a:ea typeface="Times New Roman"/>
              </a:rPr>
              <a:t>سبيل المثال في </a:t>
            </a:r>
            <a:r>
              <a:rPr lang="ar-SA" sz="1800" dirty="0">
                <a:solidFill>
                  <a:srgbClr val="000000"/>
                </a:solidFill>
                <a:latin typeface="Cambria Math"/>
                <a:ea typeface="Cambria Math"/>
              </a:rPr>
              <a:t>البلورة المكعبة تضم عائلة المستويات</a:t>
            </a:r>
            <a:r>
              <a:rPr lang="ar-DZ" sz="1800" dirty="0">
                <a:solidFill>
                  <a:srgbClr val="000000"/>
                </a:solidFill>
                <a:latin typeface="Cambria Math"/>
                <a:ea typeface="Cambria Math"/>
              </a:rPr>
              <a:t> البلورية {</a:t>
            </a:r>
            <a:r>
              <a:rPr lang="fr-FR" sz="1800" dirty="0">
                <a:solidFill>
                  <a:srgbClr val="000000"/>
                </a:solidFill>
                <a:latin typeface="Cambria Math"/>
                <a:ea typeface="Cambria Math"/>
              </a:rPr>
              <a:t>001</a:t>
            </a:r>
            <a:r>
              <a:rPr lang="ar-DZ" sz="1800" dirty="0">
                <a:solidFill>
                  <a:srgbClr val="000000"/>
                </a:solidFill>
                <a:latin typeface="Cambria Math"/>
                <a:ea typeface="Cambria Math"/>
              </a:rPr>
              <a:t>}</a:t>
            </a:r>
            <a:r>
              <a:rPr lang="fr-FR" sz="1800" dirty="0">
                <a:solidFill>
                  <a:srgbClr val="000000"/>
                </a:solidFill>
                <a:latin typeface="Cambria Math"/>
                <a:ea typeface="Cambria Math"/>
              </a:rPr>
              <a:t> </a:t>
            </a:r>
            <a:r>
              <a:rPr lang="ar-DZ" sz="1800" dirty="0">
                <a:solidFill>
                  <a:srgbClr val="000000"/>
                </a:solidFill>
                <a:latin typeface="Cambria Math"/>
                <a:ea typeface="Cambria Math"/>
              </a:rPr>
              <a:t>كل أوجه المكعب المبينة في الشكل التالي:</a:t>
            </a:r>
            <a:endParaRPr lang="fr-FR" sz="1800" dirty="0">
              <a:solidFill>
                <a:srgbClr val="000000"/>
              </a:solidFill>
              <a:latin typeface="Cambria Math"/>
              <a:ea typeface="Cambria Math"/>
            </a:endParaRPr>
          </a:p>
        </p:txBody>
      </p:sp>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en-US" b="1" dirty="0" smtClean="0">
                <a:solidFill>
                  <a:prstClr val="black"/>
                </a:solidFill>
                <a:latin typeface="Arial" charset="0"/>
              </a:rPr>
              <a:t>7</a:t>
            </a:r>
            <a:endParaRPr lang="en-US" altLang="en-US" b="1" dirty="0">
              <a:solidFill>
                <a:prstClr val="black"/>
              </a:solidFill>
              <a:latin typeface="Arial"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04864"/>
            <a:ext cx="6254622" cy="426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859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6000" y="36000"/>
                <a:ext cx="9036136" cy="6768000"/>
              </a:xfrm>
            </p:spPr>
            <p:txBody>
              <a:bodyPr>
                <a:normAutofit/>
              </a:bodyPr>
              <a:lstStyle/>
              <a:p>
                <a:pPr algn="r" rtl="1">
                  <a:lnSpc>
                    <a:spcPct val="150000"/>
                  </a:lnSpc>
                  <a:spcAft>
                    <a:spcPts val="0"/>
                  </a:spcAft>
                  <a:tabLst>
                    <a:tab pos="457200" algn="l"/>
                  </a:tabLst>
                </a:pPr>
                <a:r>
                  <a:rPr lang="fr-FR" sz="2400" dirty="0" smtClean="0">
                    <a:solidFill>
                      <a:srgbClr val="00B0F0"/>
                    </a:solidFill>
                    <a:ea typeface="Times New Roman"/>
                  </a:rPr>
                  <a:t>4</a:t>
                </a:r>
                <a:r>
                  <a:rPr lang="ar-DZ" sz="2400" dirty="0" smtClean="0">
                    <a:solidFill>
                      <a:srgbClr val="00B0F0"/>
                    </a:solidFill>
                    <a:ea typeface="Times New Roman"/>
                  </a:rPr>
                  <a:t>- قرائن ميلر في الفصييلة السداسية :</a:t>
                </a:r>
              </a:p>
              <a:p>
                <a:pPr algn="r" rtl="1">
                  <a:lnSpc>
                    <a:spcPct val="150000"/>
                  </a:lnSpc>
                  <a:spcAft>
                    <a:spcPts val="0"/>
                  </a:spcAft>
                  <a:tabLst>
                    <a:tab pos="457200" algn="l"/>
                  </a:tabLst>
                </a:pPr>
                <a:r>
                  <a:rPr lang="ar-DZ" sz="1800" dirty="0" smtClean="0">
                    <a:solidFill>
                      <a:srgbClr val="000000"/>
                    </a:solidFill>
                    <a:latin typeface="Cambria Math"/>
                    <a:ea typeface="Cambria Math"/>
                  </a:rPr>
                  <a:t>يتم رسم الفصيلة السداسية في الفراغ بدلالة أربعة محاور بلورية ثلاثة منها في نفس المستوي (احد سطوح القاعدة )والمحور الرابع يكون عمودي على المحاور الثلاثة الواقعة في نفس المستوي </a:t>
                </a:r>
                <a:r>
                  <a:rPr lang="fr-FR" sz="1800" dirty="0" smtClean="0">
                    <a:solidFill>
                      <a:srgbClr val="000000"/>
                    </a:solidFill>
                    <a:latin typeface="Cambria Math"/>
                    <a:ea typeface="Cambria Math"/>
                  </a:rPr>
                  <a:t> </a:t>
                </a:r>
                <a:r>
                  <a:rPr lang="ar-DZ" sz="1800" dirty="0" smtClean="0">
                    <a:solidFill>
                      <a:srgbClr val="000000"/>
                    </a:solidFill>
                    <a:latin typeface="Cambria Math"/>
                    <a:ea typeface="Cambria Math"/>
                  </a:rPr>
                  <a:t>كما هو موضح في الشكل، و تكتب قرائن ميلر للفصيلة السداسية بمجموعة</a:t>
                </a:r>
                <a:r>
                  <a:rPr lang="ar-DZ" sz="1800" dirty="0" smtClean="0">
                    <a:solidFill>
                      <a:srgbClr val="000000"/>
                    </a:solidFill>
                    <a:ea typeface="Calibri"/>
                    <a:cs typeface="Simplified Arabic"/>
                  </a:rPr>
                  <a:t> </a:t>
                </a:r>
                <a:r>
                  <a:rPr lang="ar-DZ" sz="1800" dirty="0">
                    <a:solidFill>
                      <a:srgbClr val="000000"/>
                    </a:solidFill>
                    <a:ea typeface="Calibri"/>
                    <a:cs typeface="Simplified Arabic"/>
                  </a:rPr>
                  <a:t>مكونة من </a:t>
                </a:r>
                <a:r>
                  <a:rPr lang="ar-DZ" sz="1800" dirty="0" smtClean="0">
                    <a:solidFill>
                      <a:srgbClr val="000000"/>
                    </a:solidFill>
                    <a:ea typeface="Calibri"/>
                    <a:cs typeface="Simplified Arabic"/>
                  </a:rPr>
                  <a:t>أربعة </a:t>
                </a:r>
                <a:r>
                  <a:rPr lang="ar-DZ" sz="1800" dirty="0">
                    <a:solidFill>
                      <a:srgbClr val="000000"/>
                    </a:solidFill>
                    <a:ea typeface="Calibri"/>
                    <a:cs typeface="Simplified Arabic"/>
                  </a:rPr>
                  <a:t>أرقام </a:t>
                </a:r>
                <a14:m>
                  <m:oMath xmlns:m="http://schemas.openxmlformats.org/officeDocument/2006/math">
                    <m:d>
                      <m:dPr>
                        <m:ctrlPr>
                          <a:rPr lang="en-US" sz="1600" i="1">
                            <a:solidFill>
                              <a:prstClr val="black"/>
                            </a:solidFill>
                            <a:latin typeface="Cambria Math"/>
                            <a:ea typeface="Calibri"/>
                            <a:cs typeface="Simplified Arabic"/>
                          </a:rPr>
                        </m:ctrlPr>
                      </m:dPr>
                      <m:e>
                        <m:r>
                          <a:rPr lang="fr-FR" sz="1600" b="0" i="1" smtClean="0">
                            <a:solidFill>
                              <a:schemeClr val="tx1"/>
                            </a:solidFill>
                            <a:latin typeface="Cambria Math"/>
                            <a:ea typeface="Calibri"/>
                            <a:cs typeface="Simplified Arabic"/>
                          </a:rPr>
                          <m:t>h</m:t>
                        </m:r>
                        <m:r>
                          <a:rPr lang="fr-FR" sz="1600" b="0" i="1" smtClean="0">
                            <a:solidFill>
                              <a:schemeClr val="tx1"/>
                            </a:solidFill>
                            <a:latin typeface="Cambria Math"/>
                            <a:ea typeface="Calibri"/>
                            <a:cs typeface="Simplified Arabic"/>
                          </a:rPr>
                          <m:t>𝑘</m:t>
                        </m:r>
                        <m:r>
                          <a:rPr lang="en-US" sz="1600" i="1">
                            <a:solidFill>
                              <a:schemeClr val="tx1"/>
                            </a:solidFill>
                            <a:latin typeface="Cambria Math"/>
                            <a:ea typeface="Calibri"/>
                            <a:cs typeface="Simplified Arabic"/>
                          </a:rPr>
                          <m:t> </m:t>
                        </m:r>
                        <m:r>
                          <a:rPr lang="fr-FR" sz="1600" b="0" i="1" smtClean="0">
                            <a:solidFill>
                              <a:schemeClr val="tx1"/>
                            </a:solidFill>
                            <a:latin typeface="Cambria Math"/>
                            <a:ea typeface="Calibri"/>
                            <a:cs typeface="Simplified Arabic"/>
                          </a:rPr>
                          <m:t>𝑖𝑙</m:t>
                        </m:r>
                      </m:e>
                    </m:d>
                  </m:oMath>
                </a14:m>
                <a:r>
                  <a:rPr lang="ar-DZ" sz="1800" dirty="0" smtClean="0">
                    <a:solidFill>
                      <a:srgbClr val="000000"/>
                    </a:solidFill>
                    <a:latin typeface="Cambria Math"/>
                    <a:ea typeface="Cambria Math"/>
                  </a:rPr>
                  <a:t> حيث كل من </a:t>
                </a:r>
                <a14:m>
                  <m:oMath xmlns:m="http://schemas.openxmlformats.org/officeDocument/2006/math">
                    <m:r>
                      <a:rPr lang="fr-FR" sz="1600" i="1" smtClean="0">
                        <a:solidFill>
                          <a:prstClr val="black"/>
                        </a:solidFill>
                        <a:latin typeface="Cambria Math"/>
                        <a:ea typeface="Calibri"/>
                        <a:cs typeface="Simplified Arabic"/>
                      </a:rPr>
                      <m:t>h</m:t>
                    </m:r>
                    <m:r>
                      <a:rPr lang="fr-FR" sz="1600" i="1" smtClean="0">
                        <a:solidFill>
                          <a:prstClr val="black"/>
                        </a:solidFill>
                        <a:latin typeface="Cambria Math"/>
                        <a:ea typeface="Calibri"/>
                        <a:cs typeface="Simplified Arabic"/>
                      </a:rPr>
                      <m:t>,</m:t>
                    </m:r>
                    <m:r>
                      <a:rPr lang="fr-FR" sz="1600" i="1" smtClean="0">
                        <a:solidFill>
                          <a:prstClr val="black"/>
                        </a:solidFill>
                        <a:latin typeface="Cambria Math"/>
                        <a:ea typeface="Calibri"/>
                        <a:cs typeface="Simplified Arabic"/>
                      </a:rPr>
                      <m:t>𝑘</m:t>
                    </m:r>
                    <m:r>
                      <a:rPr lang="fr-FR" sz="1600" i="1">
                        <a:solidFill>
                          <a:prstClr val="black"/>
                        </a:solidFill>
                        <a:latin typeface="Cambria Math"/>
                        <a:ea typeface="Calibri"/>
                        <a:cs typeface="Simplified Arabic"/>
                      </a:rPr>
                      <m:t>,</m:t>
                    </m:r>
                    <m:r>
                      <a:rPr lang="en-US" sz="1600" i="1">
                        <a:solidFill>
                          <a:prstClr val="black"/>
                        </a:solidFill>
                        <a:latin typeface="Cambria Math"/>
                        <a:ea typeface="Calibri"/>
                        <a:cs typeface="Simplified Arabic"/>
                      </a:rPr>
                      <m:t> </m:t>
                    </m:r>
                    <m:r>
                      <a:rPr lang="fr-FR" sz="1600" i="1">
                        <a:solidFill>
                          <a:prstClr val="black"/>
                        </a:solidFill>
                        <a:latin typeface="Cambria Math"/>
                        <a:ea typeface="Calibri"/>
                        <a:cs typeface="Simplified Arabic"/>
                      </a:rPr>
                      <m:t>𝑖</m:t>
                    </m:r>
                    <m:r>
                      <a:rPr lang="fr-FR" sz="1600" i="1">
                        <a:solidFill>
                          <a:prstClr val="black"/>
                        </a:solidFill>
                        <a:latin typeface="Cambria Math"/>
                        <a:ea typeface="Calibri"/>
                        <a:cs typeface="Simplified Arabic"/>
                      </a:rPr>
                      <m:t>,</m:t>
                    </m:r>
                    <m:r>
                      <a:rPr lang="fr-FR" sz="1600" i="1">
                        <a:solidFill>
                          <a:prstClr val="black"/>
                        </a:solidFill>
                        <a:latin typeface="Cambria Math"/>
                        <a:ea typeface="Calibri"/>
                        <a:cs typeface="Simplified Arabic"/>
                      </a:rPr>
                      <m:t>𝑙</m:t>
                    </m:r>
                  </m:oMath>
                </a14:m>
                <a:r>
                  <a:rPr lang="ar-DZ" sz="1800" dirty="0" smtClean="0">
                    <a:solidFill>
                      <a:srgbClr val="000000"/>
                    </a:solidFill>
                    <a:latin typeface="Cambria Math"/>
                    <a:ea typeface="Cambria Math"/>
                  </a:rPr>
                  <a:t> تمثل المحاور </a:t>
                </a:r>
                <a14:m>
                  <m:oMath xmlns:m="http://schemas.openxmlformats.org/officeDocument/2006/math">
                    <m:r>
                      <a:rPr lang="fr-FR" sz="1800" b="0" i="1" smtClean="0">
                        <a:solidFill>
                          <a:schemeClr val="tx1"/>
                        </a:solidFill>
                        <a:latin typeface="Cambria Math"/>
                        <a:ea typeface="Calibri"/>
                        <a:cs typeface="Simplified Arabic"/>
                      </a:rPr>
                      <m:t>𝑥</m:t>
                    </m:r>
                    <m:r>
                      <a:rPr lang="fr-FR" sz="1800" i="1">
                        <a:solidFill>
                          <a:schemeClr val="tx1"/>
                        </a:solidFill>
                        <a:latin typeface="Cambria Math"/>
                        <a:ea typeface="Calibri"/>
                        <a:cs typeface="Simplified Arabic"/>
                      </a:rPr>
                      <m:t>,</m:t>
                    </m:r>
                    <m:r>
                      <a:rPr lang="fr-FR" sz="1800" b="0" i="1" smtClean="0">
                        <a:solidFill>
                          <a:schemeClr val="tx1"/>
                        </a:solidFill>
                        <a:latin typeface="Cambria Math"/>
                        <a:ea typeface="Calibri"/>
                        <a:cs typeface="Simplified Arabic"/>
                      </a:rPr>
                      <m:t>𝑦</m:t>
                    </m:r>
                    <m:r>
                      <a:rPr lang="fr-FR" sz="1800" i="1">
                        <a:solidFill>
                          <a:schemeClr val="tx1"/>
                        </a:solidFill>
                        <a:latin typeface="Cambria Math"/>
                        <a:ea typeface="Calibri"/>
                        <a:cs typeface="Simplified Arabic"/>
                      </a:rPr>
                      <m:t>,</m:t>
                    </m:r>
                    <m:r>
                      <a:rPr lang="en-US" sz="1800" i="1">
                        <a:solidFill>
                          <a:schemeClr val="tx1"/>
                        </a:solidFill>
                        <a:latin typeface="Cambria Math"/>
                        <a:ea typeface="Calibri"/>
                        <a:cs typeface="Simplified Arabic"/>
                      </a:rPr>
                      <m:t> </m:t>
                    </m:r>
                    <m:r>
                      <a:rPr lang="fr-FR" sz="1800" b="0" i="1" smtClean="0">
                        <a:solidFill>
                          <a:schemeClr val="tx1"/>
                        </a:solidFill>
                        <a:latin typeface="Cambria Math"/>
                        <a:ea typeface="Calibri"/>
                        <a:cs typeface="Simplified Arabic"/>
                      </a:rPr>
                      <m:t>𝑤</m:t>
                    </m:r>
                    <m:r>
                      <a:rPr lang="fr-FR" sz="1800" i="1">
                        <a:solidFill>
                          <a:schemeClr val="tx1"/>
                        </a:solidFill>
                        <a:latin typeface="Cambria Math"/>
                        <a:ea typeface="Calibri"/>
                        <a:cs typeface="Simplified Arabic"/>
                      </a:rPr>
                      <m:t>,</m:t>
                    </m:r>
                    <m:r>
                      <a:rPr lang="fr-FR" sz="1800" b="0" i="1" smtClean="0">
                        <a:solidFill>
                          <a:schemeClr val="tx1"/>
                        </a:solidFill>
                        <a:latin typeface="Cambria Math"/>
                        <a:ea typeface="Calibri"/>
                        <a:cs typeface="Simplified Arabic"/>
                      </a:rPr>
                      <m:t>𝑧</m:t>
                    </m:r>
                  </m:oMath>
                </a14:m>
                <a:r>
                  <a:rPr lang="en-US" sz="1200" dirty="0" smtClean="0">
                    <a:ea typeface="Calibri"/>
                    <a:cs typeface="Arial"/>
                  </a:rPr>
                  <a:t> </a:t>
                </a:r>
                <a:r>
                  <a:rPr lang="ar-DZ" sz="1200" dirty="0" smtClean="0">
                    <a:ea typeface="Calibri"/>
                    <a:cs typeface="Arial"/>
                  </a:rPr>
                  <a:t>  </a:t>
                </a:r>
                <a:r>
                  <a:rPr lang="ar-DZ" sz="1800" dirty="0">
                    <a:solidFill>
                      <a:srgbClr val="000000"/>
                    </a:solidFill>
                    <a:latin typeface="Cambria Math"/>
                    <a:ea typeface="Cambria Math"/>
                  </a:rPr>
                  <a:t>على </a:t>
                </a:r>
                <a:r>
                  <a:rPr lang="ar-DZ" sz="1800" dirty="0" smtClean="0">
                    <a:solidFill>
                      <a:srgbClr val="000000"/>
                    </a:solidFill>
                    <a:latin typeface="Cambria Math"/>
                    <a:ea typeface="Cambria Math"/>
                  </a:rPr>
                  <a:t>الترتيب مع </a:t>
                </a:r>
                <a:endParaRPr lang="en-US" sz="1800" dirty="0">
                  <a:solidFill>
                    <a:srgbClr val="000000"/>
                  </a:solidFill>
                  <a:latin typeface="Cambria Math"/>
                  <a:ea typeface="Cambria Math"/>
                </a:endParaRPr>
              </a:p>
              <a:p>
                <a:pPr lvl="0" rtl="1">
                  <a:lnSpc>
                    <a:spcPct val="150000"/>
                  </a:lnSpc>
                </a:pPr>
                <a:r>
                  <a:rPr lang="ar-DZ" sz="1800" dirty="0" smtClean="0">
                    <a:solidFill>
                      <a:prstClr val="black"/>
                    </a:solidFill>
                    <a:ea typeface="Times New Roman"/>
                  </a:rPr>
                  <a:t> </a:t>
                </a:r>
                <a14:m>
                  <m:oMath xmlns:m="http://schemas.openxmlformats.org/officeDocument/2006/math">
                    <m:r>
                      <m:rPr>
                        <m:sty m:val="p"/>
                      </m:rPr>
                      <a:rPr lang="fr-FR" sz="1800">
                        <a:solidFill>
                          <a:srgbClr val="FF0000"/>
                        </a:solidFill>
                        <a:latin typeface="Cambria Math"/>
                        <a:ea typeface="Times New Roman"/>
                      </a:rPr>
                      <m:t>h</m:t>
                    </m:r>
                    <m:r>
                      <a:rPr lang="ar-DZ" sz="1800">
                        <a:solidFill>
                          <a:srgbClr val="FF0000"/>
                        </a:solidFill>
                        <a:latin typeface="Cambria Math"/>
                        <a:ea typeface="Times New Roman"/>
                      </a:rPr>
                      <m:t> </m:t>
                    </m:r>
                    <m:r>
                      <a:rPr lang="fr-FR" sz="1800">
                        <a:solidFill>
                          <a:srgbClr val="FF0000"/>
                        </a:solidFill>
                        <a:latin typeface="Cambria Math"/>
                        <a:ea typeface="Times New Roman"/>
                      </a:rPr>
                      <m:t>+</m:t>
                    </m:r>
                    <m:r>
                      <m:rPr>
                        <m:sty m:val="p"/>
                      </m:rPr>
                      <a:rPr lang="fr-FR" sz="1800">
                        <a:solidFill>
                          <a:srgbClr val="FF0000"/>
                        </a:solidFill>
                        <a:latin typeface="Cambria Math"/>
                        <a:ea typeface="Times New Roman"/>
                      </a:rPr>
                      <m:t>k</m:t>
                    </m:r>
                    <m:r>
                      <a:rPr lang="ar-DZ" sz="1800">
                        <a:solidFill>
                          <a:srgbClr val="FF0000"/>
                        </a:solidFill>
                        <a:latin typeface="Cambria Math"/>
                        <a:ea typeface="Times New Roman"/>
                      </a:rPr>
                      <m:t> </m:t>
                    </m:r>
                    <m:r>
                      <a:rPr lang="fr-FR" sz="1800">
                        <a:solidFill>
                          <a:srgbClr val="FF0000"/>
                        </a:solidFill>
                        <a:latin typeface="Cambria Math"/>
                        <a:ea typeface="Times New Roman"/>
                      </a:rPr>
                      <m:t>+</m:t>
                    </m:r>
                    <m:r>
                      <m:rPr>
                        <m:sty m:val="p"/>
                      </m:rPr>
                      <a:rPr lang="fr-FR" sz="1800" b="0" i="0" smtClean="0">
                        <a:solidFill>
                          <a:srgbClr val="FF0000"/>
                        </a:solidFill>
                        <a:latin typeface="Cambria Math"/>
                        <a:ea typeface="Times New Roman"/>
                      </a:rPr>
                      <m:t>i</m:t>
                    </m:r>
                    <m:r>
                      <a:rPr lang="ar-DZ" sz="1800">
                        <a:solidFill>
                          <a:srgbClr val="FF0000"/>
                        </a:solidFill>
                        <a:latin typeface="Cambria Math"/>
                        <a:ea typeface="Times New Roman"/>
                      </a:rPr>
                      <m:t> </m:t>
                    </m:r>
                    <m:r>
                      <a:rPr lang="fr-FR" sz="1800">
                        <a:solidFill>
                          <a:srgbClr val="FF0000"/>
                        </a:solidFill>
                        <a:latin typeface="Cambria Math"/>
                        <a:ea typeface="Times New Roman"/>
                      </a:rPr>
                      <m:t>=</m:t>
                    </m:r>
                    <m:r>
                      <a:rPr lang="ar-DZ" sz="1800" b="0" i="0" smtClean="0">
                        <a:solidFill>
                          <a:srgbClr val="FF0000"/>
                        </a:solidFill>
                        <a:latin typeface="Cambria Math"/>
                        <a:ea typeface="Times New Roman"/>
                      </a:rPr>
                      <m:t>0</m:t>
                    </m:r>
                  </m:oMath>
                </a14:m>
                <a:r>
                  <a:rPr lang="fr-FR" sz="1800" dirty="0">
                    <a:solidFill>
                      <a:srgbClr val="FF0000"/>
                    </a:solidFill>
                    <a:ea typeface="Times New Roman"/>
                  </a:rPr>
                  <a:t> </a:t>
                </a:r>
                <a:endParaRPr lang="en-US" sz="1800" dirty="0">
                  <a:solidFill>
                    <a:srgbClr val="FF0000"/>
                  </a:solidFill>
                  <a:ea typeface="Times New Roman"/>
                </a:endParaRPr>
              </a:p>
              <a:p>
                <a:endParaRPr lang="ar-DZ" dirty="0"/>
              </a:p>
              <a:p>
                <a:endParaRPr lang="ar-DZ" dirty="0" smtClean="0"/>
              </a:p>
              <a:p>
                <a:endParaRPr lang="fr-FR" sz="1800" dirty="0" smtClean="0">
                  <a:solidFill>
                    <a:prstClr val="black"/>
                  </a:solidFill>
                  <a:ea typeface="Times New Roman"/>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6000" y="36000"/>
                <a:ext cx="9036136" cy="6768000"/>
              </a:xfrm>
              <a:blipFill rotWithShape="1">
                <a:blip r:embed="rId3"/>
                <a:stretch>
                  <a:fillRect l="-945" r="-1080"/>
                </a:stretch>
              </a:blipFill>
            </p:spPr>
            <p:txBody>
              <a:bodyPr/>
              <a:lstStyle/>
              <a:p>
                <a:r>
                  <a:rPr lang="en-US">
                    <a:noFill/>
                  </a:rPr>
                  <a:t> </a:t>
                </a:r>
              </a:p>
            </p:txBody>
          </p:sp>
        </mc:Fallback>
      </mc:AlternateContent>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en-US" b="1" dirty="0" smtClean="0">
                <a:solidFill>
                  <a:prstClr val="black"/>
                </a:solidFill>
                <a:latin typeface="Arial" charset="0"/>
              </a:rPr>
              <a:t>8</a:t>
            </a:r>
            <a:endParaRPr lang="en-US" altLang="en-US" b="1" dirty="0">
              <a:solidFill>
                <a:prstClr val="black"/>
              </a:solidFill>
              <a:latin typeface="Arial" charset="0"/>
            </a:endParaRPr>
          </a:p>
        </p:txBody>
      </p:sp>
      <p:grpSp>
        <p:nvGrpSpPr>
          <p:cNvPr id="18" name="Group 17"/>
          <p:cNvGrpSpPr/>
          <p:nvPr/>
        </p:nvGrpSpPr>
        <p:grpSpPr>
          <a:xfrm>
            <a:off x="2987824" y="2932061"/>
            <a:ext cx="3451322" cy="3085489"/>
            <a:chOff x="152400" y="23475"/>
            <a:chExt cx="3451322" cy="3086100"/>
          </a:xfrm>
        </p:grpSpPr>
        <p:grpSp>
          <p:nvGrpSpPr>
            <p:cNvPr id="19" name="Group 18"/>
            <p:cNvGrpSpPr/>
            <p:nvPr/>
          </p:nvGrpSpPr>
          <p:grpSpPr>
            <a:xfrm>
              <a:off x="152400" y="23475"/>
              <a:ext cx="3451322" cy="3086100"/>
              <a:chOff x="152400" y="23475"/>
              <a:chExt cx="3451322" cy="3086100"/>
            </a:xfrm>
          </p:grpSpPr>
          <p:grpSp>
            <p:nvGrpSpPr>
              <p:cNvPr id="21" name="Group 20"/>
              <p:cNvGrpSpPr/>
              <p:nvPr/>
            </p:nvGrpSpPr>
            <p:grpSpPr>
              <a:xfrm>
                <a:off x="152400" y="23475"/>
                <a:ext cx="3451322" cy="3086100"/>
                <a:chOff x="152400" y="23475"/>
                <a:chExt cx="3451322" cy="3086100"/>
              </a:xfrm>
            </p:grpSpPr>
            <p:grpSp>
              <p:nvGrpSpPr>
                <p:cNvPr id="23" name="Group 22"/>
                <p:cNvGrpSpPr/>
                <p:nvPr/>
              </p:nvGrpSpPr>
              <p:grpSpPr>
                <a:xfrm>
                  <a:off x="152400" y="23475"/>
                  <a:ext cx="3451322" cy="3086100"/>
                  <a:chOff x="-9497" y="-14625"/>
                  <a:chExt cx="3451963" cy="3086100"/>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7" y="-14625"/>
                    <a:ext cx="3419475" cy="3086100"/>
                  </a:xfrm>
                  <a:prstGeom prst="rect">
                    <a:avLst/>
                  </a:prstGeom>
                  <a:noFill/>
                  <a:ln>
                    <a:noFill/>
                  </a:ln>
                </p:spPr>
              </p:pic>
              <p:sp>
                <p:nvSpPr>
                  <p:cNvPr id="26" name="Text Box 83"/>
                  <p:cNvSpPr txBox="1">
                    <a:spLocks noChangeArrowheads="1"/>
                  </p:cNvSpPr>
                  <p:nvPr/>
                </p:nvSpPr>
                <p:spPr bwMode="auto">
                  <a:xfrm>
                    <a:off x="3060795" y="2069892"/>
                    <a:ext cx="381671" cy="307838"/>
                  </a:xfrm>
                  <a:prstGeom prst="rect">
                    <a:avLst/>
                  </a:prstGeom>
                  <a:noFill/>
                  <a:ln w="9525">
                    <a:noFill/>
                    <a:prstDash val="dash"/>
                    <a:miter lim="800000"/>
                    <a:headEnd/>
                    <a:tailEnd/>
                  </a:ln>
                  <a:effectLst/>
                </p:spPr>
                <p:txBody>
                  <a:bodyPr>
                    <a:spAutoFit/>
                  </a:bodyPr>
                  <a:lstStyle/>
                  <a:p>
                    <a:pPr eaLnBrk="0" fontAlgn="base" hangingPunct="0">
                      <a:spcBef>
                        <a:spcPts val="840"/>
                      </a:spcBef>
                      <a:spcAft>
                        <a:spcPts val="0"/>
                      </a:spcAft>
                    </a:pPr>
                    <a:r>
                      <a:rPr lang="fr-FR" sz="1400" kern="1200" dirty="0" smtClean="0">
                        <a:solidFill>
                          <a:srgbClr val="000000"/>
                        </a:solidFill>
                        <a:effectLst/>
                        <a:latin typeface="Arial"/>
                        <a:ea typeface="Times New Roman"/>
                      </a:rPr>
                      <a:t>y</a:t>
                    </a:r>
                    <a:endParaRPr lang="en-US" sz="1200" dirty="0">
                      <a:effectLst/>
                      <a:latin typeface="Times New Roman"/>
                      <a:ea typeface="Times New Roman"/>
                    </a:endParaRPr>
                  </a:p>
                </p:txBody>
              </p:sp>
              <p:cxnSp>
                <p:nvCxnSpPr>
                  <p:cNvPr id="27" name="Straight Connector 26"/>
                  <p:cNvCxnSpPr/>
                  <p:nvPr/>
                </p:nvCxnSpPr>
                <p:spPr>
                  <a:xfrm flipH="1">
                    <a:off x="1809778" y="342900"/>
                    <a:ext cx="28575" cy="1857375"/>
                  </a:xfrm>
                  <a:prstGeom prst="line">
                    <a:avLst/>
                  </a:prstGeom>
                  <a:noFill/>
                  <a:ln w="9525" cap="flat" cmpd="sng" algn="ctr">
                    <a:solidFill>
                      <a:sysClr val="windowText" lastClr="000000">
                        <a:shade val="95000"/>
                        <a:satMod val="105000"/>
                      </a:sysClr>
                    </a:solidFill>
                    <a:prstDash val="solid"/>
                  </a:ln>
                  <a:effectLst/>
                </p:spPr>
              </p:cxnSp>
            </p:grpSp>
            <p:sp>
              <p:nvSpPr>
                <p:cNvPr id="24" name="Text Box 83"/>
                <p:cNvSpPr txBox="1">
                  <a:spLocks noChangeArrowheads="1"/>
                </p:cNvSpPr>
                <p:nvPr/>
              </p:nvSpPr>
              <p:spPr bwMode="auto">
                <a:xfrm>
                  <a:off x="1866882" y="145257"/>
                  <a:ext cx="380364" cy="412114"/>
                </a:xfrm>
                <a:prstGeom prst="rect">
                  <a:avLst/>
                </a:prstGeom>
                <a:noFill/>
                <a:ln w="9525">
                  <a:noFill/>
                  <a:prstDash val="dash"/>
                  <a:miter lim="800000"/>
                  <a:headEnd/>
                  <a:tailEnd/>
                </a:ln>
                <a:effectLst/>
              </p:spPr>
              <p:txBody>
                <a:bodyPr>
                  <a:spAutoFit/>
                </a:bodyPr>
                <a:lstStyle/>
                <a:p>
                  <a:pPr eaLnBrk="0" fontAlgn="base" hangingPunct="0">
                    <a:spcBef>
                      <a:spcPts val="840"/>
                    </a:spcBef>
                    <a:spcAft>
                      <a:spcPts val="0"/>
                    </a:spcAft>
                  </a:pPr>
                  <a:r>
                    <a:rPr lang="fr-FR" sz="1400" kern="1200">
                      <a:solidFill>
                        <a:srgbClr val="000000"/>
                      </a:solidFill>
                      <a:effectLst/>
                      <a:latin typeface="Arial"/>
                      <a:ea typeface="Times New Roman"/>
                    </a:rPr>
                    <a:t>z</a:t>
                  </a:r>
                  <a:endParaRPr lang="en-US" sz="1200">
                    <a:effectLst/>
                    <a:latin typeface="Times New Roman"/>
                    <a:ea typeface="Times New Roman"/>
                  </a:endParaRPr>
                </a:p>
              </p:txBody>
            </p:sp>
          </p:grpSp>
          <p:sp>
            <p:nvSpPr>
              <p:cNvPr id="22" name="Text Box 83"/>
              <p:cNvSpPr txBox="1">
                <a:spLocks noChangeArrowheads="1"/>
              </p:cNvSpPr>
              <p:nvPr/>
            </p:nvSpPr>
            <p:spPr bwMode="auto">
              <a:xfrm>
                <a:off x="781050" y="2684170"/>
                <a:ext cx="381596" cy="307838"/>
              </a:xfrm>
              <a:prstGeom prst="rect">
                <a:avLst/>
              </a:prstGeom>
              <a:noFill/>
              <a:ln w="9525">
                <a:noFill/>
                <a:prstDash val="dash"/>
                <a:miter lim="800000"/>
                <a:headEnd/>
                <a:tailEnd/>
              </a:ln>
              <a:effectLst/>
            </p:spPr>
            <p:txBody>
              <a:bodyPr>
                <a:spAutoFit/>
              </a:bodyPr>
              <a:lstStyle/>
              <a:p>
                <a:pPr eaLnBrk="0" fontAlgn="base" hangingPunct="0">
                  <a:spcBef>
                    <a:spcPts val="840"/>
                  </a:spcBef>
                  <a:spcAft>
                    <a:spcPts val="0"/>
                  </a:spcAft>
                </a:pPr>
                <a:r>
                  <a:rPr lang="fr-FR" sz="1400" kern="1200" dirty="0" smtClean="0">
                    <a:solidFill>
                      <a:srgbClr val="000000"/>
                    </a:solidFill>
                    <a:effectLst/>
                    <a:latin typeface="Arial"/>
                    <a:ea typeface="Times New Roman"/>
                  </a:rPr>
                  <a:t>x</a:t>
                </a:r>
                <a:endParaRPr lang="en-US" sz="1200" dirty="0">
                  <a:effectLst/>
                  <a:latin typeface="Times New Roman"/>
                  <a:ea typeface="Times New Roman"/>
                </a:endParaRPr>
              </a:p>
            </p:txBody>
          </p:sp>
        </p:grpSp>
        <p:sp>
          <p:nvSpPr>
            <p:cNvPr id="20" name="Text Box 83"/>
            <p:cNvSpPr txBox="1">
              <a:spLocks noChangeArrowheads="1"/>
            </p:cNvSpPr>
            <p:nvPr/>
          </p:nvSpPr>
          <p:spPr bwMode="auto">
            <a:xfrm>
              <a:off x="579386" y="793458"/>
              <a:ext cx="381596" cy="414000"/>
            </a:xfrm>
            <a:prstGeom prst="rect">
              <a:avLst/>
            </a:prstGeom>
            <a:noFill/>
            <a:ln w="9525">
              <a:noFill/>
              <a:prstDash val="dash"/>
              <a:miter lim="800000"/>
              <a:headEnd/>
              <a:tailEnd/>
            </a:ln>
            <a:effectLst/>
          </p:spPr>
          <p:txBody>
            <a:bodyPr>
              <a:spAutoFit/>
            </a:bodyPr>
            <a:lstStyle/>
            <a:p>
              <a:pPr eaLnBrk="0" fontAlgn="base" hangingPunct="0">
                <a:spcBef>
                  <a:spcPts val="840"/>
                </a:spcBef>
                <a:spcAft>
                  <a:spcPts val="0"/>
                </a:spcAft>
              </a:pPr>
              <a:r>
                <a:rPr lang="fr-FR" sz="1400" kern="1200" dirty="0">
                  <a:solidFill>
                    <a:srgbClr val="000000"/>
                  </a:solidFill>
                  <a:effectLst/>
                  <a:latin typeface="Arial"/>
                  <a:ea typeface="Times New Roman"/>
                </a:rPr>
                <a:t>w</a:t>
              </a:r>
              <a:endParaRPr lang="en-US" sz="1200" dirty="0">
                <a:effectLst/>
                <a:latin typeface="Times New Roman"/>
                <a:ea typeface="Times New Roman"/>
              </a:endParaRPr>
            </a:p>
          </p:txBody>
        </p:sp>
      </p:grpSp>
    </p:spTree>
    <p:extLst>
      <p:ext uri="{BB962C8B-B14F-4D97-AF65-F5344CB8AC3E}">
        <p14:creationId xmlns:p14="http://schemas.microsoft.com/office/powerpoint/2010/main" val="599427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6000" y="36000"/>
                <a:ext cx="9036136" cy="6768000"/>
              </a:xfrm>
            </p:spPr>
            <p:txBody>
              <a:bodyPr>
                <a:normAutofit/>
              </a:bodyPr>
              <a:lstStyle/>
              <a:p>
                <a:pPr lvl="0" algn="just" rtl="1">
                  <a:lnSpc>
                    <a:spcPct val="150000"/>
                  </a:lnSpc>
                </a:pPr>
                <a:r>
                  <a:rPr lang="ar-DZ" sz="1800" dirty="0" smtClean="0">
                    <a:solidFill>
                      <a:srgbClr val="000000"/>
                    </a:solidFill>
                    <a:ea typeface="Times New Roman"/>
                  </a:rPr>
                  <a:t>ويمكننا توضيح </a:t>
                </a:r>
                <a:r>
                  <a:rPr lang="fr-FR" sz="1800" dirty="0" smtClean="0">
                    <a:solidFill>
                      <a:srgbClr val="000000"/>
                    </a:solidFill>
                    <a:ea typeface="Times New Roman"/>
                  </a:rPr>
                  <a:t> </a:t>
                </a:r>
                <a:r>
                  <a:rPr lang="ar-DZ" sz="1800" dirty="0" smtClean="0">
                    <a:solidFill>
                      <a:srgbClr val="000000"/>
                    </a:solidFill>
                    <a:ea typeface="Times New Roman"/>
                  </a:rPr>
                  <a:t>الخطوات السابقة المتبعة في تحديد قرائن ميرفي الفصيلة السداسية من خلال المثال التالي:</a:t>
                </a:r>
                <a:r>
                  <a:rPr lang="ar-DZ" sz="1800" dirty="0">
                    <a:solidFill>
                      <a:srgbClr val="000000"/>
                    </a:solidFill>
                    <a:ea typeface="Times New Roman"/>
                  </a:rPr>
                  <a:t>عين قرائن ميلر للمستوي البلوري المشار له في الشكل المقابل بالون </a:t>
                </a:r>
                <a:r>
                  <a:rPr lang="ar-DZ" sz="1800" dirty="0" smtClean="0">
                    <a:solidFill>
                      <a:srgbClr val="000000"/>
                    </a:solidFill>
                    <a:ea typeface="Times New Roman"/>
                  </a:rPr>
                  <a:t>الأخضر.</a:t>
                </a:r>
              </a:p>
              <a:p>
                <a:pPr lvl="0" algn="just" rtl="1">
                  <a:lnSpc>
                    <a:spcPct val="150000"/>
                  </a:lnSpc>
                </a:pPr>
                <a:endParaRPr lang="ar-DZ" sz="1800" dirty="0">
                  <a:solidFill>
                    <a:srgbClr val="000000"/>
                  </a:solidFill>
                  <a:ea typeface="Times New Roman"/>
                </a:endParaRPr>
              </a:p>
              <a:p>
                <a:pPr lvl="0" algn="just" rtl="1">
                  <a:lnSpc>
                    <a:spcPct val="150000"/>
                  </a:lnSpc>
                </a:pPr>
                <a:endParaRPr lang="ar-DZ" sz="1800" dirty="0" smtClean="0">
                  <a:solidFill>
                    <a:srgbClr val="000000"/>
                  </a:solidFill>
                  <a:ea typeface="Times New Roman"/>
                </a:endParaRPr>
              </a:p>
              <a:p>
                <a:pPr lvl="0" algn="just" rtl="1">
                  <a:lnSpc>
                    <a:spcPct val="150000"/>
                  </a:lnSpc>
                </a:pPr>
                <a:endParaRPr lang="ar-DZ" sz="1800" dirty="0" smtClean="0">
                  <a:solidFill>
                    <a:srgbClr val="000000"/>
                  </a:solidFill>
                  <a:ea typeface="Times New Roman"/>
                </a:endParaRPr>
              </a:p>
              <a:p>
                <a:pPr lvl="0" algn="just" rtl="1">
                  <a:lnSpc>
                    <a:spcPct val="150000"/>
                  </a:lnSpc>
                </a:pPr>
                <a:endParaRPr lang="ar-DZ" sz="1800" dirty="0">
                  <a:solidFill>
                    <a:srgbClr val="000000"/>
                  </a:solidFill>
                  <a:ea typeface="Times New Roman"/>
                </a:endParaRPr>
              </a:p>
              <a:p>
                <a:pPr lvl="0" algn="just" rtl="1">
                  <a:lnSpc>
                    <a:spcPct val="150000"/>
                  </a:lnSpc>
                </a:pPr>
                <a:endParaRPr lang="ar-DZ" sz="1800" dirty="0" smtClean="0">
                  <a:solidFill>
                    <a:srgbClr val="000000"/>
                  </a:solidFill>
                  <a:ea typeface="Times New Roman"/>
                </a:endParaRPr>
              </a:p>
              <a:p>
                <a:pPr lvl="0" algn="just" rtl="1">
                  <a:lnSpc>
                    <a:spcPct val="150000"/>
                  </a:lnSpc>
                </a:pPr>
                <a:endParaRPr lang="ar-DZ" sz="1800" dirty="0" smtClean="0">
                  <a:solidFill>
                    <a:srgbClr val="000000"/>
                  </a:solidFill>
                  <a:ea typeface="Times New Roman"/>
                </a:endParaRPr>
              </a:p>
              <a:p>
                <a:pPr lvl="0" algn="just" rtl="1">
                  <a:lnSpc>
                    <a:spcPct val="150000"/>
                  </a:lnSpc>
                </a:pPr>
                <a:endParaRPr lang="ar-DZ" sz="1800" dirty="0">
                  <a:solidFill>
                    <a:srgbClr val="000000"/>
                  </a:solidFill>
                  <a:ea typeface="Times New Roman"/>
                </a:endParaRPr>
              </a:p>
              <a:p>
                <a:pPr algn="just" rtl="1">
                  <a:lnSpc>
                    <a:spcPct val="150000"/>
                  </a:lnSpc>
                </a:pPr>
                <a:r>
                  <a:rPr lang="ar-DZ" sz="1800" dirty="0" smtClean="0">
                    <a:solidFill>
                      <a:srgbClr val="000000"/>
                    </a:solidFill>
                    <a:ea typeface="Times New Roman"/>
                  </a:rPr>
                  <a:t>من خلال الشكل نلاحظ بأن المستوي يقطع المحاور الأربعة  في النقاط </a:t>
                </a:r>
                <a14:m>
                  <m:oMath xmlns:m="http://schemas.openxmlformats.org/officeDocument/2006/math">
                    <m:d>
                      <m:dPr>
                        <m:ctrlPr>
                          <a:rPr lang="en-US" sz="1600" i="1">
                            <a:solidFill>
                              <a:prstClr val="black"/>
                            </a:solidFill>
                            <a:latin typeface="Cambria Math"/>
                            <a:ea typeface="Calibri"/>
                            <a:cs typeface="Simplified Arabic"/>
                          </a:rPr>
                        </m:ctrlPr>
                      </m:dPr>
                      <m:e>
                        <m:r>
                          <m:rPr>
                            <m:sty m:val="p"/>
                          </m:rPr>
                          <a:rPr lang="fr-FR" sz="1600">
                            <a:solidFill>
                              <a:prstClr val="black"/>
                            </a:solidFill>
                            <a:latin typeface="Cambria Math"/>
                            <a:ea typeface="Calibri"/>
                            <a:cs typeface="Simplified Arabic"/>
                          </a:rPr>
                          <m:t>x</m:t>
                        </m:r>
                        <m:r>
                          <a:rPr lang="fr-FR" sz="1600" i="1">
                            <a:solidFill>
                              <a:prstClr val="black"/>
                            </a:solidFill>
                            <a:latin typeface="Cambria Math"/>
                            <a:ea typeface="Calibri"/>
                            <a:cs typeface="Simplified Arabic"/>
                          </a:rPr>
                          <m:t>,</m:t>
                        </m:r>
                        <m:r>
                          <m:rPr>
                            <m:sty m:val="p"/>
                          </m:rPr>
                          <a:rPr lang="fr-FR" sz="1600">
                            <a:solidFill>
                              <a:prstClr val="black"/>
                            </a:solidFill>
                            <a:latin typeface="Cambria Math"/>
                            <a:ea typeface="Calibri"/>
                            <a:cs typeface="Simplified Arabic"/>
                          </a:rPr>
                          <m:t>y</m:t>
                        </m:r>
                        <m:r>
                          <a:rPr lang="fr-FR" sz="1600" b="0" i="0" smtClean="0">
                            <a:solidFill>
                              <a:prstClr val="black"/>
                            </a:solidFill>
                            <a:latin typeface="Cambria Math"/>
                            <a:ea typeface="Calibri"/>
                            <a:cs typeface="Simplified Arabic"/>
                          </a:rPr>
                          <m:t>,</m:t>
                        </m:r>
                        <m:r>
                          <m:rPr>
                            <m:sty m:val="p"/>
                          </m:rPr>
                          <a:rPr lang="fr-FR" sz="1600" b="0" i="0" smtClean="0">
                            <a:solidFill>
                              <a:prstClr val="black"/>
                            </a:solidFill>
                            <a:latin typeface="Cambria Math"/>
                            <a:ea typeface="Calibri"/>
                            <a:cs typeface="Simplified Arabic"/>
                          </a:rPr>
                          <m:t>w</m:t>
                        </m:r>
                        <m:r>
                          <a:rPr lang="fr-FR" sz="1600" i="1">
                            <a:solidFill>
                              <a:prstClr val="black"/>
                            </a:solidFill>
                            <a:latin typeface="Cambria Math"/>
                            <a:ea typeface="Calibri"/>
                            <a:cs typeface="Simplified Arabic"/>
                          </a:rPr>
                          <m:t>,</m:t>
                        </m:r>
                        <m:r>
                          <m:rPr>
                            <m:sty m:val="p"/>
                          </m:rPr>
                          <a:rPr lang="fr-FR" sz="1600">
                            <a:solidFill>
                              <a:prstClr val="black"/>
                            </a:solidFill>
                            <a:latin typeface="Cambria Math"/>
                            <a:ea typeface="Calibri"/>
                            <a:cs typeface="Simplified Arabic"/>
                          </a:rPr>
                          <m:t>z</m:t>
                        </m:r>
                      </m:e>
                    </m:d>
                  </m:oMath>
                </a14:m>
                <a:r>
                  <a:rPr lang="en-US" sz="1800" dirty="0">
                    <a:solidFill>
                      <a:prstClr val="black"/>
                    </a:solidFill>
                    <a:ea typeface="Calibri"/>
                    <a:cs typeface="Simplified Arabic"/>
                  </a:rPr>
                  <a:t> = </a:t>
                </a:r>
                <a14:m>
                  <m:oMath xmlns:m="http://schemas.openxmlformats.org/officeDocument/2006/math">
                    <m:d>
                      <m:dPr>
                        <m:ctrlPr>
                          <a:rPr lang="en-US" sz="1600" i="1" smtClean="0">
                            <a:solidFill>
                              <a:prstClr val="black"/>
                            </a:solidFill>
                            <a:latin typeface="Cambria Math"/>
                            <a:ea typeface="Calibri"/>
                            <a:cs typeface="Simplified Arabic"/>
                          </a:rPr>
                        </m:ctrlPr>
                      </m:dPr>
                      <m:e>
                        <m:sSub>
                          <m:sSubPr>
                            <m:ctrlPr>
                              <a:rPr lang="en-US" sz="1600" i="1" smtClean="0">
                                <a:solidFill>
                                  <a:prstClr val="black"/>
                                </a:solidFill>
                                <a:latin typeface="Cambria Math"/>
                                <a:cs typeface="Simplified Arabic"/>
                              </a:rPr>
                            </m:ctrlPr>
                          </m:sSubPr>
                          <m:e>
                            <m:r>
                              <a:rPr lang="fr-FR" sz="1600" b="0" i="1" smtClean="0">
                                <a:solidFill>
                                  <a:prstClr val="black"/>
                                </a:solidFill>
                                <a:latin typeface="Cambria Math"/>
                                <a:cs typeface="Simplified Arabic"/>
                              </a:rPr>
                              <m:t>𝑎</m:t>
                            </m:r>
                          </m:e>
                          <m:sub>
                            <m:r>
                              <a:rPr lang="fr-FR" sz="1600" b="0" i="1" smtClean="0">
                                <a:solidFill>
                                  <a:prstClr val="black"/>
                                </a:solidFill>
                                <a:latin typeface="Cambria Math"/>
                                <a:cs typeface="Simplified Arabic"/>
                              </a:rPr>
                              <m:t>1</m:t>
                            </m:r>
                          </m:sub>
                        </m:sSub>
                        <m:r>
                          <a:rPr lang="en-US" sz="1600">
                            <a:solidFill>
                              <a:prstClr val="black"/>
                            </a:solidFill>
                            <a:latin typeface="Cambria Math"/>
                            <a:ea typeface="Calibri"/>
                            <a:cs typeface="Simplified Arabic"/>
                          </a:rPr>
                          <m:t> </m:t>
                        </m:r>
                        <m:r>
                          <a:rPr lang="fr-FR" sz="1600" i="1">
                            <a:solidFill>
                              <a:prstClr val="black"/>
                            </a:solidFill>
                            <a:latin typeface="Cambria Math"/>
                            <a:ea typeface="Calibri"/>
                            <a:cs typeface="Simplified Arabic"/>
                          </a:rPr>
                          <m:t>,</m:t>
                        </m:r>
                        <m:r>
                          <a:rPr lang="fr-FR" sz="1600" b="0" i="1" smtClean="0">
                            <a:solidFill>
                              <a:prstClr val="black"/>
                            </a:solidFill>
                            <a:latin typeface="Cambria Math"/>
                            <a:ea typeface="Calibri"/>
                            <a:cs typeface="Simplified Arabic"/>
                          </a:rPr>
                          <m:t>−</m:t>
                        </m:r>
                        <m:sSub>
                          <m:sSubPr>
                            <m:ctrlPr>
                              <a:rPr lang="en-US" sz="1600" i="1">
                                <a:solidFill>
                                  <a:prstClr val="black"/>
                                </a:solidFill>
                                <a:latin typeface="Cambria Math"/>
                                <a:cs typeface="Simplified Arabic"/>
                              </a:rPr>
                            </m:ctrlPr>
                          </m:sSubPr>
                          <m:e>
                            <m:r>
                              <a:rPr lang="fr-FR" sz="1600" i="1">
                                <a:solidFill>
                                  <a:prstClr val="black"/>
                                </a:solidFill>
                                <a:latin typeface="Cambria Math"/>
                                <a:cs typeface="Simplified Arabic"/>
                              </a:rPr>
                              <m:t>𝑎</m:t>
                            </m:r>
                          </m:e>
                          <m:sub>
                            <m:r>
                              <a:rPr lang="fr-FR" sz="1600" b="0" i="1" smtClean="0">
                                <a:solidFill>
                                  <a:prstClr val="black"/>
                                </a:solidFill>
                                <a:latin typeface="Cambria Math"/>
                                <a:cs typeface="Simplified Arabic"/>
                              </a:rPr>
                              <m:t>2</m:t>
                            </m:r>
                          </m:sub>
                        </m:sSub>
                        <m:r>
                          <a:rPr lang="fr-FR" sz="1600" i="1">
                            <a:solidFill>
                              <a:prstClr val="black"/>
                            </a:solidFill>
                            <a:latin typeface="Cambria Math"/>
                            <a:ea typeface="Calibri"/>
                            <a:cs typeface="Simplified Arabic"/>
                          </a:rPr>
                          <m:t>,</m:t>
                        </m:r>
                        <m:r>
                          <a:rPr lang="en-US" sz="1600" i="1">
                            <a:solidFill>
                              <a:prstClr val="black"/>
                            </a:solidFill>
                            <a:latin typeface="Cambria Math"/>
                            <a:ea typeface="Calibri"/>
                            <a:cs typeface="Simplified Arabic"/>
                          </a:rPr>
                          <m:t> </m:t>
                        </m:r>
                        <m:r>
                          <a:rPr lang="fr-FR" sz="1600" b="0" i="1" smtClean="0">
                            <a:solidFill>
                              <a:prstClr val="black"/>
                            </a:solidFill>
                            <a:latin typeface="Cambria Math"/>
                            <a:ea typeface="Cambria Math"/>
                            <a:cs typeface="Simplified Arabic"/>
                          </a:rPr>
                          <m:t>∞,∞</m:t>
                        </m:r>
                      </m:e>
                    </m:d>
                  </m:oMath>
                </a14:m>
                <a:r>
                  <a:rPr lang="ar-DZ" sz="1800" dirty="0" smtClean="0">
                    <a:solidFill>
                      <a:schemeClr val="tx1"/>
                    </a:solidFill>
                    <a:ea typeface="Calibri"/>
                    <a:cs typeface="Simplified Arabic"/>
                  </a:rPr>
                  <a:t> إذا يمكننا تكوين مجموعة مجموعة </a:t>
                </a:r>
                <a:r>
                  <a:rPr lang="ar-DZ" sz="1800" dirty="0">
                    <a:solidFill>
                      <a:schemeClr val="tx1"/>
                    </a:solidFill>
                    <a:ea typeface="Calibri"/>
                    <a:cs typeface="Simplified Arabic"/>
                  </a:rPr>
                  <a:t>الأعداد الأكسرية</a:t>
                </a:r>
                <a:r>
                  <a:rPr lang="fr-FR" sz="1800" dirty="0">
                    <a:solidFill>
                      <a:schemeClr val="tx1"/>
                    </a:solidFill>
                    <a:ea typeface="Calibri"/>
                    <a:cs typeface="Simplified Arabic"/>
                  </a:rPr>
                  <a:t> </a:t>
                </a:r>
                <a:r>
                  <a:rPr lang="ar-DZ" sz="1800" dirty="0" smtClean="0">
                    <a:solidFill>
                      <a:schemeClr val="tx1"/>
                    </a:solidFill>
                    <a:ea typeface="Calibri"/>
                    <a:cs typeface="Simplified Arabic"/>
                  </a:rPr>
                  <a:t>التالية </a:t>
                </a:r>
                <a14:m>
                  <m:oMath xmlns:m="http://schemas.openxmlformats.org/officeDocument/2006/math">
                    <m:r>
                      <a:rPr lang="ar-DZ" sz="1600" b="0" i="0" smtClean="0">
                        <a:solidFill>
                          <a:prstClr val="black"/>
                        </a:solidFill>
                        <a:latin typeface="Cambria Math"/>
                        <a:ea typeface="Calibri"/>
                        <a:cs typeface="Simplified Arabic"/>
                      </a:rPr>
                      <m:t> </m:t>
                    </m:r>
                    <m:d>
                      <m:dPr>
                        <m:ctrlPr>
                          <a:rPr lang="en-US" sz="1600" i="1">
                            <a:solidFill>
                              <a:prstClr val="black"/>
                            </a:solidFill>
                            <a:latin typeface="Cambria Math"/>
                            <a:ea typeface="Calibri"/>
                            <a:cs typeface="Simplified Arabic"/>
                          </a:rPr>
                        </m:ctrlPr>
                      </m:dPr>
                      <m:e>
                        <m:f>
                          <m:fPr>
                            <m:ctrlPr>
                              <a:rPr lang="en-US" sz="1600" i="1">
                                <a:solidFill>
                                  <a:prstClr val="black"/>
                                </a:solidFill>
                                <a:latin typeface="Cambria Math"/>
                                <a:ea typeface="Calibri"/>
                                <a:cs typeface="Simplified Arabic"/>
                              </a:rPr>
                            </m:ctrlPr>
                          </m:fPr>
                          <m:num>
                            <m:r>
                              <m:rPr>
                                <m:sty m:val="p"/>
                              </m:rPr>
                              <a:rPr lang="fr-FR" sz="1600">
                                <a:solidFill>
                                  <a:prstClr val="black"/>
                                </a:solidFill>
                                <a:latin typeface="Cambria Math"/>
                                <a:ea typeface="Calibri"/>
                                <a:cs typeface="Simplified Arabic"/>
                              </a:rPr>
                              <m:t>x</m:t>
                            </m:r>
                          </m:num>
                          <m:den>
                            <m:sSub>
                              <m:sSubPr>
                                <m:ctrlPr>
                                  <a:rPr lang="fr-FR" sz="1600" i="1">
                                    <a:solidFill>
                                      <a:prstClr val="black"/>
                                    </a:solidFill>
                                    <a:latin typeface="Cambria Math"/>
                                    <a:cs typeface="Simplified Arabic"/>
                                  </a:rPr>
                                </m:ctrlPr>
                              </m:sSubPr>
                              <m:e>
                                <m:r>
                                  <a:rPr lang="fr-FR" sz="1600" i="1">
                                    <a:solidFill>
                                      <a:prstClr val="black"/>
                                    </a:solidFill>
                                    <a:latin typeface="Cambria Math"/>
                                    <a:cs typeface="Simplified Arabic"/>
                                  </a:rPr>
                                  <m:t>𝑎</m:t>
                                </m:r>
                              </m:e>
                              <m:sub>
                                <m:r>
                                  <a:rPr lang="fr-FR" sz="1600" i="1">
                                    <a:solidFill>
                                      <a:prstClr val="black"/>
                                    </a:solidFill>
                                    <a:latin typeface="Cambria Math"/>
                                    <a:cs typeface="Simplified Arabic"/>
                                  </a:rPr>
                                  <m:t>1</m:t>
                                </m:r>
                              </m:sub>
                            </m:sSub>
                          </m:den>
                        </m:f>
                        <m:r>
                          <a:rPr lang="fr-FR" sz="1600" b="0" i="0" smtClean="0">
                            <a:solidFill>
                              <a:prstClr val="black"/>
                            </a:solidFill>
                            <a:latin typeface="Cambria Math"/>
                            <a:ea typeface="Calibri"/>
                            <a:cs typeface="Simplified Arabic"/>
                          </a:rPr>
                          <m:t>,</m:t>
                        </m:r>
                        <m:f>
                          <m:fPr>
                            <m:ctrlPr>
                              <a:rPr lang="en-US" sz="1600" i="1">
                                <a:solidFill>
                                  <a:prstClr val="black"/>
                                </a:solidFill>
                                <a:latin typeface="Cambria Math"/>
                                <a:ea typeface="Calibri"/>
                                <a:cs typeface="Simplified Arabic"/>
                              </a:rPr>
                            </m:ctrlPr>
                          </m:fPr>
                          <m:num>
                            <m:r>
                              <m:rPr>
                                <m:sty m:val="p"/>
                              </m:rPr>
                              <a:rPr lang="fr-FR" sz="1600">
                                <a:solidFill>
                                  <a:prstClr val="black"/>
                                </a:solidFill>
                                <a:latin typeface="Cambria Math"/>
                                <a:ea typeface="Calibri"/>
                                <a:cs typeface="Simplified Arabic"/>
                              </a:rPr>
                              <m:t>y</m:t>
                            </m:r>
                          </m:num>
                          <m:den>
                            <m:sSub>
                              <m:sSubPr>
                                <m:ctrlPr>
                                  <a:rPr lang="fr-FR" sz="1600" i="1">
                                    <a:solidFill>
                                      <a:prstClr val="black"/>
                                    </a:solidFill>
                                    <a:latin typeface="Cambria Math"/>
                                    <a:cs typeface="Simplified Arabic"/>
                                  </a:rPr>
                                </m:ctrlPr>
                              </m:sSubPr>
                              <m:e>
                                <m:r>
                                  <a:rPr lang="fr-FR" sz="1600" i="1">
                                    <a:solidFill>
                                      <a:prstClr val="black"/>
                                    </a:solidFill>
                                    <a:latin typeface="Cambria Math"/>
                                    <a:cs typeface="Simplified Arabic"/>
                                  </a:rPr>
                                  <m:t>𝑎</m:t>
                                </m:r>
                              </m:e>
                              <m:sub>
                                <m:r>
                                  <a:rPr lang="fr-FR" sz="1600" i="1">
                                    <a:solidFill>
                                      <a:prstClr val="black"/>
                                    </a:solidFill>
                                    <a:latin typeface="Cambria Math"/>
                                    <a:cs typeface="Simplified Arabic"/>
                                  </a:rPr>
                                  <m:t>2</m:t>
                                </m:r>
                              </m:sub>
                            </m:sSub>
                          </m:den>
                        </m:f>
                        <m:r>
                          <a:rPr lang="fr-FR" sz="1600" b="0" i="1" smtClean="0">
                            <a:solidFill>
                              <a:prstClr val="black"/>
                            </a:solidFill>
                            <a:latin typeface="Cambria Math"/>
                            <a:cs typeface="Simplified Arabic"/>
                          </a:rPr>
                          <m:t>,</m:t>
                        </m:r>
                        <m:f>
                          <m:fPr>
                            <m:ctrlPr>
                              <a:rPr lang="en-US" sz="1600" i="1">
                                <a:solidFill>
                                  <a:prstClr val="black"/>
                                </a:solidFill>
                                <a:latin typeface="Cambria Math"/>
                                <a:ea typeface="Calibri"/>
                                <a:cs typeface="Simplified Arabic"/>
                              </a:rPr>
                            </m:ctrlPr>
                          </m:fPr>
                          <m:num>
                            <m:r>
                              <m:rPr>
                                <m:sty m:val="p"/>
                              </m:rPr>
                              <a:rPr lang="fr-FR" sz="1600">
                                <a:solidFill>
                                  <a:prstClr val="black"/>
                                </a:solidFill>
                                <a:latin typeface="Cambria Math"/>
                                <a:ea typeface="Calibri"/>
                                <a:cs typeface="Simplified Arabic"/>
                              </a:rPr>
                              <m:t>w</m:t>
                            </m:r>
                          </m:num>
                          <m:den>
                            <m:sSub>
                              <m:sSubPr>
                                <m:ctrlPr>
                                  <a:rPr lang="fr-FR" sz="1600" i="1">
                                    <a:solidFill>
                                      <a:prstClr val="black"/>
                                    </a:solidFill>
                                    <a:latin typeface="Cambria Math"/>
                                    <a:cs typeface="Simplified Arabic"/>
                                  </a:rPr>
                                </m:ctrlPr>
                              </m:sSubPr>
                              <m:e>
                                <m:r>
                                  <a:rPr lang="fr-FR" sz="1600" i="1">
                                    <a:solidFill>
                                      <a:prstClr val="black"/>
                                    </a:solidFill>
                                    <a:latin typeface="Cambria Math"/>
                                    <a:cs typeface="Simplified Arabic"/>
                                  </a:rPr>
                                  <m:t>𝑎</m:t>
                                </m:r>
                              </m:e>
                              <m:sub>
                                <m:r>
                                  <a:rPr lang="fr-FR" sz="1600" i="1">
                                    <a:solidFill>
                                      <a:prstClr val="black"/>
                                    </a:solidFill>
                                    <a:latin typeface="Cambria Math"/>
                                    <a:cs typeface="Simplified Arabic"/>
                                  </a:rPr>
                                  <m:t>3</m:t>
                                </m:r>
                              </m:sub>
                            </m:sSub>
                          </m:den>
                        </m:f>
                        <m:r>
                          <a:rPr lang="fr-FR" sz="1600" b="0" i="0" smtClean="0">
                            <a:solidFill>
                              <a:prstClr val="black"/>
                            </a:solidFill>
                            <a:latin typeface="Cambria Math"/>
                            <a:cs typeface="Simplified Arabic"/>
                          </a:rPr>
                          <m:t>,</m:t>
                        </m:r>
                        <m:r>
                          <a:rPr lang="ar-DZ" sz="1600" i="1" smtClean="0">
                            <a:solidFill>
                              <a:prstClr val="black"/>
                            </a:solidFill>
                            <a:latin typeface="Cambria Math"/>
                            <a:ea typeface="Calibri"/>
                            <a:cs typeface="Simplified Arabic"/>
                          </a:rPr>
                          <m:t> </m:t>
                        </m:r>
                        <m:f>
                          <m:fPr>
                            <m:ctrlPr>
                              <a:rPr lang="en-US" sz="1600" i="1">
                                <a:solidFill>
                                  <a:prstClr val="black"/>
                                </a:solidFill>
                                <a:latin typeface="Cambria Math"/>
                                <a:ea typeface="Calibri"/>
                                <a:cs typeface="Simplified Arabic"/>
                              </a:rPr>
                            </m:ctrlPr>
                          </m:fPr>
                          <m:num>
                            <m:r>
                              <m:rPr>
                                <m:sty m:val="p"/>
                              </m:rPr>
                              <a:rPr lang="fr-FR" sz="1600">
                                <a:solidFill>
                                  <a:prstClr val="black"/>
                                </a:solidFill>
                                <a:latin typeface="Cambria Math"/>
                                <a:ea typeface="Calibri"/>
                                <a:cs typeface="Simplified Arabic"/>
                              </a:rPr>
                              <m:t>z</m:t>
                            </m:r>
                          </m:num>
                          <m:den>
                            <m:r>
                              <a:rPr lang="en-US" sz="1600">
                                <a:solidFill>
                                  <a:prstClr val="black"/>
                                </a:solidFill>
                                <a:latin typeface="Cambria Math"/>
                                <a:ea typeface="Calibri"/>
                                <a:cs typeface="Simplified Arabic"/>
                              </a:rPr>
                              <m:t>𝑐</m:t>
                            </m:r>
                          </m:den>
                        </m:f>
                      </m:e>
                    </m:d>
                  </m:oMath>
                </a14:m>
                <a:r>
                  <a:rPr lang="en-US" sz="1800" dirty="0" smtClean="0">
                    <a:solidFill>
                      <a:prstClr val="black"/>
                    </a:solidFill>
                    <a:ea typeface="Calibri"/>
                    <a:cs typeface="Simplified Arabic"/>
                  </a:rPr>
                  <a:t> </a:t>
                </a:r>
                <a:r>
                  <a:rPr lang="en-US" sz="1600" dirty="0" smtClean="0">
                    <a:solidFill>
                      <a:prstClr val="black"/>
                    </a:solidFill>
                    <a:ea typeface="Calibri"/>
                    <a:cs typeface="Simplified Arabic"/>
                  </a:rPr>
                  <a:t>=</a:t>
                </a:r>
                <a:r>
                  <a:rPr lang="en-US" sz="1600" dirty="0">
                    <a:solidFill>
                      <a:prstClr val="black"/>
                    </a:solidFill>
                    <a:ea typeface="Calibri"/>
                    <a:cs typeface="Simplified Arabic"/>
                  </a:rPr>
                  <a:t> </a:t>
                </a:r>
                <a14:m>
                  <m:oMath xmlns:m="http://schemas.openxmlformats.org/officeDocument/2006/math">
                    <m:d>
                      <m:dPr>
                        <m:ctrlPr>
                          <a:rPr lang="en-US" sz="1600" i="1">
                            <a:solidFill>
                              <a:prstClr val="black"/>
                            </a:solidFill>
                            <a:latin typeface="Cambria Math"/>
                            <a:ea typeface="Calibri"/>
                            <a:cs typeface="Simplified Arabic"/>
                          </a:rPr>
                        </m:ctrlPr>
                      </m:dPr>
                      <m:e>
                        <m:r>
                          <a:rPr lang="fr-FR" sz="1600" b="0" i="1" smtClean="0">
                            <a:solidFill>
                              <a:prstClr val="black"/>
                            </a:solidFill>
                            <a:latin typeface="Cambria Math"/>
                            <a:ea typeface="Calibri"/>
                            <a:cs typeface="Simplified Arabic"/>
                          </a:rPr>
                          <m:t>1</m:t>
                        </m:r>
                        <m:r>
                          <a:rPr lang="en-US" sz="1600">
                            <a:solidFill>
                              <a:prstClr val="black"/>
                            </a:solidFill>
                            <a:latin typeface="Cambria Math"/>
                            <a:ea typeface="Calibri"/>
                            <a:cs typeface="Simplified Arabic"/>
                          </a:rPr>
                          <m:t> </m:t>
                        </m:r>
                        <m:r>
                          <a:rPr lang="fr-FR" sz="1600" b="0" i="1" smtClean="0">
                            <a:solidFill>
                              <a:prstClr val="black"/>
                            </a:solidFill>
                            <a:latin typeface="Cambria Math"/>
                            <a:ea typeface="Calibri"/>
                            <a:cs typeface="Simplified Arabic"/>
                          </a:rPr>
                          <m:t>,−</m:t>
                        </m:r>
                        <m:r>
                          <a:rPr lang="fr-FR" sz="1600" b="0" i="1" smtClean="0">
                            <a:solidFill>
                              <a:prstClr val="black"/>
                            </a:solidFill>
                            <a:latin typeface="Cambria Math"/>
                            <a:ea typeface="Calibri"/>
                            <a:cs typeface="Simplified Arabic"/>
                          </a:rPr>
                          <m:t>1</m:t>
                        </m:r>
                        <m:r>
                          <a:rPr lang="fr-FR" sz="1600" i="1">
                            <a:solidFill>
                              <a:prstClr val="black"/>
                            </a:solidFill>
                            <a:latin typeface="Cambria Math"/>
                            <a:ea typeface="Calibri"/>
                            <a:cs typeface="Simplified Arabic"/>
                          </a:rPr>
                          <m:t>,</m:t>
                        </m:r>
                        <m:r>
                          <a:rPr lang="en-US" sz="1600" i="1" smtClean="0">
                            <a:solidFill>
                              <a:prstClr val="black"/>
                            </a:solidFill>
                            <a:latin typeface="Cambria Math"/>
                            <a:ea typeface="Cambria Math"/>
                            <a:cs typeface="Simplified Arabic"/>
                          </a:rPr>
                          <m:t>∞</m:t>
                        </m:r>
                        <m:r>
                          <a:rPr lang="fr-FR" sz="1600" b="0" i="1" smtClean="0">
                            <a:solidFill>
                              <a:prstClr val="black"/>
                            </a:solidFill>
                            <a:latin typeface="Cambria Math"/>
                            <a:ea typeface="Calibri"/>
                            <a:cs typeface="Simplified Arabic"/>
                          </a:rPr>
                          <m:t>,</m:t>
                        </m:r>
                        <m:r>
                          <a:rPr lang="en-US" sz="1600" i="1" smtClean="0">
                            <a:solidFill>
                              <a:prstClr val="black"/>
                            </a:solidFill>
                            <a:latin typeface="Cambria Math"/>
                            <a:ea typeface="Cambria Math"/>
                            <a:cs typeface="Simplified Arabic"/>
                          </a:rPr>
                          <m:t>∞</m:t>
                        </m:r>
                      </m:e>
                    </m:d>
                  </m:oMath>
                </a14:m>
                <a:r>
                  <a:rPr lang="ar-DZ" sz="1800" dirty="0" smtClean="0">
                    <a:solidFill>
                      <a:schemeClr val="tx1"/>
                    </a:solidFill>
                    <a:ea typeface="Calibri"/>
                    <a:cs typeface="Simplified Arabic"/>
                  </a:rPr>
                  <a:t>ويكون مقلوب هذه المجموعة هو </a:t>
                </a:r>
                <a14:m>
                  <m:oMath xmlns:m="http://schemas.openxmlformats.org/officeDocument/2006/math">
                    <m:d>
                      <m:dPr>
                        <m:ctrlPr>
                          <a:rPr lang="en-US" sz="1600" i="1">
                            <a:solidFill>
                              <a:prstClr val="black"/>
                            </a:solidFill>
                            <a:latin typeface="Cambria Math"/>
                            <a:ea typeface="Calibri"/>
                            <a:cs typeface="Simplified Arabic"/>
                          </a:rPr>
                        </m:ctrlPr>
                      </m:dPr>
                      <m:e>
                        <m:f>
                          <m:fPr>
                            <m:ctrlPr>
                              <a:rPr lang="en-US" sz="1600" i="1">
                                <a:solidFill>
                                  <a:prstClr val="black"/>
                                </a:solidFill>
                                <a:latin typeface="Cambria Math"/>
                                <a:ea typeface="Calibri"/>
                                <a:cs typeface="Simplified Arabic"/>
                              </a:rPr>
                            </m:ctrlPr>
                          </m:fPr>
                          <m:num>
                            <m:sSub>
                              <m:sSubPr>
                                <m:ctrlPr>
                                  <a:rPr lang="fr-FR" sz="1600" i="1">
                                    <a:solidFill>
                                      <a:prstClr val="black"/>
                                    </a:solidFill>
                                    <a:latin typeface="Cambria Math"/>
                                    <a:cs typeface="Simplified Arabic"/>
                                  </a:rPr>
                                </m:ctrlPr>
                              </m:sSubPr>
                              <m:e>
                                <m:r>
                                  <a:rPr lang="fr-FR" sz="1600" i="1">
                                    <a:solidFill>
                                      <a:prstClr val="black"/>
                                    </a:solidFill>
                                    <a:latin typeface="Cambria Math"/>
                                    <a:cs typeface="Simplified Arabic"/>
                                  </a:rPr>
                                  <m:t>𝑎</m:t>
                                </m:r>
                              </m:e>
                              <m:sub>
                                <m:r>
                                  <a:rPr lang="fr-FR" sz="1600" i="1">
                                    <a:solidFill>
                                      <a:prstClr val="black"/>
                                    </a:solidFill>
                                    <a:latin typeface="Cambria Math"/>
                                    <a:cs typeface="Simplified Arabic"/>
                                  </a:rPr>
                                  <m:t>1</m:t>
                                </m:r>
                              </m:sub>
                            </m:sSub>
                          </m:num>
                          <m:den>
                            <m:r>
                              <a:rPr lang="fr-FR" sz="1600" b="0" i="1" smtClean="0">
                                <a:solidFill>
                                  <a:prstClr val="black"/>
                                </a:solidFill>
                                <a:latin typeface="Cambria Math"/>
                                <a:ea typeface="Calibri"/>
                                <a:cs typeface="Simplified Arabic"/>
                              </a:rPr>
                              <m:t>𝑥</m:t>
                            </m:r>
                          </m:den>
                        </m:f>
                        <m:r>
                          <a:rPr lang="fr-FR" sz="1600">
                            <a:solidFill>
                              <a:prstClr val="black"/>
                            </a:solidFill>
                            <a:latin typeface="Cambria Math"/>
                            <a:ea typeface="Calibri"/>
                            <a:cs typeface="Simplified Arabic"/>
                          </a:rPr>
                          <m:t>,</m:t>
                        </m:r>
                        <m:f>
                          <m:fPr>
                            <m:ctrlPr>
                              <a:rPr lang="en-US" sz="1600" i="1">
                                <a:solidFill>
                                  <a:prstClr val="black"/>
                                </a:solidFill>
                                <a:latin typeface="Cambria Math"/>
                                <a:ea typeface="Calibri"/>
                                <a:cs typeface="Simplified Arabic"/>
                              </a:rPr>
                            </m:ctrlPr>
                          </m:fPr>
                          <m:num>
                            <m:sSub>
                              <m:sSubPr>
                                <m:ctrlPr>
                                  <a:rPr lang="fr-FR" sz="1600" i="1">
                                    <a:solidFill>
                                      <a:prstClr val="black"/>
                                    </a:solidFill>
                                    <a:latin typeface="Cambria Math"/>
                                    <a:cs typeface="Simplified Arabic"/>
                                  </a:rPr>
                                </m:ctrlPr>
                              </m:sSubPr>
                              <m:e>
                                <m:r>
                                  <a:rPr lang="fr-FR" sz="1600" i="1">
                                    <a:solidFill>
                                      <a:prstClr val="black"/>
                                    </a:solidFill>
                                    <a:latin typeface="Cambria Math"/>
                                    <a:cs typeface="Simplified Arabic"/>
                                  </a:rPr>
                                  <m:t>𝑎</m:t>
                                </m:r>
                              </m:e>
                              <m:sub>
                                <m:r>
                                  <a:rPr lang="fr-FR" sz="1600" i="1">
                                    <a:solidFill>
                                      <a:prstClr val="black"/>
                                    </a:solidFill>
                                    <a:latin typeface="Cambria Math"/>
                                    <a:cs typeface="Simplified Arabic"/>
                                  </a:rPr>
                                  <m:t>2</m:t>
                                </m:r>
                              </m:sub>
                            </m:sSub>
                          </m:num>
                          <m:den>
                            <m:r>
                              <a:rPr lang="fr-FR" sz="1600" b="0" i="1" smtClean="0">
                                <a:solidFill>
                                  <a:prstClr val="black"/>
                                </a:solidFill>
                                <a:latin typeface="Cambria Math"/>
                                <a:ea typeface="Calibri"/>
                                <a:cs typeface="Simplified Arabic"/>
                              </a:rPr>
                              <m:t>𝑦</m:t>
                            </m:r>
                          </m:den>
                        </m:f>
                        <m:r>
                          <a:rPr lang="fr-FR" sz="1600" i="1">
                            <a:solidFill>
                              <a:prstClr val="black"/>
                            </a:solidFill>
                            <a:latin typeface="Cambria Math"/>
                            <a:cs typeface="Simplified Arabic"/>
                          </a:rPr>
                          <m:t>,</m:t>
                        </m:r>
                        <m:f>
                          <m:fPr>
                            <m:ctrlPr>
                              <a:rPr lang="en-US" sz="1600" i="1">
                                <a:solidFill>
                                  <a:prstClr val="black"/>
                                </a:solidFill>
                                <a:latin typeface="Cambria Math"/>
                                <a:ea typeface="Calibri"/>
                                <a:cs typeface="Simplified Arabic"/>
                              </a:rPr>
                            </m:ctrlPr>
                          </m:fPr>
                          <m:num>
                            <m:sSub>
                              <m:sSubPr>
                                <m:ctrlPr>
                                  <a:rPr lang="fr-FR" sz="1600" i="1">
                                    <a:solidFill>
                                      <a:prstClr val="black"/>
                                    </a:solidFill>
                                    <a:latin typeface="Cambria Math"/>
                                    <a:cs typeface="Simplified Arabic"/>
                                  </a:rPr>
                                </m:ctrlPr>
                              </m:sSubPr>
                              <m:e>
                                <m:r>
                                  <a:rPr lang="fr-FR" sz="1600" i="1">
                                    <a:solidFill>
                                      <a:prstClr val="black"/>
                                    </a:solidFill>
                                    <a:latin typeface="Cambria Math"/>
                                    <a:cs typeface="Simplified Arabic"/>
                                  </a:rPr>
                                  <m:t>𝑎</m:t>
                                </m:r>
                              </m:e>
                              <m:sub>
                                <m:r>
                                  <a:rPr lang="fr-FR" sz="1600" i="1">
                                    <a:solidFill>
                                      <a:prstClr val="black"/>
                                    </a:solidFill>
                                    <a:latin typeface="Cambria Math"/>
                                    <a:cs typeface="Simplified Arabic"/>
                                  </a:rPr>
                                  <m:t>3</m:t>
                                </m:r>
                              </m:sub>
                            </m:sSub>
                          </m:num>
                          <m:den>
                            <m:r>
                              <a:rPr lang="fr-FR" sz="1600" b="0" i="1" smtClean="0">
                                <a:solidFill>
                                  <a:prstClr val="black"/>
                                </a:solidFill>
                                <a:latin typeface="Cambria Math"/>
                                <a:ea typeface="Calibri"/>
                                <a:cs typeface="Simplified Arabic"/>
                              </a:rPr>
                              <m:t>𝑤</m:t>
                            </m:r>
                          </m:den>
                        </m:f>
                        <m:r>
                          <a:rPr lang="fr-FR" sz="1600">
                            <a:solidFill>
                              <a:prstClr val="black"/>
                            </a:solidFill>
                            <a:latin typeface="Cambria Math"/>
                            <a:cs typeface="Simplified Arabic"/>
                          </a:rPr>
                          <m:t>,</m:t>
                        </m:r>
                        <m:r>
                          <a:rPr lang="ar-DZ" sz="1600" i="1">
                            <a:solidFill>
                              <a:prstClr val="black"/>
                            </a:solidFill>
                            <a:latin typeface="Cambria Math"/>
                            <a:ea typeface="Calibri"/>
                            <a:cs typeface="Simplified Arabic"/>
                          </a:rPr>
                          <m:t> </m:t>
                        </m:r>
                        <m:f>
                          <m:fPr>
                            <m:ctrlPr>
                              <a:rPr lang="en-US" sz="1600" i="1">
                                <a:solidFill>
                                  <a:prstClr val="black"/>
                                </a:solidFill>
                                <a:latin typeface="Cambria Math"/>
                                <a:ea typeface="Calibri"/>
                                <a:cs typeface="Simplified Arabic"/>
                              </a:rPr>
                            </m:ctrlPr>
                          </m:fPr>
                          <m:num>
                            <m:r>
                              <m:rPr>
                                <m:sty m:val="p"/>
                              </m:rPr>
                              <a:rPr lang="fr-FR" sz="1600" b="0" i="0" smtClean="0">
                                <a:solidFill>
                                  <a:prstClr val="black"/>
                                </a:solidFill>
                                <a:latin typeface="Cambria Math"/>
                                <a:ea typeface="Calibri"/>
                                <a:cs typeface="Simplified Arabic"/>
                              </a:rPr>
                              <m:t>c</m:t>
                            </m:r>
                          </m:num>
                          <m:den>
                            <m:r>
                              <m:rPr>
                                <m:sty m:val="p"/>
                              </m:rPr>
                              <a:rPr lang="fr-FR" sz="1600" b="0" i="0" smtClean="0">
                                <a:solidFill>
                                  <a:prstClr val="black"/>
                                </a:solidFill>
                                <a:latin typeface="Cambria Math"/>
                                <a:ea typeface="Calibri"/>
                                <a:cs typeface="Simplified Arabic"/>
                              </a:rPr>
                              <m:t>z</m:t>
                            </m:r>
                          </m:den>
                        </m:f>
                      </m:e>
                    </m:d>
                  </m:oMath>
                </a14:m>
                <a:r>
                  <a:rPr lang="en-US" sz="1600" dirty="0">
                    <a:solidFill>
                      <a:prstClr val="black"/>
                    </a:solidFill>
                    <a:ea typeface="Calibri"/>
                    <a:cs typeface="Simplified Arabic"/>
                  </a:rPr>
                  <a:t>=</a:t>
                </a:r>
                <a14:m>
                  <m:oMath xmlns:m="http://schemas.openxmlformats.org/officeDocument/2006/math">
                    <m:d>
                      <m:dPr>
                        <m:ctrlPr>
                          <a:rPr lang="en-US" sz="1600" i="1">
                            <a:solidFill>
                              <a:prstClr val="black"/>
                            </a:solidFill>
                            <a:latin typeface="Cambria Math"/>
                            <a:ea typeface="Calibri"/>
                            <a:cs typeface="Simplified Arabic"/>
                          </a:rPr>
                        </m:ctrlPr>
                      </m:dPr>
                      <m:e>
                        <m:r>
                          <a:rPr lang="fr-FR" sz="1600" i="1" smtClean="0">
                            <a:solidFill>
                              <a:prstClr val="black"/>
                            </a:solidFill>
                            <a:latin typeface="Cambria Math"/>
                            <a:ea typeface="Calibri"/>
                            <a:cs typeface="Simplified Arabic"/>
                          </a:rPr>
                          <m:t>1</m:t>
                        </m:r>
                        <m:r>
                          <a:rPr lang="fr-FR" sz="1600" i="1" smtClean="0">
                            <a:solidFill>
                              <a:prstClr val="black"/>
                            </a:solidFill>
                            <a:latin typeface="Cambria Math"/>
                            <a:ea typeface="Calibri"/>
                            <a:cs typeface="Simplified Arabic"/>
                          </a:rPr>
                          <m:t>,</m:t>
                        </m:r>
                        <m:r>
                          <a:rPr lang="fr-FR" sz="1600" b="0" i="1" smtClean="0">
                            <a:solidFill>
                              <a:prstClr val="black"/>
                            </a:solidFill>
                            <a:latin typeface="Cambria Math"/>
                            <a:ea typeface="Calibri"/>
                            <a:cs typeface="Simplified Arabic"/>
                          </a:rPr>
                          <m:t>−</m:t>
                        </m:r>
                        <m:r>
                          <a:rPr lang="fr-FR" sz="1600" b="0" i="1" smtClean="0">
                            <a:solidFill>
                              <a:prstClr val="black"/>
                            </a:solidFill>
                            <a:latin typeface="Cambria Math"/>
                            <a:ea typeface="Calibri"/>
                            <a:cs typeface="Simplified Arabic"/>
                          </a:rPr>
                          <m:t>1</m:t>
                        </m:r>
                        <m:r>
                          <a:rPr lang="fr-FR" sz="1600" i="1">
                            <a:solidFill>
                              <a:prstClr val="black"/>
                            </a:solidFill>
                            <a:latin typeface="Cambria Math"/>
                            <a:ea typeface="Calibri"/>
                            <a:cs typeface="Simplified Arabic"/>
                          </a:rPr>
                          <m:t>,</m:t>
                        </m:r>
                        <m:r>
                          <a:rPr lang="fr-FR" sz="1600" b="0" i="1" smtClean="0">
                            <a:solidFill>
                              <a:prstClr val="black"/>
                            </a:solidFill>
                            <a:latin typeface="Cambria Math"/>
                            <a:ea typeface="Calibri"/>
                            <a:cs typeface="Simplified Arabic"/>
                          </a:rPr>
                          <m:t>0</m:t>
                        </m:r>
                        <m:r>
                          <a:rPr lang="fr-FR" sz="1600" b="0" i="1" smtClean="0">
                            <a:solidFill>
                              <a:prstClr val="black"/>
                            </a:solidFill>
                            <a:latin typeface="Cambria Math"/>
                            <a:ea typeface="Calibri"/>
                            <a:cs typeface="Simplified Arabic"/>
                          </a:rPr>
                          <m:t>,</m:t>
                        </m:r>
                        <m:r>
                          <a:rPr lang="fr-FR" sz="1600" b="0" i="1" smtClean="0">
                            <a:solidFill>
                              <a:prstClr val="black"/>
                            </a:solidFill>
                            <a:latin typeface="Cambria Math"/>
                            <a:ea typeface="Calibri"/>
                            <a:cs typeface="Simplified Arabic"/>
                          </a:rPr>
                          <m:t>0</m:t>
                        </m:r>
                      </m:e>
                    </m:d>
                  </m:oMath>
                </a14:m>
                <a:r>
                  <a:rPr lang="fr-FR" sz="1800" dirty="0" smtClean="0">
                    <a:solidFill>
                      <a:schemeClr val="tx1"/>
                    </a:solidFill>
                    <a:ea typeface="Calibri"/>
                    <a:cs typeface="Simplified Arabic"/>
                  </a:rPr>
                  <a:t> </a:t>
                </a:r>
                <a:r>
                  <a:rPr lang="ar-DZ" sz="1800" dirty="0">
                    <a:solidFill>
                      <a:schemeClr val="tx1"/>
                    </a:solidFill>
                    <a:ea typeface="Calibri"/>
                    <a:cs typeface="Simplified Arabic"/>
                  </a:rPr>
                  <a:t> </a:t>
                </a:r>
                <a:r>
                  <a:rPr lang="ar-DZ" sz="1800" dirty="0" smtClean="0">
                    <a:solidFill>
                      <a:schemeClr val="tx1"/>
                    </a:solidFill>
                    <a:ea typeface="Calibri"/>
                    <a:cs typeface="Simplified Arabic"/>
                  </a:rPr>
                  <a:t>وبضرب </a:t>
                </a:r>
                <a:r>
                  <a:rPr lang="ar-DZ" sz="1800" dirty="0">
                    <a:solidFill>
                      <a:schemeClr val="tx1"/>
                    </a:solidFill>
                    <a:ea typeface="Calibri"/>
                    <a:cs typeface="Simplified Arabic"/>
                  </a:rPr>
                  <a:t>أعداد هذه المجموعة الأخيرة في المضاعف المشترك الأصغر </a:t>
                </a:r>
                <a:r>
                  <a:rPr lang="ar-DZ" sz="1800" dirty="0" smtClean="0">
                    <a:solidFill>
                      <a:schemeClr val="tx1"/>
                    </a:solidFill>
                    <a:ea typeface="Calibri"/>
                    <a:cs typeface="Simplified Arabic"/>
                  </a:rPr>
                  <a:t>لمقاماتها </a:t>
                </a:r>
                <a:r>
                  <a:rPr lang="ar-DZ" sz="1800" dirty="0">
                    <a:solidFill>
                      <a:schemeClr val="tx1"/>
                    </a:solidFill>
                    <a:ea typeface="Calibri"/>
                    <a:cs typeface="Simplified Arabic"/>
                  </a:rPr>
                  <a:t>والذي هو </a:t>
                </a:r>
                <a:r>
                  <a:rPr lang="ar-DZ" sz="1800" dirty="0" smtClean="0">
                    <a:solidFill>
                      <a:schemeClr val="tx1"/>
                    </a:solidFill>
                    <a:ea typeface="Calibri"/>
                    <a:cs typeface="Simplified Arabic"/>
                  </a:rPr>
                  <a:t>1</a:t>
                </a:r>
                <a:r>
                  <a:rPr lang="fr-FR" sz="1800" dirty="0" smtClean="0">
                    <a:solidFill>
                      <a:schemeClr val="tx1"/>
                    </a:solidFill>
                    <a:ea typeface="Calibri"/>
                    <a:cs typeface="Simplified Arabic"/>
                  </a:rPr>
                  <a:t>n</a:t>
                </a:r>
                <a:r>
                  <a:rPr lang="fr-FR" sz="1800" dirty="0">
                    <a:solidFill>
                      <a:schemeClr val="tx1"/>
                    </a:solidFill>
                    <a:ea typeface="Calibri"/>
                    <a:cs typeface="Simplified Arabic"/>
                  </a:rPr>
                  <a:t>=</a:t>
                </a:r>
                <a:r>
                  <a:rPr lang="ar-DZ" sz="1800" dirty="0">
                    <a:solidFill>
                      <a:schemeClr val="tx1"/>
                    </a:solidFill>
                    <a:ea typeface="Calibri"/>
                    <a:cs typeface="Simplified Arabic"/>
                  </a:rPr>
                  <a:t> نحصل على معاملات أو قرائن ميلرللمستوي على </a:t>
                </a:r>
                <a:r>
                  <a:rPr lang="ar-DZ" sz="1800" dirty="0" smtClean="0">
                    <a:solidFill>
                      <a:schemeClr val="tx1"/>
                    </a:solidFill>
                    <a:ea typeface="Calibri"/>
                    <a:cs typeface="Simplified Arabic"/>
                  </a:rPr>
                  <a:t>النحو </a:t>
                </a:r>
                <a14:m>
                  <m:oMath xmlns:m="http://schemas.openxmlformats.org/officeDocument/2006/math">
                    <m:d>
                      <m:dPr>
                        <m:ctrlPr>
                          <a:rPr lang="en-US" sz="1800" i="1">
                            <a:solidFill>
                              <a:prstClr val="black"/>
                            </a:solidFill>
                            <a:latin typeface="Cambria Math"/>
                            <a:ea typeface="Calibri"/>
                            <a:cs typeface="Simplified Arabic"/>
                          </a:rPr>
                        </m:ctrlPr>
                      </m:dPr>
                      <m:e>
                        <m:r>
                          <a:rPr lang="fr-FR" sz="1800" i="1">
                            <a:solidFill>
                              <a:prstClr val="black"/>
                            </a:solidFill>
                            <a:latin typeface="Cambria Math"/>
                            <a:ea typeface="Calibri"/>
                            <a:cs typeface="Simplified Arabic"/>
                          </a:rPr>
                          <m:t>h</m:t>
                        </m:r>
                        <m:r>
                          <a:rPr lang="fr-FR" sz="1800" i="1">
                            <a:solidFill>
                              <a:prstClr val="black"/>
                            </a:solidFill>
                            <a:latin typeface="Cambria Math"/>
                            <a:ea typeface="Calibri"/>
                            <a:cs typeface="Simplified Arabic"/>
                          </a:rPr>
                          <m:t>𝑘𝑖𝑙</m:t>
                        </m:r>
                      </m:e>
                    </m:d>
                  </m:oMath>
                </a14:m>
                <a:r>
                  <a:rPr lang="en-US" sz="2000" dirty="0">
                    <a:solidFill>
                      <a:prstClr val="black"/>
                    </a:solidFill>
                    <a:ea typeface="Calibri"/>
                    <a:cs typeface="Simplified Arabic"/>
                  </a:rPr>
                  <a:t> </a:t>
                </a:r>
                <a:r>
                  <a:rPr lang="en-US" sz="1800" dirty="0">
                    <a:solidFill>
                      <a:prstClr val="black"/>
                    </a:solidFill>
                    <a:ea typeface="Calibri"/>
                    <a:cs typeface="Simplified Arabic"/>
                  </a:rPr>
                  <a:t>= </a:t>
                </a:r>
                <a14:m>
                  <m:oMath xmlns:m="http://schemas.openxmlformats.org/officeDocument/2006/math">
                    <m:d>
                      <m:dPr>
                        <m:ctrlPr>
                          <a:rPr lang="en-US" sz="1800" i="1">
                            <a:solidFill>
                              <a:prstClr val="black"/>
                            </a:solidFill>
                            <a:latin typeface="Cambria Math"/>
                            <a:ea typeface="Calibri"/>
                            <a:cs typeface="Simplified Arabic"/>
                          </a:rPr>
                        </m:ctrlPr>
                      </m:dPr>
                      <m:e>
                        <m:r>
                          <a:rPr lang="fr-FR" sz="1800" b="0" i="1" smtClean="0">
                            <a:solidFill>
                              <a:prstClr val="black"/>
                            </a:solidFill>
                            <a:latin typeface="Cambria Math"/>
                            <a:ea typeface="Calibri"/>
                            <a:cs typeface="Simplified Arabic"/>
                          </a:rPr>
                          <m:t>1</m:t>
                        </m:r>
                        <m:acc>
                          <m:accPr>
                            <m:chr m:val="̅"/>
                            <m:ctrlPr>
                              <a:rPr lang="fr-FR" sz="1800" b="0" i="1" smtClean="0">
                                <a:solidFill>
                                  <a:prstClr val="black"/>
                                </a:solidFill>
                                <a:latin typeface="Cambria Math"/>
                                <a:cs typeface="Simplified Arabic"/>
                              </a:rPr>
                            </m:ctrlPr>
                          </m:accPr>
                          <m:e>
                            <m:r>
                              <a:rPr lang="fr-FR" sz="1800" b="0" i="1" smtClean="0">
                                <a:solidFill>
                                  <a:prstClr val="black"/>
                                </a:solidFill>
                                <a:latin typeface="Cambria Math"/>
                                <a:cs typeface="Simplified Arabic"/>
                              </a:rPr>
                              <m:t>1</m:t>
                            </m:r>
                          </m:e>
                        </m:acc>
                        <m:r>
                          <a:rPr lang="fr-FR" sz="1800" b="0" i="1" smtClean="0">
                            <a:solidFill>
                              <a:prstClr val="black"/>
                            </a:solidFill>
                            <a:latin typeface="Cambria Math"/>
                            <a:ea typeface="Calibri"/>
                            <a:cs typeface="Simplified Arabic"/>
                          </a:rPr>
                          <m:t>00</m:t>
                        </m:r>
                      </m:e>
                    </m:d>
                  </m:oMath>
                </a14:m>
                <a:r>
                  <a:rPr lang="ar-DZ" sz="1800" dirty="0">
                    <a:solidFill>
                      <a:schemeClr val="tx1"/>
                    </a:solidFill>
                    <a:ea typeface="Calibri"/>
                    <a:cs typeface="Simplified Arabic"/>
                  </a:rPr>
                  <a:t>.</a:t>
                </a:r>
              </a:p>
              <a:p>
                <a:pPr algn="just" rtl="1">
                  <a:lnSpc>
                    <a:spcPct val="150000"/>
                  </a:lnSpc>
                  <a:spcAft>
                    <a:spcPts val="0"/>
                  </a:spcAft>
                </a:pPr>
                <a:endParaRPr lang="ar-DZ" sz="1800" dirty="0" smtClean="0">
                  <a:solidFill>
                    <a:schemeClr val="tx1"/>
                  </a:solidFill>
                  <a:ea typeface="Calibri"/>
                  <a:cs typeface="Simplified Arabic"/>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6000" y="36000"/>
                <a:ext cx="9036136" cy="6768000"/>
              </a:xfrm>
              <a:blipFill rotWithShape="1">
                <a:blip r:embed="rId3"/>
                <a:stretch>
                  <a:fillRect l="-1417" r="-607" b="-450"/>
                </a:stretch>
              </a:blipFill>
            </p:spPr>
            <p:txBody>
              <a:bodyPr/>
              <a:lstStyle/>
              <a:p>
                <a:r>
                  <a:rPr lang="en-US">
                    <a:noFill/>
                  </a:rPr>
                  <a:t> </a:t>
                </a:r>
              </a:p>
            </p:txBody>
          </p:sp>
        </mc:Fallback>
      </mc:AlternateContent>
      <p:sp>
        <p:nvSpPr>
          <p:cNvPr id="4" name="Text Box 9"/>
          <p:cNvSpPr txBox="1">
            <a:spLocks noChangeArrowheads="1"/>
          </p:cNvSpPr>
          <p:nvPr/>
        </p:nvSpPr>
        <p:spPr bwMode="auto">
          <a:xfrm>
            <a:off x="0" y="6480175"/>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en-US" b="1" dirty="0" smtClean="0">
                <a:solidFill>
                  <a:prstClr val="black"/>
                </a:solidFill>
                <a:latin typeface="Arial" charset="0"/>
              </a:rPr>
              <a:t>9</a:t>
            </a:r>
            <a:endParaRPr lang="en-US" altLang="en-US" b="1" dirty="0">
              <a:solidFill>
                <a:prstClr val="black"/>
              </a:solidFill>
              <a:latin typeface="Arial"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175418"/>
            <a:ext cx="3239963" cy="291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920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4059</TotalTime>
  <Words>2324</Words>
  <Application>Microsoft Office PowerPoint</Application>
  <PresentationFormat>Affichage à l'écran (4:3)</PresentationFormat>
  <Paragraphs>181</Paragraphs>
  <Slides>16</Slides>
  <Notes>4</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MAISON XP</dc:creator>
  <cp:lastModifiedBy>MAISON XP</cp:lastModifiedBy>
  <cp:revision>311</cp:revision>
  <dcterms:created xsi:type="dcterms:W3CDTF">2020-11-28T10:29:40Z</dcterms:created>
  <dcterms:modified xsi:type="dcterms:W3CDTF">2020-12-28T13:41:27Z</dcterms:modified>
</cp:coreProperties>
</file>