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359" r:id="rId3"/>
    <p:sldId id="3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47" r:id="rId20"/>
    <p:sldId id="349" r:id="rId21"/>
    <p:sldId id="330" r:id="rId22"/>
    <p:sldId id="354" r:id="rId23"/>
    <p:sldId id="376" r:id="rId24"/>
    <p:sldId id="377" r:id="rId25"/>
    <p:sldId id="344" r:id="rId26"/>
    <p:sldId id="331" r:id="rId27"/>
    <p:sldId id="346" r:id="rId28"/>
    <p:sldId id="329" r:id="rId29"/>
    <p:sldId id="356" r:id="rId30"/>
    <p:sldId id="358" r:id="rId31"/>
    <p:sldId id="332" r:id="rId32"/>
    <p:sldId id="378" r:id="rId33"/>
    <p:sldId id="379" r:id="rId34"/>
    <p:sldId id="386" r:id="rId35"/>
    <p:sldId id="380" r:id="rId36"/>
    <p:sldId id="381" r:id="rId37"/>
    <p:sldId id="383" r:id="rId38"/>
    <p:sldId id="382" r:id="rId39"/>
    <p:sldId id="384" r:id="rId40"/>
    <p:sldId id="385" r:id="rId41"/>
    <p:sldId id="335" r:id="rId42"/>
    <p:sldId id="343" r:id="rId43"/>
    <p:sldId id="336" r:id="rId44"/>
    <p:sldId id="337" r:id="rId45"/>
    <p:sldId id="338" r:id="rId46"/>
    <p:sldId id="256" r:id="rId47"/>
    <p:sldId id="259" r:id="rId48"/>
    <p:sldId id="264" r:id="rId49"/>
    <p:sldId id="266" r:id="rId50"/>
    <p:sldId id="269" r:id="rId51"/>
    <p:sldId id="271" r:id="rId52"/>
    <p:sldId id="279" r:id="rId53"/>
    <p:sldId id="280" r:id="rId54"/>
    <p:sldId id="281" r:id="rId55"/>
    <p:sldId id="265" r:id="rId56"/>
    <p:sldId id="285" r:id="rId57"/>
    <p:sldId id="268" r:id="rId58"/>
    <p:sldId id="282" r:id="rId59"/>
    <p:sldId id="283" r:id="rId60"/>
    <p:sldId id="284" r:id="rId61"/>
    <p:sldId id="288" r:id="rId62"/>
    <p:sldId id="289" r:id="rId63"/>
    <p:sldId id="291" r:id="rId64"/>
    <p:sldId id="290" r:id="rId65"/>
    <p:sldId id="292" r:id="rId66"/>
    <p:sldId id="293" r:id="rId67"/>
    <p:sldId id="278" r:id="rId68"/>
    <p:sldId id="294" r:id="rId69"/>
    <p:sldId id="296" r:id="rId70"/>
    <p:sldId id="286" r:id="rId71"/>
    <p:sldId id="295" r:id="rId72"/>
    <p:sldId id="297" r:id="rId73"/>
    <p:sldId id="260" r:id="rId74"/>
    <p:sldId id="305" r:id="rId75"/>
    <p:sldId id="307" r:id="rId76"/>
    <p:sldId id="308" r:id="rId77"/>
    <p:sldId id="309" r:id="rId78"/>
    <p:sldId id="313" r:id="rId79"/>
    <p:sldId id="351" r:id="rId80"/>
    <p:sldId id="314" r:id="rId81"/>
    <p:sldId id="315" r:id="rId82"/>
    <p:sldId id="316" r:id="rId83"/>
    <p:sldId id="317" r:id="rId84"/>
    <p:sldId id="352" r:id="rId8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5D0E2B0C-8342-4C43-985F-77D993FFE5D2}" type="datetimeFigureOut">
              <a:rPr lang="fr-FR" smtClean="0"/>
              <a:pPr/>
              <a:t>22/04/2024</a:t>
            </a:fld>
            <a:endParaRPr lang="fr-FR"/>
          </a:p>
        </p:txBody>
      </p:sp>
      <p:sp>
        <p:nvSpPr>
          <p:cNvPr id="16" name="Espace réservé du numéro de diapositive 15"/>
          <p:cNvSpPr>
            <a:spLocks noGrp="1"/>
          </p:cNvSpPr>
          <p:nvPr>
            <p:ph type="sldNum" sz="quarter" idx="11"/>
          </p:nvPr>
        </p:nvSpPr>
        <p:spPr/>
        <p:txBody>
          <a:bodyPr/>
          <a:lstStyle/>
          <a:p>
            <a:fld id="{22DF5943-A4E8-4FDB-96F7-353D11C882AA}" type="slidenum">
              <a:rPr lang="fr-FR" smtClean="0"/>
              <a:pPr/>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D0E2B0C-8342-4C43-985F-77D993FFE5D2}" type="datetimeFigureOut">
              <a:rPr lang="fr-FR" smtClean="0"/>
              <a:pPr/>
              <a:t>22/04/2024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DF5943-A4E8-4FDB-96F7-353D11C882A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D0E2B0C-8342-4C43-985F-77D993FFE5D2}" type="datetimeFigureOut">
              <a:rPr lang="fr-FR" smtClean="0"/>
              <a:pPr/>
              <a:t>22/04/2024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DF5943-A4E8-4FDB-96F7-353D11C882A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5D0E2B0C-8342-4C43-985F-77D993FFE5D2}" type="datetimeFigureOut">
              <a:rPr lang="fr-FR" smtClean="0"/>
              <a:pPr/>
              <a:t>22/04/2024</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22DF5943-A4E8-4FDB-96F7-353D11C882AA}" type="slidenum">
              <a:rPr lang="fr-FR" smtClean="0"/>
              <a:pPr/>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D0E2B0C-8342-4C43-985F-77D993FFE5D2}" type="datetimeFigureOut">
              <a:rPr lang="fr-FR" smtClean="0"/>
              <a:pPr/>
              <a:t>22/04/2024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DF5943-A4E8-4FDB-96F7-353D11C882AA}" type="slidenum">
              <a:rPr lang="fr-FR" smtClean="0"/>
              <a:pPr/>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5D0E2B0C-8342-4C43-985F-77D993FFE5D2}" type="datetimeFigureOut">
              <a:rPr lang="fr-FR" smtClean="0"/>
              <a:pPr/>
              <a:t>22/04/2024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DF5943-A4E8-4FDB-96F7-353D11C882AA}"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22DF5943-A4E8-4FDB-96F7-353D11C882AA}" type="slidenum">
              <a:rPr lang="fr-FR" smtClean="0"/>
              <a:pPr/>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5D0E2B0C-8342-4C43-985F-77D993FFE5D2}" type="datetimeFigureOut">
              <a:rPr lang="fr-FR" smtClean="0"/>
              <a:pPr/>
              <a:t>22/04/2024</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D0E2B0C-8342-4C43-985F-77D993FFE5D2}" type="datetimeFigureOut">
              <a:rPr lang="fr-FR" smtClean="0"/>
              <a:pPr/>
              <a:t>22/04/2024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DF5943-A4E8-4FDB-96F7-353D11C882AA}"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D0E2B0C-8342-4C43-985F-77D993FFE5D2}" type="datetimeFigureOut">
              <a:rPr lang="fr-FR" smtClean="0"/>
              <a:pPr/>
              <a:t>22/04/2024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DF5943-A4E8-4FDB-96F7-353D11C882A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5D0E2B0C-8342-4C43-985F-77D993FFE5D2}" type="datetimeFigureOut">
              <a:rPr lang="fr-FR" smtClean="0"/>
              <a:pPr/>
              <a:t>22/04/2024</a:t>
            </a:fld>
            <a:endParaRPr lang="fr-FR"/>
          </a:p>
        </p:txBody>
      </p:sp>
      <p:sp>
        <p:nvSpPr>
          <p:cNvPr id="9" name="Espace réservé du numéro de diapositive 8"/>
          <p:cNvSpPr>
            <a:spLocks noGrp="1"/>
          </p:cNvSpPr>
          <p:nvPr>
            <p:ph type="sldNum" sz="quarter" idx="15"/>
          </p:nvPr>
        </p:nvSpPr>
        <p:spPr/>
        <p:txBody>
          <a:bodyPr/>
          <a:lstStyle/>
          <a:p>
            <a:fld id="{22DF5943-A4E8-4FDB-96F7-353D11C882AA}" type="slidenum">
              <a:rPr lang="fr-FR" smtClean="0"/>
              <a:pPr/>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5D0E2B0C-8342-4C43-985F-77D993FFE5D2}" type="datetimeFigureOut">
              <a:rPr lang="fr-FR" smtClean="0"/>
              <a:pPr/>
              <a:t>22/04/2024</a:t>
            </a:fld>
            <a:endParaRPr lang="fr-FR"/>
          </a:p>
        </p:txBody>
      </p:sp>
      <p:sp>
        <p:nvSpPr>
          <p:cNvPr id="9" name="Espace réservé du numéro de diapositive 8"/>
          <p:cNvSpPr>
            <a:spLocks noGrp="1"/>
          </p:cNvSpPr>
          <p:nvPr>
            <p:ph type="sldNum" sz="quarter" idx="11"/>
          </p:nvPr>
        </p:nvSpPr>
        <p:spPr/>
        <p:txBody>
          <a:bodyPr/>
          <a:lstStyle/>
          <a:p>
            <a:fld id="{22DF5943-A4E8-4FDB-96F7-353D11C882AA}" type="slidenum">
              <a:rPr lang="fr-FR" smtClean="0"/>
              <a:pPr/>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D0E2B0C-8342-4C43-985F-77D993FFE5D2}" type="datetimeFigureOut">
              <a:rPr lang="fr-FR" smtClean="0"/>
              <a:pPr/>
              <a:t>22/04/2024</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2DF5943-A4E8-4FDB-96F7-353D11C882AA}" type="slidenum">
              <a:rPr lang="fr-FR" smtClean="0"/>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535885" y="704615"/>
            <a:ext cx="5500726" cy="523220"/>
          </a:xfrm>
          <a:prstGeom prst="rect">
            <a:avLst/>
          </a:prstGeom>
          <a:noFill/>
        </p:spPr>
        <p:txBody>
          <a:bodyPr wrap="square" rtlCol="0">
            <a:spAutoFit/>
          </a:bodyPr>
          <a:lstStyle/>
          <a:p>
            <a:pPr algn="ctr"/>
            <a:r>
              <a:rPr lang="ar-DZ" sz="2800" b="1" dirty="0" smtClean="0"/>
              <a:t>الجمهورية الجزائرية الديمقراطية الشعبية </a:t>
            </a:r>
            <a:endParaRPr lang="fr-FR" sz="2800" b="1" dirty="0"/>
          </a:p>
        </p:txBody>
      </p:sp>
      <p:sp>
        <p:nvSpPr>
          <p:cNvPr id="8" name="ZoneTexte 7"/>
          <p:cNvSpPr txBox="1"/>
          <p:nvPr/>
        </p:nvSpPr>
        <p:spPr>
          <a:xfrm>
            <a:off x="4429124" y="1285860"/>
            <a:ext cx="5214974" cy="461665"/>
          </a:xfrm>
          <a:prstGeom prst="rect">
            <a:avLst/>
          </a:prstGeom>
          <a:noFill/>
        </p:spPr>
        <p:txBody>
          <a:bodyPr wrap="square" rtlCol="0">
            <a:spAutoFit/>
          </a:bodyPr>
          <a:lstStyle/>
          <a:p>
            <a:pPr algn="ctr"/>
            <a:r>
              <a:rPr lang="ar-DZ" sz="2400" b="1" dirty="0" smtClean="0"/>
              <a:t>وزارة التعليم العالي والبحث العلمي</a:t>
            </a:r>
            <a:endParaRPr lang="fr-FR" sz="2400" b="1" dirty="0"/>
          </a:p>
        </p:txBody>
      </p:sp>
      <p:sp>
        <p:nvSpPr>
          <p:cNvPr id="10" name="ZoneTexte 9"/>
          <p:cNvSpPr txBox="1"/>
          <p:nvPr/>
        </p:nvSpPr>
        <p:spPr>
          <a:xfrm>
            <a:off x="4286248" y="1714488"/>
            <a:ext cx="5214974" cy="1569660"/>
          </a:xfrm>
          <a:prstGeom prst="rect">
            <a:avLst/>
          </a:prstGeom>
          <a:noFill/>
        </p:spPr>
        <p:txBody>
          <a:bodyPr wrap="square" rtlCol="0">
            <a:spAutoFit/>
          </a:bodyPr>
          <a:lstStyle/>
          <a:p>
            <a:pPr algn="ctr"/>
            <a:r>
              <a:rPr lang="ar-DZ" sz="2400" b="1" dirty="0" smtClean="0"/>
              <a:t>جامعة المسيلة </a:t>
            </a:r>
            <a:r>
              <a:rPr lang="ar-DZ" sz="2400" b="1" dirty="0" smtClean="0"/>
              <a:t>محمد بوضياف المسيلة </a:t>
            </a:r>
            <a:endParaRPr lang="ar-DZ" sz="2400" b="1" dirty="0" smtClean="0"/>
          </a:p>
          <a:p>
            <a:pPr algn="ctr"/>
            <a:r>
              <a:rPr lang="ar-DZ" sz="2400" b="1" dirty="0" smtClean="0"/>
              <a:t>معهد تسيير التقنيات الحضرية </a:t>
            </a:r>
          </a:p>
          <a:p>
            <a:pPr lvl="0" algn="ctr"/>
            <a:r>
              <a:rPr lang="ar-DZ" sz="2400" b="1" dirty="0" smtClean="0"/>
              <a:t>قسم : </a:t>
            </a:r>
            <a:r>
              <a:rPr lang="ar-DZ" sz="2400" b="1" dirty="0" smtClean="0"/>
              <a:t>العمران السنة الثالثة</a:t>
            </a:r>
            <a:endParaRPr lang="fr-FR" sz="2400" b="1" dirty="0">
              <a:solidFill>
                <a:prstClr val="white"/>
              </a:solidFill>
            </a:endParaRPr>
          </a:p>
          <a:p>
            <a:pPr algn="ctr"/>
            <a:r>
              <a:rPr lang="fr-FR" sz="2400" b="1" dirty="0" smtClean="0"/>
              <a:t>LMD</a:t>
            </a:r>
            <a:endParaRPr lang="fr-FR" sz="2400" b="1" dirty="0"/>
          </a:p>
        </p:txBody>
      </p:sp>
      <p:sp>
        <p:nvSpPr>
          <p:cNvPr id="12" name="ZoneTexte 11"/>
          <p:cNvSpPr txBox="1"/>
          <p:nvPr/>
        </p:nvSpPr>
        <p:spPr>
          <a:xfrm>
            <a:off x="1785918" y="3242574"/>
            <a:ext cx="5214974" cy="707886"/>
          </a:xfrm>
          <a:prstGeom prst="rect">
            <a:avLst/>
          </a:prstGeom>
          <a:noFill/>
        </p:spPr>
        <p:txBody>
          <a:bodyPr wrap="square" rtlCol="0">
            <a:spAutoFit/>
          </a:bodyPr>
          <a:lstStyle/>
          <a:p>
            <a:pPr algn="ctr"/>
            <a:r>
              <a:rPr lang="ar-DZ" sz="4000" b="1" dirty="0" smtClean="0">
                <a:solidFill>
                  <a:srgbClr val="FFFF00"/>
                </a:solidFill>
              </a:rPr>
              <a:t>السياسة العمرانية في الجزائر </a:t>
            </a:r>
            <a:endParaRPr lang="fr-FR" sz="4000" b="1" dirty="0" smtClean="0">
              <a:solidFill>
                <a:srgbClr val="FFFF00"/>
              </a:solidFill>
            </a:endParaRPr>
          </a:p>
        </p:txBody>
      </p:sp>
      <p:sp>
        <p:nvSpPr>
          <p:cNvPr id="13" name="ZoneTexte 12"/>
          <p:cNvSpPr txBox="1"/>
          <p:nvPr/>
        </p:nvSpPr>
        <p:spPr>
          <a:xfrm>
            <a:off x="428596" y="5929330"/>
            <a:ext cx="5500726" cy="523220"/>
          </a:xfrm>
          <a:prstGeom prst="rect">
            <a:avLst/>
          </a:prstGeom>
          <a:noFill/>
        </p:spPr>
        <p:txBody>
          <a:bodyPr wrap="square" rtlCol="0">
            <a:spAutoFit/>
          </a:bodyPr>
          <a:lstStyle/>
          <a:p>
            <a:pPr algn="l" rtl="1"/>
            <a:r>
              <a:rPr lang="ar-DZ" sz="2800" b="1" dirty="0" smtClean="0"/>
              <a:t>2023-2024</a:t>
            </a:r>
            <a:endParaRPr lang="fr-FR" sz="2800" b="1" dirty="0"/>
          </a:p>
        </p:txBody>
      </p:sp>
      <p:sp>
        <p:nvSpPr>
          <p:cNvPr id="14" name="ZoneTexte 13"/>
          <p:cNvSpPr txBox="1"/>
          <p:nvPr/>
        </p:nvSpPr>
        <p:spPr>
          <a:xfrm>
            <a:off x="2071670" y="4572008"/>
            <a:ext cx="5214974" cy="461665"/>
          </a:xfrm>
          <a:prstGeom prst="rect">
            <a:avLst/>
          </a:prstGeom>
          <a:noFill/>
        </p:spPr>
        <p:txBody>
          <a:bodyPr wrap="square" rtlCol="0">
            <a:spAutoFit/>
          </a:bodyPr>
          <a:lstStyle/>
          <a:p>
            <a:pPr algn="ctr"/>
            <a:r>
              <a:rPr lang="ar-DZ" sz="2400" b="1" dirty="0" smtClean="0"/>
              <a:t>                 د. </a:t>
            </a:r>
            <a:r>
              <a:rPr lang="ar-DZ" sz="2400" b="1" dirty="0" smtClean="0"/>
              <a:t>لمخلطي احمد</a:t>
            </a:r>
            <a:endParaRPr lang="fr-F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64614" y="1844824"/>
            <a:ext cx="8229600" cy="4572000"/>
          </a:xfrm>
        </p:spPr>
        <p:txBody>
          <a:bodyPr/>
          <a:lstStyle/>
          <a:p>
            <a:pPr marL="0" indent="0" algn="r">
              <a:buNone/>
            </a:pPr>
            <a:r>
              <a:rPr lang="ar-DZ" dirty="0" smtClean="0"/>
              <a:t>يتميز التشريع بمجموعة من الخصائص أهمها:</a:t>
            </a:r>
          </a:p>
          <a:p>
            <a:pPr algn="r">
              <a:buFontTx/>
              <a:buChar char="-"/>
            </a:pPr>
            <a:r>
              <a:rPr lang="ar-DZ" dirty="0" smtClean="0"/>
              <a:t>- وضع قواعد قانونية عامة ومجردة :مثلا اصدار قرار بتعيين او ترقية موظف بالمجلس الشعبي الوطني </a:t>
            </a:r>
            <a:r>
              <a:rPr lang="ar-DZ" dirty="0" err="1" smtClean="0"/>
              <a:t>لايعتبر</a:t>
            </a:r>
            <a:r>
              <a:rPr lang="ar-DZ" dirty="0" smtClean="0"/>
              <a:t> تشريعا .</a:t>
            </a:r>
          </a:p>
          <a:p>
            <a:pPr algn="r">
              <a:buFontTx/>
              <a:buChar char="-"/>
            </a:pPr>
            <a:r>
              <a:rPr lang="ar-DZ" dirty="0" smtClean="0"/>
              <a:t>- التشريع يكون في شكل وثيقة مكتوبة وهو يتميز عن العرف غير المكتوب</a:t>
            </a:r>
          </a:p>
          <a:p>
            <a:pPr algn="r">
              <a:buFontTx/>
              <a:buChar char="-"/>
            </a:pPr>
            <a:r>
              <a:rPr lang="ar-DZ" dirty="0" smtClean="0"/>
              <a:t>- يجب ان يصدر التشريع عن السلطة المختصة في الدولة وهو البرلمان .</a:t>
            </a:r>
            <a:endParaRPr lang="ar-DZ" dirty="0"/>
          </a:p>
        </p:txBody>
      </p:sp>
      <p:sp>
        <p:nvSpPr>
          <p:cNvPr id="3" name="عنوان 2"/>
          <p:cNvSpPr>
            <a:spLocks noGrp="1"/>
          </p:cNvSpPr>
          <p:nvPr>
            <p:ph type="title"/>
          </p:nvPr>
        </p:nvSpPr>
        <p:spPr/>
        <p:txBody>
          <a:bodyPr/>
          <a:lstStyle/>
          <a:p>
            <a:pPr algn="ctr"/>
            <a:r>
              <a:rPr lang="ar-DZ" dirty="0" smtClean="0">
                <a:solidFill>
                  <a:srgbClr val="FFFF00"/>
                </a:solidFill>
              </a:rPr>
              <a:t>خصائص التشريع            </a:t>
            </a:r>
            <a:endParaRPr lang="ar-DZ" dirty="0">
              <a:solidFill>
                <a:srgbClr val="FFFF00"/>
              </a:solidFill>
            </a:endParaRPr>
          </a:p>
        </p:txBody>
      </p:sp>
    </p:spTree>
    <p:extLst>
      <p:ext uri="{BB962C8B-B14F-4D97-AF65-F5344CB8AC3E}">
        <p14:creationId xmlns:p14="http://schemas.microsoft.com/office/powerpoint/2010/main" val="165198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916832"/>
            <a:ext cx="8229600" cy="4179168"/>
          </a:xfrm>
        </p:spPr>
        <p:txBody>
          <a:bodyPr/>
          <a:lstStyle/>
          <a:p>
            <a:pPr algn="r"/>
            <a:r>
              <a:rPr lang="ar-DZ" dirty="0" smtClean="0"/>
              <a:t>تختلف التشريعات في قوتها وطريقة سنها حسب السلطة التي تصدرها ويمكن اجمالها في </a:t>
            </a:r>
            <a:r>
              <a:rPr lang="ar-DZ" dirty="0" err="1" smtClean="0"/>
              <a:t>مايلي</a:t>
            </a:r>
            <a:r>
              <a:rPr lang="ar-DZ" dirty="0" smtClean="0"/>
              <a:t>:</a:t>
            </a:r>
          </a:p>
          <a:p>
            <a:pPr algn="r" rtl="1"/>
            <a:r>
              <a:rPr lang="ar-DZ" dirty="0" smtClean="0"/>
              <a:t>ا- التشريع الأساسيّ  ٌ الدستورٌ</a:t>
            </a:r>
          </a:p>
          <a:p>
            <a:pPr algn="r" rtl="1"/>
            <a:r>
              <a:rPr lang="ar-DZ" dirty="0" smtClean="0"/>
              <a:t>ب- التشريع العادي  ٌالقانون ٌ</a:t>
            </a:r>
          </a:p>
          <a:p>
            <a:pPr algn="r" rtl="1"/>
            <a:r>
              <a:rPr lang="ar-DZ" dirty="0" smtClean="0"/>
              <a:t>ج- التشريع الفرعي  ٌاللوائح ٌ</a:t>
            </a:r>
          </a:p>
          <a:p>
            <a:pPr algn="r" rtl="1"/>
            <a:r>
              <a:rPr lang="ar-DZ" dirty="0" smtClean="0"/>
              <a:t>وهنا يفهم ان التشريع الأساسي هو اعلى التشريعات في الدولة , وبالتالي يجب ان يصدر القانون طبقا له , وان تصدر اللوائح  وفقا للقانون وان </a:t>
            </a:r>
            <a:r>
              <a:rPr lang="ar-DZ" dirty="0" err="1" smtClean="0"/>
              <a:t>لاتكون</a:t>
            </a:r>
            <a:r>
              <a:rPr lang="ar-DZ" dirty="0" smtClean="0"/>
              <a:t> مخالفة </a:t>
            </a:r>
            <a:r>
              <a:rPr lang="ar-DZ" dirty="0" err="1" smtClean="0"/>
              <a:t>لاحكام</a:t>
            </a:r>
            <a:r>
              <a:rPr lang="ar-DZ" dirty="0" smtClean="0"/>
              <a:t> الدستور.</a:t>
            </a:r>
            <a:endParaRPr lang="ar-DZ" dirty="0"/>
          </a:p>
        </p:txBody>
      </p:sp>
      <p:sp>
        <p:nvSpPr>
          <p:cNvPr id="3" name="عنوان 2"/>
          <p:cNvSpPr>
            <a:spLocks noGrp="1"/>
          </p:cNvSpPr>
          <p:nvPr>
            <p:ph type="title"/>
          </p:nvPr>
        </p:nvSpPr>
        <p:spPr/>
        <p:txBody>
          <a:bodyPr/>
          <a:lstStyle/>
          <a:p>
            <a:pPr algn="ctr"/>
            <a:r>
              <a:rPr lang="ar-DZ" dirty="0" smtClean="0">
                <a:solidFill>
                  <a:srgbClr val="FFFF00"/>
                </a:solidFill>
              </a:rPr>
              <a:t>أنواع التشريع</a:t>
            </a:r>
            <a:endParaRPr lang="ar-DZ" dirty="0">
              <a:solidFill>
                <a:srgbClr val="FFFF00"/>
              </a:solidFill>
            </a:endParaRPr>
          </a:p>
        </p:txBody>
      </p:sp>
    </p:spTree>
    <p:extLst>
      <p:ext uri="{BB962C8B-B14F-4D97-AF65-F5344CB8AC3E}">
        <p14:creationId xmlns:p14="http://schemas.microsoft.com/office/powerpoint/2010/main" val="10516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420888"/>
            <a:ext cx="8229600" cy="3675112"/>
          </a:xfrm>
        </p:spPr>
        <p:txBody>
          <a:bodyPr/>
          <a:lstStyle/>
          <a:p>
            <a:pPr algn="r" rtl="1"/>
            <a:r>
              <a:rPr lang="ar-DZ" sz="4000" dirty="0" smtClean="0"/>
              <a:t>وهو اعلى أنواع التشريعات في الدولة , </a:t>
            </a:r>
            <a:r>
              <a:rPr lang="ar-DZ" sz="4000" dirty="0" err="1" smtClean="0"/>
              <a:t>لانه</a:t>
            </a:r>
            <a:r>
              <a:rPr lang="ar-DZ" sz="4000" dirty="0" smtClean="0"/>
              <a:t> يحدد النظام العام للدولة والمبادئ الأساسية التي تقوم عليها  وشكل الحكم وتنظيم السلطة العامة  فيها  ويبين الحقوق والحريات العامة</a:t>
            </a:r>
            <a:r>
              <a:rPr lang="ar-DZ" dirty="0" smtClean="0"/>
              <a:t>.</a:t>
            </a:r>
            <a:endParaRPr lang="ar-DZ" dirty="0"/>
          </a:p>
        </p:txBody>
      </p:sp>
      <p:sp>
        <p:nvSpPr>
          <p:cNvPr id="3" name="عنوان 2"/>
          <p:cNvSpPr>
            <a:spLocks noGrp="1"/>
          </p:cNvSpPr>
          <p:nvPr>
            <p:ph type="title"/>
          </p:nvPr>
        </p:nvSpPr>
        <p:spPr>
          <a:xfrm>
            <a:off x="457200" y="152400"/>
            <a:ext cx="8229600" cy="1836440"/>
          </a:xfrm>
        </p:spPr>
        <p:txBody>
          <a:bodyPr>
            <a:normAutofit/>
          </a:bodyPr>
          <a:lstStyle/>
          <a:p>
            <a:pPr algn="ctr"/>
            <a:r>
              <a:rPr lang="ar-DZ" dirty="0">
                <a:solidFill>
                  <a:srgbClr val="FF0000"/>
                </a:solidFill>
              </a:rPr>
              <a:t>ا- التشريع الأساسيّ  ٌ الدستورٌ</a:t>
            </a:r>
            <a:r>
              <a:rPr lang="ar-DZ" dirty="0"/>
              <a:t/>
            </a:r>
            <a:br>
              <a:rPr lang="ar-DZ" dirty="0"/>
            </a:br>
            <a:endParaRPr lang="ar-DZ" dirty="0"/>
          </a:p>
        </p:txBody>
      </p:sp>
    </p:spTree>
    <p:extLst>
      <p:ext uri="{BB962C8B-B14F-4D97-AF65-F5344CB8AC3E}">
        <p14:creationId xmlns:p14="http://schemas.microsoft.com/office/powerpoint/2010/main" val="331320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060848"/>
            <a:ext cx="8229600" cy="4035152"/>
          </a:xfrm>
        </p:spPr>
        <p:txBody>
          <a:bodyPr>
            <a:normAutofit/>
          </a:bodyPr>
          <a:lstStyle/>
          <a:p>
            <a:pPr algn="r" rtl="1"/>
            <a:r>
              <a:rPr lang="ar-DZ" sz="4000" dirty="0" smtClean="0"/>
              <a:t>ويقصد بالتشريع العادي مجموعة القواعد القانونية العامة والمجردة التي تسنها السلطة التشريعية في الدولة في حدود اختصاصها المبين في الدستور .</a:t>
            </a:r>
            <a:endParaRPr lang="ar-DZ" sz="4000" dirty="0"/>
          </a:p>
        </p:txBody>
      </p:sp>
      <p:sp>
        <p:nvSpPr>
          <p:cNvPr id="3" name="عنوان 2"/>
          <p:cNvSpPr>
            <a:spLocks noGrp="1"/>
          </p:cNvSpPr>
          <p:nvPr>
            <p:ph type="title"/>
          </p:nvPr>
        </p:nvSpPr>
        <p:spPr>
          <a:xfrm>
            <a:off x="457200" y="152400"/>
            <a:ext cx="8229600" cy="1908448"/>
          </a:xfrm>
        </p:spPr>
        <p:txBody>
          <a:bodyPr>
            <a:normAutofit/>
          </a:bodyPr>
          <a:lstStyle/>
          <a:p>
            <a:pPr algn="ctr"/>
            <a:r>
              <a:rPr lang="ar-DZ" dirty="0">
                <a:solidFill>
                  <a:srgbClr val="FF0000"/>
                </a:solidFill>
              </a:rPr>
              <a:t>ب- التشريع العادي  ٌالقانون ٌ</a:t>
            </a:r>
            <a:r>
              <a:rPr lang="ar-DZ" dirty="0"/>
              <a:t/>
            </a:r>
            <a:br>
              <a:rPr lang="ar-DZ" dirty="0"/>
            </a:br>
            <a:endParaRPr lang="ar-DZ" dirty="0"/>
          </a:p>
        </p:txBody>
      </p:sp>
    </p:spTree>
    <p:extLst>
      <p:ext uri="{BB962C8B-B14F-4D97-AF65-F5344CB8AC3E}">
        <p14:creationId xmlns:p14="http://schemas.microsoft.com/office/powerpoint/2010/main" val="377320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39552" y="2060848"/>
            <a:ext cx="8229600" cy="4572000"/>
          </a:xfrm>
        </p:spPr>
        <p:txBody>
          <a:bodyPr>
            <a:normAutofit/>
          </a:bodyPr>
          <a:lstStyle/>
          <a:p>
            <a:pPr algn="r" rtl="1"/>
            <a:r>
              <a:rPr lang="ar-DZ" sz="4000" dirty="0" smtClean="0"/>
              <a:t>هو تشريع  ثانوي تصدره السلطة التنفيذية بمقتضى </a:t>
            </a:r>
            <a:r>
              <a:rPr lang="ar-DZ" sz="4000" dirty="0" err="1" smtClean="0"/>
              <a:t>مايمنحه</a:t>
            </a:r>
            <a:r>
              <a:rPr lang="ar-DZ" sz="4000" dirty="0" smtClean="0"/>
              <a:t> الدستور , وتسمى التشريعات الصادرة عن السلطة التنفيذية  باللوائح او التنظيمات  وبما ان هذه اللوائح مكملة وشارحة لإجراءات تنفيذ القانون , </a:t>
            </a:r>
            <a:r>
              <a:rPr lang="ar-DZ" sz="4000" dirty="0" err="1" smtClean="0"/>
              <a:t>فانها</a:t>
            </a:r>
            <a:r>
              <a:rPr lang="ar-DZ" sz="4000" dirty="0" smtClean="0"/>
              <a:t> </a:t>
            </a:r>
            <a:r>
              <a:rPr lang="ar-DZ" sz="4000" dirty="0" err="1" smtClean="0"/>
              <a:t>لاتكون</a:t>
            </a:r>
            <a:r>
              <a:rPr lang="ar-DZ" sz="4000" dirty="0" smtClean="0"/>
              <a:t> مخالفة للقانون.</a:t>
            </a:r>
            <a:endParaRPr lang="ar-DZ" sz="4000" dirty="0"/>
          </a:p>
        </p:txBody>
      </p:sp>
      <p:sp>
        <p:nvSpPr>
          <p:cNvPr id="3" name="عنوان 2"/>
          <p:cNvSpPr>
            <a:spLocks noGrp="1"/>
          </p:cNvSpPr>
          <p:nvPr>
            <p:ph type="title"/>
          </p:nvPr>
        </p:nvSpPr>
        <p:spPr>
          <a:xfrm>
            <a:off x="457200" y="692696"/>
            <a:ext cx="8229600" cy="1219200"/>
          </a:xfrm>
        </p:spPr>
        <p:txBody>
          <a:bodyPr>
            <a:normAutofit fontScale="90000"/>
          </a:bodyPr>
          <a:lstStyle/>
          <a:p>
            <a:pPr algn="ctr"/>
            <a:r>
              <a:rPr lang="ar-DZ" dirty="0">
                <a:solidFill>
                  <a:srgbClr val="FF0000"/>
                </a:solidFill>
              </a:rPr>
              <a:t>ج- التشريع الفرعي  ٌاللوائح </a:t>
            </a:r>
            <a:r>
              <a:rPr lang="ar-DZ" dirty="0"/>
              <a:t>ٌ</a:t>
            </a:r>
            <a:br>
              <a:rPr lang="ar-DZ" dirty="0"/>
            </a:br>
            <a:endParaRPr lang="ar-DZ" dirty="0"/>
          </a:p>
        </p:txBody>
      </p:sp>
    </p:spTree>
    <p:extLst>
      <p:ext uri="{BB962C8B-B14F-4D97-AF65-F5344CB8AC3E}">
        <p14:creationId xmlns:p14="http://schemas.microsoft.com/office/powerpoint/2010/main" val="318285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988840"/>
            <a:ext cx="8229600" cy="4107160"/>
          </a:xfrm>
        </p:spPr>
        <p:txBody>
          <a:bodyPr/>
          <a:lstStyle/>
          <a:p>
            <a:pPr algn="r" rtl="1"/>
            <a:r>
              <a:rPr lang="ar-DZ" dirty="0" smtClean="0"/>
              <a:t>يمر وضع القانون وسنه بالمراحل الأساسية التالية :</a:t>
            </a:r>
          </a:p>
          <a:p>
            <a:pPr algn="r" rtl="1"/>
            <a:r>
              <a:rPr lang="ar-DZ" dirty="0" smtClean="0"/>
              <a:t>- المبادرة بالقانون تكون من طرف الحكومة او من طرف 20 نائب.</a:t>
            </a:r>
          </a:p>
          <a:p>
            <a:pPr algn="r" rtl="1"/>
            <a:r>
              <a:rPr lang="ar-DZ" dirty="0" smtClean="0"/>
              <a:t>- مصادقة البرلمان وعدم اعتراض رئيس الجمهورية</a:t>
            </a:r>
          </a:p>
          <a:p>
            <a:pPr algn="r" rtl="1"/>
            <a:r>
              <a:rPr lang="ar-DZ" sz="3200" u="sng" dirty="0" smtClean="0">
                <a:solidFill>
                  <a:srgbClr val="FF0000"/>
                </a:solidFill>
              </a:rPr>
              <a:t>التشريع بالأوامر </a:t>
            </a:r>
            <a:r>
              <a:rPr lang="ar-DZ" sz="3200" dirty="0" smtClean="0">
                <a:solidFill>
                  <a:srgbClr val="FF0000"/>
                </a:solidFill>
              </a:rPr>
              <a:t>:</a:t>
            </a:r>
          </a:p>
          <a:p>
            <a:pPr algn="r" rtl="1"/>
            <a:r>
              <a:rPr lang="ar-DZ" sz="3200" dirty="0" smtClean="0">
                <a:solidFill>
                  <a:srgbClr val="FFFF00"/>
                </a:solidFill>
              </a:rPr>
              <a:t>يمكن لرئيس الجمهورية ان يشرع في شكل أوامر طبقا للمادة 124من الدستور , وهذا في حالة شغور المجلس الشعبي الوطني او بين دورتي البرلمان , ثم تعرض على البرلمان في اول دورة له – تعد لاغية الأوامر التي لا يوافق عليها البرلمان</a:t>
            </a:r>
          </a:p>
          <a:p>
            <a:pPr algn="r" rtl="1"/>
            <a:endParaRPr lang="ar-DZ" sz="3200" dirty="0">
              <a:solidFill>
                <a:srgbClr val="FF0000"/>
              </a:solidFill>
            </a:endParaRPr>
          </a:p>
        </p:txBody>
      </p:sp>
      <p:sp>
        <p:nvSpPr>
          <p:cNvPr id="3" name="عنوان 2"/>
          <p:cNvSpPr>
            <a:spLocks noGrp="1"/>
          </p:cNvSpPr>
          <p:nvPr>
            <p:ph type="title"/>
          </p:nvPr>
        </p:nvSpPr>
        <p:spPr/>
        <p:txBody>
          <a:bodyPr/>
          <a:lstStyle/>
          <a:p>
            <a:pPr algn="ctr" rtl="1"/>
            <a:r>
              <a:rPr lang="ar-DZ" dirty="0" smtClean="0">
                <a:solidFill>
                  <a:srgbClr val="FFFF00"/>
                </a:solidFill>
              </a:rPr>
              <a:t>ماهي مراحل التشريع ؟</a:t>
            </a:r>
            <a:endParaRPr lang="ar-DZ" dirty="0">
              <a:solidFill>
                <a:srgbClr val="FFFF00"/>
              </a:solidFill>
            </a:endParaRPr>
          </a:p>
        </p:txBody>
      </p:sp>
    </p:spTree>
    <p:extLst>
      <p:ext uri="{BB962C8B-B14F-4D97-AF65-F5344CB8AC3E}">
        <p14:creationId xmlns:p14="http://schemas.microsoft.com/office/powerpoint/2010/main" val="308373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916832"/>
            <a:ext cx="8003232" cy="4179168"/>
          </a:xfrm>
        </p:spPr>
        <p:txBody>
          <a:bodyPr>
            <a:normAutofit/>
          </a:bodyPr>
          <a:lstStyle/>
          <a:p>
            <a:pPr algn="r" rtl="1"/>
            <a:r>
              <a:rPr lang="ar-DZ" sz="4000" dirty="0" smtClean="0">
                <a:solidFill>
                  <a:srgbClr val="FF0000"/>
                </a:solidFill>
              </a:rPr>
              <a:t>يصبح القانون نافذا وواجب العمل به بعد يوم من صدوره في الجريدة الرسمية</a:t>
            </a:r>
            <a:endParaRPr lang="ar-DZ" sz="4000" dirty="0">
              <a:solidFill>
                <a:srgbClr val="FF0000"/>
              </a:solidFill>
            </a:endParaRPr>
          </a:p>
        </p:txBody>
      </p:sp>
      <p:sp>
        <p:nvSpPr>
          <p:cNvPr id="3" name="عنوان 2"/>
          <p:cNvSpPr>
            <a:spLocks noGrp="1"/>
          </p:cNvSpPr>
          <p:nvPr>
            <p:ph type="title"/>
          </p:nvPr>
        </p:nvSpPr>
        <p:spPr/>
        <p:txBody>
          <a:bodyPr/>
          <a:lstStyle/>
          <a:p>
            <a:pPr algn="ctr"/>
            <a:r>
              <a:rPr lang="ar-DZ" dirty="0" smtClean="0">
                <a:solidFill>
                  <a:srgbClr val="FFFF00"/>
                </a:solidFill>
              </a:rPr>
              <a:t>متى يصبح القانون نافذا ؟</a:t>
            </a:r>
            <a:endParaRPr lang="ar-DZ" dirty="0">
              <a:solidFill>
                <a:srgbClr val="FFFF00"/>
              </a:solidFill>
            </a:endParaRPr>
          </a:p>
        </p:txBody>
      </p:sp>
    </p:spTree>
    <p:extLst>
      <p:ext uri="{BB962C8B-B14F-4D97-AF65-F5344CB8AC3E}">
        <p14:creationId xmlns:p14="http://schemas.microsoft.com/office/powerpoint/2010/main" val="649995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683568" y="1844824"/>
            <a:ext cx="8003232" cy="4251176"/>
          </a:xfrm>
        </p:spPr>
        <p:txBody>
          <a:bodyPr/>
          <a:lstStyle/>
          <a:p>
            <a:pPr algn="r" rtl="1"/>
            <a:r>
              <a:rPr lang="ar-DZ" dirty="0" smtClean="0"/>
              <a:t>القانون كلمة يونانية (</a:t>
            </a:r>
            <a:r>
              <a:rPr lang="fr-FR" dirty="0" err="1" smtClean="0"/>
              <a:t>kanun</a:t>
            </a:r>
            <a:r>
              <a:rPr lang="ar-DZ" dirty="0" smtClean="0"/>
              <a:t>)</a:t>
            </a:r>
            <a:r>
              <a:rPr lang="en-US" dirty="0" smtClean="0"/>
              <a:t>  </a:t>
            </a:r>
            <a:r>
              <a:rPr lang="ar-DZ" dirty="0" smtClean="0"/>
              <a:t>وهي كذا كلمة لاتينية (  </a:t>
            </a:r>
            <a:r>
              <a:rPr lang="fr-FR" dirty="0" err="1" smtClean="0"/>
              <a:t>kanon</a:t>
            </a:r>
            <a:r>
              <a:rPr lang="ar-DZ" dirty="0" smtClean="0"/>
              <a:t>) ومعناها العصا المستقيمة , ولها معنى مجازي هو القاعدة او المبدأ.</a:t>
            </a:r>
          </a:p>
          <a:p>
            <a:pPr algn="r" rtl="1"/>
            <a:r>
              <a:rPr lang="ar-DZ" dirty="0" smtClean="0"/>
              <a:t>وهو مجموعة القواعد التي تنظم علاقات افراد الجماعة البشرية بهدف إقامة نظام اجتماعي معين , على ان يكفل المجتمع احترامها بالقوة عند الضرورة.</a:t>
            </a:r>
          </a:p>
          <a:p>
            <a:pPr algn="r" rtl="1"/>
            <a:r>
              <a:rPr lang="ar-DZ" dirty="0" smtClean="0"/>
              <a:t>وبمعنى اخر القانون هو مجموعة قواعد اجتماعية عامة ومجردة يجب احترامها بغرض الجزاء المناسب في حالة مخالفتها .1</a:t>
            </a:r>
          </a:p>
          <a:p>
            <a:pPr algn="r" rtl="1"/>
            <a:endParaRPr lang="ar-DZ" dirty="0" smtClean="0"/>
          </a:p>
          <a:p>
            <a:pPr algn="r" rtl="1"/>
            <a:r>
              <a:rPr lang="ar-DZ" sz="2000" dirty="0" smtClean="0"/>
              <a:t>1-ا.د.محمد الصغير بعلي –المدخل للعلوم القانونية –د- دار العلوم – 2006ص9</a:t>
            </a:r>
          </a:p>
          <a:p>
            <a:pPr algn="r" rtl="1"/>
            <a:endParaRPr lang="ar-DZ" dirty="0"/>
          </a:p>
        </p:txBody>
      </p:sp>
      <p:sp>
        <p:nvSpPr>
          <p:cNvPr id="3" name="عنوان 2"/>
          <p:cNvSpPr>
            <a:spLocks noGrp="1"/>
          </p:cNvSpPr>
          <p:nvPr>
            <p:ph type="title"/>
          </p:nvPr>
        </p:nvSpPr>
        <p:spPr/>
        <p:txBody>
          <a:bodyPr/>
          <a:lstStyle/>
          <a:p>
            <a:pPr algn="ctr"/>
            <a:r>
              <a:rPr lang="ar-DZ" dirty="0" err="1" smtClean="0">
                <a:solidFill>
                  <a:srgbClr val="FFFF00"/>
                </a:solidFill>
              </a:rPr>
              <a:t>ماهو</a:t>
            </a:r>
            <a:r>
              <a:rPr lang="ar-DZ" dirty="0" smtClean="0">
                <a:solidFill>
                  <a:srgbClr val="FFFF00"/>
                </a:solidFill>
              </a:rPr>
              <a:t> القانون ؟</a:t>
            </a:r>
            <a:endParaRPr lang="ar-DZ" dirty="0">
              <a:solidFill>
                <a:srgbClr val="FFFF00"/>
              </a:solidFill>
            </a:endParaRPr>
          </a:p>
        </p:txBody>
      </p:sp>
    </p:spTree>
    <p:extLst>
      <p:ext uri="{BB962C8B-B14F-4D97-AF65-F5344CB8AC3E}">
        <p14:creationId xmlns:p14="http://schemas.microsoft.com/office/powerpoint/2010/main" val="151094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683568" y="1916832"/>
            <a:ext cx="8003232" cy="4179168"/>
          </a:xfrm>
        </p:spPr>
        <p:txBody>
          <a:bodyPr>
            <a:normAutofit/>
          </a:bodyPr>
          <a:lstStyle/>
          <a:p>
            <a:pPr algn="r" rtl="1"/>
            <a:endParaRPr lang="ar-DZ" dirty="0" smtClean="0"/>
          </a:p>
          <a:p>
            <a:pPr algn="r" rtl="1"/>
            <a:r>
              <a:rPr lang="ar-DZ" dirty="0" smtClean="0">
                <a:solidFill>
                  <a:srgbClr val="FF0000"/>
                </a:solidFill>
              </a:rPr>
              <a:t>القانون العام </a:t>
            </a:r>
            <a:r>
              <a:rPr lang="ar-DZ" dirty="0" smtClean="0"/>
              <a:t>: 1- القانون الدولي -2 القانون                                                               الدستوري -3 القانون الإداري -4 القانون المالي -5 القانون الجنائي </a:t>
            </a:r>
            <a:endParaRPr lang="ar-DZ" dirty="0"/>
          </a:p>
          <a:p>
            <a:pPr algn="r" rtl="1"/>
            <a:r>
              <a:rPr lang="ar-DZ" dirty="0" smtClean="0">
                <a:solidFill>
                  <a:srgbClr val="FF0000"/>
                </a:solidFill>
              </a:rPr>
              <a:t>القانون الخاص </a:t>
            </a:r>
            <a:r>
              <a:rPr lang="ar-DZ" dirty="0" smtClean="0"/>
              <a:t>: القانون المدني –القانون التجاري –القانون البحري –القانون الجوي  -قانون العمل – قانون التامين –حماية البيئة – قانون الاعلام ...الخ</a:t>
            </a:r>
            <a:endParaRPr lang="ar-DZ" sz="9600" dirty="0"/>
          </a:p>
          <a:p>
            <a:pPr marL="0" indent="0" algn="r" rtl="1">
              <a:buNone/>
            </a:pPr>
            <a:endParaRPr lang="ar-DZ" sz="9600" dirty="0" smtClean="0"/>
          </a:p>
          <a:p>
            <a:pPr marL="0" indent="0" algn="r" rtl="1">
              <a:buNone/>
            </a:pPr>
            <a:endParaRPr lang="ar-DZ" sz="9600" dirty="0"/>
          </a:p>
        </p:txBody>
      </p:sp>
      <p:sp>
        <p:nvSpPr>
          <p:cNvPr id="3" name="عنوان 2"/>
          <p:cNvSpPr>
            <a:spLocks noGrp="1"/>
          </p:cNvSpPr>
          <p:nvPr>
            <p:ph type="title"/>
          </p:nvPr>
        </p:nvSpPr>
        <p:spPr/>
        <p:txBody>
          <a:bodyPr/>
          <a:lstStyle/>
          <a:p>
            <a:pPr algn="ctr" rtl="1"/>
            <a:r>
              <a:rPr lang="ar-DZ" dirty="0" smtClean="0"/>
              <a:t> </a:t>
            </a:r>
            <a:r>
              <a:rPr lang="ar-DZ" dirty="0" smtClean="0">
                <a:solidFill>
                  <a:srgbClr val="FFFF00"/>
                </a:solidFill>
              </a:rPr>
              <a:t>ماهي أنواع القانون ؟</a:t>
            </a:r>
            <a:endParaRPr lang="ar-DZ" dirty="0">
              <a:solidFill>
                <a:srgbClr val="FFFF00"/>
              </a:solidFill>
            </a:endParaRPr>
          </a:p>
        </p:txBody>
      </p:sp>
      <p:cxnSp>
        <p:nvCxnSpPr>
          <p:cNvPr id="5" name="رابط بشكل مرفق 4"/>
          <p:cNvCxnSpPr/>
          <p:nvPr/>
        </p:nvCxnSpPr>
        <p:spPr>
          <a:xfrm rot="10800000">
            <a:off x="6156176" y="3573016"/>
            <a:ext cx="34047" cy="138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283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1500174"/>
            <a:ext cx="8034116" cy="2677656"/>
          </a:xfrm>
          <a:prstGeom prst="rect">
            <a:avLst/>
          </a:prstGeom>
        </p:spPr>
        <p:txBody>
          <a:bodyPr wrap="square">
            <a:spAutoFit/>
          </a:bodyPr>
          <a:lstStyle/>
          <a:p>
            <a:pPr algn="ctr"/>
            <a:r>
              <a:rPr lang="ar-DZ" sz="5400" b="1" u="sng" spc="-100" dirty="0" smtClean="0">
                <a:ln w="3200">
                  <a:solidFill>
                    <a:srgbClr val="444D26">
                      <a:shade val="75000"/>
                      <a:alpha val="25000"/>
                    </a:srgbClr>
                  </a:solidFill>
                  <a:prstDash val="solid"/>
                  <a:round/>
                </a:ln>
                <a:solidFill>
                  <a:srgbClr val="FFC000"/>
                </a:solidFill>
                <a:effectLst>
                  <a:outerShdw blurRad="38100" dist="38100" dir="2700000" algn="tl">
                    <a:srgbClr val="000000">
                      <a:alpha val="43137"/>
                    </a:srgbClr>
                  </a:outerShdw>
                </a:effectLst>
                <a:latin typeface="Andalus" pitchFamily="18" charset="-78"/>
                <a:ea typeface="+mj-ea"/>
                <a:cs typeface="Andalus" pitchFamily="18" charset="-78"/>
              </a:rPr>
              <a:t>المحور الأول : </a:t>
            </a:r>
          </a:p>
          <a:p>
            <a:pPr algn="ctr"/>
            <a:endParaRPr lang="ar-DZ" sz="5400" b="1" u="sng" spc="-100" dirty="0">
              <a:ln w="3200">
                <a:solidFill>
                  <a:srgbClr val="444D26">
                    <a:shade val="75000"/>
                    <a:alpha val="25000"/>
                  </a:srgbClr>
                </a:solidFill>
                <a:prstDash val="solid"/>
                <a:round/>
              </a:ln>
              <a:solidFill>
                <a:srgbClr val="F9F9F9"/>
              </a:solidFill>
              <a:effectLst>
                <a:outerShdw blurRad="38100" dist="38100" dir="2700000" algn="tl">
                  <a:srgbClr val="000000">
                    <a:alpha val="43137"/>
                  </a:srgbClr>
                </a:outerShdw>
              </a:effectLst>
              <a:latin typeface="Andalus" pitchFamily="18" charset="-78"/>
              <a:ea typeface="+mj-ea"/>
              <a:cs typeface="Andalus" pitchFamily="18" charset="-78"/>
            </a:endParaRPr>
          </a:p>
          <a:p>
            <a:pPr algn="ctr"/>
            <a:r>
              <a:rPr lang="ar-DZ" sz="6000" b="1" spc="-100" dirty="0" smtClean="0">
                <a:ln w="3200">
                  <a:solidFill>
                    <a:srgbClr val="444D26">
                      <a:shade val="75000"/>
                      <a:alpha val="25000"/>
                    </a:srgbClr>
                  </a:solidFill>
                  <a:prstDash val="solid"/>
                  <a:round/>
                </a:ln>
                <a:solidFill>
                  <a:srgbClr val="002060"/>
                </a:solidFill>
                <a:effectLst>
                  <a:outerShdw blurRad="38100" dist="38100" dir="2700000" algn="tl">
                    <a:srgbClr val="000000">
                      <a:alpha val="43137"/>
                    </a:srgbClr>
                  </a:outerShdw>
                </a:effectLst>
                <a:latin typeface="Andalus" pitchFamily="18" charset="-78"/>
                <a:ea typeface="+mj-ea"/>
                <a:cs typeface="Andalus" pitchFamily="18" charset="-78"/>
              </a:rPr>
              <a:t>الإدارة المحلية والحكم الراشد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600323" y="2132856"/>
            <a:ext cx="5943353" cy="1224136"/>
          </a:xfrm>
        </p:spPr>
        <p:txBody>
          <a:bodyPr>
            <a:normAutofit/>
          </a:bodyPr>
          <a:lstStyle/>
          <a:p>
            <a:pPr marL="0" indent="0">
              <a:buNone/>
            </a:pPr>
            <a:r>
              <a:rPr lang="ar-DZ" sz="4000" dirty="0" smtClean="0">
                <a:solidFill>
                  <a:srgbClr val="FFFF00"/>
                </a:solidFill>
              </a:rPr>
              <a:t>ماهي سلطات الحكم  في أي بلد ؟ </a:t>
            </a:r>
            <a:endParaRPr lang="ar-DZ" sz="4000" dirty="0">
              <a:solidFill>
                <a:srgbClr val="FFFF00"/>
              </a:solidFill>
            </a:endParaRPr>
          </a:p>
        </p:txBody>
      </p:sp>
      <p:sp>
        <p:nvSpPr>
          <p:cNvPr id="3" name="عنوان 2"/>
          <p:cNvSpPr>
            <a:spLocks noGrp="1"/>
          </p:cNvSpPr>
          <p:nvPr>
            <p:ph type="title"/>
          </p:nvPr>
        </p:nvSpPr>
        <p:spPr/>
        <p:txBody>
          <a:bodyPr/>
          <a:lstStyle/>
          <a:p>
            <a:r>
              <a:rPr lang="ar-DZ" dirty="0" err="1" smtClean="0">
                <a:latin typeface="Simplified Arabic" panose="02020603050405020304" pitchFamily="18" charset="-78"/>
                <a:cs typeface="Simplified Arabic" panose="02020603050405020304" pitchFamily="18" charset="-78"/>
              </a:rPr>
              <a:t>اا</a:t>
            </a:r>
            <a:endParaRPr lang="ar-DZ"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58995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000760" y="2643182"/>
            <a:ext cx="2928958" cy="923330"/>
          </a:xfrm>
          <a:prstGeom prst="rect">
            <a:avLst/>
          </a:prstGeom>
          <a:noFill/>
        </p:spPr>
        <p:txBody>
          <a:bodyPr wrap="square" rtlCol="0">
            <a:spAutoFit/>
          </a:bodyPr>
          <a:lstStyle/>
          <a:p>
            <a:r>
              <a:rPr lang="ar-DZ" sz="5400" dirty="0" smtClean="0"/>
              <a:t>الواقع </a:t>
            </a:r>
            <a:endParaRPr lang="fr-FR" sz="5400" dirty="0"/>
          </a:p>
        </p:txBody>
      </p:sp>
      <p:sp>
        <p:nvSpPr>
          <p:cNvPr id="5" name="ZoneTexte 4"/>
          <p:cNvSpPr txBox="1"/>
          <p:nvPr/>
        </p:nvSpPr>
        <p:spPr>
          <a:xfrm>
            <a:off x="1357290" y="2714620"/>
            <a:ext cx="2928958" cy="923330"/>
          </a:xfrm>
          <a:prstGeom prst="rect">
            <a:avLst/>
          </a:prstGeom>
          <a:noFill/>
        </p:spPr>
        <p:txBody>
          <a:bodyPr wrap="square" rtlCol="0">
            <a:spAutoFit/>
          </a:bodyPr>
          <a:lstStyle/>
          <a:p>
            <a:r>
              <a:rPr lang="ar-DZ" sz="5400" dirty="0" smtClean="0"/>
              <a:t>الرؤية</a:t>
            </a:r>
            <a:endParaRPr lang="fr-FR" sz="5400" dirty="0" smtClean="0"/>
          </a:p>
        </p:txBody>
      </p:sp>
      <p:cxnSp>
        <p:nvCxnSpPr>
          <p:cNvPr id="7" name="Connecteur droit avec flèche 6"/>
          <p:cNvCxnSpPr/>
          <p:nvPr/>
        </p:nvCxnSpPr>
        <p:spPr>
          <a:xfrm rot="10800000">
            <a:off x="3286116" y="3214686"/>
            <a:ext cx="2571768" cy="1588"/>
          </a:xfrm>
          <a:prstGeom prst="straightConnector1">
            <a:avLst/>
          </a:prstGeom>
          <a:ln w="1016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2143116"/>
            <a:ext cx="7286676" cy="3600986"/>
          </a:xfrm>
          <a:prstGeom prst="rect">
            <a:avLst/>
          </a:prstGeom>
        </p:spPr>
        <p:txBody>
          <a:bodyPr wrap="square">
            <a:spAutoFit/>
          </a:bodyPr>
          <a:lstStyle/>
          <a:p>
            <a:pPr algn="just" rtl="1"/>
            <a:r>
              <a:rPr lang="ar-DZ" sz="2400" b="1" dirty="0" smtClean="0"/>
              <a:t>-    </a:t>
            </a:r>
            <a:r>
              <a:rPr lang="ar-DZ" sz="2800" b="1" dirty="0" smtClean="0"/>
              <a:t>يبدو أن استعمال هذه كلمة ذات الأصل الإنجليزي لم يضف إليها شيئا من ناحية المعنى فمصطلح </a:t>
            </a:r>
            <a:r>
              <a:rPr lang="fr-FR" sz="2400" b="1" dirty="0" smtClean="0">
                <a:solidFill>
                  <a:srgbClr val="FFFF00"/>
                </a:solidFill>
              </a:rPr>
              <a:t>management</a:t>
            </a:r>
            <a:r>
              <a:rPr lang="ar-DZ" sz="2400" b="1" dirty="0" smtClean="0"/>
              <a:t> </a:t>
            </a:r>
            <a:r>
              <a:rPr lang="ar-DZ" sz="2800" b="1" dirty="0" smtClean="0"/>
              <a:t>مشتقة من كلمة :</a:t>
            </a:r>
          </a:p>
          <a:p>
            <a:pPr algn="just" rtl="1"/>
            <a:r>
              <a:rPr lang="fr-FR" sz="2400" b="1" dirty="0" smtClean="0">
                <a:solidFill>
                  <a:srgbClr val="FFFF00"/>
                </a:solidFill>
              </a:rPr>
              <a:t> </a:t>
            </a:r>
            <a:r>
              <a:rPr lang="en-US" sz="2400" b="1" dirty="0" err="1" smtClean="0">
                <a:solidFill>
                  <a:srgbClr val="FFFF00"/>
                </a:solidFill>
              </a:rPr>
              <a:t>ménager</a:t>
            </a:r>
            <a:r>
              <a:rPr lang="en-US" sz="2400" b="1" dirty="0" smtClean="0">
                <a:solidFill>
                  <a:srgbClr val="FFFF00"/>
                </a:solidFill>
              </a:rPr>
              <a:t> : - qui </a:t>
            </a:r>
            <a:r>
              <a:rPr lang="en-US" sz="2400" b="1" dirty="0" err="1" smtClean="0">
                <a:solidFill>
                  <a:srgbClr val="FFFF00"/>
                </a:solidFill>
              </a:rPr>
              <a:t>dirige</a:t>
            </a:r>
            <a:r>
              <a:rPr lang="en-US" sz="2400" b="1" dirty="0" smtClean="0">
                <a:solidFill>
                  <a:srgbClr val="FFFF00"/>
                </a:solidFill>
              </a:rPr>
              <a:t> </a:t>
            </a:r>
            <a:r>
              <a:rPr lang="en-US" sz="2400" b="1" dirty="0" err="1" smtClean="0">
                <a:solidFill>
                  <a:srgbClr val="FFFF00"/>
                </a:solidFill>
              </a:rPr>
              <a:t>une</a:t>
            </a:r>
            <a:r>
              <a:rPr lang="en-US" sz="2400" b="1" dirty="0" smtClean="0">
                <a:solidFill>
                  <a:srgbClr val="FFFF00"/>
                </a:solidFill>
              </a:rPr>
              <a:t> </a:t>
            </a:r>
            <a:r>
              <a:rPr lang="en-US" sz="2400" b="1" dirty="0" err="1" smtClean="0">
                <a:solidFill>
                  <a:srgbClr val="FFFF00"/>
                </a:solidFill>
              </a:rPr>
              <a:t>entreprise</a:t>
            </a:r>
            <a:r>
              <a:rPr lang="en-US" sz="2400" b="1" dirty="0" smtClean="0">
                <a:solidFill>
                  <a:srgbClr val="FFFF00"/>
                </a:solidFill>
              </a:rPr>
              <a:t>.                      </a:t>
            </a:r>
          </a:p>
          <a:p>
            <a:pPr algn="just" rtl="1"/>
            <a:r>
              <a:rPr lang="en-US" sz="2400" b="1" dirty="0" smtClean="0">
                <a:solidFill>
                  <a:srgbClr val="FFFF00"/>
                </a:solidFill>
              </a:rPr>
              <a:t>-qui </a:t>
            </a:r>
            <a:r>
              <a:rPr lang="en-US" sz="2400" b="1" dirty="0" err="1" smtClean="0">
                <a:solidFill>
                  <a:srgbClr val="FFFF00"/>
                </a:solidFill>
              </a:rPr>
              <a:t>gere</a:t>
            </a:r>
            <a:r>
              <a:rPr lang="en-US" sz="2400" b="1" dirty="0" smtClean="0">
                <a:solidFill>
                  <a:srgbClr val="FFFF00"/>
                </a:solidFill>
              </a:rPr>
              <a:t> les </a:t>
            </a:r>
            <a:r>
              <a:rPr lang="en-US" sz="2400" b="1" dirty="0" err="1" smtClean="0">
                <a:solidFill>
                  <a:srgbClr val="FFFF00"/>
                </a:solidFill>
              </a:rPr>
              <a:t>interets</a:t>
            </a:r>
            <a:r>
              <a:rPr lang="en-US" sz="2400" b="1" dirty="0" smtClean="0">
                <a:solidFill>
                  <a:srgbClr val="FFFF00"/>
                </a:solidFill>
              </a:rPr>
              <a:t> du </a:t>
            </a:r>
            <a:r>
              <a:rPr lang="en-US" sz="2400" b="1" dirty="0" err="1" smtClean="0">
                <a:solidFill>
                  <a:srgbClr val="FFFF00"/>
                </a:solidFill>
              </a:rPr>
              <a:t>quelqu</a:t>
            </a:r>
            <a:r>
              <a:rPr lang="en-US" sz="2400" b="1" dirty="0" smtClean="0">
                <a:solidFill>
                  <a:srgbClr val="FFFF00"/>
                </a:solidFill>
              </a:rPr>
              <a:t> un .     </a:t>
            </a:r>
          </a:p>
          <a:p>
            <a:pPr algn="just" rtl="1"/>
            <a:r>
              <a:rPr lang="en-US" sz="2400" b="1" dirty="0" smtClean="0">
                <a:solidFill>
                  <a:srgbClr val="FFFF00"/>
                </a:solidFill>
              </a:rPr>
              <a:t>manager :- </a:t>
            </a:r>
            <a:r>
              <a:rPr lang="en-US" sz="2400" b="1" dirty="0" err="1" smtClean="0">
                <a:solidFill>
                  <a:srgbClr val="FFFF00"/>
                </a:solidFill>
              </a:rPr>
              <a:t>regler</a:t>
            </a:r>
            <a:r>
              <a:rPr lang="en-US" sz="2400" b="1" dirty="0" smtClean="0">
                <a:solidFill>
                  <a:srgbClr val="FFFF00"/>
                </a:solidFill>
              </a:rPr>
              <a:t>                                                            </a:t>
            </a:r>
          </a:p>
          <a:p>
            <a:pPr algn="just" rtl="1"/>
            <a:r>
              <a:rPr lang="en-US" sz="2400" b="1" dirty="0" smtClean="0">
                <a:solidFill>
                  <a:srgbClr val="FFFF00"/>
                </a:solidFill>
              </a:rPr>
              <a:t> -</a:t>
            </a:r>
            <a:r>
              <a:rPr lang="en-US" sz="2400" b="1" dirty="0" err="1" smtClean="0">
                <a:solidFill>
                  <a:srgbClr val="FFFF00"/>
                </a:solidFill>
              </a:rPr>
              <a:t>prendre</a:t>
            </a:r>
            <a:r>
              <a:rPr lang="en-US" sz="2400" b="1" dirty="0" smtClean="0">
                <a:solidFill>
                  <a:srgbClr val="FFFF00"/>
                </a:solidFill>
              </a:rPr>
              <a:t> </a:t>
            </a:r>
            <a:r>
              <a:rPr lang="en-US" sz="2400" b="1" dirty="0" err="1" smtClean="0">
                <a:solidFill>
                  <a:srgbClr val="FFFF00"/>
                </a:solidFill>
              </a:rPr>
              <a:t>soin</a:t>
            </a:r>
            <a:r>
              <a:rPr lang="en-US" sz="2400" b="1" dirty="0" smtClean="0">
                <a:solidFill>
                  <a:srgbClr val="FFFF00"/>
                </a:solidFill>
              </a:rPr>
              <a:t>           </a:t>
            </a:r>
            <a:r>
              <a:rPr lang="en-US" sz="1400" b="1" dirty="0" smtClean="0">
                <a:solidFill>
                  <a:srgbClr val="FFFF00"/>
                </a:solidFill>
              </a:rPr>
              <a:t>la ROUSSE 1997</a:t>
            </a:r>
            <a:r>
              <a:rPr lang="en-US" sz="2400" b="1" dirty="0" smtClean="0">
                <a:solidFill>
                  <a:srgbClr val="FFFF00"/>
                </a:solidFill>
              </a:rPr>
              <a:t>                    </a:t>
            </a:r>
          </a:p>
          <a:p>
            <a:pPr algn="just" rtl="1"/>
            <a:r>
              <a:rPr lang="en-US" sz="2400" b="1" dirty="0" smtClean="0">
                <a:solidFill>
                  <a:srgbClr val="FFFF00"/>
                </a:solidFill>
              </a:rPr>
              <a:t>     </a:t>
            </a:r>
          </a:p>
          <a:p>
            <a:pPr algn="just" rtl="1"/>
            <a:r>
              <a:rPr lang="fr-FR" sz="2400" dirty="0" smtClean="0"/>
              <a:t>  </a:t>
            </a:r>
            <a:endParaRPr lang="fr-FR" sz="2400" dirty="0"/>
          </a:p>
        </p:txBody>
      </p:sp>
      <p:sp>
        <p:nvSpPr>
          <p:cNvPr id="7" name="Rectangle 6"/>
          <p:cNvSpPr/>
          <p:nvPr/>
        </p:nvSpPr>
        <p:spPr>
          <a:xfrm>
            <a:off x="539552" y="620688"/>
            <a:ext cx="7390034" cy="523220"/>
          </a:xfrm>
          <a:prstGeom prst="rect">
            <a:avLst/>
          </a:prstGeom>
        </p:spPr>
        <p:txBody>
          <a:bodyPr wrap="square">
            <a:spAutoFit/>
          </a:bodyPr>
          <a:lstStyle/>
          <a:p>
            <a:pPr algn="ctr" rtl="1"/>
            <a:r>
              <a:rPr lang="ar-DZ" sz="2800" b="1" dirty="0" smtClean="0"/>
              <a:t>ما معنى كلمة  </a:t>
            </a:r>
            <a:r>
              <a:rPr lang="fr-FR" sz="2800" b="1" dirty="0" smtClean="0">
                <a:solidFill>
                  <a:srgbClr val="FFFF00"/>
                </a:solidFill>
              </a:rPr>
              <a:t>MANAGEMENT ?</a:t>
            </a:r>
            <a:r>
              <a:rPr lang="ar-DZ" sz="2800" b="1" dirty="0" smtClean="0"/>
              <a:t>  </a:t>
            </a:r>
            <a:endParaRPr lang="fr-FR" sz="2800" b="1" dirty="0" smtClean="0"/>
          </a:p>
        </p:txBody>
      </p:sp>
      <p:pic>
        <p:nvPicPr>
          <p:cNvPr id="8" name="Image 7" descr="images.jpg"/>
          <p:cNvPicPr>
            <a:picLocks noChangeAspect="1"/>
          </p:cNvPicPr>
          <p:nvPr/>
        </p:nvPicPr>
        <p:blipFill>
          <a:blip r:embed="rId2"/>
          <a:stretch>
            <a:fillRect/>
          </a:stretch>
        </p:blipFill>
        <p:spPr>
          <a:xfrm>
            <a:off x="6588224" y="4895460"/>
            <a:ext cx="2466975" cy="18478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r"/>
            <a:r>
              <a:rPr lang="ar-DZ" sz="3600" dirty="0" smtClean="0"/>
              <a:t>- وهي مجموعة التقنيات لتنظيم الموارد : </a:t>
            </a:r>
            <a:r>
              <a:rPr lang="ar-DZ" sz="3600" dirty="0" smtClean="0">
                <a:solidFill>
                  <a:srgbClr val="FF0000"/>
                </a:solidFill>
              </a:rPr>
              <a:t>مالية –إنسانية – مادية</a:t>
            </a:r>
            <a:r>
              <a:rPr lang="ar-DZ" sz="3600" dirty="0" smtClean="0"/>
              <a:t> من أجل إدارة أي تنظيم كان : </a:t>
            </a:r>
            <a:r>
              <a:rPr lang="ar-DZ" sz="3600" dirty="0" smtClean="0">
                <a:solidFill>
                  <a:srgbClr val="92D050"/>
                </a:solidFill>
              </a:rPr>
              <a:t>إدارة  - شركة – جمعية </a:t>
            </a:r>
            <a:r>
              <a:rPr lang="ar-DZ" sz="3600" dirty="0" smtClean="0"/>
              <a:t>، مع ضرورة وجود </a:t>
            </a:r>
            <a:r>
              <a:rPr lang="ar-DZ" sz="3600" dirty="0" smtClean="0">
                <a:solidFill>
                  <a:srgbClr val="FF0000"/>
                </a:solidFill>
              </a:rPr>
              <a:t>فن التسيير </a:t>
            </a:r>
            <a:r>
              <a:rPr lang="ar-DZ" sz="3600" dirty="0" smtClean="0"/>
              <a:t>من أجل تحقيق نجاعة كافية . </a:t>
            </a:r>
          </a:p>
          <a:p>
            <a:pPr algn="r"/>
            <a:r>
              <a:rPr lang="ar-DZ" sz="3600" dirty="0" smtClean="0"/>
              <a:t> - هو </a:t>
            </a:r>
            <a:r>
              <a:rPr lang="ar-DZ" sz="3600" dirty="0" smtClean="0">
                <a:solidFill>
                  <a:srgbClr val="FF0000"/>
                </a:solidFill>
              </a:rPr>
              <a:t>النشاط أو الفعل </a:t>
            </a:r>
            <a:r>
              <a:rPr lang="ar-DZ" sz="3600" dirty="0" smtClean="0"/>
              <a:t>الذي ينتهي بوصول </a:t>
            </a:r>
            <a:r>
              <a:rPr lang="ar-DZ" sz="3600" dirty="0" smtClean="0">
                <a:solidFill>
                  <a:srgbClr val="FF0000"/>
                </a:solidFill>
              </a:rPr>
              <a:t>التنظيم</a:t>
            </a:r>
            <a:r>
              <a:rPr lang="ar-DZ" sz="3600" dirty="0" smtClean="0"/>
              <a:t> لبلوغ </a:t>
            </a:r>
            <a:r>
              <a:rPr lang="ar-DZ" sz="3600" dirty="0" smtClean="0">
                <a:solidFill>
                  <a:srgbClr val="FFFF00"/>
                </a:solidFill>
              </a:rPr>
              <a:t>الأهداف</a:t>
            </a:r>
            <a:r>
              <a:rPr lang="ar-DZ" sz="3600" dirty="0" smtClean="0"/>
              <a:t> التي هي سبب وجوده وهذا </a:t>
            </a:r>
            <a:r>
              <a:rPr lang="ar-DZ" sz="3600" dirty="0" err="1" smtClean="0"/>
              <a:t>بالإستعمال</a:t>
            </a:r>
            <a:r>
              <a:rPr lang="ar-DZ" sz="3600" dirty="0" smtClean="0"/>
              <a:t>  </a:t>
            </a:r>
            <a:r>
              <a:rPr lang="ar-DZ" sz="3600" dirty="0" smtClean="0">
                <a:solidFill>
                  <a:srgbClr val="FFFF00"/>
                </a:solidFill>
              </a:rPr>
              <a:t>الأمثل</a:t>
            </a:r>
            <a:r>
              <a:rPr lang="ar-DZ" sz="3600" dirty="0" smtClean="0"/>
              <a:t> للموارد  البشرية – المادية -والمالية .            .                                                     </a:t>
            </a:r>
            <a:r>
              <a:rPr lang="en-US" sz="3600" dirty="0" smtClean="0"/>
              <a:t>  </a:t>
            </a:r>
            <a:endParaRPr lang="ar-DZ" sz="3600" dirty="0"/>
          </a:p>
        </p:txBody>
      </p:sp>
      <p:sp>
        <p:nvSpPr>
          <p:cNvPr id="3" name="عنوان 2"/>
          <p:cNvSpPr>
            <a:spLocks noGrp="1"/>
          </p:cNvSpPr>
          <p:nvPr>
            <p:ph type="title"/>
          </p:nvPr>
        </p:nvSpPr>
        <p:spPr>
          <a:xfrm>
            <a:off x="457200" y="152400"/>
            <a:ext cx="8229600" cy="1476400"/>
          </a:xfrm>
        </p:spPr>
        <p:txBody>
          <a:bodyPr>
            <a:normAutofit/>
          </a:bodyPr>
          <a:lstStyle/>
          <a:p>
            <a:pPr marL="274320" lvl="0" indent="-274320">
              <a:spcBef>
                <a:spcPts val="600"/>
              </a:spcBef>
            </a:pPr>
            <a:r>
              <a:rPr lang="en-US" sz="4000" spc="0" dirty="0">
                <a:ln>
                  <a:noFill/>
                </a:ln>
                <a:solidFill>
                  <a:srgbClr val="FFFF00"/>
                </a:solidFill>
                <a:effectLst/>
              </a:rPr>
              <a:t>Management   :     </a:t>
            </a:r>
            <a:r>
              <a:rPr lang="ar-DZ" sz="4000" spc="0" dirty="0">
                <a:ln>
                  <a:noFill/>
                </a:ln>
                <a:solidFill>
                  <a:srgbClr val="FFFF00"/>
                </a:solidFill>
                <a:effectLst/>
              </a:rPr>
              <a:t>معنى التسيير</a:t>
            </a:r>
            <a:br>
              <a:rPr lang="ar-DZ" sz="4000" spc="0" dirty="0">
                <a:ln>
                  <a:noFill/>
                </a:ln>
                <a:solidFill>
                  <a:srgbClr val="FFFF00"/>
                </a:solidFill>
                <a:effectLst/>
              </a:rPr>
            </a:br>
            <a:endParaRPr lang="ar-DZ" dirty="0"/>
          </a:p>
        </p:txBody>
      </p:sp>
    </p:spTree>
    <p:extLst>
      <p:ext uri="{BB962C8B-B14F-4D97-AF65-F5344CB8AC3E}">
        <p14:creationId xmlns:p14="http://schemas.microsoft.com/office/powerpoint/2010/main" val="108233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r" rtl="1"/>
            <a:r>
              <a:rPr lang="ar-DZ" dirty="0" smtClean="0"/>
              <a:t>هي كلمة مشتقة من كلمة </a:t>
            </a:r>
            <a:r>
              <a:rPr lang="fr-FR" dirty="0" smtClean="0">
                <a:solidFill>
                  <a:srgbClr val="FF0000"/>
                </a:solidFill>
              </a:rPr>
              <a:t>gouverner</a:t>
            </a:r>
            <a:r>
              <a:rPr lang="fr-FR" dirty="0" smtClean="0"/>
              <a:t> </a:t>
            </a:r>
            <a:r>
              <a:rPr lang="en-US" dirty="0" smtClean="0"/>
              <a:t> </a:t>
            </a:r>
            <a:r>
              <a:rPr lang="en-US" dirty="0"/>
              <a:t> </a:t>
            </a:r>
            <a:r>
              <a:rPr lang="ar-DZ" dirty="0" smtClean="0"/>
              <a:t>  وتعني </a:t>
            </a:r>
          </a:p>
          <a:p>
            <a:pPr algn="l"/>
            <a:r>
              <a:rPr lang="fr-FR" dirty="0" smtClean="0">
                <a:solidFill>
                  <a:srgbClr val="FFC000"/>
                </a:solidFill>
              </a:rPr>
              <a:t>Diriger politiquement</a:t>
            </a:r>
            <a:r>
              <a:rPr lang="en-US" dirty="0" smtClean="0"/>
              <a:t>:</a:t>
            </a:r>
            <a:r>
              <a:rPr lang="ar-DZ" dirty="0" err="1" smtClean="0"/>
              <a:t>التسير</a:t>
            </a:r>
            <a:r>
              <a:rPr lang="ar-DZ" dirty="0" smtClean="0"/>
              <a:t> السياسي   </a:t>
            </a:r>
            <a:endParaRPr lang="en-US" dirty="0" smtClean="0"/>
          </a:p>
          <a:p>
            <a:pPr algn="l"/>
            <a:r>
              <a:rPr lang="en-US" dirty="0" smtClean="0">
                <a:solidFill>
                  <a:srgbClr val="FFC000"/>
                </a:solidFill>
              </a:rPr>
              <a:t> </a:t>
            </a:r>
            <a:r>
              <a:rPr lang="en-US" dirty="0" err="1" smtClean="0">
                <a:solidFill>
                  <a:srgbClr val="FFC000"/>
                </a:solidFill>
              </a:rPr>
              <a:t>exercer</a:t>
            </a:r>
            <a:r>
              <a:rPr lang="en-US" dirty="0" smtClean="0">
                <a:solidFill>
                  <a:srgbClr val="FFC000"/>
                </a:solidFill>
              </a:rPr>
              <a:t> le </a:t>
            </a:r>
            <a:r>
              <a:rPr lang="en-US" dirty="0" err="1" smtClean="0">
                <a:solidFill>
                  <a:srgbClr val="FFC000"/>
                </a:solidFill>
              </a:rPr>
              <a:t>pouvoir</a:t>
            </a:r>
            <a:r>
              <a:rPr lang="en-US" dirty="0" smtClean="0">
                <a:solidFill>
                  <a:srgbClr val="FFC000"/>
                </a:solidFill>
              </a:rPr>
              <a:t> </a:t>
            </a:r>
            <a:r>
              <a:rPr lang="en-US" dirty="0" err="1" smtClean="0">
                <a:solidFill>
                  <a:srgbClr val="FFC000"/>
                </a:solidFill>
              </a:rPr>
              <a:t>executif</a:t>
            </a:r>
            <a:r>
              <a:rPr lang="en-US" dirty="0" smtClean="0">
                <a:solidFill>
                  <a:srgbClr val="FFC000"/>
                </a:solidFill>
              </a:rPr>
              <a:t>:</a:t>
            </a:r>
            <a:r>
              <a:rPr lang="ar-DZ" dirty="0" smtClean="0"/>
              <a:t>ممارسة السلطة التنفيذية </a:t>
            </a:r>
            <a:endParaRPr lang="ar-DZ" dirty="0"/>
          </a:p>
        </p:txBody>
      </p:sp>
      <p:sp>
        <p:nvSpPr>
          <p:cNvPr id="3" name="عنوان 2"/>
          <p:cNvSpPr>
            <a:spLocks noGrp="1"/>
          </p:cNvSpPr>
          <p:nvPr>
            <p:ph type="title"/>
          </p:nvPr>
        </p:nvSpPr>
        <p:spPr/>
        <p:txBody>
          <a:bodyPr/>
          <a:lstStyle/>
          <a:p>
            <a:pPr algn="ctr" rtl="1"/>
            <a:r>
              <a:rPr lang="ar-DZ" dirty="0" err="1" smtClean="0"/>
              <a:t>مامعنى</a:t>
            </a:r>
            <a:r>
              <a:rPr lang="ar-DZ" dirty="0" smtClean="0"/>
              <a:t> كلمة :</a:t>
            </a:r>
            <a:r>
              <a:rPr lang="fr-FR" dirty="0" smtClean="0">
                <a:solidFill>
                  <a:srgbClr val="FFFF00"/>
                </a:solidFill>
              </a:rPr>
              <a:t>GOUVERNANCE   </a:t>
            </a:r>
            <a:r>
              <a:rPr lang="ar-DZ" dirty="0" smtClean="0"/>
              <a:t> </a:t>
            </a:r>
            <a:endParaRPr lang="ar-DZ" dirty="0"/>
          </a:p>
        </p:txBody>
      </p:sp>
      <p:sp>
        <p:nvSpPr>
          <p:cNvPr id="4" name="مستطيل 3"/>
          <p:cNvSpPr/>
          <p:nvPr/>
        </p:nvSpPr>
        <p:spPr>
          <a:xfrm>
            <a:off x="5508104" y="5085184"/>
            <a:ext cx="2012346" cy="461665"/>
          </a:xfrm>
          <a:prstGeom prst="rect">
            <a:avLst/>
          </a:prstGeom>
        </p:spPr>
        <p:txBody>
          <a:bodyPr wrap="none">
            <a:spAutoFit/>
          </a:bodyPr>
          <a:lstStyle/>
          <a:p>
            <a:r>
              <a:rPr lang="en-US" sz="1400" b="1" dirty="0">
                <a:solidFill>
                  <a:srgbClr val="FFFF00"/>
                </a:solidFill>
              </a:rPr>
              <a:t>la ROUSSE </a:t>
            </a:r>
            <a:r>
              <a:rPr lang="en-US" sz="1400" b="1" dirty="0" smtClean="0">
                <a:solidFill>
                  <a:srgbClr val="FFFF00"/>
                </a:solidFill>
              </a:rPr>
              <a:t>1997 p 467</a:t>
            </a:r>
            <a:r>
              <a:rPr lang="en-US" sz="2400" b="1" dirty="0" smtClean="0">
                <a:solidFill>
                  <a:srgbClr val="FFFF00"/>
                </a:solidFill>
              </a:rPr>
              <a:t> </a:t>
            </a:r>
            <a:endParaRPr lang="ar-DZ" dirty="0"/>
          </a:p>
        </p:txBody>
      </p:sp>
    </p:spTree>
    <p:extLst>
      <p:ext uri="{BB962C8B-B14F-4D97-AF65-F5344CB8AC3E}">
        <p14:creationId xmlns:p14="http://schemas.microsoft.com/office/powerpoint/2010/main" val="3553718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152400"/>
            <a:ext cx="8229600" cy="2268488"/>
          </a:xfrm>
        </p:spPr>
        <p:txBody>
          <a:bodyPr/>
          <a:lstStyle/>
          <a:p>
            <a:pPr algn="ctr" rtl="1"/>
            <a:r>
              <a:rPr lang="ar-DZ" dirty="0" smtClean="0">
                <a:solidFill>
                  <a:srgbClr val="FFFF00"/>
                </a:solidFill>
              </a:rPr>
              <a:t>ماهي أهم مدارس التسيير ؟</a:t>
            </a:r>
            <a:endParaRPr lang="ar-DZ" dirty="0">
              <a:solidFill>
                <a:srgbClr val="FFFF00"/>
              </a:solidFill>
            </a:endParaRPr>
          </a:p>
        </p:txBody>
      </p:sp>
    </p:spTree>
    <p:extLst>
      <p:ext uri="{BB962C8B-B14F-4D97-AF65-F5344CB8AC3E}">
        <p14:creationId xmlns:p14="http://schemas.microsoft.com/office/powerpoint/2010/main" val="2351424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1196752"/>
            <a:ext cx="8215338" cy="3539430"/>
          </a:xfrm>
          <a:prstGeom prst="rect">
            <a:avLst/>
          </a:prstGeom>
        </p:spPr>
        <p:txBody>
          <a:bodyPr wrap="square">
            <a:spAutoFit/>
          </a:bodyPr>
          <a:lstStyle/>
          <a:p>
            <a:pPr algn="ctr" rtl="1"/>
            <a:r>
              <a:rPr lang="ar-DZ" sz="3200" b="1" u="sng" dirty="0" smtClean="0">
                <a:effectLst>
                  <a:outerShdw blurRad="38100" dist="38100" dir="2700000" algn="tl">
                    <a:srgbClr val="000000">
                      <a:alpha val="43137"/>
                    </a:srgbClr>
                  </a:outerShdw>
                </a:effectLst>
              </a:rPr>
              <a:t>المدرسة الكلاسيكية</a:t>
            </a:r>
            <a:endParaRPr lang="fr-FR" sz="3200" b="1" u="sng" dirty="0" smtClean="0">
              <a:effectLst>
                <a:outerShdw blurRad="38100" dist="38100" dir="2700000" algn="tl">
                  <a:srgbClr val="000000">
                    <a:alpha val="43137"/>
                  </a:srgbClr>
                </a:outerShdw>
              </a:effectLst>
            </a:endParaRPr>
          </a:p>
          <a:p>
            <a:pPr algn="r"/>
            <a:r>
              <a:rPr lang="ar-DZ" sz="2400" b="1" dirty="0" smtClean="0"/>
              <a:t>ومن أهم مبادئها الكبرى نذكر:</a:t>
            </a:r>
          </a:p>
          <a:p>
            <a:pPr algn="r"/>
            <a:r>
              <a:rPr lang="ar-DZ" sz="2400" b="1" dirty="0" smtClean="0"/>
              <a:t>-  وحدة القيادة والإدارة.</a:t>
            </a:r>
          </a:p>
          <a:p>
            <a:pPr algn="r"/>
            <a:r>
              <a:rPr lang="ar-DZ" sz="2400" b="1" dirty="0" smtClean="0"/>
              <a:t>-  تقسيم العمل وتخصص الوظائف.</a:t>
            </a:r>
          </a:p>
          <a:p>
            <a:pPr algn="r"/>
            <a:r>
              <a:rPr lang="ar-DZ" sz="2400" b="1" dirty="0" smtClean="0"/>
              <a:t>-  تعقد التنظيم (الشكل الهرمي، الإجراءات، والقواعد والمعايير).</a:t>
            </a:r>
          </a:p>
          <a:p>
            <a:pPr algn="r"/>
            <a:r>
              <a:rPr lang="ar-DZ" sz="2400" b="1" dirty="0" smtClean="0"/>
              <a:t>-  مركزية السلطة.</a:t>
            </a:r>
          </a:p>
          <a:p>
            <a:pPr algn="r"/>
            <a:r>
              <a:rPr lang="ar-DZ" sz="2400" b="1" dirty="0" smtClean="0"/>
              <a:t>-  التحليل العقلاني والعلمي للعمل.</a:t>
            </a:r>
          </a:p>
          <a:p>
            <a:pPr algn="r"/>
            <a:r>
              <a:rPr lang="ar-DZ" sz="2400" b="1" dirty="0" smtClean="0"/>
              <a:t>-  الفصل بين الوظائف.</a:t>
            </a:r>
          </a:p>
          <a:p>
            <a:pPr algn="r"/>
            <a:r>
              <a:rPr lang="ar-DZ" sz="2400" b="1" dirty="0" smtClean="0"/>
              <a:t>-  إيجاد أمثل طريقة لأداء العمل.</a:t>
            </a:r>
            <a:endParaRPr lang="ar-DZ" sz="2400" b="1" dirty="0"/>
          </a:p>
        </p:txBody>
      </p:sp>
      <p:pic>
        <p:nvPicPr>
          <p:cNvPr id="5" name="Image 4" descr="administration.jpg"/>
          <p:cNvPicPr>
            <a:picLocks noChangeAspect="1"/>
          </p:cNvPicPr>
          <p:nvPr/>
        </p:nvPicPr>
        <p:blipFill>
          <a:blip r:embed="rId2"/>
          <a:stretch>
            <a:fillRect/>
          </a:stretch>
        </p:blipFill>
        <p:spPr>
          <a:xfrm>
            <a:off x="785786" y="3643314"/>
            <a:ext cx="4107106" cy="268604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58" y="428604"/>
            <a:ext cx="8072494" cy="4647426"/>
          </a:xfrm>
          <a:prstGeom prst="rect">
            <a:avLst/>
          </a:prstGeom>
        </p:spPr>
        <p:txBody>
          <a:bodyPr wrap="square">
            <a:spAutoFit/>
          </a:bodyPr>
          <a:lstStyle/>
          <a:p>
            <a:pPr algn="ctr" rtl="1"/>
            <a:r>
              <a:rPr lang="ar-DZ" sz="2800" b="1" u="sng" dirty="0" smtClean="0"/>
              <a:t>مدرسة </a:t>
            </a:r>
            <a:r>
              <a:rPr lang="ar-DZ" sz="3200" b="1" u="sng" dirty="0" smtClean="0"/>
              <a:t>العلاقات</a:t>
            </a:r>
            <a:r>
              <a:rPr lang="ar-DZ" sz="2800" b="1" u="sng" dirty="0" smtClean="0"/>
              <a:t> الإنسانية</a:t>
            </a:r>
          </a:p>
          <a:p>
            <a:pPr algn="r" rtl="1"/>
            <a:r>
              <a:rPr lang="ar-DZ" sz="2400" b="1" dirty="0" smtClean="0"/>
              <a:t>فرضية هذه النظرية هي وجود علاقة وثيقة بين الهدف وظروف العمل، إن هذه المدرسة عرفت التسيير بأنه "فن الحصول على النتائج باستخدام المجهود المشترك للأفراد".</a:t>
            </a:r>
          </a:p>
          <a:p>
            <a:pPr algn="r" rtl="1"/>
            <a:r>
              <a:rPr lang="ar-DZ" sz="2400" b="1" dirty="0" smtClean="0"/>
              <a:t>من أهم مبادئ هذه النظرية نذكر:</a:t>
            </a:r>
          </a:p>
          <a:p>
            <a:pPr algn="r" rtl="1"/>
            <a:r>
              <a:rPr lang="ar-DZ" sz="2400" b="1" dirty="0" smtClean="0"/>
              <a:t>-  لا مركزية السلطة والمسؤولية.</a:t>
            </a:r>
          </a:p>
          <a:p>
            <a:pPr algn="r" rtl="1"/>
            <a:r>
              <a:rPr lang="ar-DZ" sz="2400" b="1" dirty="0" smtClean="0"/>
              <a:t>-  البحث عن العلاقات المبينة على الثقة والعلاقات الشخصية المتبادلة.</a:t>
            </a:r>
          </a:p>
          <a:p>
            <a:pPr algn="r" rtl="1"/>
            <a:r>
              <a:rPr lang="ar-DZ" sz="2400" b="1" dirty="0" smtClean="0"/>
              <a:t>-  تعزيز العمل الجماعي.</a:t>
            </a:r>
          </a:p>
          <a:p>
            <a:pPr algn="r" rtl="1"/>
            <a:r>
              <a:rPr lang="ar-DZ" sz="2400" b="1" dirty="0" smtClean="0"/>
              <a:t>-  تحسين جو العمل.</a:t>
            </a:r>
          </a:p>
          <a:p>
            <a:pPr algn="r" rtl="1"/>
            <a:r>
              <a:rPr lang="ar-DZ" sz="2400" b="1" dirty="0" smtClean="0"/>
              <a:t>-  تحسين الاتصال والتآزر.</a:t>
            </a:r>
          </a:p>
          <a:p>
            <a:pPr algn="r" rtl="1"/>
            <a:r>
              <a:rPr lang="ar-DZ" sz="2400" b="1" dirty="0" smtClean="0"/>
              <a:t>-  التركيز على ديناميكية المجموعات </a:t>
            </a:r>
          </a:p>
          <a:p>
            <a:pPr algn="r" rtl="1"/>
            <a:r>
              <a:rPr lang="ar-DZ" sz="2400" b="1" dirty="0" smtClean="0"/>
              <a:t>(التنظيم </a:t>
            </a:r>
            <a:r>
              <a:rPr lang="ar-DZ" sz="2400" b="1" dirty="0" err="1" smtClean="0"/>
              <a:t>اللارأسي</a:t>
            </a:r>
            <a:r>
              <a:rPr lang="ar-DZ" sz="2400" b="1" dirty="0" smtClean="0"/>
              <a:t>).</a:t>
            </a:r>
          </a:p>
        </p:txBody>
      </p:sp>
      <p:pic>
        <p:nvPicPr>
          <p:cNvPr id="7" name="Image 6" descr="_new_organizational.bmp"/>
          <p:cNvPicPr>
            <a:picLocks noChangeAspect="1"/>
          </p:cNvPicPr>
          <p:nvPr/>
        </p:nvPicPr>
        <p:blipFill>
          <a:blip r:embed="rId2"/>
          <a:stretch>
            <a:fillRect/>
          </a:stretch>
        </p:blipFill>
        <p:spPr>
          <a:xfrm>
            <a:off x="762000" y="3643314"/>
            <a:ext cx="3452810" cy="264318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7158" y="571480"/>
            <a:ext cx="8501122"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4000" b="1" u="sng" dirty="0" smtClean="0">
                <a:effectLst>
                  <a:outerShdw blurRad="38100" dist="38100" dir="2700000" algn="tl">
                    <a:srgbClr val="000000">
                      <a:alpha val="43137"/>
                    </a:srgbClr>
                  </a:outerShdw>
                </a:effectLst>
              </a:rPr>
              <a:t>مدرسة التسيير</a:t>
            </a:r>
            <a:r>
              <a:rPr lang="fr-FR" sz="4000" b="1" u="sng" dirty="0" smtClean="0">
                <a:effectLst>
                  <a:outerShdw blurRad="38100" dist="38100" dir="2700000" algn="tl">
                    <a:srgbClr val="000000">
                      <a:alpha val="43137"/>
                    </a:srgbClr>
                  </a:outerShdw>
                </a:effectLst>
              </a:rPr>
              <a:t>:</a:t>
            </a:r>
          </a:p>
          <a:p>
            <a:pPr marL="0" marR="0" lvl="0" indent="0" algn="r" defTabSz="914400" rtl="1" eaLnBrk="0" fontAlgn="base" latinLnBrk="0" hangingPunct="0">
              <a:lnSpc>
                <a:spcPct val="100000"/>
              </a:lnSpc>
              <a:spcBef>
                <a:spcPct val="0"/>
              </a:spcBef>
              <a:spcAft>
                <a:spcPct val="0"/>
              </a:spcAft>
              <a:buClrTx/>
              <a:buSzTx/>
              <a:buFontTx/>
              <a:buNone/>
              <a:tabLst/>
            </a:pPr>
            <a:r>
              <a:rPr lang="ar-SA" sz="2400" b="1" dirty="0" smtClean="0"/>
              <a:t>جاءت هذه المدرسة بمبادئ جديدة وأخرى قديمة ممتزجة من أجل الوصل إلى نظرية ترقى للكمال</a:t>
            </a:r>
            <a:r>
              <a:rPr lang="en-GB" sz="2400" b="1" dirty="0" smtClean="0"/>
              <a:t>.</a:t>
            </a:r>
          </a:p>
          <a:p>
            <a:pPr marL="0" marR="0" lvl="0" indent="0" algn="r" defTabSz="914400" rtl="1" eaLnBrk="0" fontAlgn="base" latinLnBrk="0" hangingPunct="0">
              <a:lnSpc>
                <a:spcPct val="100000"/>
              </a:lnSpc>
              <a:spcBef>
                <a:spcPct val="0"/>
              </a:spcBef>
              <a:spcAft>
                <a:spcPct val="0"/>
              </a:spcAft>
              <a:buClrTx/>
              <a:buSzTx/>
              <a:buFontTx/>
              <a:buNone/>
              <a:tabLst/>
            </a:pPr>
            <a:r>
              <a:rPr lang="ar-SA" sz="2400" b="1" dirty="0" smtClean="0"/>
              <a:t>أهم مبادئ النظرية</a:t>
            </a:r>
            <a:r>
              <a:rPr lang="en-GB" sz="2400" b="1" dirty="0" smtClean="0"/>
              <a:t>:</a:t>
            </a:r>
          </a:p>
          <a:p>
            <a:pPr marL="0" marR="0" lvl="0" indent="0" algn="r" defTabSz="914400" rtl="1" eaLnBrk="0" fontAlgn="base" latinLnBrk="0" hangingPunct="0">
              <a:lnSpc>
                <a:spcPct val="100000"/>
              </a:lnSpc>
              <a:spcBef>
                <a:spcPct val="0"/>
              </a:spcBef>
              <a:spcAft>
                <a:spcPct val="0"/>
              </a:spcAft>
              <a:buClrTx/>
              <a:buSzTx/>
              <a:buFontTx/>
              <a:buNone/>
              <a:tabLst/>
            </a:pPr>
            <a:r>
              <a:rPr lang="en-GB" sz="2400" b="1" dirty="0" smtClean="0"/>
              <a:t>-  </a:t>
            </a:r>
            <a:r>
              <a:rPr lang="ar-SA" sz="2400" b="1" dirty="0" smtClean="0"/>
              <a:t>الإدارة حسب الأهداف</a:t>
            </a:r>
            <a:r>
              <a:rPr lang="en-GB" sz="2400" b="1" dirty="0" smtClean="0"/>
              <a:t>.</a:t>
            </a:r>
          </a:p>
          <a:p>
            <a:pPr marL="0" marR="0" lvl="0" indent="0" algn="r" defTabSz="914400" rtl="1" eaLnBrk="0" fontAlgn="base" latinLnBrk="0" hangingPunct="0">
              <a:lnSpc>
                <a:spcPct val="100000"/>
              </a:lnSpc>
              <a:spcBef>
                <a:spcPct val="0"/>
              </a:spcBef>
              <a:spcAft>
                <a:spcPct val="0"/>
              </a:spcAft>
              <a:buClrTx/>
              <a:buSzTx/>
              <a:buFontTx/>
              <a:buNone/>
              <a:tabLst/>
            </a:pPr>
            <a:r>
              <a:rPr lang="en-GB" sz="2400" b="1" dirty="0" smtClean="0"/>
              <a:t>-  </a:t>
            </a:r>
            <a:r>
              <a:rPr lang="ar-SA" sz="2400" b="1" dirty="0" smtClean="0"/>
              <a:t>التخطيط الاستراتيجي.تطوير أشكال جديدة للتنظيم</a:t>
            </a:r>
            <a:r>
              <a:rPr lang="en-GB" sz="2400" b="1" dirty="0" smtClean="0"/>
              <a:t>.</a:t>
            </a:r>
          </a:p>
          <a:p>
            <a:pPr marL="0" marR="0" lvl="0" indent="0" algn="r" defTabSz="914400" rtl="1" eaLnBrk="0" fontAlgn="base" latinLnBrk="0" hangingPunct="0">
              <a:lnSpc>
                <a:spcPct val="100000"/>
              </a:lnSpc>
              <a:spcBef>
                <a:spcPct val="0"/>
              </a:spcBef>
              <a:spcAft>
                <a:spcPct val="0"/>
              </a:spcAft>
              <a:buClrTx/>
              <a:buSzTx/>
              <a:buFontTx/>
              <a:buNone/>
              <a:tabLst/>
            </a:pPr>
            <a:r>
              <a:rPr lang="en-GB" sz="2400" b="1" dirty="0" smtClean="0"/>
              <a:t>-  </a:t>
            </a:r>
            <a:r>
              <a:rPr lang="ar-SA" sz="2400" b="1" dirty="0" smtClean="0"/>
              <a:t>الأولوية في العنصر المنهجي للتنظيم</a:t>
            </a:r>
            <a:r>
              <a:rPr lang="en-GB" sz="2400" b="1" dirty="0" smtClean="0"/>
              <a:t>.</a:t>
            </a:r>
          </a:p>
        </p:txBody>
      </p:sp>
      <p:pic>
        <p:nvPicPr>
          <p:cNvPr id="5" name="Image 4" descr="eclass.png"/>
          <p:cNvPicPr>
            <a:picLocks noChangeAspect="1"/>
          </p:cNvPicPr>
          <p:nvPr/>
        </p:nvPicPr>
        <p:blipFill>
          <a:blip r:embed="rId2"/>
          <a:stretch>
            <a:fillRect/>
          </a:stretch>
        </p:blipFill>
        <p:spPr>
          <a:xfrm>
            <a:off x="16166" y="3214686"/>
            <a:ext cx="4840576" cy="364331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1500174"/>
            <a:ext cx="8001056" cy="1384995"/>
          </a:xfrm>
          <a:prstGeom prst="rect">
            <a:avLst/>
          </a:prstGeom>
        </p:spPr>
        <p:txBody>
          <a:bodyPr wrap="square">
            <a:spAutoFit/>
          </a:bodyPr>
          <a:lstStyle/>
          <a:p>
            <a:pPr algn="just" rtl="1"/>
            <a:r>
              <a:rPr lang="ar-DZ" sz="2800" b="1" u="sng" dirty="0" smtClean="0">
                <a:solidFill>
                  <a:srgbClr val="FF0000"/>
                </a:solidFill>
              </a:rPr>
              <a:t>الإدارة المحلية او نظام الحكم المحلي </a:t>
            </a:r>
            <a:r>
              <a:rPr lang="ar-DZ" sz="2800" b="1" dirty="0" smtClean="0"/>
              <a:t>ليس ابتكارا حديثا للإنسان بل لازمه منذ اقدم العصور اذا يلاحظ أن القرى والمدن نشأت  قبل ان تنشا الدولة او ان يتبلور مفهوم الدولة في الوقت الحاضر.</a:t>
            </a:r>
            <a:endParaRPr lang="fr-FR" sz="2800" b="1" dirty="0"/>
          </a:p>
        </p:txBody>
      </p:sp>
      <p:sp>
        <p:nvSpPr>
          <p:cNvPr id="5" name="Rectangle 4"/>
          <p:cNvSpPr/>
          <p:nvPr/>
        </p:nvSpPr>
        <p:spPr>
          <a:xfrm>
            <a:off x="1714480" y="3214686"/>
            <a:ext cx="5929354" cy="2954655"/>
          </a:xfrm>
          <a:prstGeom prst="rect">
            <a:avLst/>
          </a:prstGeom>
        </p:spPr>
        <p:txBody>
          <a:bodyPr wrap="square">
            <a:spAutoFit/>
          </a:bodyPr>
          <a:lstStyle/>
          <a:p>
            <a:pPr algn="just"/>
            <a:endParaRPr lang="ar-DZ" dirty="0" smtClean="0"/>
          </a:p>
          <a:p>
            <a:pPr algn="just" rtl="1"/>
            <a:r>
              <a:rPr lang="ar-DZ" sz="2800" b="1" dirty="0" smtClean="0"/>
              <a:t>وفي هذا الخصوص يتفق العديد من الباحثين بان الإدارة المحلية خير تطبيق لما يسمى بمبدأ الديمقراطية في الادارة على اعتبار انه التعبير السليم عن نظام متحرر من الناحيتين السياسة والادارية كما انه يضمن الحريات ويضمن وجود مشاركة المواطنين</a:t>
            </a:r>
            <a:endParaRPr lang="fr-FR" sz="2800" b="1" dirty="0"/>
          </a:p>
        </p:txBody>
      </p:sp>
      <p:sp>
        <p:nvSpPr>
          <p:cNvPr id="2" name="مربع نص 1"/>
          <p:cNvSpPr txBox="1"/>
          <p:nvPr/>
        </p:nvSpPr>
        <p:spPr>
          <a:xfrm>
            <a:off x="1979712" y="404664"/>
            <a:ext cx="6336704" cy="646331"/>
          </a:xfrm>
          <a:prstGeom prst="rect">
            <a:avLst/>
          </a:prstGeom>
          <a:noFill/>
        </p:spPr>
        <p:txBody>
          <a:bodyPr wrap="square" rtlCol="1">
            <a:spAutoFit/>
          </a:bodyPr>
          <a:lstStyle/>
          <a:p>
            <a:r>
              <a:rPr lang="ar-DZ" sz="3600" b="1" dirty="0">
                <a:solidFill>
                  <a:schemeClr val="tx2">
                    <a:lumMod val="75000"/>
                  </a:schemeClr>
                </a:solidFill>
              </a:rPr>
              <a:t>الإدارة المحلية او نظام الحكم المحلي</a:t>
            </a:r>
            <a:endParaRPr lang="ar-DZ" sz="36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1000109"/>
            <a:ext cx="7429552" cy="5078313"/>
          </a:xfrm>
          <a:prstGeom prst="rect">
            <a:avLst/>
          </a:prstGeom>
        </p:spPr>
        <p:txBody>
          <a:bodyPr wrap="square">
            <a:spAutoFit/>
          </a:bodyPr>
          <a:lstStyle/>
          <a:p>
            <a:pPr algn="just" rtl="1"/>
            <a:endParaRPr lang="ar-DZ" sz="2400" b="1" dirty="0" smtClean="0">
              <a:solidFill>
                <a:prstClr val="white"/>
              </a:solidFill>
            </a:endParaRPr>
          </a:p>
          <a:p>
            <a:pPr algn="ctr" rtl="1"/>
            <a:r>
              <a:rPr lang="ar-DZ" sz="2800" b="1" u="sng" dirty="0" err="1" smtClean="0">
                <a:solidFill>
                  <a:srgbClr val="FF0000"/>
                </a:solidFill>
                <a:effectLst>
                  <a:outerShdw blurRad="38100" dist="38100" dir="2700000" algn="tl">
                    <a:srgbClr val="000000">
                      <a:alpha val="43137"/>
                    </a:srgbClr>
                  </a:outerShdw>
                </a:effectLst>
              </a:rPr>
              <a:t>الادارة</a:t>
            </a:r>
            <a:r>
              <a:rPr lang="ar-DZ" sz="2800" b="1" u="sng" dirty="0" smtClean="0">
                <a:solidFill>
                  <a:srgbClr val="FF0000"/>
                </a:solidFill>
                <a:effectLst>
                  <a:outerShdw blurRad="38100" dist="38100" dir="2700000" algn="tl">
                    <a:srgbClr val="000000">
                      <a:alpha val="43137"/>
                    </a:srgbClr>
                  </a:outerShdw>
                </a:effectLst>
              </a:rPr>
              <a:t> المحلية </a:t>
            </a:r>
            <a:r>
              <a:rPr lang="ar-DZ" sz="2800" b="1" dirty="0" smtClean="0">
                <a:solidFill>
                  <a:prstClr val="white"/>
                </a:solidFill>
              </a:rPr>
              <a:t>كمصطلح </a:t>
            </a:r>
            <a:r>
              <a:rPr lang="ar-DZ" sz="2800" b="1" dirty="0" smtClean="0">
                <a:solidFill>
                  <a:srgbClr val="FF0000"/>
                </a:solidFill>
              </a:rPr>
              <a:t>و</a:t>
            </a:r>
            <a:r>
              <a:rPr lang="ar-DZ" sz="2800" b="1" u="sng" dirty="0" smtClean="0">
                <a:solidFill>
                  <a:srgbClr val="FF0000"/>
                </a:solidFill>
                <a:effectLst>
                  <a:outerShdw blurRad="38100" dist="38100" dir="2700000" algn="tl">
                    <a:srgbClr val="000000">
                      <a:alpha val="43137"/>
                    </a:srgbClr>
                  </a:outerShdw>
                </a:effectLst>
              </a:rPr>
              <a:t>الحكم المحلي</a:t>
            </a:r>
            <a:r>
              <a:rPr lang="ar-DZ" sz="2800" b="1" u="sng" dirty="0" smtClean="0">
                <a:solidFill>
                  <a:prstClr val="white"/>
                </a:solidFill>
                <a:effectLst>
                  <a:outerShdw blurRad="38100" dist="38100" dir="2700000" algn="tl">
                    <a:srgbClr val="000000">
                      <a:alpha val="43137"/>
                    </a:srgbClr>
                  </a:outerShdw>
                </a:effectLst>
              </a:rPr>
              <a:t> </a:t>
            </a:r>
            <a:r>
              <a:rPr lang="ar-DZ" sz="2800" b="1" dirty="0" smtClean="0">
                <a:solidFill>
                  <a:prstClr val="white"/>
                </a:solidFill>
              </a:rPr>
              <a:t>يوجد اختلاف بينهما </a:t>
            </a:r>
          </a:p>
          <a:p>
            <a:pPr algn="just" rtl="1"/>
            <a:endParaRPr lang="ar-DZ" sz="2400" b="1" dirty="0" smtClean="0">
              <a:solidFill>
                <a:prstClr val="white"/>
              </a:solidFill>
            </a:endParaRPr>
          </a:p>
          <a:p>
            <a:pPr algn="just" rtl="1"/>
            <a:r>
              <a:rPr lang="ar-DZ" sz="2800" b="1" dirty="0" smtClean="0">
                <a:solidFill>
                  <a:prstClr val="white"/>
                </a:solidFill>
              </a:rPr>
              <a:t>الاول الادارة المحلية تتعلق اساسا بلامركزية الادارة في حين المصطلح الثاني الحكم المحلي يتعلق بلامركزية السياسة الشائعة والمعتمدة </a:t>
            </a:r>
          </a:p>
          <a:p>
            <a:pPr algn="just" rtl="1"/>
            <a:endParaRPr lang="ar-DZ" sz="2400" b="1" dirty="0" smtClean="0">
              <a:solidFill>
                <a:prstClr val="white"/>
              </a:solidFill>
            </a:endParaRPr>
          </a:p>
          <a:p>
            <a:pPr algn="just" rtl="1"/>
            <a:r>
              <a:rPr lang="ar-DZ" sz="2800" b="1" dirty="0" smtClean="0">
                <a:solidFill>
                  <a:prstClr val="white"/>
                </a:solidFill>
              </a:rPr>
              <a:t>ويوجد راي اخر يرى ان </a:t>
            </a:r>
            <a:r>
              <a:rPr lang="ar-DZ" sz="2800" b="1" dirty="0" smtClean="0">
                <a:solidFill>
                  <a:srgbClr val="FF0000"/>
                </a:solidFill>
              </a:rPr>
              <a:t>الإدارة المحلية</a:t>
            </a:r>
            <a:r>
              <a:rPr lang="ar-DZ" sz="2800" b="1" dirty="0" smtClean="0">
                <a:solidFill>
                  <a:prstClr val="white"/>
                </a:solidFill>
              </a:rPr>
              <a:t> تمثل خطوة نحو الحكم المحلي </a:t>
            </a:r>
          </a:p>
          <a:p>
            <a:pPr algn="just" rtl="1"/>
            <a:r>
              <a:rPr lang="ar-DZ" sz="2800" b="1" dirty="0" smtClean="0">
                <a:solidFill>
                  <a:srgbClr val="FFFF00"/>
                </a:solidFill>
              </a:rPr>
              <a:t>اما دول العالم النامي ترى انهما معنى ومدلول واحد وانهما يشيران الى اسلوب من اساليب الادارة يتباين تطبيقه من دولة الى اخرى</a:t>
            </a:r>
            <a:endParaRPr lang="fr-FR" sz="2800" b="1" dirty="0">
              <a:solidFill>
                <a:srgbClr val="FFFF00"/>
              </a:solidFill>
            </a:endParaRPr>
          </a:p>
        </p:txBody>
      </p:sp>
    </p:spTree>
    <p:extLst>
      <p:ext uri="{BB962C8B-B14F-4D97-AF65-F5344CB8AC3E}">
        <p14:creationId xmlns:p14="http://schemas.microsoft.com/office/powerpoint/2010/main" val="2619345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r" rtl="1">
              <a:lnSpc>
                <a:spcPct val="115000"/>
              </a:lnSpc>
              <a:spcAft>
                <a:spcPts val="1000"/>
              </a:spcAft>
            </a:pPr>
            <a:r>
              <a:rPr lang="ar-DZ" sz="2800" b="1" u="sng" kern="1800" dirty="0" smtClean="0">
                <a:solidFill>
                  <a:srgbClr val="FFFF00"/>
                </a:solidFill>
                <a:latin typeface="Times New Roman" panose="02020603050405020304" pitchFamily="18" charset="0"/>
                <a:ea typeface="Times New Roman" panose="02020603050405020304" pitchFamily="18" charset="0"/>
                <a:cs typeface="Simple Bold Jut Out" panose="02010401010101010101" pitchFamily="2" charset="-78"/>
              </a:rPr>
              <a:t>ال</a:t>
            </a:r>
            <a:r>
              <a:rPr lang="ar-SA" sz="2800" b="1" u="sng" kern="1800" dirty="0" smtClean="0">
                <a:solidFill>
                  <a:srgbClr val="FFFF00"/>
                </a:solidFill>
                <a:latin typeface="Times New Roman" panose="02020603050405020304" pitchFamily="18" charset="0"/>
                <a:ea typeface="Times New Roman" panose="02020603050405020304" pitchFamily="18" charset="0"/>
                <a:cs typeface="Simple Bold Jut Out" panose="02010401010101010101" pitchFamily="2" charset="-78"/>
              </a:rPr>
              <a:t>سلطة </a:t>
            </a:r>
            <a:r>
              <a:rPr lang="ar-DZ" sz="2800" b="1" u="sng" kern="1800" dirty="0" smtClean="0">
                <a:solidFill>
                  <a:srgbClr val="FFFF00"/>
                </a:solidFill>
                <a:latin typeface="Times New Roman" panose="02020603050405020304" pitchFamily="18" charset="0"/>
                <a:ea typeface="Times New Roman" panose="02020603050405020304" pitchFamily="18" charset="0"/>
                <a:cs typeface="Simple Bold Jut Out" panose="02010401010101010101" pitchFamily="2" charset="-78"/>
              </a:rPr>
              <a:t>ال</a:t>
            </a:r>
            <a:r>
              <a:rPr lang="ar-SA" sz="2800" b="1" u="sng" kern="1800" dirty="0" smtClean="0">
                <a:solidFill>
                  <a:srgbClr val="FFFF00"/>
                </a:solidFill>
                <a:latin typeface="Times New Roman" panose="02020603050405020304" pitchFamily="18" charset="0"/>
                <a:ea typeface="Times New Roman" panose="02020603050405020304" pitchFamily="18" charset="0"/>
                <a:cs typeface="Simple Bold Jut Out" panose="02010401010101010101" pitchFamily="2" charset="-78"/>
              </a:rPr>
              <a:t>قضائية:</a:t>
            </a:r>
            <a:endParaRPr lang="en-US" sz="2800" b="1" u="sng" kern="1800" dirty="0" smtClean="0">
              <a:solidFill>
                <a:srgbClr val="FFFF00"/>
              </a:solidFill>
              <a:latin typeface="Times New Roman" panose="02020603050405020304" pitchFamily="18" charset="0"/>
              <a:ea typeface="Times New Roman" panose="02020603050405020304" pitchFamily="18" charset="0"/>
              <a:cs typeface="Simple Bold Jut Out" panose="02010401010101010101" pitchFamily="2" charset="-78"/>
            </a:endParaRPr>
          </a:p>
          <a:p>
            <a:pPr algn="r" rtl="1">
              <a:lnSpc>
                <a:spcPct val="115000"/>
              </a:lnSpc>
              <a:spcAft>
                <a:spcPts val="1000"/>
              </a:spcAft>
            </a:pPr>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2800" b="1" u="sng" kern="1800" dirty="0">
                <a:solidFill>
                  <a:srgbClr val="92D050"/>
                </a:solidFill>
                <a:latin typeface="Times New Roman" panose="02020603050405020304" pitchFamily="18" charset="0"/>
                <a:ea typeface="Times New Roman" panose="02020603050405020304" pitchFamily="18" charset="0"/>
                <a:cs typeface="Simple Bold Jut Out" panose="02010401010101010101" pitchFamily="2" charset="-78"/>
              </a:rPr>
              <a:t>السلطة التنفيذية</a:t>
            </a:r>
            <a:r>
              <a:rPr lang="ar-SA" sz="2800" b="1" u="sng" kern="1800" dirty="0" smtClean="0">
                <a:solidFill>
                  <a:srgbClr val="92D050"/>
                </a:solidFill>
                <a:latin typeface="Times New Roman" panose="02020603050405020304" pitchFamily="18" charset="0"/>
                <a:ea typeface="Times New Roman" panose="02020603050405020304" pitchFamily="18" charset="0"/>
                <a:cs typeface="Simple Bold Jut Out" panose="02010401010101010101" pitchFamily="2" charset="-78"/>
              </a:rPr>
              <a:t>:</a:t>
            </a:r>
            <a:endParaRPr lang="en-US" sz="2800" b="1" u="sng" kern="1800" dirty="0" smtClean="0">
              <a:solidFill>
                <a:srgbClr val="92D050"/>
              </a:solidFill>
              <a:latin typeface="Times New Roman" panose="02020603050405020304" pitchFamily="18" charset="0"/>
              <a:ea typeface="Times New Roman" panose="02020603050405020304" pitchFamily="18" charset="0"/>
              <a:cs typeface="Simple Bold Jut Out" panose="02010401010101010101" pitchFamily="2" charset="-78"/>
            </a:endParaRPr>
          </a:p>
          <a:p>
            <a:pPr algn="r" rtl="1">
              <a:lnSpc>
                <a:spcPct val="115000"/>
              </a:lnSpc>
              <a:spcAft>
                <a:spcPts val="1000"/>
              </a:spcAft>
            </a:pPr>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DZ" sz="2800" b="1" u="sng" kern="1800" dirty="0" smtClean="0">
                <a:solidFill>
                  <a:srgbClr val="00B0F0"/>
                </a:solidFill>
                <a:latin typeface="Times New Roman" panose="02020603050405020304" pitchFamily="18" charset="0"/>
                <a:ea typeface="Times New Roman" panose="02020603050405020304" pitchFamily="18" charset="0"/>
                <a:cs typeface="Simple Bold Jut Out" panose="02010401010101010101" pitchFamily="2" charset="-78"/>
              </a:rPr>
              <a:t>ال</a:t>
            </a:r>
            <a:r>
              <a:rPr lang="ar-SA" sz="2800" b="1" u="sng" kern="1800" dirty="0" smtClean="0">
                <a:solidFill>
                  <a:srgbClr val="00B0F0"/>
                </a:solidFill>
                <a:latin typeface="Times New Roman" panose="02020603050405020304" pitchFamily="18" charset="0"/>
                <a:ea typeface="Times New Roman" panose="02020603050405020304" pitchFamily="18" charset="0"/>
                <a:cs typeface="Simple Bold Jut Out" panose="02010401010101010101" pitchFamily="2" charset="-78"/>
              </a:rPr>
              <a:t>سلطة </a:t>
            </a:r>
            <a:r>
              <a:rPr lang="ar-DZ" sz="2800" b="1" u="sng" kern="1800" dirty="0" smtClean="0">
                <a:solidFill>
                  <a:srgbClr val="00B0F0"/>
                </a:solidFill>
                <a:latin typeface="Times New Roman" panose="02020603050405020304" pitchFamily="18" charset="0"/>
                <a:ea typeface="Times New Roman" panose="02020603050405020304" pitchFamily="18" charset="0"/>
                <a:cs typeface="Simple Bold Jut Out" panose="02010401010101010101" pitchFamily="2" charset="-78"/>
              </a:rPr>
              <a:t>ال</a:t>
            </a:r>
            <a:r>
              <a:rPr lang="ar-SA" sz="2800" b="1" u="sng" kern="1800" dirty="0" smtClean="0">
                <a:solidFill>
                  <a:srgbClr val="00B0F0"/>
                </a:solidFill>
                <a:latin typeface="Times New Roman" panose="02020603050405020304" pitchFamily="18" charset="0"/>
                <a:ea typeface="Times New Roman" panose="02020603050405020304" pitchFamily="18" charset="0"/>
                <a:cs typeface="Simple Bold Jut Out" panose="02010401010101010101" pitchFamily="2" charset="-78"/>
              </a:rPr>
              <a:t>تشريعية</a:t>
            </a:r>
            <a:r>
              <a:rPr lang="ar-SA" sz="2800" b="1" u="sng" kern="1800" dirty="0">
                <a:solidFill>
                  <a:srgbClr val="00B0F0"/>
                </a:solidFill>
                <a:latin typeface="Times New Roman" panose="02020603050405020304" pitchFamily="18" charset="0"/>
                <a:ea typeface="Times New Roman" panose="02020603050405020304" pitchFamily="18" charset="0"/>
                <a:cs typeface="Simple Bold Jut Out" panose="02010401010101010101" pitchFamily="2" charset="-78"/>
              </a:rPr>
              <a:t>:</a:t>
            </a:r>
            <a:endParaRPr lang="en-US" sz="1200" dirty="0">
              <a:solidFill>
                <a:srgbClr val="00B0F0"/>
              </a:solidFill>
              <a:latin typeface="Calibri" panose="020F0502020204030204" pitchFamily="34" charset="0"/>
              <a:ea typeface="Calibri" panose="020F0502020204030204" pitchFamily="34" charset="0"/>
              <a:cs typeface="Arial" panose="020B0604020202020204" pitchFamily="34" charset="0"/>
            </a:endParaRPr>
          </a:p>
          <a:p>
            <a:endParaRPr lang="ar-DZ" dirty="0"/>
          </a:p>
        </p:txBody>
      </p:sp>
      <p:sp>
        <p:nvSpPr>
          <p:cNvPr id="3" name="عنوان 2"/>
          <p:cNvSpPr>
            <a:spLocks noGrp="1"/>
          </p:cNvSpPr>
          <p:nvPr>
            <p:ph type="title"/>
          </p:nvPr>
        </p:nvSpPr>
        <p:spPr/>
        <p:txBody>
          <a:bodyPr>
            <a:normAutofit/>
          </a:bodyPr>
          <a:lstStyle/>
          <a:p>
            <a:pPr algn="ctr"/>
            <a:r>
              <a:rPr lang="ar-DZ" sz="7200" dirty="0" smtClean="0">
                <a:solidFill>
                  <a:srgbClr val="FF0000"/>
                </a:solidFill>
              </a:rPr>
              <a:t>اهم السلطات</a:t>
            </a:r>
            <a:endParaRPr lang="ar-DZ" sz="7200" dirty="0">
              <a:solidFill>
                <a:srgbClr val="FF0000"/>
              </a:solidFill>
            </a:endParaRPr>
          </a:p>
        </p:txBody>
      </p:sp>
    </p:spTree>
    <p:extLst>
      <p:ext uri="{BB962C8B-B14F-4D97-AF65-F5344CB8AC3E}">
        <p14:creationId xmlns:p14="http://schemas.microsoft.com/office/powerpoint/2010/main" val="4056131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428736"/>
            <a:ext cx="7786742" cy="3539430"/>
          </a:xfrm>
          <a:prstGeom prst="rect">
            <a:avLst/>
          </a:prstGeom>
        </p:spPr>
        <p:txBody>
          <a:bodyPr wrap="square">
            <a:spAutoFit/>
          </a:bodyPr>
          <a:lstStyle/>
          <a:p>
            <a:pPr algn="just" rtl="1"/>
            <a:endParaRPr lang="ar-DZ" sz="2800" b="1" dirty="0" smtClean="0"/>
          </a:p>
          <a:p>
            <a:pPr algn="just" rtl="1"/>
            <a:r>
              <a:rPr lang="ar-DZ" sz="2800" b="1" dirty="0" smtClean="0"/>
              <a:t>كما يعرفها البريطانيين على انها مجلس منتخب تتركز فيه الوحدة المحلية ويكون عرضة للمسؤولية </a:t>
            </a:r>
            <a:r>
              <a:rPr lang="ar-DZ" sz="2800" b="1" u="sng" dirty="0" smtClean="0"/>
              <a:t>السياسية</a:t>
            </a:r>
            <a:r>
              <a:rPr lang="ar-DZ" sz="2800" b="1" dirty="0" smtClean="0"/>
              <a:t> امام الناخبين ويعتبر مكملا </a:t>
            </a:r>
            <a:r>
              <a:rPr lang="ar-DZ" sz="2800" b="1" u="sng" dirty="0" smtClean="0"/>
              <a:t>لأجهزة الدولة </a:t>
            </a:r>
          </a:p>
          <a:p>
            <a:pPr algn="just" rtl="1"/>
            <a:endParaRPr lang="ar-DZ" sz="2800" b="1" dirty="0" smtClean="0"/>
          </a:p>
          <a:p>
            <a:pPr algn="just" rtl="1"/>
            <a:r>
              <a:rPr lang="ar-DZ" sz="2800" b="1" dirty="0" smtClean="0"/>
              <a:t>اما المدرسة الفرنسية تقدم مفهوم على انها توزيع الوظيفة الادارية بين الحكومة المركزية وهيئات منتخبة تباشر اختصاصاتها تحت اشراف </a:t>
            </a:r>
            <a:r>
              <a:rPr lang="ar-DZ" sz="2800" b="1" u="sng" dirty="0" smtClean="0"/>
              <a:t>الحكومة ورقابتها ( الجانب الانتخابي والرقابة المركزية) </a:t>
            </a:r>
            <a:endParaRPr lang="ar-DZ" sz="2800" b="1" u="sng" dirty="0"/>
          </a:p>
        </p:txBody>
      </p:sp>
    </p:spTree>
    <p:extLst>
      <p:ext uri="{BB962C8B-B14F-4D97-AF65-F5344CB8AC3E}">
        <p14:creationId xmlns:p14="http://schemas.microsoft.com/office/powerpoint/2010/main" val="3944117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1214422"/>
            <a:ext cx="7715304" cy="4585871"/>
          </a:xfrm>
          <a:prstGeom prst="rect">
            <a:avLst/>
          </a:prstGeom>
        </p:spPr>
        <p:txBody>
          <a:bodyPr wrap="square">
            <a:spAutoFit/>
          </a:bodyPr>
          <a:lstStyle/>
          <a:p>
            <a:pPr algn="just" rtl="1"/>
            <a:r>
              <a:rPr lang="ar-DZ" sz="2400" b="1" dirty="0" smtClean="0"/>
              <a:t>تفهم اللامركزية الادارية بأنها </a:t>
            </a:r>
            <a:r>
              <a:rPr lang="ar-DZ" sz="2800" b="1" u="sng" dirty="0" smtClean="0">
                <a:effectLst>
                  <a:outerShdw blurRad="38100" dist="38100" dir="2700000" algn="tl">
                    <a:srgbClr val="000000">
                      <a:alpha val="43137"/>
                    </a:srgbClr>
                  </a:outerShdw>
                </a:effectLst>
              </a:rPr>
              <a:t>استراتيجية</a:t>
            </a:r>
            <a:r>
              <a:rPr lang="ar-DZ" sz="2800" b="1" dirty="0" smtClean="0">
                <a:effectLst>
                  <a:outerShdw blurRad="38100" dist="38100" dir="2700000" algn="tl">
                    <a:srgbClr val="000000">
                      <a:alpha val="43137"/>
                    </a:srgbClr>
                  </a:outerShdw>
                </a:effectLst>
              </a:rPr>
              <a:t> </a:t>
            </a:r>
            <a:r>
              <a:rPr lang="ar-DZ" sz="2400" b="1" dirty="0" smtClean="0"/>
              <a:t>تساعد على التقريب بين الدولة ومواطنيها. حيث تسمح البلديات وهيئات الحكم المحلي كما المؤسسات المحلية الديمقراطية للمواطنين بالتعبير عن احتياجاتهم وتطلعاتهم، ووضع استراتيجيات فاعلة لمواجهة المشكلات التي تواجههم وتؤثر عليهم،إلى جانب إدارة موارد الدولة. كما يساهم القرار السياسي المحلي القائم على أساس من الديمقراطية والمشاركة في زيادة ثقة المواطنين في مؤسسات الدولة، ومن ثم تساعد في بناء شرعيتها،</a:t>
            </a:r>
          </a:p>
          <a:p>
            <a:pPr algn="just" rtl="1"/>
            <a:r>
              <a:rPr lang="ar-DZ" sz="2400" b="1" dirty="0" smtClean="0"/>
              <a:t> في الوقت نفسه، تواجه " اللامركزية " خطر تغلغل "الشبكات السياسية" وتفشي الفساد وتهميش الأقليات والفقراء، وذلك في حال عدم وجود أنظمة مؤسسية وسياسية قوية على المستوى المحلي، وغياب آليات المشاركة والمساءلة التي يستطيع المواطنون من خلالها مراقبة البلديات وهيئات الحكم المحلي ولعب دور أساسي في تحديد برامجها ونشاطاتها</a:t>
            </a:r>
            <a:endParaRPr lang="fr-FR" sz="2400" b="1" dirty="0"/>
          </a:p>
        </p:txBody>
      </p:sp>
      <p:sp>
        <p:nvSpPr>
          <p:cNvPr id="2" name="مربع نص 1"/>
          <p:cNvSpPr txBox="1"/>
          <p:nvPr/>
        </p:nvSpPr>
        <p:spPr>
          <a:xfrm>
            <a:off x="755576" y="476672"/>
            <a:ext cx="7056784" cy="646331"/>
          </a:xfrm>
          <a:prstGeom prst="rect">
            <a:avLst/>
          </a:prstGeom>
          <a:noFill/>
        </p:spPr>
        <p:txBody>
          <a:bodyPr wrap="square" rtlCol="1">
            <a:spAutoFit/>
          </a:bodyPr>
          <a:lstStyle/>
          <a:p>
            <a:pPr algn="ctr"/>
            <a:r>
              <a:rPr lang="ar-DZ" sz="3600" b="1" dirty="0">
                <a:solidFill>
                  <a:srgbClr val="FFFF00"/>
                </a:solidFill>
              </a:rPr>
              <a:t>اللامركزية الادارية</a:t>
            </a:r>
            <a:endParaRPr lang="ar-DZ" sz="3600"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r" rtl="1"/>
            <a:r>
              <a:rPr lang="ar-DZ" dirty="0" smtClean="0"/>
              <a:t>وتعتبر </a:t>
            </a:r>
            <a:r>
              <a:rPr lang="ar-DZ" dirty="0"/>
              <a:t>اللامركزية هي النظام الذي يقوم على أساس تفتيت وتوزيع سلطات الوظيفة الإدارية في الدولة بين الإدارة المركزية من جهة وبين هيئات ووحدات إدارية أخرى مستقلة ومتخصصة على أساس إقليمي جغرافي من ناحية </a:t>
            </a:r>
            <a:r>
              <a:rPr lang="ar-DZ" dirty="0" err="1"/>
              <a:t>أخرى,مع</a:t>
            </a:r>
            <a:r>
              <a:rPr lang="ar-DZ" dirty="0"/>
              <a:t> وجود رقابة </a:t>
            </a:r>
            <a:r>
              <a:rPr lang="ar-DZ" dirty="0" err="1"/>
              <a:t>وصائية</a:t>
            </a:r>
            <a:r>
              <a:rPr lang="ar-DZ" dirty="0"/>
              <a:t> إدارية على هذه الوحدات والهيئات </a:t>
            </a:r>
            <a:r>
              <a:rPr lang="ar-DZ" dirty="0" err="1"/>
              <a:t>اللامركزية,ومن</a:t>
            </a:r>
            <a:r>
              <a:rPr lang="ar-DZ" dirty="0"/>
              <a:t> بين هذه الوحدات اللامركزية وأشدها تطبيقا والتي تعتبر من أبرز صورها هي: البلدية .إذا   ما هي البلدية ؟ وكيف كانت البلدية في الجزائر قديما ؟وما هي هيئاتها ؟وكيف تسير إداريا ؟.</a:t>
            </a:r>
          </a:p>
          <a:p>
            <a:pPr algn="r" rtl="1"/>
            <a:endParaRPr lang="ar-DZ" dirty="0"/>
          </a:p>
        </p:txBody>
      </p:sp>
    </p:spTree>
    <p:extLst>
      <p:ext uri="{BB962C8B-B14F-4D97-AF65-F5344CB8AC3E}">
        <p14:creationId xmlns:p14="http://schemas.microsoft.com/office/powerpoint/2010/main" val="1301572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lvl="0" algn="r" rtl="1">
              <a:buClr>
                <a:srgbClr val="F3A447"/>
              </a:buClr>
            </a:pPr>
            <a:r>
              <a:rPr lang="ar-SA" b="1" dirty="0"/>
              <a:t>مفهوم </a:t>
            </a:r>
            <a:r>
              <a:rPr lang="ar-SA" b="1" dirty="0" smtClean="0"/>
              <a:t>البلدية:</a:t>
            </a:r>
            <a:endParaRPr lang="ar-DZ" b="1" dirty="0" smtClean="0"/>
          </a:p>
          <a:p>
            <a:pPr lvl="0" algn="r" rtl="1">
              <a:buClr>
                <a:srgbClr val="F3A447"/>
              </a:buClr>
            </a:pPr>
            <a:r>
              <a:rPr lang="ar-DZ" sz="2100" dirty="0" smtClean="0">
                <a:solidFill>
                  <a:prstClr val="white"/>
                </a:solidFill>
              </a:rPr>
              <a:t>عرفها </a:t>
            </a:r>
            <a:r>
              <a:rPr lang="ar-DZ" sz="2100" dirty="0">
                <a:solidFill>
                  <a:prstClr val="white"/>
                </a:solidFill>
              </a:rPr>
              <a:t>قانون البلدية لسنة 1967 بأنها: (( البلدية هي الجماعة الإقليمية السياسية والإدارية والاقتصادية والاجتماعية والثقافية الأساسية)). (1</a:t>
            </a:r>
            <a:r>
              <a:rPr lang="ar-DZ" sz="2100" dirty="0" smtClean="0">
                <a:solidFill>
                  <a:prstClr val="white"/>
                </a:solidFill>
              </a:rPr>
              <a:t>)</a:t>
            </a:r>
            <a:endParaRPr lang="ar-DZ" b="1" dirty="0" smtClean="0"/>
          </a:p>
          <a:p>
            <a:pPr algn="r" rtl="1"/>
            <a:r>
              <a:rPr lang="ar-DZ" sz="2000" dirty="0"/>
              <a:t>عرف المشرع البلدية بموجب المادة الأولى من القانون رقم (90-08) المؤرخ في :17 </a:t>
            </a:r>
            <a:r>
              <a:rPr lang="ar-DZ" sz="2000" dirty="0" err="1"/>
              <a:t>أفريل</a:t>
            </a:r>
            <a:r>
              <a:rPr lang="ar-DZ" sz="2000" dirty="0"/>
              <a:t> 1990 </a:t>
            </a:r>
            <a:r>
              <a:rPr lang="ar-DZ" sz="2000" dirty="0" smtClean="0"/>
              <a:t>المتعلق </a:t>
            </a:r>
            <a:r>
              <a:rPr lang="ar-DZ" sz="2000" dirty="0"/>
              <a:t>بقانون البلدية : (( البلدية هي الجماعية الإقليمية الأساسية تتمتع بالشخصية المعنوية والاستقلال المالي</a:t>
            </a:r>
            <a:r>
              <a:rPr lang="ar-DZ" sz="2000" dirty="0" smtClean="0"/>
              <a:t>)).</a:t>
            </a:r>
          </a:p>
          <a:p>
            <a:pPr algn="r" rtl="1"/>
            <a:r>
              <a:rPr lang="ar-DZ" sz="2000" dirty="0" smtClean="0"/>
              <a:t>اما في قانون 11-10 فقد عرفها المشرع ,بانها الجماعة الإقليمية القاعدية للدولة  وتتمتع بالشخصية المعنوية والذمة المالية المستقلة </a:t>
            </a:r>
            <a:r>
              <a:rPr lang="ar-DZ" sz="2000" dirty="0"/>
              <a:t>و</a:t>
            </a:r>
            <a:r>
              <a:rPr lang="ar-DZ" sz="2000" dirty="0" smtClean="0"/>
              <a:t>تحدث بموجب قانون , وهي </a:t>
            </a:r>
            <a:r>
              <a:rPr lang="ar-DZ" sz="2000" dirty="0" smtClean="0">
                <a:solidFill>
                  <a:srgbClr val="FF0000"/>
                </a:solidFill>
              </a:rPr>
              <a:t>القاعدة الإقليمية للامركزية </a:t>
            </a:r>
            <a:r>
              <a:rPr lang="ar-DZ" sz="2000" dirty="0" smtClean="0"/>
              <a:t>ومكان </a:t>
            </a:r>
            <a:r>
              <a:rPr lang="ar-DZ" sz="2000" dirty="0" smtClean="0">
                <a:solidFill>
                  <a:srgbClr val="FFFF00"/>
                </a:solidFill>
              </a:rPr>
              <a:t>لممارسة المواطنة  </a:t>
            </a:r>
            <a:r>
              <a:rPr lang="ar-DZ" sz="2000" dirty="0" smtClean="0"/>
              <a:t>, وتشكل </a:t>
            </a:r>
            <a:r>
              <a:rPr lang="ar-DZ" sz="2000" dirty="0" smtClean="0">
                <a:solidFill>
                  <a:srgbClr val="00B0F0"/>
                </a:solidFill>
              </a:rPr>
              <a:t>اطار مشاركة المواطن</a:t>
            </a:r>
            <a:r>
              <a:rPr lang="ar-DZ" sz="2000" dirty="0" smtClean="0"/>
              <a:t> في تسيير الشؤون العمومية.</a:t>
            </a:r>
            <a:endParaRPr lang="ar-DZ" sz="2000" dirty="0"/>
          </a:p>
          <a:p>
            <a:pPr algn="r" rtl="1"/>
            <a:r>
              <a:rPr lang="ar-DZ" sz="1700" dirty="0" smtClean="0"/>
              <a:t>(</a:t>
            </a:r>
            <a:r>
              <a:rPr lang="ar-DZ" sz="1700" dirty="0"/>
              <a:t>1): الدكتور: عمار بوضياف/الوجيز في القانون الإداري/دار ريحانة/الجزائر/ص 128.</a:t>
            </a:r>
          </a:p>
          <a:p>
            <a:pPr algn="r" rtl="1"/>
            <a:endParaRPr lang="ar-DZ" sz="2000" dirty="0" smtClean="0"/>
          </a:p>
          <a:p>
            <a:pPr algn="r" rtl="1"/>
            <a:endParaRPr lang="ar-DZ" sz="2000" dirty="0"/>
          </a:p>
          <a:p>
            <a:pPr algn="r" rtl="1"/>
            <a:endParaRPr lang="ar-DZ" sz="2000" dirty="0"/>
          </a:p>
        </p:txBody>
      </p:sp>
      <p:sp>
        <p:nvSpPr>
          <p:cNvPr id="3" name="عنوان 2"/>
          <p:cNvSpPr>
            <a:spLocks noGrp="1"/>
          </p:cNvSpPr>
          <p:nvPr>
            <p:ph type="title"/>
          </p:nvPr>
        </p:nvSpPr>
        <p:spPr/>
        <p:txBody>
          <a:bodyPr/>
          <a:lstStyle/>
          <a:p>
            <a:pPr algn="ctr"/>
            <a:r>
              <a:rPr lang="ar-DZ" dirty="0">
                <a:solidFill>
                  <a:srgbClr val="FFFF00"/>
                </a:solidFill>
              </a:rPr>
              <a:t>مفهوم البلدية وتطور نظامها :</a:t>
            </a:r>
          </a:p>
        </p:txBody>
      </p:sp>
    </p:spTree>
    <p:extLst>
      <p:ext uri="{BB962C8B-B14F-4D97-AF65-F5344CB8AC3E}">
        <p14:creationId xmlns:p14="http://schemas.microsoft.com/office/powerpoint/2010/main" val="1588269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lvl="0" algn="r" rtl="1">
              <a:buClr>
                <a:srgbClr val="F3A447"/>
              </a:buClr>
            </a:pPr>
            <a:r>
              <a:rPr lang="ar-DZ" sz="2000" dirty="0">
                <a:solidFill>
                  <a:prstClr val="white"/>
                </a:solidFill>
              </a:rPr>
              <a:t>للبلدية مكانة مهمة في التنظيم الإداري للدولة الحديثة حيث تتمتع بخصائص عديدة منها:</a:t>
            </a:r>
          </a:p>
          <a:p>
            <a:pPr lvl="0" algn="r" rtl="1">
              <a:buClr>
                <a:srgbClr val="F3A447"/>
              </a:buClr>
            </a:pPr>
            <a:r>
              <a:rPr lang="ar-DZ" sz="2000" dirty="0">
                <a:solidFill>
                  <a:prstClr val="white"/>
                </a:solidFill>
              </a:rPr>
              <a:t>-البلدية مجموعة إقليمية يوجد بين مواطنيها مصالح مشتركة مبنية على حقائق تاريخية واقتصادية.</a:t>
            </a:r>
          </a:p>
          <a:p>
            <a:pPr lvl="0" algn="r" rtl="1">
              <a:buClr>
                <a:srgbClr val="F3A447"/>
              </a:buClr>
            </a:pPr>
            <a:r>
              <a:rPr lang="ar-DZ" sz="2000" dirty="0">
                <a:solidFill>
                  <a:prstClr val="white"/>
                </a:solidFill>
              </a:rPr>
              <a:t>-البلدية مجموعة لامركزية أنشئت وفقا للقانون وتتمتع بالشخصية المعنوية.</a:t>
            </a:r>
          </a:p>
          <a:p>
            <a:pPr lvl="0" algn="r" rtl="1">
              <a:buClr>
                <a:srgbClr val="F3A447"/>
              </a:buClr>
            </a:pPr>
            <a:r>
              <a:rPr lang="ar-DZ" sz="2000" dirty="0">
                <a:solidFill>
                  <a:prstClr val="white"/>
                </a:solidFill>
              </a:rPr>
              <a:t>-البلدية مقاطعة إدارية للدولة مكلفة بضمان السير الحسن للمصالح العمومية البلدية.</a:t>
            </a:r>
          </a:p>
          <a:p>
            <a:pPr lvl="0" algn="r" rtl="1">
              <a:buClr>
                <a:srgbClr val="F3A447"/>
              </a:buClr>
            </a:pPr>
            <a:r>
              <a:rPr lang="ar-DZ" sz="2000" dirty="0">
                <a:solidFill>
                  <a:prstClr val="white"/>
                </a:solidFill>
              </a:rPr>
              <a:t>ومن خلال ما سبق ذكره يتجلى لنا الدور الأساسي للتنظيم البلدي في الجزائر وعليه يجب الاطلاع على ماضي وواقع هذا التنظيم ومن أجل ذلك يجب دراسة المراحل التي مر بها .(2)</a:t>
            </a:r>
          </a:p>
          <a:p>
            <a:pPr lvl="0" algn="r" rtl="1">
              <a:buClr>
                <a:srgbClr val="F3A447"/>
              </a:buClr>
            </a:pPr>
            <a:r>
              <a:rPr lang="ar-DZ" sz="1700" dirty="0" smtClean="0">
                <a:solidFill>
                  <a:prstClr val="white"/>
                </a:solidFill>
              </a:rPr>
              <a:t>.</a:t>
            </a:r>
            <a:endParaRPr lang="ar-DZ" sz="1700" dirty="0">
              <a:solidFill>
                <a:prstClr val="white"/>
              </a:solidFill>
            </a:endParaRPr>
          </a:p>
          <a:p>
            <a:pPr lvl="0" algn="r" rtl="1">
              <a:buClr>
                <a:srgbClr val="F3A447"/>
              </a:buClr>
            </a:pPr>
            <a:r>
              <a:rPr lang="ar-DZ" sz="1700" dirty="0">
                <a:solidFill>
                  <a:prstClr val="white"/>
                </a:solidFill>
              </a:rPr>
              <a:t>(2): </a:t>
            </a:r>
            <a:r>
              <a:rPr lang="ar-DZ" sz="1700" dirty="0" err="1">
                <a:solidFill>
                  <a:prstClr val="white"/>
                </a:solidFill>
              </a:rPr>
              <a:t>الدكتور:ناصر</a:t>
            </a:r>
            <a:r>
              <a:rPr lang="ar-DZ" sz="1700" dirty="0">
                <a:solidFill>
                  <a:prstClr val="white"/>
                </a:solidFill>
              </a:rPr>
              <a:t> لباد/ التنظيم الإداري/منشورات دحلب/حسين داي/الجزائر/ص ص167..168</a:t>
            </a:r>
            <a:r>
              <a:rPr lang="ar-DZ" sz="2000" dirty="0">
                <a:solidFill>
                  <a:prstClr val="white"/>
                </a:solidFill>
              </a:rPr>
              <a:t>.</a:t>
            </a:r>
          </a:p>
          <a:p>
            <a:endParaRPr lang="ar-DZ" dirty="0"/>
          </a:p>
        </p:txBody>
      </p:sp>
      <p:sp>
        <p:nvSpPr>
          <p:cNvPr id="3" name="عنوان 2"/>
          <p:cNvSpPr>
            <a:spLocks noGrp="1"/>
          </p:cNvSpPr>
          <p:nvPr>
            <p:ph type="title"/>
          </p:nvPr>
        </p:nvSpPr>
        <p:spPr/>
        <p:txBody>
          <a:bodyPr/>
          <a:lstStyle/>
          <a:p>
            <a:endParaRPr lang="ar-DZ"/>
          </a:p>
        </p:txBody>
      </p:sp>
    </p:spTree>
    <p:extLst>
      <p:ext uri="{BB962C8B-B14F-4D97-AF65-F5344CB8AC3E}">
        <p14:creationId xmlns:p14="http://schemas.microsoft.com/office/powerpoint/2010/main" val="1919484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r" rtl="1">
              <a:lnSpc>
                <a:spcPct val="115000"/>
              </a:lnSpc>
              <a:spcAft>
                <a:spcPts val="0"/>
              </a:spcAft>
            </a:pPr>
            <a:r>
              <a:rPr lang="ar-SA" sz="2800" b="1" dirty="0">
                <a:solidFill>
                  <a:srgbClr val="000066"/>
                </a:solidFill>
                <a:latin typeface="Calibri" panose="020F0502020204030204" pitchFamily="34" charset="0"/>
                <a:ea typeface="Times New Roman" panose="02020603050405020304" pitchFamily="18" charset="0"/>
              </a:rPr>
              <a:t>-البلدية في المرحلة الاستعمارية (1830-1962):</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r"/>
            <a:r>
              <a:rPr lang="ar-SA" sz="2800" b="1" dirty="0">
                <a:solidFill>
                  <a:srgbClr val="000000"/>
                </a:solidFill>
                <a:ea typeface="Times New Roman" panose="02020603050405020304" pitchFamily="18" charset="0"/>
              </a:rPr>
              <a:t>كانت البلدية أداة لفرض الهيمنة وخدمة العنصر الأوروبي فالبلديات المختلطة كانت كما جاء في بيان الأسباب لقانون البلدية كان يديرها موظف من الإدارة الاستعمارية وهو متصرف المصالح </a:t>
            </a:r>
            <a:r>
              <a:rPr lang="ar-SA" sz="2800" b="1" dirty="0" err="1">
                <a:solidFill>
                  <a:srgbClr val="000000"/>
                </a:solidFill>
                <a:ea typeface="Times New Roman" panose="02020603050405020304" pitchFamily="18" charset="0"/>
              </a:rPr>
              <a:t>المدنية,يساعده</a:t>
            </a:r>
            <a:r>
              <a:rPr lang="ar-SA" sz="2800" b="1" dirty="0">
                <a:solidFill>
                  <a:srgbClr val="000000"/>
                </a:solidFill>
                <a:ea typeface="Times New Roman" panose="02020603050405020304" pitchFamily="18" charset="0"/>
              </a:rPr>
              <a:t> موظفون جزائريون وهم القوّاد’ وتساعده لجنة بلدية تتكون من أعضاء أوروبيين منتخبين وبعض الجزائريين المعينين وذلك </a:t>
            </a:r>
            <a:r>
              <a:rPr lang="ar-SA" sz="2800" b="1" dirty="0" err="1">
                <a:solidFill>
                  <a:srgbClr val="000000"/>
                </a:solidFill>
                <a:ea typeface="Times New Roman" panose="02020603050405020304" pitchFamily="18" charset="0"/>
              </a:rPr>
              <a:t>إبتداءا</a:t>
            </a:r>
            <a:r>
              <a:rPr lang="ar-SA" sz="2800" b="1" dirty="0">
                <a:solidFill>
                  <a:srgbClr val="000000"/>
                </a:solidFill>
                <a:ea typeface="Times New Roman" panose="02020603050405020304" pitchFamily="18" charset="0"/>
              </a:rPr>
              <a:t> من 1919 إلى جانب البلديات المختلطة وجدت بعض البلديات ذات التصرف التام في المناطق التي يسكنها أغلبية أوروبية وهذه البلدية ما هي إلا أداة لخدمة الإدارة الفرنسية.</a:t>
            </a:r>
            <a:endParaRPr lang="ar-DZ" dirty="0"/>
          </a:p>
        </p:txBody>
      </p:sp>
      <p:sp>
        <p:nvSpPr>
          <p:cNvPr id="3" name="عنوان 2"/>
          <p:cNvSpPr>
            <a:spLocks noGrp="1"/>
          </p:cNvSpPr>
          <p:nvPr>
            <p:ph type="title"/>
          </p:nvPr>
        </p:nvSpPr>
        <p:spPr/>
        <p:txBody>
          <a:bodyPr/>
          <a:lstStyle/>
          <a:p>
            <a:pPr algn="ctr"/>
            <a:r>
              <a:rPr lang="ar-DZ" dirty="0">
                <a:solidFill>
                  <a:srgbClr val="FFFF00"/>
                </a:solidFill>
              </a:rPr>
              <a:t>مراحل تطور نظام البلدية:</a:t>
            </a:r>
          </a:p>
        </p:txBody>
      </p:sp>
    </p:spTree>
    <p:extLst>
      <p:ext uri="{BB962C8B-B14F-4D97-AF65-F5344CB8AC3E}">
        <p14:creationId xmlns:p14="http://schemas.microsoft.com/office/powerpoint/2010/main" val="3852283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r" rtl="1"/>
            <a:r>
              <a:rPr lang="ar-DZ" sz="2800" dirty="0">
                <a:solidFill>
                  <a:srgbClr val="002060"/>
                </a:solidFill>
              </a:rPr>
              <a:t>2-البلدية في المرحلة الانتقالية (1962-1967):</a:t>
            </a:r>
          </a:p>
          <a:p>
            <a:pPr algn="r" rtl="1"/>
            <a:r>
              <a:rPr lang="ar-DZ" sz="2400" dirty="0">
                <a:solidFill>
                  <a:srgbClr val="FF0000"/>
                </a:solidFill>
              </a:rPr>
              <a:t>لقد فرض الفراغ الذي تركته الإدارة الفرنسية على السلطة آنذاك على إنشاء لجان تتولى مهمة تسيير شؤون البلدية يقودها رئيس عهدت إليه  مهام رئيس البلدية’ وكذلك قامت السلطة بتخفيض عدد البلديات ليصل إلى 676 وهذه المرحلة أطلق عليها مرحلة </a:t>
            </a:r>
            <a:r>
              <a:rPr lang="ar-DZ" sz="2400" dirty="0" err="1">
                <a:solidFill>
                  <a:srgbClr val="FF0000"/>
                </a:solidFill>
              </a:rPr>
              <a:t>التجميع,أصبح</a:t>
            </a:r>
            <a:r>
              <a:rPr lang="ar-DZ" sz="2400" dirty="0">
                <a:solidFill>
                  <a:srgbClr val="FF0000"/>
                </a:solidFill>
              </a:rPr>
              <a:t> متوسط عدد السكان 180 ألف ساكن بعد أن كان </a:t>
            </a:r>
          </a:p>
          <a:p>
            <a:pPr algn="r" rtl="1"/>
            <a:r>
              <a:rPr lang="ar-DZ" sz="2400" dirty="0">
                <a:solidFill>
                  <a:srgbClr val="FF0000"/>
                </a:solidFill>
              </a:rPr>
              <a:t>أثناء الاستعمار 1535 بلدية اصطنعتها السلطة الفرنسية لفرض هيمنتها .</a:t>
            </a:r>
          </a:p>
          <a:p>
            <a:pPr algn="r" rtl="1"/>
            <a:r>
              <a:rPr lang="ar-DZ" sz="2400" dirty="0">
                <a:solidFill>
                  <a:srgbClr val="FF0000"/>
                </a:solidFill>
              </a:rPr>
              <a:t>وبهدف مساعدة البلديات على القيام بمهامها تم إنشاء لجان أخرى وهي لجنة التدخل الاقتصادي والاجتماعي ( </a:t>
            </a:r>
            <a:r>
              <a:rPr lang="fr-FR" sz="2400" dirty="0">
                <a:solidFill>
                  <a:srgbClr val="FF0000"/>
                </a:solidFill>
              </a:rPr>
              <a:t>CIES ) </a:t>
            </a:r>
            <a:r>
              <a:rPr lang="ar-DZ" sz="2400" dirty="0">
                <a:solidFill>
                  <a:srgbClr val="FF0000"/>
                </a:solidFill>
              </a:rPr>
              <a:t>والمجلس البلدي لتنشيط القطاع الاشتراكي ( </a:t>
            </a:r>
            <a:r>
              <a:rPr lang="fr-FR" sz="2400" dirty="0">
                <a:solidFill>
                  <a:srgbClr val="FF0000"/>
                </a:solidFill>
              </a:rPr>
              <a:t>CCAS ) </a:t>
            </a:r>
            <a:r>
              <a:rPr lang="ar-DZ" sz="2400" dirty="0">
                <a:solidFill>
                  <a:srgbClr val="FF0000"/>
                </a:solidFill>
              </a:rPr>
              <a:t>وتضم اللجنة الأولى (3</a:t>
            </a:r>
            <a:r>
              <a:rPr lang="ar-DZ" sz="2400" dirty="0" smtClean="0">
                <a:solidFill>
                  <a:srgbClr val="FF0000"/>
                </a:solidFill>
              </a:rPr>
              <a:t>)</a:t>
            </a:r>
            <a:r>
              <a:rPr lang="ar-SA" sz="2400" b="1" dirty="0"/>
              <a:t>  </a:t>
            </a:r>
            <a:endParaRPr lang="ar-DZ" sz="2400" b="1" dirty="0" smtClean="0"/>
          </a:p>
          <a:p>
            <a:pPr algn="r" rtl="1"/>
            <a:r>
              <a:rPr lang="ar-DZ" sz="1600" b="1" dirty="0" smtClean="0"/>
              <a:t>  3- </a:t>
            </a:r>
            <a:r>
              <a:rPr lang="ar-SA" sz="1600" b="1" dirty="0" smtClean="0"/>
              <a:t>الدكتور</a:t>
            </a:r>
            <a:r>
              <a:rPr lang="ar-SA" sz="1600" b="1" dirty="0"/>
              <a:t>: عمار بوضياف/الوجيز في القانون الإداري/دار ريحانة/الجزائر/ص .129</a:t>
            </a:r>
            <a:endParaRPr lang="en-US" sz="1600" dirty="0"/>
          </a:p>
          <a:p>
            <a:pPr algn="r" rtl="1"/>
            <a:endParaRPr lang="ar-DZ" sz="2400" dirty="0" smtClean="0">
              <a:solidFill>
                <a:srgbClr val="FF0000"/>
              </a:solidFill>
            </a:endParaRPr>
          </a:p>
          <a:p>
            <a:pPr algn="r" rtl="1"/>
            <a:endParaRPr lang="ar-DZ" sz="2400" dirty="0">
              <a:solidFill>
                <a:srgbClr val="FF0000"/>
              </a:solidFill>
            </a:endParaRPr>
          </a:p>
          <a:p>
            <a:pPr algn="r" rtl="1"/>
            <a:endParaRPr lang="ar-DZ" sz="2400" dirty="0"/>
          </a:p>
        </p:txBody>
      </p:sp>
      <p:sp>
        <p:nvSpPr>
          <p:cNvPr id="3" name="عنوان 2"/>
          <p:cNvSpPr>
            <a:spLocks noGrp="1"/>
          </p:cNvSpPr>
          <p:nvPr>
            <p:ph type="title"/>
          </p:nvPr>
        </p:nvSpPr>
        <p:spPr/>
        <p:txBody>
          <a:bodyPr/>
          <a:lstStyle/>
          <a:p>
            <a:endParaRPr lang="ar-DZ"/>
          </a:p>
        </p:txBody>
      </p:sp>
    </p:spTree>
    <p:extLst>
      <p:ext uri="{BB962C8B-B14F-4D97-AF65-F5344CB8AC3E}">
        <p14:creationId xmlns:p14="http://schemas.microsoft.com/office/powerpoint/2010/main" val="2021090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r" rtl="1">
              <a:lnSpc>
                <a:spcPct val="115000"/>
              </a:lnSpc>
              <a:spcAft>
                <a:spcPts val="0"/>
              </a:spcAft>
            </a:pPr>
            <a:r>
              <a:rPr lang="ar-SA" sz="2800" b="1" dirty="0">
                <a:solidFill>
                  <a:srgbClr val="000066"/>
                </a:solidFill>
                <a:latin typeface="Calibri" panose="020F0502020204030204" pitchFamily="34" charset="0"/>
                <a:ea typeface="Times New Roman" panose="02020603050405020304" pitchFamily="18" charset="0"/>
              </a:rPr>
              <a:t>ممثلين عن السكان وتقنيين ويتمثل دورهم في تقديم آراء حول مشروع الميزانية ,وغير أن هذه اللجان لم يتم تنصيبها في كثير من </a:t>
            </a:r>
            <a:r>
              <a:rPr lang="ar-SA" sz="2800" b="1" dirty="0" err="1">
                <a:solidFill>
                  <a:srgbClr val="000066"/>
                </a:solidFill>
                <a:latin typeface="Calibri" panose="020F0502020204030204" pitchFamily="34" charset="0"/>
                <a:ea typeface="Times New Roman" panose="02020603050405020304" pitchFamily="18" charset="0"/>
              </a:rPr>
              <a:t>المناطق,أما</a:t>
            </a:r>
            <a:r>
              <a:rPr lang="ar-SA" sz="2800" b="1" dirty="0">
                <a:solidFill>
                  <a:srgbClr val="000066"/>
                </a:solidFill>
                <a:latin typeface="Calibri" panose="020F0502020204030204" pitchFamily="34" charset="0"/>
                <a:ea typeface="Times New Roman" panose="02020603050405020304" pitchFamily="18" charset="0"/>
              </a:rPr>
              <a:t> المجلس الثاني فقد كان يضم ممثلين من </a:t>
            </a:r>
            <a:r>
              <a:rPr lang="ar-SA" sz="2800" b="1" dirty="0" err="1">
                <a:solidFill>
                  <a:srgbClr val="000066"/>
                </a:solidFill>
                <a:latin typeface="Calibri" panose="020F0502020204030204" pitchFamily="34" charset="0"/>
                <a:ea typeface="Times New Roman" panose="02020603050405020304" pitchFamily="18" charset="0"/>
              </a:rPr>
              <a:t>الإتحاد</a:t>
            </a:r>
            <a:r>
              <a:rPr lang="ar-SA" sz="2800" b="1" dirty="0">
                <a:solidFill>
                  <a:srgbClr val="000066"/>
                </a:solidFill>
                <a:latin typeface="Calibri" panose="020F0502020204030204" pitchFamily="34" charset="0"/>
                <a:ea typeface="Times New Roman" panose="02020603050405020304" pitchFamily="18" charset="0"/>
              </a:rPr>
              <a:t> العام للعمال الجزائريين وممثلين عن الحزب وعن الجيش   مهمته الأساسية </a:t>
            </a:r>
            <a:r>
              <a:rPr lang="ar-SA" sz="2800" b="1" dirty="0" err="1">
                <a:solidFill>
                  <a:srgbClr val="000066"/>
                </a:solidFill>
                <a:latin typeface="Calibri" panose="020F0502020204030204" pitchFamily="34" charset="0"/>
                <a:ea typeface="Times New Roman" panose="02020603050405020304" pitchFamily="18" charset="0"/>
              </a:rPr>
              <a:t>هي:تنظيم</a:t>
            </a:r>
            <a:r>
              <a:rPr lang="ar-SA" sz="2800" b="1" dirty="0">
                <a:solidFill>
                  <a:srgbClr val="000066"/>
                </a:solidFill>
                <a:latin typeface="Calibri" panose="020F0502020204030204" pitchFamily="34" charset="0"/>
                <a:ea typeface="Times New Roman" panose="02020603050405020304" pitchFamily="18" charset="0"/>
              </a:rPr>
              <a:t> ومتابعة المشاريع المسيرة ذاتيا.</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عنوان 2"/>
          <p:cNvSpPr>
            <a:spLocks noGrp="1"/>
          </p:cNvSpPr>
          <p:nvPr>
            <p:ph type="title"/>
          </p:nvPr>
        </p:nvSpPr>
        <p:spPr/>
        <p:txBody>
          <a:bodyPr/>
          <a:lstStyle/>
          <a:p>
            <a:endParaRPr lang="ar-DZ"/>
          </a:p>
        </p:txBody>
      </p:sp>
    </p:spTree>
    <p:extLst>
      <p:ext uri="{BB962C8B-B14F-4D97-AF65-F5344CB8AC3E}">
        <p14:creationId xmlns:p14="http://schemas.microsoft.com/office/powerpoint/2010/main" val="2646744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39552" y="188640"/>
            <a:ext cx="8229600" cy="6480720"/>
          </a:xfrm>
        </p:spPr>
        <p:txBody>
          <a:bodyPr>
            <a:normAutofit/>
          </a:bodyPr>
          <a:lstStyle/>
          <a:p>
            <a:pPr algn="r" rtl="1">
              <a:lnSpc>
                <a:spcPct val="115000"/>
              </a:lnSpc>
              <a:spcAft>
                <a:spcPts val="0"/>
              </a:spcAft>
            </a:pPr>
            <a:r>
              <a:rPr lang="ar-SA" sz="1800" b="1" dirty="0" smtClean="0">
                <a:solidFill>
                  <a:srgbClr val="000066"/>
                </a:solidFill>
                <a:latin typeface="Calibri" panose="020F0502020204030204" pitchFamily="34" charset="0"/>
                <a:ea typeface="Times New Roman" panose="02020603050405020304" pitchFamily="18" charset="0"/>
              </a:rPr>
              <a:t>-</a:t>
            </a:r>
            <a:r>
              <a:rPr lang="ar-DZ" sz="1800" b="1" dirty="0" smtClean="0">
                <a:solidFill>
                  <a:srgbClr val="000066"/>
                </a:solidFill>
                <a:latin typeface="Calibri" panose="020F0502020204030204" pitchFamily="34" charset="0"/>
                <a:ea typeface="Times New Roman" panose="02020603050405020304" pitchFamily="18" charset="0"/>
              </a:rPr>
              <a:t>  3-</a:t>
            </a:r>
            <a:r>
              <a:rPr lang="ar-SA" sz="1800" b="1" dirty="0" smtClean="0">
                <a:solidFill>
                  <a:srgbClr val="000066"/>
                </a:solidFill>
                <a:latin typeface="Calibri" panose="020F0502020204030204" pitchFamily="34" charset="0"/>
                <a:ea typeface="Times New Roman" panose="02020603050405020304" pitchFamily="18" charset="0"/>
              </a:rPr>
              <a:t> </a:t>
            </a:r>
            <a:r>
              <a:rPr lang="ar-SA" sz="1800" b="1" dirty="0">
                <a:solidFill>
                  <a:srgbClr val="000066"/>
                </a:solidFill>
                <a:latin typeface="Calibri" panose="020F0502020204030204" pitchFamily="34" charset="0"/>
                <a:ea typeface="Times New Roman" panose="02020603050405020304" pitchFamily="18" charset="0"/>
              </a:rPr>
              <a:t>مرحلة التفكير في إنشاء قانون البلدية:</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0"/>
              </a:spcAft>
            </a:pPr>
            <a:r>
              <a:rPr lang="ar-SA" sz="1800" b="1" dirty="0">
                <a:solidFill>
                  <a:srgbClr val="000066"/>
                </a:solidFill>
                <a:latin typeface="Calibri" panose="020F0502020204030204" pitchFamily="34" charset="0"/>
                <a:ea typeface="Times New Roman" panose="02020603050405020304" pitchFamily="18" charset="0"/>
              </a:rPr>
              <a:t>لقد كان لدستور 1963 وميثاق الجزائر وميثاق طرابلس بالغ الأثر في إبراز مكانة البلدية على المستوى الرسمي والاعتراف بدورها الطلائعي  وأهم الأسباب   التي دفعت السلطة آنذاك إلى ضرورة الإسراع في التفكير وإصدار قانون للبلدية:</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0"/>
              </a:spcAft>
            </a:pPr>
            <a:r>
              <a:rPr lang="ar-SA" sz="1800" b="1" dirty="0">
                <a:solidFill>
                  <a:srgbClr val="000066"/>
                </a:solidFill>
                <a:latin typeface="Calibri" panose="020F0502020204030204" pitchFamily="34" charset="0"/>
                <a:ea typeface="Times New Roman" panose="02020603050405020304" pitchFamily="18" charset="0"/>
              </a:rPr>
              <a:t>1-خضوع البلديات أثناء الفترة الاستعمارية للنظام القانون الفرنسي مما أجبر السلطة إلى ضرورة التعجيل بإصلاح المؤسسات الموروثة ومنها البلدية.</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0"/>
              </a:spcAft>
            </a:pPr>
            <a:r>
              <a:rPr lang="ar-SA" sz="1800" b="1" dirty="0">
                <a:solidFill>
                  <a:srgbClr val="000066"/>
                </a:solidFill>
                <a:latin typeface="Calibri" panose="020F0502020204030204" pitchFamily="34" charset="0"/>
                <a:ea typeface="Times New Roman" panose="02020603050405020304" pitchFamily="18" charset="0"/>
              </a:rPr>
              <a:t>2-عدم مواكبة هذه النصوص لفلسفة الدولة المستقلة والتي تبنت الاتجاه الاشتراكي بحسب النصوص الرسمية.</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0"/>
              </a:spcAft>
            </a:pPr>
            <a:r>
              <a:rPr lang="ar-SA" sz="1800" b="1" dirty="0">
                <a:solidFill>
                  <a:srgbClr val="000066"/>
                </a:solidFill>
                <a:latin typeface="Calibri" panose="020F0502020204030204" pitchFamily="34" charset="0"/>
                <a:ea typeface="Times New Roman" panose="02020603050405020304" pitchFamily="18" charset="0"/>
              </a:rPr>
              <a:t>3-رغبة السلطة في عدم إطالة الفترة الانتقالية خاصة وقد نجم عنها تباين محسوس على المستوى التطبيقي أو العملي.</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0"/>
              </a:spcAft>
            </a:pPr>
            <a:r>
              <a:rPr lang="ar-SA" sz="1800" b="1" dirty="0">
                <a:solidFill>
                  <a:srgbClr val="000066"/>
                </a:solidFill>
                <a:latin typeface="Calibri" panose="020F0502020204030204" pitchFamily="34" charset="0"/>
                <a:ea typeface="Times New Roman" panose="02020603050405020304" pitchFamily="18" charset="0"/>
              </a:rPr>
              <a:t>4-إن دور البلدية أعظم من دور الولاية لا شك بحكم اقترابها أكثر من الجمهور وبحكم مهامها المتنوعة لذا وجب أن يبدأ الإصلاح منها </a:t>
            </a:r>
            <a:r>
              <a:rPr lang="ar-SA" sz="1800" b="1" dirty="0" smtClean="0">
                <a:solidFill>
                  <a:srgbClr val="000066"/>
                </a:solidFill>
                <a:latin typeface="Calibri" panose="020F0502020204030204" pitchFamily="34" charset="0"/>
                <a:ea typeface="Times New Roman" panose="02020603050405020304" pitchFamily="18" charset="0"/>
              </a:rPr>
              <a:t>أولا. وانطلاقا </a:t>
            </a:r>
            <a:r>
              <a:rPr lang="ar-SA" sz="1800" b="1" dirty="0">
                <a:solidFill>
                  <a:srgbClr val="000066"/>
                </a:solidFill>
                <a:latin typeface="Calibri" panose="020F0502020204030204" pitchFamily="34" charset="0"/>
                <a:ea typeface="Times New Roman" panose="02020603050405020304" pitchFamily="18" charset="0"/>
              </a:rPr>
              <a:t>من هذه النصوص المرجعية ومن تجربة الفترة الانتقالية تحرك الهيكل السياسي المتمثل في المكتب السياسي لجبهة التحرير الوطني وأعد مشروع قانون البلدية</a:t>
            </a:r>
            <a:endParaRPr lang="en-US" sz="16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0"/>
              </a:spcAft>
            </a:pPr>
            <a:r>
              <a:rPr lang="ar-SA" sz="1800" b="1" dirty="0">
                <a:solidFill>
                  <a:srgbClr val="000066"/>
                </a:solidFill>
                <a:latin typeface="Calibri" panose="020F0502020204030204" pitchFamily="34" charset="0"/>
                <a:ea typeface="Times New Roman" panose="02020603050405020304" pitchFamily="18" charset="0"/>
              </a:rPr>
              <a:t>الذي طرح وبقوة خاصة بعد أحداث 1965 وعرف امتدادا واسعا وشرحا مستفيضا وإثراء لا مثيل له من جانب الحزب وتم   تبنيه في مجلس الثورة في شهر </a:t>
            </a:r>
            <a:r>
              <a:rPr lang="ar-SA" sz="1800" b="1" dirty="0" err="1">
                <a:solidFill>
                  <a:srgbClr val="000066"/>
                </a:solidFill>
                <a:latin typeface="Calibri" panose="020F0502020204030204" pitchFamily="34" charset="0"/>
                <a:ea typeface="Times New Roman" panose="02020603050405020304" pitchFamily="18" charset="0"/>
              </a:rPr>
              <a:t>جانفي</a:t>
            </a:r>
            <a:r>
              <a:rPr lang="ar-SA" sz="1800" b="1" dirty="0">
                <a:solidFill>
                  <a:srgbClr val="000066"/>
                </a:solidFill>
                <a:latin typeface="Calibri" panose="020F0502020204030204" pitchFamily="34" charset="0"/>
                <a:ea typeface="Times New Roman" panose="02020603050405020304" pitchFamily="18" charset="0"/>
              </a:rPr>
              <a:t> 1967.</a:t>
            </a:r>
            <a:endParaRPr lang="en-US" sz="1600" dirty="0">
              <a:latin typeface="Calibri" panose="020F0502020204030204" pitchFamily="34" charset="0"/>
              <a:ea typeface="Times New Roman" panose="02020603050405020304" pitchFamily="18" charset="0"/>
              <a:cs typeface="Arial" panose="020B0604020202020204" pitchFamily="34" charset="0"/>
            </a:endParaRPr>
          </a:p>
          <a:p>
            <a:endParaRPr lang="ar-DZ" sz="1800" dirty="0"/>
          </a:p>
        </p:txBody>
      </p:sp>
    </p:spTree>
    <p:extLst>
      <p:ext uri="{BB962C8B-B14F-4D97-AF65-F5344CB8AC3E}">
        <p14:creationId xmlns:p14="http://schemas.microsoft.com/office/powerpoint/2010/main" val="3641560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r" rtl="1">
              <a:lnSpc>
                <a:spcPct val="115000"/>
              </a:lnSpc>
              <a:spcAft>
                <a:spcPts val="0"/>
              </a:spcAft>
            </a:pPr>
            <a:r>
              <a:rPr lang="ar-SA" sz="2800" b="1" dirty="0">
                <a:solidFill>
                  <a:srgbClr val="000066"/>
                </a:solidFill>
                <a:latin typeface="Calibri" panose="020F0502020204030204" pitchFamily="34" charset="0"/>
                <a:ea typeface="Times New Roman" panose="02020603050405020304" pitchFamily="18" charset="0"/>
              </a:rPr>
              <a:t>- مرحلة قانون البلدية (1967-1990):</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r"/>
            <a:r>
              <a:rPr lang="ar-SA" sz="2800" b="1" dirty="0">
                <a:solidFill>
                  <a:srgbClr val="000066"/>
                </a:solidFill>
                <a:ea typeface="Times New Roman" panose="02020603050405020304" pitchFamily="18" charset="0"/>
              </a:rPr>
              <a:t>لقد تميز هذا القانون بالتأثر بنموذجين مختلفين هما النموذج الفرنسي والنموذج اليوغسلافي ويبدو التأثر بالنظام الفرنسي خاصة بالنسبة   لإطلاق الاختصاص للبلديات وكذا في بعض المسائل التنظيمية الأخرى بحكم العامل </a:t>
            </a:r>
            <a:r>
              <a:rPr lang="ar-SA" sz="2800" b="1" dirty="0" err="1">
                <a:solidFill>
                  <a:srgbClr val="000066"/>
                </a:solidFill>
                <a:ea typeface="Times New Roman" panose="02020603050405020304" pitchFamily="18" charset="0"/>
              </a:rPr>
              <a:t>الاستعماري,أما</a:t>
            </a:r>
            <a:r>
              <a:rPr lang="ar-SA" sz="2800" b="1" dirty="0">
                <a:solidFill>
                  <a:srgbClr val="000066"/>
                </a:solidFill>
                <a:ea typeface="Times New Roman" panose="02020603050405020304" pitchFamily="18" charset="0"/>
              </a:rPr>
              <a:t> التأثر بالنموذج اليوغسلافي فيعود سره إلى وحدة المصدر الأيديولوجي (النظام الاشتراكي) واعتماد نظام الحزب الواحد وإعطاء الأولوية في مجال التسيير للعمال والفلاحين.</a:t>
            </a:r>
            <a:endParaRPr lang="ar-DZ" dirty="0"/>
          </a:p>
        </p:txBody>
      </p:sp>
      <p:sp>
        <p:nvSpPr>
          <p:cNvPr id="3" name="عنوان 2"/>
          <p:cNvSpPr>
            <a:spLocks noGrp="1"/>
          </p:cNvSpPr>
          <p:nvPr>
            <p:ph type="title"/>
          </p:nvPr>
        </p:nvSpPr>
        <p:spPr/>
        <p:txBody>
          <a:bodyPr/>
          <a:lstStyle/>
          <a:p>
            <a:endParaRPr lang="ar-DZ"/>
          </a:p>
        </p:txBody>
      </p:sp>
    </p:spTree>
    <p:extLst>
      <p:ext uri="{BB962C8B-B14F-4D97-AF65-F5344CB8AC3E}">
        <p14:creationId xmlns:p14="http://schemas.microsoft.com/office/powerpoint/2010/main" val="48883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r"/>
            <a:r>
              <a:rPr lang="ar-SA" sz="3600" b="1" dirty="0"/>
              <a:t>السلطة القضائية هي سلطة الفصل في المنازعات المعروضة أمامها. وهي ثالث سلطات الدولة. </a:t>
            </a:r>
            <a:r>
              <a:rPr lang="en-US" sz="3600" b="1" dirty="0" smtClean="0"/>
              <a:t>        </a:t>
            </a:r>
            <a:r>
              <a:rPr lang="ar-SA" sz="3600" b="1" dirty="0" smtClean="0"/>
              <a:t>ويشاركها </a:t>
            </a:r>
            <a:r>
              <a:rPr lang="ar-SA" sz="3600" b="1" dirty="0"/>
              <a:t>السلطة التشريعية والسلطة التنفيذية </a:t>
            </a:r>
            <a:r>
              <a:rPr lang="ar-SA" sz="3600" b="1" dirty="0" smtClean="0"/>
              <a:t>هي </a:t>
            </a:r>
            <a:r>
              <a:rPr lang="ar-SA" sz="3600" b="1" dirty="0"/>
              <a:t>فرع الدولة المسؤول عن التفسير الرسمي للقوانين التي يسنها البرلمان وتنفذها الحكومة. وهي المسؤولة عن القضاء والمحاكم في الدولة ومسؤولة عن تحقيق العدالة. كما أنها مسؤولة عن مسيرة وتقاليد القضاء في الدولة ومصداقية القوانين التي تطبقها</a:t>
            </a:r>
            <a:r>
              <a:rPr lang="ar-SA" b="1" dirty="0"/>
              <a:t>.</a:t>
            </a:r>
            <a:endParaRPr lang="ar-DZ" dirty="0"/>
          </a:p>
        </p:txBody>
      </p:sp>
      <p:sp>
        <p:nvSpPr>
          <p:cNvPr id="3" name="عنوان 2"/>
          <p:cNvSpPr>
            <a:spLocks noGrp="1"/>
          </p:cNvSpPr>
          <p:nvPr>
            <p:ph type="title"/>
          </p:nvPr>
        </p:nvSpPr>
        <p:spPr/>
        <p:txBody>
          <a:bodyPr>
            <a:normAutofit fontScale="90000"/>
          </a:bodyPr>
          <a:lstStyle/>
          <a:p>
            <a:pPr algn="ctr"/>
            <a:r>
              <a:rPr lang="ar-DZ" sz="4400" b="1" u="sng" kern="1800" dirty="0">
                <a:solidFill>
                  <a:srgbClr val="FFFF00"/>
                </a:solidFill>
                <a:latin typeface="Times New Roman" panose="02020603050405020304" pitchFamily="18" charset="0"/>
                <a:ea typeface="Times New Roman" panose="02020603050405020304" pitchFamily="18" charset="0"/>
                <a:cs typeface="Simple Bold Jut Out" panose="02010401010101010101" pitchFamily="2" charset="-78"/>
              </a:rPr>
              <a:t>ال</a:t>
            </a:r>
            <a:r>
              <a:rPr lang="ar-SA" sz="4400" b="1" u="sng" kern="1800" dirty="0">
                <a:solidFill>
                  <a:srgbClr val="FFFF00"/>
                </a:solidFill>
                <a:latin typeface="Times New Roman" panose="02020603050405020304" pitchFamily="18" charset="0"/>
                <a:ea typeface="Times New Roman" panose="02020603050405020304" pitchFamily="18" charset="0"/>
                <a:cs typeface="Simple Bold Jut Out" panose="02010401010101010101" pitchFamily="2" charset="-78"/>
              </a:rPr>
              <a:t>سلطة </a:t>
            </a:r>
            <a:r>
              <a:rPr lang="ar-DZ" sz="4400" b="1" u="sng" kern="1800" dirty="0">
                <a:solidFill>
                  <a:srgbClr val="FFFF00"/>
                </a:solidFill>
                <a:latin typeface="Times New Roman" panose="02020603050405020304" pitchFamily="18" charset="0"/>
                <a:ea typeface="Times New Roman" panose="02020603050405020304" pitchFamily="18" charset="0"/>
                <a:cs typeface="Simple Bold Jut Out" panose="02010401010101010101" pitchFamily="2" charset="-78"/>
              </a:rPr>
              <a:t>ال</a:t>
            </a:r>
            <a:r>
              <a:rPr lang="ar-SA" sz="4400" b="1" u="sng" kern="1800" dirty="0">
                <a:solidFill>
                  <a:srgbClr val="FFFF00"/>
                </a:solidFill>
                <a:latin typeface="Times New Roman" panose="02020603050405020304" pitchFamily="18" charset="0"/>
                <a:ea typeface="Times New Roman" panose="02020603050405020304" pitchFamily="18" charset="0"/>
                <a:cs typeface="Simple Bold Jut Out" panose="02010401010101010101" pitchFamily="2" charset="-78"/>
              </a:rPr>
              <a:t>قضائية:</a:t>
            </a:r>
            <a:r>
              <a:rPr lang="en-US" sz="4400" b="1" u="sng" kern="1800" dirty="0">
                <a:solidFill>
                  <a:srgbClr val="FF0000"/>
                </a:solidFill>
                <a:latin typeface="Times New Roman" panose="02020603050405020304" pitchFamily="18" charset="0"/>
                <a:ea typeface="Times New Roman" panose="02020603050405020304" pitchFamily="18" charset="0"/>
                <a:cs typeface="Simple Bold Jut Out" panose="02010401010101010101" pitchFamily="2" charset="-78"/>
              </a:rPr>
              <a:t/>
            </a:r>
            <a:br>
              <a:rPr lang="en-US" sz="4400" b="1" u="sng" kern="1800" dirty="0">
                <a:solidFill>
                  <a:srgbClr val="FF0000"/>
                </a:solidFill>
                <a:latin typeface="Times New Roman" panose="02020603050405020304" pitchFamily="18" charset="0"/>
                <a:ea typeface="Times New Roman" panose="02020603050405020304" pitchFamily="18" charset="0"/>
                <a:cs typeface="Simple Bold Jut Out" panose="02010401010101010101" pitchFamily="2" charset="-78"/>
              </a:rPr>
            </a:br>
            <a:endParaRPr lang="ar-DZ" dirty="0">
              <a:solidFill>
                <a:srgbClr val="FF0000"/>
              </a:solidFill>
            </a:endParaRPr>
          </a:p>
        </p:txBody>
      </p:sp>
    </p:spTree>
    <p:extLst>
      <p:ext uri="{BB962C8B-B14F-4D97-AF65-F5344CB8AC3E}">
        <p14:creationId xmlns:p14="http://schemas.microsoft.com/office/powerpoint/2010/main" val="2862457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lnSpcReduction="20000"/>
          </a:bodyPr>
          <a:lstStyle/>
          <a:p>
            <a:pPr algn="r" rtl="1">
              <a:lnSpc>
                <a:spcPct val="115000"/>
              </a:lnSpc>
              <a:spcAft>
                <a:spcPts val="0"/>
              </a:spcAft>
            </a:pPr>
            <a:r>
              <a:rPr lang="ar-SA" sz="2800" b="1" dirty="0">
                <a:solidFill>
                  <a:srgbClr val="000066"/>
                </a:solidFill>
                <a:latin typeface="Calibri" panose="020F0502020204030204" pitchFamily="34" charset="0"/>
                <a:ea typeface="Times New Roman" panose="02020603050405020304" pitchFamily="18" charset="0"/>
              </a:rPr>
              <a:t>- مرحلة قانون البلدية لسنة 1990:</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0"/>
              </a:spcAft>
            </a:pPr>
            <a:r>
              <a:rPr lang="ar-SA" sz="2800" b="1" dirty="0">
                <a:solidFill>
                  <a:srgbClr val="000066"/>
                </a:solidFill>
                <a:latin typeface="Calibri" panose="020F0502020204030204" pitchFamily="34" charset="0"/>
                <a:ea typeface="Times New Roman" panose="02020603050405020304" pitchFamily="18" charset="0"/>
              </a:rPr>
              <a:t>وهذه مرحلة تميزت بخضوعها لمبادئ وأحكام جديدة </a:t>
            </a:r>
            <a:r>
              <a:rPr lang="ar-SA" sz="2800" b="1" dirty="0" err="1">
                <a:solidFill>
                  <a:srgbClr val="000066"/>
                </a:solidFill>
                <a:latin typeface="Calibri" panose="020F0502020204030204" pitchFamily="34" charset="0"/>
                <a:ea typeface="Times New Roman" panose="02020603050405020304" pitchFamily="18" charset="0"/>
              </a:rPr>
              <a:t>أرساها</a:t>
            </a:r>
            <a:r>
              <a:rPr lang="ar-SA" sz="2800" b="1" dirty="0">
                <a:solidFill>
                  <a:srgbClr val="000066"/>
                </a:solidFill>
                <a:latin typeface="Calibri" panose="020F0502020204030204" pitchFamily="34" charset="0"/>
                <a:ea typeface="Times New Roman" panose="02020603050405020304" pitchFamily="18" charset="0"/>
              </a:rPr>
              <a:t> دستور 1989 وعلى رأسها إلغاء نظام الحزب الواحد واعتماد نظام التعددية الحزبية.</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0"/>
              </a:spcAft>
            </a:pPr>
            <a:r>
              <a:rPr lang="ar-SA" sz="2800" b="1" dirty="0">
                <a:solidFill>
                  <a:srgbClr val="000066"/>
                </a:solidFill>
                <a:latin typeface="Calibri" panose="020F0502020204030204" pitchFamily="34" charset="0"/>
                <a:ea typeface="Times New Roman" panose="02020603050405020304" pitchFamily="18" charset="0"/>
              </a:rPr>
              <a:t>ولم يعد في ظل هذه المرحلة للعمال والفلاحين أي أولوية في مجال الترشح كما كان من قبل بعد أن ثبت هجر النظام الاشتراكي وسنتولى دراسة نظام البلدية بالتفصيل طبقا لمقتضيات هذا القانون</a:t>
            </a:r>
            <a:r>
              <a:rPr lang="ar-SA" sz="2800" b="1" dirty="0" smtClean="0">
                <a:solidFill>
                  <a:srgbClr val="000066"/>
                </a:solidFill>
                <a:latin typeface="Calibri" panose="020F0502020204030204" pitchFamily="34" charset="0"/>
                <a:ea typeface="Times New Roman" panose="02020603050405020304" pitchFamily="18" charset="0"/>
              </a:rPr>
              <a:t>.(</a:t>
            </a:r>
            <a:r>
              <a:rPr lang="fr-FR" sz="2800" b="1" dirty="0" smtClean="0">
                <a:solidFill>
                  <a:srgbClr val="000066"/>
                </a:solidFill>
                <a:latin typeface="Calibri" panose="020F0502020204030204" pitchFamily="34" charset="0"/>
                <a:ea typeface="Times New Roman" panose="02020603050405020304" pitchFamily="18" charset="0"/>
              </a:rPr>
              <a:t>4</a:t>
            </a:r>
            <a:r>
              <a:rPr lang="ar-SA" sz="2800" b="1" dirty="0" smtClean="0">
                <a:solidFill>
                  <a:srgbClr val="000066"/>
                </a:solidFill>
                <a:latin typeface="Calibri" panose="020F0502020204030204" pitchFamily="34" charset="0"/>
                <a:ea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0"/>
              </a:spcAft>
            </a:pPr>
            <a:r>
              <a:rPr lang="ar-SA" sz="2800" b="1" dirty="0">
                <a:solidFill>
                  <a:srgbClr val="000066"/>
                </a:solidFill>
                <a:latin typeface="Calibri" panose="020F0502020204030204" pitchFamily="34" charset="0"/>
                <a:ea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0"/>
              </a:spcAft>
            </a:pPr>
            <a:r>
              <a:rPr lang="ar-SA" sz="2800" b="1" dirty="0">
                <a:solidFill>
                  <a:srgbClr val="000000"/>
                </a:solidFill>
                <a:latin typeface="Calibri" panose="020F0502020204030204" pitchFamily="34" charset="0"/>
                <a:ea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15000"/>
              </a:lnSpc>
              <a:spcAft>
                <a:spcPts val="0"/>
              </a:spcAft>
            </a:pPr>
            <a:r>
              <a:rPr lang="ar-SA" sz="2800" b="1" dirty="0" smtClean="0">
                <a:solidFill>
                  <a:srgbClr val="000000"/>
                </a:solidFill>
                <a:latin typeface="Calibri" panose="020F0502020204030204" pitchFamily="34" charset="0"/>
                <a:ea typeface="Times New Roman" panose="02020603050405020304" pitchFamily="18" charset="0"/>
              </a:rPr>
              <a:t>(</a:t>
            </a:r>
            <a:r>
              <a:rPr lang="fr-FR" sz="2800" b="1" dirty="0" smtClean="0">
                <a:solidFill>
                  <a:srgbClr val="000000"/>
                </a:solidFill>
                <a:latin typeface="Calibri" panose="020F0502020204030204" pitchFamily="34" charset="0"/>
                <a:ea typeface="Times New Roman" panose="02020603050405020304" pitchFamily="18" charset="0"/>
              </a:rPr>
              <a:t>4</a:t>
            </a:r>
            <a:r>
              <a:rPr lang="ar-SA" sz="2800" b="1" dirty="0" smtClean="0">
                <a:solidFill>
                  <a:srgbClr val="000000"/>
                </a:solidFill>
                <a:latin typeface="Calibri" panose="020F0502020204030204" pitchFamily="34" charset="0"/>
                <a:ea typeface="Times New Roman" panose="02020603050405020304" pitchFamily="18" charset="0"/>
              </a:rPr>
              <a:t>): </a:t>
            </a:r>
            <a:r>
              <a:rPr lang="ar-SA" sz="2800" b="1" dirty="0">
                <a:solidFill>
                  <a:srgbClr val="000000"/>
                </a:solidFill>
                <a:latin typeface="Calibri" panose="020F0502020204030204" pitchFamily="34" charset="0"/>
                <a:ea typeface="Times New Roman" panose="02020603050405020304" pitchFamily="18" charset="0"/>
              </a:rPr>
              <a:t>الدكتور: عمار بوضياف/نفس المرجع السابق/ص 130.</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عنوان 2"/>
          <p:cNvSpPr>
            <a:spLocks noGrp="1"/>
          </p:cNvSpPr>
          <p:nvPr>
            <p:ph type="title"/>
          </p:nvPr>
        </p:nvSpPr>
        <p:spPr/>
        <p:txBody>
          <a:bodyPr/>
          <a:lstStyle/>
          <a:p>
            <a:endParaRPr lang="ar-DZ"/>
          </a:p>
        </p:txBody>
      </p:sp>
    </p:spTree>
    <p:extLst>
      <p:ext uri="{BB962C8B-B14F-4D97-AF65-F5344CB8AC3E}">
        <p14:creationId xmlns:p14="http://schemas.microsoft.com/office/powerpoint/2010/main" val="430955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3306" y="714356"/>
            <a:ext cx="4643470" cy="5693866"/>
          </a:xfrm>
          <a:prstGeom prst="rect">
            <a:avLst/>
          </a:prstGeom>
        </p:spPr>
        <p:txBody>
          <a:bodyPr wrap="square">
            <a:spAutoFit/>
          </a:bodyPr>
          <a:lstStyle/>
          <a:p>
            <a:pPr algn="r" rtl="1"/>
            <a:endParaRPr lang="ar-DZ" sz="2000" b="1" dirty="0" smtClean="0"/>
          </a:p>
          <a:p>
            <a:pPr algn="ctr" rtl="1"/>
            <a:r>
              <a:rPr lang="ar-DZ" sz="2800" b="1" u="sng" dirty="0" smtClean="0">
                <a:effectLst>
                  <a:outerShdw blurRad="38100" dist="38100" dir="2700000" algn="tl">
                    <a:srgbClr val="000000">
                      <a:alpha val="43137"/>
                    </a:srgbClr>
                  </a:outerShdw>
                </a:effectLst>
              </a:rPr>
              <a:t>التجربة اليابانية في الادارة المحلية </a:t>
            </a:r>
          </a:p>
          <a:p>
            <a:pPr algn="ctr" rtl="1"/>
            <a:r>
              <a:rPr lang="ar-DZ" sz="2800" b="1" dirty="0" smtClean="0">
                <a:effectLst>
                  <a:outerShdw blurRad="38100" dist="38100" dir="2700000" algn="tl">
                    <a:srgbClr val="000000">
                      <a:alpha val="43137"/>
                    </a:srgbClr>
                  </a:outerShdw>
                </a:effectLst>
              </a:rPr>
              <a:t>	</a:t>
            </a:r>
          </a:p>
          <a:p>
            <a:pPr algn="just" rtl="1"/>
            <a:r>
              <a:rPr lang="ar-DZ" sz="2000" b="1" dirty="0" smtClean="0"/>
              <a:t>أثرت العولمة بشكل جلي على الحكم المحلى في اليابان للانفتاح الياباني الكبير على العالم الخارجي كنتيجة مباشرة للعلاقات الاقتصادية والتجارية الوثيقة مع العالم.  ويتم التفاعل بين اليابان والعالم المحيط على عدة مستويات: </a:t>
            </a:r>
          </a:p>
          <a:p>
            <a:pPr algn="r" rtl="1"/>
            <a:endParaRPr lang="ar-DZ" sz="2000" b="1" dirty="0" smtClean="0"/>
          </a:p>
          <a:p>
            <a:pPr algn="r" rtl="1">
              <a:buFont typeface="Arial" pitchFamily="34" charset="0"/>
              <a:buChar char="•"/>
            </a:pPr>
            <a:r>
              <a:rPr lang="ar-DZ" sz="2000" b="1" u="sng" dirty="0" smtClean="0">
                <a:effectLst>
                  <a:outerShdw blurRad="38100" dist="38100" dir="2700000" algn="tl">
                    <a:srgbClr val="000000">
                      <a:alpha val="43137"/>
                    </a:srgbClr>
                  </a:outerShdw>
                </a:effectLst>
              </a:rPr>
              <a:t>أولها التفاعل على مستوى الحكومات (المركزية والمحلية) نتيجة للتعاون الدولي</a:t>
            </a:r>
          </a:p>
          <a:p>
            <a:pPr algn="r" rtl="1"/>
            <a:endParaRPr lang="ar-DZ" sz="2000" b="1" dirty="0" smtClean="0"/>
          </a:p>
          <a:p>
            <a:pPr algn="r" rtl="1">
              <a:buFont typeface="Arial" pitchFamily="34" charset="0"/>
              <a:buChar char="•"/>
            </a:pPr>
            <a:r>
              <a:rPr lang="ar-DZ" sz="2000" b="1" u="sng" dirty="0" smtClean="0">
                <a:effectLst>
                  <a:outerShdw blurRad="38100" dist="38100" dir="2700000" algn="tl">
                    <a:srgbClr val="000000">
                      <a:alpha val="43137"/>
                    </a:srgbClr>
                  </a:outerShdw>
                </a:effectLst>
              </a:rPr>
              <a:t>ثانيها التفاعل على مستوى البيئة المحيطة (الاقتصادية والاجتماعية والسياسية)</a:t>
            </a:r>
          </a:p>
          <a:p>
            <a:pPr algn="r" rtl="1"/>
            <a:endParaRPr lang="ar-DZ" sz="2000" b="1" dirty="0" smtClean="0"/>
          </a:p>
          <a:p>
            <a:pPr algn="r" rtl="1">
              <a:buFont typeface="Arial" pitchFamily="34" charset="0"/>
              <a:buChar char="•"/>
            </a:pPr>
            <a:r>
              <a:rPr lang="ar-DZ" sz="2000" b="1" u="sng" dirty="0" smtClean="0"/>
              <a:t> ثالثها التفاعل على مستوى المؤسسات (المؤسسات العامة والخاصة والشركات متعددة الجنسيات)</a:t>
            </a:r>
            <a:endParaRPr lang="ar-DZ" sz="2000" b="1" u="sng" dirty="0"/>
          </a:p>
        </p:txBody>
      </p:sp>
      <p:pic>
        <p:nvPicPr>
          <p:cNvPr id="7" name="Image 6" descr="1003_01.gif"/>
          <p:cNvPicPr>
            <a:picLocks noChangeAspect="1"/>
          </p:cNvPicPr>
          <p:nvPr/>
        </p:nvPicPr>
        <p:blipFill>
          <a:blip r:embed="rId2"/>
          <a:stretch>
            <a:fillRect/>
          </a:stretch>
        </p:blipFill>
        <p:spPr>
          <a:xfrm>
            <a:off x="642910" y="1142984"/>
            <a:ext cx="2857520" cy="478634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285860"/>
            <a:ext cx="8215370" cy="1938992"/>
          </a:xfrm>
          <a:prstGeom prst="rect">
            <a:avLst/>
          </a:prstGeom>
        </p:spPr>
        <p:txBody>
          <a:bodyPr wrap="square">
            <a:spAutoFit/>
          </a:bodyPr>
          <a:lstStyle/>
          <a:p>
            <a:pPr algn="just" rtl="1"/>
            <a:r>
              <a:rPr lang="ar-DZ" sz="2400" b="1" dirty="0" smtClean="0"/>
              <a:t> أدت الأنماط السابقة من التفاعلات إلى ظهور شبكة من التفاعلات التنظيمية والإنسانية أعادت تشكيل الفكر السياسي والتنظيمي والاقتصادي.  ومن تداعيات التفاعل وإعادة تشكيل الفكر السياسي الياباني تعزيز مفهوم اللامركزية الإدارية الذي تحول إلى لامركزية   سياسية عبر اصدار مجموعه من القوانين من 1947 الي غاية سنة 2000</a:t>
            </a:r>
            <a:endParaRPr lang="ar-DZ" sz="2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357166"/>
            <a:ext cx="7143800" cy="3539430"/>
          </a:xfrm>
          <a:prstGeom prst="rect">
            <a:avLst/>
          </a:prstGeom>
        </p:spPr>
        <p:txBody>
          <a:bodyPr wrap="square">
            <a:spAutoFit/>
          </a:bodyPr>
          <a:lstStyle/>
          <a:p>
            <a:pPr algn="just" rtl="1"/>
            <a:endParaRPr lang="ar-DZ" sz="2000" b="1" dirty="0" smtClean="0"/>
          </a:p>
          <a:p>
            <a:pPr algn="just" rtl="1"/>
            <a:r>
              <a:rPr lang="ar-DZ" sz="2000" b="1" dirty="0" smtClean="0"/>
              <a:t>من أهم معالم تغلب البصمة اليابانية على نظام الحكم المحلى في اليابان الذي واكب تبنى الصيغة البرلمانية اليابانية على الصعيد القومي المزاوجة بين التعيين والانتخاب في أجهزة الحكم المحلى.  شهد النظام الياباني عملية إعادة هيكلة بعد الحرب العالمية الثانية تقوم على شغل أجهزة الحكم المحلى بعناصر منتخبة وعناصر معينة تلبية للصلاحيات السياسية التي أضافها الدستور الياباني إلى الاختصاصات الإدارية للمحليات والتي تحركت بها على طريق الانتقال من الإدارة المحلية إلى الحكم المحلى. </a:t>
            </a:r>
          </a:p>
          <a:p>
            <a:pPr algn="just" rtl="1"/>
            <a:r>
              <a:rPr lang="ar-DZ" sz="2000" b="1" dirty="0" smtClean="0"/>
              <a:t>	تبعا للمفهوم السابق, أعطى الدستور للسلطات المحلية صلاحيات ممارسة السلطة السياسية ولم يعتبرها مجرد أداة إدارية للحكومة المركزية.  وتجسد ذلك التحول في التعديلات الثلاثة التالية التي تمت كجزء من اعادة نظام </a:t>
            </a:r>
            <a:r>
              <a:rPr lang="ar-DZ" sz="2400" b="1" dirty="0" smtClean="0"/>
              <a:t>الحكم</a:t>
            </a:r>
            <a:r>
              <a:rPr lang="ar-DZ" sz="2000" b="1" dirty="0" smtClean="0"/>
              <a:t> المحلى في إطار الإصلاحات السياسية والاجتماعية والاقتصادية</a:t>
            </a:r>
            <a:endParaRPr lang="fr-FR" sz="2000" b="1" dirty="0"/>
          </a:p>
        </p:txBody>
      </p:sp>
      <p:sp>
        <p:nvSpPr>
          <p:cNvPr id="5" name="Rectangle 4"/>
          <p:cNvSpPr/>
          <p:nvPr/>
        </p:nvSpPr>
        <p:spPr>
          <a:xfrm>
            <a:off x="357158" y="3786190"/>
            <a:ext cx="8215370" cy="2308324"/>
          </a:xfrm>
          <a:prstGeom prst="rect">
            <a:avLst/>
          </a:prstGeom>
        </p:spPr>
        <p:txBody>
          <a:bodyPr wrap="square">
            <a:spAutoFit/>
          </a:bodyPr>
          <a:lstStyle/>
          <a:p>
            <a:pPr algn="just" rtl="1"/>
            <a:endParaRPr lang="ar-DZ" sz="2400" b="1" dirty="0" smtClean="0"/>
          </a:p>
          <a:p>
            <a:pPr algn="just" rtl="1"/>
            <a:r>
              <a:rPr lang="ar-DZ" sz="2400" b="1" dirty="0" smtClean="0"/>
              <a:t>1-تحول السلطات المحلية من وادارات تابعة للحكومة المركزية إلى حكومات محلية للوحدات المحلية.</a:t>
            </a:r>
          </a:p>
          <a:p>
            <a:pPr algn="just" rtl="1"/>
            <a:r>
              <a:rPr lang="ar-DZ" sz="2400" b="1" dirty="0" smtClean="0"/>
              <a:t>2-اختيار القيادات المحلية في أجهزة الحكم المحلى بالانتخاب المباشر.</a:t>
            </a:r>
          </a:p>
          <a:p>
            <a:pPr algn="just" rtl="1"/>
            <a:r>
              <a:rPr lang="ar-DZ" sz="2400" b="1" dirty="0" smtClean="0"/>
              <a:t>3-إعادة هيكلة وزارة الداخلية, كجهة إشراف على أجهزة الإدارة المحلية بعد الحرب العالمية الثانية, إلى عدة اجهزة توفر المساعدة والنصيحة . </a:t>
            </a:r>
            <a:endParaRPr lang="ar-DZ" sz="2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llipse 37"/>
          <p:cNvSpPr/>
          <p:nvPr/>
        </p:nvSpPr>
        <p:spPr>
          <a:xfrm>
            <a:off x="3500430" y="571480"/>
            <a:ext cx="1928826"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smtClean="0"/>
              <a:t>الحكومة المركزية</a:t>
            </a:r>
            <a:endParaRPr lang="fr-FR" dirty="0"/>
          </a:p>
        </p:txBody>
      </p:sp>
      <p:sp>
        <p:nvSpPr>
          <p:cNvPr id="39" name="Ellipse 38"/>
          <p:cNvSpPr/>
          <p:nvPr/>
        </p:nvSpPr>
        <p:spPr>
          <a:xfrm>
            <a:off x="1000100" y="785794"/>
            <a:ext cx="1928826"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t>البرلمان </a:t>
            </a:r>
            <a:endParaRPr lang="fr-FR" dirty="0"/>
          </a:p>
        </p:txBody>
      </p:sp>
      <p:sp>
        <p:nvSpPr>
          <p:cNvPr id="40" name="Ellipse 39"/>
          <p:cNvSpPr/>
          <p:nvPr/>
        </p:nvSpPr>
        <p:spPr>
          <a:xfrm>
            <a:off x="6072198" y="785794"/>
            <a:ext cx="1928826"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t>لجنة التنمية اللامركزية </a:t>
            </a:r>
            <a:endParaRPr lang="fr-FR" dirty="0"/>
          </a:p>
        </p:txBody>
      </p:sp>
      <p:sp>
        <p:nvSpPr>
          <p:cNvPr id="41" name="Ellipse 40"/>
          <p:cNvSpPr/>
          <p:nvPr/>
        </p:nvSpPr>
        <p:spPr>
          <a:xfrm>
            <a:off x="3571868" y="2500306"/>
            <a:ext cx="1928826"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t>مجلس الوزراء </a:t>
            </a:r>
            <a:endParaRPr lang="fr-FR" dirty="0"/>
          </a:p>
        </p:txBody>
      </p:sp>
      <p:sp>
        <p:nvSpPr>
          <p:cNvPr id="42" name="Ellipse 41"/>
          <p:cNvSpPr/>
          <p:nvPr/>
        </p:nvSpPr>
        <p:spPr>
          <a:xfrm>
            <a:off x="4572000" y="4786322"/>
            <a:ext cx="2071702"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t>تنفيذ سياسات اللامركزية </a:t>
            </a:r>
            <a:endParaRPr lang="fr-FR" dirty="0"/>
          </a:p>
        </p:txBody>
      </p:sp>
      <p:sp>
        <p:nvSpPr>
          <p:cNvPr id="49" name="Rectangle à coins arrondis 48"/>
          <p:cNvSpPr/>
          <p:nvPr/>
        </p:nvSpPr>
        <p:spPr>
          <a:xfrm>
            <a:off x="6143636" y="1428736"/>
            <a:ext cx="185738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المشاورات </a:t>
            </a:r>
            <a:endParaRPr lang="fr-FR" dirty="0"/>
          </a:p>
        </p:txBody>
      </p:sp>
      <p:sp>
        <p:nvSpPr>
          <p:cNvPr id="50" name="Rectangle à coins arrondis 49"/>
          <p:cNvSpPr/>
          <p:nvPr/>
        </p:nvSpPr>
        <p:spPr>
          <a:xfrm>
            <a:off x="3571868" y="1214422"/>
            <a:ext cx="185738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توصيات لأطر محدودة </a:t>
            </a:r>
            <a:endParaRPr lang="fr-FR" dirty="0"/>
          </a:p>
        </p:txBody>
      </p:sp>
      <p:sp>
        <p:nvSpPr>
          <p:cNvPr id="51" name="Rectangle à coins arrondis 50"/>
          <p:cNvSpPr/>
          <p:nvPr/>
        </p:nvSpPr>
        <p:spPr>
          <a:xfrm>
            <a:off x="1071538" y="1428736"/>
            <a:ext cx="185738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سن قوانين تخدم وتكرس اللامركزية </a:t>
            </a:r>
            <a:endParaRPr lang="fr-FR" dirty="0"/>
          </a:p>
        </p:txBody>
      </p:sp>
      <p:sp>
        <p:nvSpPr>
          <p:cNvPr id="52" name="Rectangle à coins arrondis 51"/>
          <p:cNvSpPr/>
          <p:nvPr/>
        </p:nvSpPr>
        <p:spPr>
          <a:xfrm>
            <a:off x="3643306" y="3071810"/>
            <a:ext cx="185738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t>وضع خطه لتمنية </a:t>
            </a:r>
          </a:p>
          <a:p>
            <a:pPr algn="ctr"/>
            <a:r>
              <a:rPr lang="ar-DZ" dirty="0" smtClean="0"/>
              <a:t>لا مركزية </a:t>
            </a:r>
            <a:endParaRPr lang="fr-FR" dirty="0"/>
          </a:p>
        </p:txBody>
      </p:sp>
      <p:cxnSp>
        <p:nvCxnSpPr>
          <p:cNvPr id="54" name="Connecteur droit avec flèche 53"/>
          <p:cNvCxnSpPr>
            <a:stCxn id="49" idx="2"/>
            <a:endCxn id="42" idx="7"/>
          </p:cNvCxnSpPr>
          <p:nvPr/>
        </p:nvCxnSpPr>
        <p:spPr>
          <a:xfrm rot="5400000">
            <a:off x="5409076" y="3217224"/>
            <a:ext cx="2594487" cy="73202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50" idx="2"/>
            <a:endCxn id="41" idx="0"/>
          </p:cNvCxnSpPr>
          <p:nvPr/>
        </p:nvCxnSpPr>
        <p:spPr>
          <a:xfrm rot="16200000" flipH="1">
            <a:off x="4304107" y="2268132"/>
            <a:ext cx="428628" cy="3571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rot="5400000">
            <a:off x="-463188" y="4178702"/>
            <a:ext cx="3785420"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stCxn id="52" idx="2"/>
            <a:endCxn id="42" idx="0"/>
          </p:cNvCxnSpPr>
          <p:nvPr/>
        </p:nvCxnSpPr>
        <p:spPr>
          <a:xfrm rot="16200000" flipH="1">
            <a:off x="4661297" y="3839768"/>
            <a:ext cx="857256" cy="103585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66" name="Flèche vers le bas 65"/>
          <p:cNvSpPr/>
          <p:nvPr/>
        </p:nvSpPr>
        <p:spPr>
          <a:xfrm>
            <a:off x="6876256" y="2607462"/>
            <a:ext cx="1857388" cy="2643206"/>
          </a:xfrm>
          <a:prstGeom prst="downArrow">
            <a:avLst/>
          </a:prstGeom>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t>ابداء الراي والمتابعة</a:t>
            </a:r>
            <a:endParaRPr lang="fr-FR" b="1" dirty="0"/>
          </a:p>
        </p:txBody>
      </p:sp>
      <p:sp>
        <p:nvSpPr>
          <p:cNvPr id="67" name="Rectangle à coins arrondis 66"/>
          <p:cNvSpPr/>
          <p:nvPr/>
        </p:nvSpPr>
        <p:spPr>
          <a:xfrm>
            <a:off x="2214546" y="4357694"/>
            <a:ext cx="2428892"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buFont typeface="Arial" pitchFamily="34" charset="0"/>
              <a:buChar char="•"/>
            </a:pPr>
            <a:r>
              <a:rPr lang="ar-EG" dirty="0" smtClean="0"/>
              <a:t>نظام للتفويض المؤسسي</a:t>
            </a:r>
            <a:endParaRPr lang="fr-FR" dirty="0" smtClean="0"/>
          </a:p>
          <a:p>
            <a:pPr algn="just" rtl="1">
              <a:buFont typeface="Arial" pitchFamily="34" charset="0"/>
              <a:buChar char="•"/>
            </a:pPr>
            <a:r>
              <a:rPr lang="ar-EG" dirty="0" smtClean="0"/>
              <a:t>مشاركة الحكومة المركزية</a:t>
            </a:r>
            <a:endParaRPr lang="ar-DZ" dirty="0" smtClean="0"/>
          </a:p>
          <a:p>
            <a:pPr algn="just" rtl="1">
              <a:buFont typeface="Arial" pitchFamily="34" charset="0"/>
              <a:buChar char="•"/>
            </a:pPr>
            <a:r>
              <a:rPr lang="ar-EG" dirty="0" smtClean="0"/>
              <a:t>لوائح ملزمة</a:t>
            </a:r>
            <a:endParaRPr lang="ar-DZ" dirty="0" smtClean="0"/>
          </a:p>
          <a:p>
            <a:pPr algn="just" rtl="1">
              <a:buFont typeface="Arial" pitchFamily="34" charset="0"/>
              <a:buChar char="•"/>
            </a:pPr>
            <a:r>
              <a:rPr lang="ar-EG" dirty="0" smtClean="0"/>
              <a:t>دعم مركزي</a:t>
            </a:r>
            <a:endParaRPr lang="fr-FR" dirty="0"/>
          </a:p>
        </p:txBody>
      </p:sp>
      <p:cxnSp>
        <p:nvCxnSpPr>
          <p:cNvPr id="71" name="Connecteur droit avec flèche 70"/>
          <p:cNvCxnSpPr>
            <a:stCxn id="67" idx="1"/>
          </p:cNvCxnSpPr>
          <p:nvPr/>
        </p:nvCxnSpPr>
        <p:spPr>
          <a:xfrm rot="10800000">
            <a:off x="1428728" y="5072074"/>
            <a:ext cx="785818"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a:stCxn id="52" idx="2"/>
            <a:endCxn id="67" idx="0"/>
          </p:cNvCxnSpPr>
          <p:nvPr/>
        </p:nvCxnSpPr>
        <p:spPr>
          <a:xfrm rot="5400000">
            <a:off x="3786182" y="3571876"/>
            <a:ext cx="428628" cy="114300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79" name="Rectangle à coins arrondis 78"/>
          <p:cNvSpPr/>
          <p:nvPr/>
        </p:nvSpPr>
        <p:spPr>
          <a:xfrm>
            <a:off x="1142976" y="6072206"/>
            <a:ext cx="7286676"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t>خلق مجتمع لا مركزي</a:t>
            </a:r>
            <a:endParaRPr lang="fr-FR" dirty="0"/>
          </a:p>
        </p:txBody>
      </p:sp>
      <p:cxnSp>
        <p:nvCxnSpPr>
          <p:cNvPr id="82" name="Connecteur droit avec flèche 81"/>
          <p:cNvCxnSpPr/>
          <p:nvPr/>
        </p:nvCxnSpPr>
        <p:spPr>
          <a:xfrm rot="16200000" flipH="1">
            <a:off x="5482833" y="5768594"/>
            <a:ext cx="714381" cy="3572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rot="5400000">
            <a:off x="5250661" y="4179099"/>
            <a:ext cx="3786214"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a:stCxn id="67" idx="2"/>
          </p:cNvCxnSpPr>
          <p:nvPr/>
        </p:nvCxnSpPr>
        <p:spPr>
          <a:xfrm rot="16200000" flipH="1">
            <a:off x="3286116" y="5929330"/>
            <a:ext cx="285754" cy="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a:stCxn id="49" idx="2"/>
            <a:endCxn id="41" idx="7"/>
          </p:cNvCxnSpPr>
          <p:nvPr/>
        </p:nvCxnSpPr>
        <p:spPr>
          <a:xfrm rot="5400000">
            <a:off x="5991042" y="1513174"/>
            <a:ext cx="308471" cy="185410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1071546"/>
            <a:ext cx="7429552" cy="3416320"/>
          </a:xfrm>
          <a:prstGeom prst="rect">
            <a:avLst/>
          </a:prstGeom>
        </p:spPr>
        <p:txBody>
          <a:bodyPr wrap="square">
            <a:spAutoFit/>
          </a:bodyPr>
          <a:lstStyle/>
          <a:p>
            <a:pPr algn="just" rtl="1"/>
            <a:endParaRPr lang="ar-DZ" sz="2400" b="1" dirty="0" smtClean="0"/>
          </a:p>
          <a:p>
            <a:pPr algn="just" rtl="1"/>
            <a:r>
              <a:rPr lang="ar-DZ" sz="2400" b="1" dirty="0" smtClean="0"/>
              <a:t>يعكس تنظيم وحدات الحكم المحلى الياباني الخصوصية اليابانية في تعدد أنواع المحافظات والمدن والوحدات المحلية الأساسية.  فتنقسم وحدات الإدارة المحلية بشكل عام إلى نوعين رئيسيين من الوحدات هما:</a:t>
            </a:r>
          </a:p>
          <a:p>
            <a:pPr algn="just" rtl="1">
              <a:buFont typeface="Arial" pitchFamily="34" charset="0"/>
              <a:buChar char="•"/>
            </a:pPr>
            <a:r>
              <a:rPr lang="ar-DZ" sz="2400" b="1" dirty="0" smtClean="0"/>
              <a:t> </a:t>
            </a:r>
            <a:r>
              <a:rPr lang="ar-DZ" sz="2400" b="1" u="sng" dirty="0" smtClean="0">
                <a:effectLst>
                  <a:outerShdw blurRad="38100" dist="38100" dir="2700000" algn="tl">
                    <a:srgbClr val="000000">
                      <a:alpha val="43137"/>
                    </a:srgbClr>
                  </a:outerShdw>
                </a:effectLst>
              </a:rPr>
              <a:t>المحافظات  الحضرية والريفية </a:t>
            </a:r>
            <a:r>
              <a:rPr lang="ar-DZ" sz="2400" b="1" dirty="0" smtClean="0"/>
              <a:t>عدد المحافظات في اليابان 47 محافظة على رأس كل منها محافظ</a:t>
            </a:r>
          </a:p>
          <a:p>
            <a:pPr algn="just" rtl="1">
              <a:buFont typeface="Arial" pitchFamily="34" charset="0"/>
              <a:buChar char="•"/>
            </a:pPr>
            <a:r>
              <a:rPr lang="ar-DZ" sz="2400" b="1" dirty="0" smtClean="0"/>
              <a:t>و</a:t>
            </a:r>
            <a:r>
              <a:rPr lang="ar-DZ" sz="2400" b="1" u="sng" dirty="0" smtClean="0">
                <a:effectLst>
                  <a:outerShdw blurRad="38100" dist="38100" dir="2700000" algn="tl">
                    <a:srgbClr val="000000">
                      <a:alpha val="43137"/>
                    </a:srgbClr>
                  </a:outerShdw>
                </a:effectLst>
              </a:rPr>
              <a:t>المحليات</a:t>
            </a:r>
            <a:r>
              <a:rPr lang="ar-DZ" sz="2400" b="1" dirty="0" smtClean="0"/>
              <a:t>  وتعتبر الوحدة الأساسية في الحكم المحلى الياباني مثل المدن الكبيرة والصغيرة ويرأسها عمدة وعددها هو 3200 محلية منذ انطلاقها وتناقصت في سياسة الدمج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3789040"/>
            <a:ext cx="8305800" cy="1981200"/>
          </a:xfrm>
          <a:ln>
            <a:noFill/>
          </a:ln>
          <a:effectLst>
            <a:glow rad="228600">
              <a:schemeClr val="accent1">
                <a:satMod val="175000"/>
                <a:alpha val="40000"/>
              </a:schemeClr>
            </a:glow>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r>
              <a:rPr lang="ar-DZ" sz="5400" dirty="0" smtClean="0">
                <a:solidFill>
                  <a:srgbClr val="FFFF00"/>
                </a:solidFill>
                <a:latin typeface="Andalus" pitchFamily="18" charset="-78"/>
                <a:cs typeface="Andalus" pitchFamily="18" charset="-78"/>
              </a:rPr>
              <a:t>المحور الثاني </a:t>
            </a:r>
            <a:r>
              <a:rPr lang="ar-DZ" sz="5400" dirty="0" smtClean="0">
                <a:latin typeface="Andalus" pitchFamily="18" charset="-78"/>
                <a:cs typeface="Andalus" pitchFamily="18" charset="-78"/>
              </a:rPr>
              <a:t>: </a:t>
            </a:r>
            <a:r>
              <a:rPr lang="ar-DZ" sz="5400" dirty="0" smtClean="0">
                <a:solidFill>
                  <a:srgbClr val="FF0000"/>
                </a:solidFill>
                <a:latin typeface="Andalus" pitchFamily="18" charset="-78"/>
                <a:cs typeface="Andalus" pitchFamily="18" charset="-78"/>
              </a:rPr>
              <a:t>استعمالات الأرض بالمدينة و التطور التشريعي لقوانين العمران في الجزائر</a:t>
            </a:r>
            <a:br>
              <a:rPr lang="ar-DZ" sz="5400" dirty="0" smtClean="0">
                <a:solidFill>
                  <a:srgbClr val="FF0000"/>
                </a:solidFill>
                <a:latin typeface="Andalus" pitchFamily="18" charset="-78"/>
                <a:cs typeface="Andalus" pitchFamily="18" charset="-78"/>
              </a:rPr>
            </a:br>
            <a:r>
              <a:rPr sz="5400" dirty="0" smtClean="0">
                <a:solidFill>
                  <a:srgbClr val="00B050"/>
                </a:solidFill>
                <a:latin typeface="Andalus" pitchFamily="18" charset="-78"/>
                <a:cs typeface="Andalus" pitchFamily="18" charset="-78"/>
              </a:rPr>
              <a:t>occupation</a:t>
            </a:r>
            <a:r>
              <a:rPr lang="fr-FR" sz="5400" dirty="0">
                <a:solidFill>
                  <a:srgbClr val="00B050"/>
                </a:solidFill>
                <a:latin typeface="Andalus" pitchFamily="18" charset="-78"/>
                <a:cs typeface="Andalus" pitchFamily="18" charset="-78"/>
              </a:rPr>
              <a:t>s</a:t>
            </a:r>
            <a:r>
              <a:rPr sz="5400" dirty="0" smtClean="0">
                <a:solidFill>
                  <a:srgbClr val="00B050"/>
                </a:solidFill>
                <a:latin typeface="Andalus" pitchFamily="18" charset="-78"/>
                <a:cs typeface="Andalus" pitchFamily="18" charset="-78"/>
              </a:rPr>
              <a:t> </a:t>
            </a:r>
            <a:r>
              <a:rPr lang="fr-FR" sz="5400" dirty="0" smtClean="0">
                <a:solidFill>
                  <a:srgbClr val="00B050"/>
                </a:solidFill>
                <a:latin typeface="Andalus" pitchFamily="18" charset="-78"/>
                <a:cs typeface="Andalus" pitchFamily="18" charset="-78"/>
              </a:rPr>
              <a:t>au</a:t>
            </a:r>
            <a:r>
              <a:rPr sz="5400" dirty="0" smtClean="0">
                <a:solidFill>
                  <a:srgbClr val="00B050"/>
                </a:solidFill>
                <a:latin typeface="Andalus" pitchFamily="18" charset="-78"/>
                <a:cs typeface="Andalus" pitchFamily="18" charset="-78"/>
              </a:rPr>
              <a:t> sol </a:t>
            </a:r>
            <a:r>
              <a:rPr sz="5400" dirty="0" err="1" smtClean="0">
                <a:solidFill>
                  <a:srgbClr val="00B050"/>
                </a:solidFill>
                <a:latin typeface="Andalus" pitchFamily="18" charset="-78"/>
                <a:cs typeface="Andalus" pitchFamily="18" charset="-78"/>
              </a:rPr>
              <a:t>dans</a:t>
            </a:r>
            <a:r>
              <a:rPr sz="5400" dirty="0" smtClean="0">
                <a:solidFill>
                  <a:srgbClr val="00B050"/>
                </a:solidFill>
                <a:latin typeface="Andalus" pitchFamily="18" charset="-78"/>
                <a:cs typeface="Andalus" pitchFamily="18" charset="-78"/>
              </a:rPr>
              <a:t> la </a:t>
            </a:r>
            <a:r>
              <a:rPr sz="5400" dirty="0" err="1" smtClean="0">
                <a:solidFill>
                  <a:srgbClr val="00B050"/>
                </a:solidFill>
                <a:latin typeface="Andalus" pitchFamily="18" charset="-78"/>
                <a:cs typeface="Andalus" pitchFamily="18" charset="-78"/>
              </a:rPr>
              <a:t>ville</a:t>
            </a:r>
            <a:r>
              <a:rPr sz="5400" dirty="0" smtClean="0">
                <a:solidFill>
                  <a:srgbClr val="00B050"/>
                </a:solidFill>
                <a:latin typeface="Andalus" pitchFamily="18" charset="-78"/>
                <a:cs typeface="Andalus" pitchFamily="18" charset="-78"/>
              </a:rPr>
              <a:t> et </a:t>
            </a:r>
            <a:r>
              <a:rPr lang="en-US" sz="5400" dirty="0" smtClean="0">
                <a:solidFill>
                  <a:srgbClr val="00B050"/>
                </a:solidFill>
                <a:latin typeface="Andalus" pitchFamily="18" charset="-78"/>
                <a:cs typeface="Andalus" pitchFamily="18" charset="-78"/>
              </a:rPr>
              <a:t>le </a:t>
            </a:r>
            <a:r>
              <a:rPr lang="fr-FR" sz="5400" dirty="0" smtClean="0">
                <a:solidFill>
                  <a:srgbClr val="00B050"/>
                </a:solidFill>
                <a:latin typeface="Andalus" pitchFamily="18" charset="-78"/>
                <a:cs typeface="Andalus" pitchFamily="18" charset="-78"/>
              </a:rPr>
              <a:t>règlement en Algér</a:t>
            </a:r>
            <a:r>
              <a:rPr lang="fr-FR" sz="5400" dirty="0" smtClean="0">
                <a:latin typeface="Andalus" pitchFamily="18" charset="-78"/>
                <a:cs typeface="Andalus" pitchFamily="18" charset="-78"/>
              </a:rPr>
              <a:t>ie</a:t>
            </a:r>
            <a:r>
              <a:rPr sz="5400" dirty="0" smtClean="0">
                <a:latin typeface="Andalus" pitchFamily="18" charset="-78"/>
                <a:cs typeface="Andalus" pitchFamily="18" charset="-78"/>
              </a:rPr>
              <a:t> </a:t>
            </a:r>
            <a:endParaRPr lang="fr-FR" sz="5400" dirty="0">
              <a:latin typeface="Andalus" pitchFamily="18" charset="-78"/>
              <a:cs typeface="Andalus" pitchFamily="18"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0034" y="1142984"/>
            <a:ext cx="8229600" cy="4572000"/>
          </a:xfrm>
        </p:spPr>
        <p:txBody>
          <a:bodyPr/>
          <a:lstStyle/>
          <a:p>
            <a:pPr algn="ctr" rtl="1">
              <a:buNone/>
            </a:pPr>
            <a:r>
              <a:rPr lang="ar-DZ"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rtl="1">
              <a:buNone/>
            </a:pP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أدوات التهيئة والتعمير هي التعبير العملي لعملية التخطيط المجالي فهي نتاج لتطور المدينة إذ ينبغي أن تتطور هذه الأدوات لكي تصبح بإمكانها أن تتلاءم مع التحولات الاجتماعية , الاقتصادية و السياسية التي تؤثر مباشرة على رسم سياسة حضرية ينبغي أن تكون في  المستوى لتلبية الحاجيات الوظيفية الحضرية للمدينة.</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rtl="1">
              <a:buNone/>
            </a:pP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والمدينة الجزائرية ليست  بمنأى عن هذه التحولات فإنها تتحول وتتغير ولكن </a:t>
            </a:r>
            <a:r>
              <a:rPr lang="ar-DZ"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ماذا عن أدواتها العمرانية هل هي في تطور أم في حالة ركود؟؟؟</a:t>
            </a:r>
            <a:endParaRPr lang="en-US"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rtl="1">
              <a:buNone/>
            </a:pP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a:xfrm>
            <a:off x="428596" y="2357430"/>
            <a:ext cx="8229600" cy="2862274"/>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DZ" sz="6600" b="0" i="0" u="sng" strike="noStrike" kern="1200" cap="none" spc="-100" normalizeH="0" baseline="0" noProof="0" dirty="0" smtClean="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uLnTx/>
                <a:uFillTx/>
                <a:latin typeface="+mj-lt"/>
                <a:ea typeface="+mj-ea"/>
                <a:cs typeface="+mj-cs"/>
              </a:rPr>
              <a:t>الجزء الأول :</a:t>
            </a:r>
          </a:p>
          <a:p>
            <a:pPr algn="ctr">
              <a:spcBef>
                <a:spcPct val="0"/>
              </a:spcBef>
              <a:defRPr/>
            </a:pPr>
            <a:r>
              <a:rPr lang="ar-DZ" sz="6600" u="sng" spc="-100" dirty="0"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rPr>
              <a:t>السياسة الحضرية الاستعمارية </a:t>
            </a:r>
            <a:endParaRPr lang="en-US" sz="6600" u="sng" spc="-100" dirty="0"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6600" b="0" i="0" u="sng"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vec flèche vers le bas 3"/>
          <p:cNvSpPr/>
          <p:nvPr/>
        </p:nvSpPr>
        <p:spPr>
          <a:xfrm>
            <a:off x="2000232" y="428604"/>
            <a:ext cx="5000660" cy="857256"/>
          </a:xfrm>
          <a:prstGeom prst="down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ar-DZ"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ar-DZ"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الجزء الأول:</a:t>
            </a: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السياسة الحضرية الاستعمارية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fr-FR"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Ellipse 4"/>
          <p:cNvSpPr/>
          <p:nvPr/>
        </p:nvSpPr>
        <p:spPr>
          <a:xfrm>
            <a:off x="7500958" y="2428868"/>
            <a:ext cx="571504" cy="50006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DZ"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Ellipse 5"/>
          <p:cNvSpPr/>
          <p:nvPr/>
        </p:nvSpPr>
        <p:spPr>
          <a:xfrm>
            <a:off x="7500958" y="3500438"/>
            <a:ext cx="571504" cy="50006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à coins arrondis 8"/>
          <p:cNvSpPr/>
          <p:nvPr/>
        </p:nvSpPr>
        <p:spPr>
          <a:xfrm>
            <a:off x="3286116" y="2428868"/>
            <a:ext cx="3714776" cy="5715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العهد العثمانــــــــــــــــــــــــــــــــــــــــــــــي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à coins arrondis 9"/>
          <p:cNvSpPr/>
          <p:nvPr/>
        </p:nvSpPr>
        <p:spPr>
          <a:xfrm>
            <a:off x="3357554" y="3571876"/>
            <a:ext cx="3714776" cy="5715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العهد الاستعمـــــــــــــــــــــــاري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900" decel="100000" fill="hold"/>
                                        <p:tgtEl>
                                          <p:spTgt spid="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r"/>
            <a:r>
              <a:rPr lang="ar-SA" sz="2800" b="1" dirty="0"/>
              <a:t>و هي تلك الهيئة التي تقوم على وضع التشريعات و السياسات العامة التي </a:t>
            </a:r>
            <a:r>
              <a:rPr lang="ar-SA" sz="2800" b="1" dirty="0" err="1"/>
              <a:t>تحضى</a:t>
            </a:r>
            <a:r>
              <a:rPr lang="ar-SA" sz="2800" b="1" dirty="0"/>
              <a:t> بموافقة السلطة التشريعية         كما تختص بتنفيذ القوانين، وبالنهوض بعبء الوظيفتين الإدارية والسياسية في الدولة</a:t>
            </a:r>
            <a:r>
              <a:rPr lang="ar-SA" sz="2800" b="1" dirty="0" smtClean="0"/>
              <a:t>،</a:t>
            </a:r>
            <a:endParaRPr lang="en-US" sz="2800" b="1" dirty="0" smtClean="0"/>
          </a:p>
          <a:p>
            <a:pPr algn="r"/>
            <a:r>
              <a:rPr lang="ar-SA" sz="2800" b="1" dirty="0" smtClean="0"/>
              <a:t> </a:t>
            </a:r>
            <a:r>
              <a:rPr lang="ar-SA" sz="2800" b="1" dirty="0"/>
              <a:t>ويشكل </a:t>
            </a:r>
            <a:r>
              <a:rPr lang="ar-DZ" sz="2800" b="1" dirty="0" smtClean="0"/>
              <a:t>موظفوها </a:t>
            </a:r>
            <a:r>
              <a:rPr lang="ar-SA" sz="2800" b="1" dirty="0" smtClean="0"/>
              <a:t>هرماً</a:t>
            </a:r>
            <a:r>
              <a:rPr lang="ar-SA" sz="2800" b="1" dirty="0"/>
              <a:t>، يكون في قمته رؤساء السلطة التنفيذية، (رئيس الجمهورية، رئيس مجلس الوزراء، الوزراء)،          وفي قاعدته أصحاب الدرجات الوظيفية الدنيا، وتوجد بين كل هؤلاء خطوط اتصال، تربط الرؤساء بالمرؤوسين، وتتمثل في الأوامر الرئاسية، وفي الإشراف والتوجيه، الذي يمارسه الرؤساء على تصرفات مرؤوسيهم</a:t>
            </a:r>
            <a:r>
              <a:rPr lang="ar-SA" b="1" dirty="0"/>
              <a:t>، </a:t>
            </a:r>
            <a:endParaRPr lang="ar-DZ" dirty="0"/>
          </a:p>
        </p:txBody>
      </p:sp>
      <p:sp>
        <p:nvSpPr>
          <p:cNvPr id="3" name="عنوان 2"/>
          <p:cNvSpPr>
            <a:spLocks noGrp="1"/>
          </p:cNvSpPr>
          <p:nvPr>
            <p:ph type="title"/>
          </p:nvPr>
        </p:nvSpPr>
        <p:spPr>
          <a:xfrm>
            <a:off x="457200" y="548680"/>
            <a:ext cx="8229600" cy="1219200"/>
          </a:xfrm>
        </p:spPr>
        <p:txBody>
          <a:bodyPr>
            <a:normAutofit fontScale="90000"/>
          </a:bodyPr>
          <a:lstStyle/>
          <a:p>
            <a:pPr algn="ctr" rtl="1">
              <a:lnSpc>
                <a:spcPct val="115000"/>
              </a:lnSpc>
              <a:spcAft>
                <a:spcPts val="1000"/>
              </a:spcAft>
            </a:pPr>
            <a:r>
              <a:rPr lang="ar-SA" sz="4400" b="1" u="sng" kern="1800" dirty="0">
                <a:solidFill>
                  <a:srgbClr val="92D050"/>
                </a:solidFill>
                <a:effectLst/>
                <a:latin typeface="Times New Roman" panose="02020603050405020304" pitchFamily="18" charset="0"/>
                <a:ea typeface="Times New Roman" panose="02020603050405020304" pitchFamily="18" charset="0"/>
                <a:cs typeface="Simple Bold Jut Out" panose="02010401010101010101" pitchFamily="2" charset="-78"/>
              </a:rPr>
              <a:t>السلطة التنفيذية:</a:t>
            </a:r>
            <a:r>
              <a:rPr lang="en-US" sz="2000" dirty="0">
                <a:effectLst/>
                <a:latin typeface="Calibri" panose="020F0502020204030204" pitchFamily="34" charset="0"/>
                <a:ea typeface="Calibri" panose="020F0502020204030204" pitchFamily="34" charset="0"/>
                <a:cs typeface="Arial" panose="020B0604020202020204" pitchFamily="34" charset="0"/>
              </a:rPr>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ar-DZ" dirty="0"/>
          </a:p>
        </p:txBody>
      </p:sp>
    </p:spTree>
    <p:extLst>
      <p:ext uri="{BB962C8B-B14F-4D97-AF65-F5344CB8AC3E}">
        <p14:creationId xmlns:p14="http://schemas.microsoft.com/office/powerpoint/2010/main" val="2908092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28596" y="1285860"/>
            <a:ext cx="8229600" cy="5381644"/>
          </a:xfrm>
        </p:spPr>
        <p:txBody>
          <a:bodyPr>
            <a:noAutofit/>
          </a:bodyPr>
          <a:lstStyle/>
          <a:p>
            <a:pPr algn="ctr" rtl="1">
              <a:lnSpc>
                <a:spcPct val="90000"/>
              </a:lnSpc>
              <a:buNone/>
            </a:pPr>
            <a:r>
              <a:rPr lang="ar-DZ" sz="2400" dirty="0" smtClean="0"/>
              <a:t>خلال هاته الفترة كان باي الجزائر هو من يتولى سلطة و قيادة المجتمع، إذ أن جميع الأراضي تنتسب إلى هاته الأخيرة (السلطة) بصفتها ملكية جماعية، و قد تم تقسيم هاته الأراضي إلى:</a:t>
            </a:r>
          </a:p>
          <a:p>
            <a:pPr algn="ctr" rtl="1">
              <a:lnSpc>
                <a:spcPct val="90000"/>
              </a:lnSpc>
              <a:buNone/>
            </a:pPr>
            <a:r>
              <a:rPr lang="ar-DZ" sz="2400" b="1" u="sng" dirty="0" smtClean="0"/>
              <a:t>- </a:t>
            </a:r>
            <a:r>
              <a:rPr lang="ar-DZ" sz="2400" b="1" u="sng" dirty="0" smtClean="0">
                <a:solidFill>
                  <a:srgbClr val="FF0000"/>
                </a:solidFill>
              </a:rPr>
              <a:t>أراضي </a:t>
            </a:r>
            <a:r>
              <a:rPr lang="ar-DZ" sz="2400" b="1" u="sng" dirty="0" err="1" smtClean="0">
                <a:solidFill>
                  <a:srgbClr val="FF0000"/>
                </a:solidFill>
              </a:rPr>
              <a:t>البايلك</a:t>
            </a:r>
            <a:r>
              <a:rPr lang="ar-DZ" sz="2400" b="1" u="sng" dirty="0" smtClean="0">
                <a:solidFill>
                  <a:srgbClr val="FF0000"/>
                </a:solidFill>
              </a:rPr>
              <a:t>: </a:t>
            </a:r>
            <a:r>
              <a:rPr lang="ar-DZ" sz="2400" dirty="0" smtClean="0"/>
              <a:t>و تعود ملكية هاته الأراضي إلى الوصي أي الباي الذي يحدد استخدام الأرض و كذلك مؤسسات الدولة العثمانية، أما الاستغلال فيعود على الفلاحين أو العاملين بها.</a:t>
            </a:r>
          </a:p>
          <a:p>
            <a:pPr algn="ctr" rtl="1">
              <a:lnSpc>
                <a:spcPct val="90000"/>
              </a:lnSpc>
              <a:buFontTx/>
              <a:buChar char="-"/>
            </a:pPr>
            <a:r>
              <a:rPr lang="ar-DZ" sz="2400" b="1" u="sng" dirty="0" smtClean="0">
                <a:solidFill>
                  <a:srgbClr val="FF0000"/>
                </a:solidFill>
              </a:rPr>
              <a:t>أراضي العزل: </a:t>
            </a:r>
            <a:r>
              <a:rPr lang="ar-DZ" sz="2400" dirty="0" smtClean="0"/>
              <a:t>هي الأراضي التي يصادرها أو يشتريها الباي من القبائل </a:t>
            </a:r>
          </a:p>
          <a:p>
            <a:pPr algn="ctr" rtl="1">
              <a:lnSpc>
                <a:spcPct val="90000"/>
              </a:lnSpc>
              <a:buFontTx/>
              <a:buChar char="-"/>
            </a:pPr>
            <a:r>
              <a:rPr lang="ar-DZ" sz="2400" b="1" u="sng" dirty="0" smtClean="0">
                <a:solidFill>
                  <a:srgbClr val="FF0000"/>
                </a:solidFill>
              </a:rPr>
              <a:t>أراضي العرش: </a:t>
            </a:r>
            <a:r>
              <a:rPr lang="ar-DZ" sz="2400" dirty="0" smtClean="0"/>
              <a:t>هي أراضي تملكها القبائل </a:t>
            </a:r>
            <a:r>
              <a:rPr lang="ar-DZ" sz="2400" dirty="0" err="1" smtClean="0"/>
              <a:t>و</a:t>
            </a:r>
            <a:r>
              <a:rPr lang="ar-DZ" sz="2400" dirty="0" smtClean="0"/>
              <a:t> يتولى زعماءها توزيعها على أرباب العائلات </a:t>
            </a:r>
          </a:p>
          <a:p>
            <a:pPr algn="ctr" rtl="1">
              <a:lnSpc>
                <a:spcPct val="90000"/>
              </a:lnSpc>
              <a:buFontTx/>
              <a:buChar char="-"/>
            </a:pPr>
            <a:r>
              <a:rPr lang="ar-DZ" sz="2400" b="1" dirty="0" smtClean="0">
                <a:solidFill>
                  <a:srgbClr val="FF0000"/>
                </a:solidFill>
              </a:rPr>
              <a:t>- </a:t>
            </a:r>
            <a:r>
              <a:rPr lang="ar-DZ" sz="2400" b="1" u="sng" dirty="0" smtClean="0">
                <a:solidFill>
                  <a:srgbClr val="FF0000"/>
                </a:solidFill>
              </a:rPr>
              <a:t>أراضي الملك</a:t>
            </a:r>
            <a:r>
              <a:rPr lang="ar-DZ" sz="2400" b="1" u="sng" dirty="0" smtClean="0"/>
              <a:t>: </a:t>
            </a:r>
            <a:r>
              <a:rPr lang="ar-DZ" sz="2400" dirty="0" err="1" smtClean="0"/>
              <a:t>و</a:t>
            </a:r>
            <a:r>
              <a:rPr lang="ar-DZ" sz="2400" dirty="0" smtClean="0"/>
              <a:t> هي ملكية الأفراد للأراضي عن طريق حجج مكتوبة، </a:t>
            </a:r>
            <a:r>
              <a:rPr lang="ar-DZ" sz="2400" dirty="0" err="1" smtClean="0"/>
              <a:t>و</a:t>
            </a:r>
            <a:r>
              <a:rPr lang="ar-DZ" sz="2400" dirty="0" smtClean="0"/>
              <a:t> هي تعود إلى العائلات </a:t>
            </a:r>
            <a:r>
              <a:rPr lang="ar-DZ" sz="2400" dirty="0" err="1" smtClean="0"/>
              <a:t>و</a:t>
            </a:r>
            <a:r>
              <a:rPr lang="ar-DZ" sz="2400" dirty="0" smtClean="0"/>
              <a:t> القبائل</a:t>
            </a:r>
          </a:p>
          <a:p>
            <a:pPr algn="ctr" rtl="1">
              <a:lnSpc>
                <a:spcPct val="90000"/>
              </a:lnSpc>
              <a:buNone/>
            </a:pPr>
            <a:r>
              <a:rPr lang="ar-DZ" sz="2400" dirty="0" smtClean="0"/>
              <a:t>- </a:t>
            </a:r>
            <a:r>
              <a:rPr lang="ar-DZ" sz="2400" b="1" u="sng" dirty="0" smtClean="0">
                <a:solidFill>
                  <a:srgbClr val="FF0000"/>
                </a:solidFill>
              </a:rPr>
              <a:t>أراضي الأوقاف أو الحبوس</a:t>
            </a:r>
            <a:r>
              <a:rPr lang="ar-DZ" sz="2400" b="1" u="sng" dirty="0" smtClean="0"/>
              <a:t>: </a:t>
            </a:r>
            <a:r>
              <a:rPr lang="ar-DZ" sz="2400" dirty="0" err="1" smtClean="0"/>
              <a:t>و</a:t>
            </a:r>
            <a:r>
              <a:rPr lang="ar-DZ" sz="2400" dirty="0" smtClean="0"/>
              <a:t> هي الأراضي التي تهبها القبائل </a:t>
            </a:r>
            <a:r>
              <a:rPr lang="ar-DZ" sz="2400" dirty="0" err="1" smtClean="0"/>
              <a:t>و</a:t>
            </a:r>
            <a:r>
              <a:rPr lang="ar-DZ" sz="2400" dirty="0" smtClean="0"/>
              <a:t> العائلات إلى المساجد أو الجمعيات الدينية أو الخيرية، </a:t>
            </a:r>
            <a:r>
              <a:rPr lang="ar-DZ" sz="2400" dirty="0" err="1" smtClean="0"/>
              <a:t>و</a:t>
            </a:r>
            <a:r>
              <a:rPr lang="ar-DZ" sz="2400" dirty="0" smtClean="0"/>
              <a:t> بمجرد أن تتحول الملكية تصبح في أيدي من يرعي هاته الأخيرة.</a:t>
            </a:r>
            <a:endParaRPr lang="fr-FR" sz="2400" dirty="0" smtClean="0"/>
          </a:p>
          <a:p>
            <a:pPr algn="ctr" rtl="1">
              <a:buNone/>
            </a:pPr>
            <a:endParaRPr lang="ar-DZ"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a:p>
            <a:pPr algn="ctr" rtl="1">
              <a:buNone/>
            </a:pP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3" name="Titre 2"/>
          <p:cNvSpPr>
            <a:spLocks noGrp="1"/>
          </p:cNvSpPr>
          <p:nvPr>
            <p:ph type="title"/>
          </p:nvPr>
        </p:nvSpPr>
        <p:spPr>
          <a:xfrm>
            <a:off x="7072330" y="928670"/>
            <a:ext cx="1643074" cy="419080"/>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ar-DZ"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العهد العثماني:</a:t>
            </a:r>
            <a:endParaRPr lang="fr-FR"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3714744"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2000232"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1000"/>
                                        <p:tgtEl>
                                          <p:spTgt spid="2">
                                            <p:txEl>
                                              <p:pRg st="3" end="3"/>
                                            </p:txEl>
                                          </p:spTgt>
                                        </p:tgtEl>
                                      </p:cBhvr>
                                    </p:animEffect>
                                    <p:anim calcmode="lin" valueType="num">
                                      <p:cBhvr>
                                        <p:cTn id="4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1000"/>
                                        <p:tgtEl>
                                          <p:spTgt spid="2">
                                            <p:txEl>
                                              <p:pRg st="4" end="4"/>
                                            </p:txEl>
                                          </p:spTgt>
                                        </p:tgtEl>
                                      </p:cBhvr>
                                    </p:animEffect>
                                    <p:anim calcmode="lin" valueType="num">
                                      <p:cBhvr>
                                        <p:cTn id="4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Effect transition="in" filter="fade">
                                      <p:cBhvr>
                                        <p:cTn id="55" dur="1000"/>
                                        <p:tgtEl>
                                          <p:spTgt spid="2">
                                            <p:txEl>
                                              <p:pRg st="5" end="5"/>
                                            </p:txEl>
                                          </p:spTgt>
                                        </p:tgtEl>
                                      </p:cBhvr>
                                    </p:animEffect>
                                    <p:anim calcmode="lin" valueType="num">
                                      <p:cBhvr>
                                        <p:cTn id="5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072330" y="928670"/>
            <a:ext cx="1500198" cy="371492"/>
          </a:xfrm>
          <a:ln w="6350" cap="rnd">
            <a:noFill/>
          </a:ln>
        </p:spPr>
        <p:style>
          <a:lnRef idx="0">
            <a:schemeClr val="accent4"/>
          </a:lnRef>
          <a:fillRef idx="3">
            <a:schemeClr val="accent4"/>
          </a:fillRef>
          <a:effectRef idx="3">
            <a:schemeClr val="accent4"/>
          </a:effectRef>
          <a:fontRef idx="minor">
            <a:schemeClr val="lt1"/>
          </a:fontRef>
        </p:style>
        <p:txBody>
          <a:bodyPr vert="horz" rtlCol="0" anchor="b" anchorCtr="0">
            <a:normAutofit/>
          </a:bodyPr>
          <a:lstStyle/>
          <a:p>
            <a:pPr algn="ctr"/>
            <a:r>
              <a:rPr lang="ar-DZ"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العهد الاستعماري: </a:t>
            </a:r>
            <a:endParaRPr lang="fr-F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endParaRPr>
          </a:p>
        </p:txBody>
      </p:sp>
      <p:sp>
        <p:nvSpPr>
          <p:cNvPr id="4" name="Espace réservé du contenu 3"/>
          <p:cNvSpPr>
            <a:spLocks noGrp="1"/>
          </p:cNvSpPr>
          <p:nvPr>
            <p:ph idx="1"/>
          </p:nvPr>
        </p:nvSpPr>
        <p:spPr/>
        <p:txBody>
          <a:bodyPr>
            <a:normAutofit fontScale="92500" lnSpcReduction="10000"/>
          </a:bodyPr>
          <a:lstStyle/>
          <a:p>
            <a:pPr algn="ctr" rtl="1">
              <a:buNone/>
            </a:pPr>
            <a:r>
              <a:rPr lang="ar-DZ" dirty="0" smtClean="0"/>
              <a:t>كانت بصمة المستعمر الفرنسي بالجزائر  في مجال العمران مستمدة من النموذج الغربي لتخطيط المدن .فقبل سنة 1919 كانت الأداة الرئيسية المطبقة في المدن تتمثل في</a:t>
            </a:r>
            <a:r>
              <a:rPr lang="ar-DZ" u="sng" dirty="0" smtClean="0"/>
              <a:t> </a:t>
            </a:r>
            <a:r>
              <a:rPr lang="ar-DZ" b="1" u="sng" dirty="0" smtClean="0">
                <a:solidFill>
                  <a:srgbClr val="FF0000"/>
                </a:solidFill>
              </a:rPr>
              <a:t>مخطط الترصيف والاحتياطات </a:t>
            </a:r>
            <a:r>
              <a:rPr lang="fr-FR" b="1" u="sng" dirty="0" smtClean="0">
                <a:solidFill>
                  <a:srgbClr val="FF0000"/>
                </a:solidFill>
              </a:rPr>
              <a:t>plan d’alignement et réserves</a:t>
            </a:r>
            <a:r>
              <a:rPr lang="ar-DZ" b="1" u="sng" dirty="0" smtClean="0"/>
              <a:t> </a:t>
            </a:r>
            <a:r>
              <a:rPr lang="ar-DZ" dirty="0" smtClean="0"/>
              <a:t>الذي يعمل على تحديد ترصيف المباني على طول الطرق الجديدة . وكذا تحديد المساحات العامة والاحتياطات العقارية التي تترك لكل  المرافق العمومية ذات المنفعة العامة </a:t>
            </a:r>
            <a:r>
              <a:rPr lang="ar-DZ" dirty="0" err="1" smtClean="0"/>
              <a:t>و</a:t>
            </a:r>
            <a:r>
              <a:rPr lang="ar-DZ" dirty="0" smtClean="0"/>
              <a:t> النصب التذكارية ويعمل أيضا على تحديد المجالات الآمنة للارتفاقات سواء كانت لأغراض عسكرية أو غيرها .</a:t>
            </a:r>
          </a:p>
          <a:p>
            <a:pPr algn="ctr" rtl="1">
              <a:buNone/>
            </a:pPr>
            <a:r>
              <a:rPr lang="ar-DZ" dirty="0" smtClean="0"/>
              <a:t>وبعد الحرب العالمية الأولى عرفت السياسة الحضرية في الجزائر تحت وصاية المستعمر الفرنسي للفترة الممتدة من 1919 </a:t>
            </a:r>
            <a:r>
              <a:rPr lang="ar-DZ" dirty="0" err="1" smtClean="0"/>
              <a:t>و</a:t>
            </a:r>
            <a:r>
              <a:rPr lang="ar-DZ" dirty="0" smtClean="0"/>
              <a:t> 1949 ميلاد </a:t>
            </a:r>
            <a:r>
              <a:rPr lang="ar-DZ" b="1" u="sng" dirty="0" smtClean="0">
                <a:solidFill>
                  <a:srgbClr val="FF0000"/>
                </a:solidFill>
              </a:rPr>
              <a:t>المخطط العمراني </a:t>
            </a:r>
            <a:r>
              <a:rPr lang="fr-FR" b="1" u="sng" dirty="0" smtClean="0">
                <a:solidFill>
                  <a:srgbClr val="FF0000"/>
                </a:solidFill>
              </a:rPr>
              <a:t> </a:t>
            </a:r>
            <a:r>
              <a:rPr lang="ar-DZ" b="1" u="sng" dirty="0" smtClean="0">
                <a:solidFill>
                  <a:srgbClr val="FF0000"/>
                </a:solidFill>
              </a:rPr>
              <a:t>   </a:t>
            </a:r>
            <a:r>
              <a:rPr lang="fr-FR" b="1" u="sng" dirty="0" smtClean="0">
                <a:solidFill>
                  <a:srgbClr val="FF0000"/>
                </a:solidFill>
              </a:rPr>
              <a:t>plan d’urbanisme</a:t>
            </a:r>
            <a:r>
              <a:rPr lang="ar-DZ" dirty="0" smtClean="0"/>
              <a:t>المستمد من قانون  </a:t>
            </a:r>
            <a:r>
              <a:rPr lang="fr-FR" dirty="0" smtClean="0"/>
              <a:t>cornudet </a:t>
            </a:r>
            <a:r>
              <a:rPr lang="ar-DZ" dirty="0" smtClean="0"/>
              <a:t> الذي خلص إلى وضع مخططات التهيئة ومخططات التوسع من خلال إلزامية انجاز مخططات التعمير لتسيير التوسعات الحضرية المتسارعة الناتجة عن هجرة السكان بسبب التطور الذي عرفه قطاع الصناعة والتجارة وتوفر فرص العمل في المراكز الحضرية .</a:t>
            </a:r>
            <a:endParaRPr lang="en-US" dirty="0" smtClean="0"/>
          </a:p>
          <a:p>
            <a:pPr algn="ctr" rtl="1">
              <a:buNone/>
            </a:pPr>
            <a:endParaRPr lang="en-US" dirty="0" smtClean="0"/>
          </a:p>
          <a:p>
            <a:pPr algn="ctr" rtl="1">
              <a:buNone/>
            </a:pPr>
            <a:endParaRPr lang="ar-BH" dirty="0"/>
          </a:p>
        </p:txBody>
      </p:sp>
      <p:sp>
        <p:nvSpPr>
          <p:cNvPr id="5" name="Rectangle 4"/>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3714744"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2000232"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3714744"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2000232"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3793" name="Rectangle 1"/>
          <p:cNvSpPr>
            <a:spLocks noChangeArrowheads="1"/>
          </p:cNvSpPr>
          <p:nvPr/>
        </p:nvSpPr>
        <p:spPr bwMode="auto">
          <a:xfrm>
            <a:off x="571472" y="1000108"/>
            <a:ext cx="757242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DZ" sz="2400" dirty="0" smtClean="0"/>
              <a:t>بدا هذا القانون في التطبيق بالجزائر حسب المرسوم المؤرخ في 05 جانفي 1922 حيث زودت </a:t>
            </a:r>
            <a:r>
              <a:rPr lang="ar-DZ" sz="2400" b="1" u="sng" dirty="0" smtClean="0"/>
              <a:t>الجزائر العاصمة بأول مخطط </a:t>
            </a:r>
            <a:r>
              <a:rPr lang="ar-DZ" sz="2400" dirty="0" smtClean="0"/>
              <a:t>لها سنة 1931 وبه تم إدماج  المفاهيم الجديدة للتخطيط العمراني كالتحليل الحضري , البرمجة , التنطيق ونظام النقل المروري.</a:t>
            </a:r>
            <a:endParaRPr lang="en-US" sz="2400" dirty="0" smtClean="0"/>
          </a:p>
          <a:p>
            <a:pPr marL="0" marR="0" lvl="0" indent="0" algn="ctr" defTabSz="914400" rtl="1" eaLnBrk="0" fontAlgn="base" latinLnBrk="0" hangingPunct="0">
              <a:lnSpc>
                <a:spcPct val="100000"/>
              </a:lnSpc>
              <a:spcBef>
                <a:spcPct val="0"/>
              </a:spcBef>
              <a:spcAft>
                <a:spcPct val="0"/>
              </a:spcAft>
              <a:buClrTx/>
              <a:buSzTx/>
              <a:buFontTx/>
              <a:buNone/>
              <a:tabLst/>
            </a:pPr>
            <a:r>
              <a:rPr lang="ar-DZ" sz="2400" dirty="0" smtClean="0"/>
              <a:t>ومع نهاية الحرب العالمية الثانية  تم التخلي عن مخطط التهيئة ومخطط التوسع لما كان يحملاه من أفكار قديمة نابعة من فن العمران والتي باتت تناقض النظريات العمرانية الحديثة للمدينة الوظيفية للتدخل على الأنسجة الحضرية لها.</a:t>
            </a:r>
          </a:p>
          <a:p>
            <a:pPr lvl="0" algn="ctr" rtl="1" eaLnBrk="0" fontAlgn="base" hangingPunct="0">
              <a:spcBef>
                <a:spcPct val="0"/>
              </a:spcBef>
              <a:spcAft>
                <a:spcPct val="0"/>
              </a:spcAft>
            </a:pPr>
            <a:r>
              <a:rPr lang="ar-DZ" sz="2400" dirty="0" smtClean="0"/>
              <a:t>تزامنت فترة بعد الخمسينيات مع ظهور مشاكل اجتماعية عديدة لسكان الجزائريين بسبب التسارع في وتيرة النمو الديمغرافي والاقتصادي الذي عرفته المراكز الحضرية الكبرى بسبب الهجرة الوافدة إليها  ولغرض الرد على مختلف متطلبات عملية الاعمار والتحديث الحضري ظهرت مجموعة من الأدوات التشريعية المستمد مضمونها من النموذج الوظيفي المحدد في ميثاق أثينا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fade">
                                      <p:cBhvr>
                                        <p:cTn id="7" dur="1000"/>
                                        <p:tgtEl>
                                          <p:spTgt spid="33793"/>
                                        </p:tgtEl>
                                      </p:cBhvr>
                                    </p:animEffect>
                                    <p:anim calcmode="lin" valueType="num">
                                      <p:cBhvr>
                                        <p:cTn id="8" dur="1000" fill="hold"/>
                                        <p:tgtEl>
                                          <p:spTgt spid="33793"/>
                                        </p:tgtEl>
                                        <p:attrNameLst>
                                          <p:attrName>ppt_x</p:attrName>
                                        </p:attrNameLst>
                                      </p:cBhvr>
                                      <p:tavLst>
                                        <p:tav tm="0">
                                          <p:val>
                                            <p:strVal val="#ppt_x"/>
                                          </p:val>
                                        </p:tav>
                                        <p:tav tm="100000">
                                          <p:val>
                                            <p:strVal val="#ppt_x"/>
                                          </p:val>
                                        </p:tav>
                                      </p:tavLst>
                                    </p:anim>
                                    <p:anim calcmode="lin" valueType="num">
                                      <p:cBhvr>
                                        <p:cTn id="9" dur="900" decel="100000" fill="hold"/>
                                        <p:tgtEl>
                                          <p:spTgt spid="3379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79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3714744"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2000232"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770" name="Rectangle 2"/>
          <p:cNvSpPr>
            <a:spLocks noChangeArrowheads="1"/>
          </p:cNvSpPr>
          <p:nvPr/>
        </p:nvSpPr>
        <p:spPr bwMode="auto">
          <a:xfrm>
            <a:off x="357158" y="856357"/>
            <a:ext cx="84296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rtl="1" eaLnBrk="1" fontAlgn="base" hangingPunct="1">
              <a:lnSpc>
                <a:spcPct val="100000"/>
              </a:lnSpc>
              <a:spcBef>
                <a:spcPct val="0"/>
              </a:spcBef>
              <a:spcAft>
                <a:spcPct val="0"/>
              </a:spcAft>
              <a:buClrTx/>
              <a:buSzTx/>
              <a:buFontTx/>
              <a:buNone/>
              <a:tabLst/>
            </a:pPr>
            <a:r>
              <a:rPr lang="ar-DZ" sz="2400" dirty="0" smtClean="0"/>
              <a:t>فعمليا تم الانطلاق الرسمي لهذه الأدوات  التعميرية مع انطلاق مشروع </a:t>
            </a:r>
            <a:r>
              <a:rPr lang="ar-DZ" sz="2400" b="1" u="sng" dirty="0" smtClean="0">
                <a:solidFill>
                  <a:srgbClr val="FF0000"/>
                </a:solidFill>
              </a:rPr>
              <a:t>مخطط</a:t>
            </a:r>
            <a:r>
              <a:rPr lang="ar-DZ" sz="2400" b="1" u="sng" dirty="0" smtClean="0"/>
              <a:t> </a:t>
            </a:r>
            <a:r>
              <a:rPr lang="ar-DZ" sz="2400" b="1" u="sng" dirty="0" smtClean="0">
                <a:solidFill>
                  <a:srgbClr val="FF0000"/>
                </a:solidFill>
              </a:rPr>
              <a:t>قسنطينة </a:t>
            </a:r>
            <a:r>
              <a:rPr lang="ar-DZ" sz="2400" b="1" u="sng" dirty="0" smtClean="0"/>
              <a:t> </a:t>
            </a:r>
            <a:r>
              <a:rPr lang="ar-DZ" sz="2400" dirty="0" smtClean="0"/>
              <a:t>سنة 1958-1959 الذي كان يهدف إلى التقليص من  الفوارق الإقليمية ومحاولة تحسين الواقع المعاش لسكان الجزائريين بغية تخميد الثورة التحريرية بتقديم حلول اقتصادية واجتماعية وصدر على إثرها القانون العام للتعمير  سنة 1960 تحت رقم 966-90 المؤرخ في 06-09-1960 ومن بين الأدوات العمرانية المستمدة من هذا القانون والتي استعملت في هاته الفترة :</a:t>
            </a:r>
            <a:endParaRPr lang="en-US" sz="2400" dirty="0" smtClean="0"/>
          </a:p>
          <a:p>
            <a:pPr marR="0" indent="0" algn="ctr" rtl="1" eaLnBrk="0" fontAlgn="base" hangingPunct="0">
              <a:lnSpc>
                <a:spcPct val="100000"/>
              </a:lnSpc>
              <a:spcBef>
                <a:spcPct val="0"/>
              </a:spcBef>
              <a:spcAft>
                <a:spcPct val="0"/>
              </a:spcAft>
              <a:buClrTx/>
              <a:buSzTx/>
              <a:buFontTx/>
              <a:buChar char="•"/>
              <a:tabLst/>
            </a:pPr>
            <a:r>
              <a:rPr lang="ar-DZ" sz="2400" b="1" u="sng" dirty="0" smtClean="0">
                <a:solidFill>
                  <a:srgbClr val="FF0000"/>
                </a:solidFill>
              </a:rPr>
              <a:t>مخطط العمران الرئيسي : </a:t>
            </a:r>
            <a:r>
              <a:rPr lang="fr-FR" sz="2400" b="1" u="sng" dirty="0" smtClean="0">
                <a:solidFill>
                  <a:srgbClr val="FF0000"/>
                </a:solidFill>
              </a:rPr>
              <a:t>PUD</a:t>
            </a:r>
            <a:endParaRPr lang="en-US" sz="2400" b="1" u="sng" dirty="0" smtClean="0">
              <a:solidFill>
                <a:srgbClr val="FF0000"/>
              </a:solidFill>
            </a:endParaRPr>
          </a:p>
          <a:p>
            <a:pPr marR="0" indent="0" algn="ctr" rtl="1" eaLnBrk="0" fontAlgn="base" hangingPunct="0">
              <a:lnSpc>
                <a:spcPct val="100000"/>
              </a:lnSpc>
              <a:spcBef>
                <a:spcPct val="0"/>
              </a:spcBef>
              <a:spcAft>
                <a:spcPct val="0"/>
              </a:spcAft>
              <a:buClrTx/>
              <a:buSzTx/>
              <a:buFontTx/>
              <a:buNone/>
              <a:tabLst/>
            </a:pPr>
            <a:r>
              <a:rPr lang="ar-DZ" sz="2400" dirty="0" smtClean="0"/>
              <a:t>يتميز هذا القانون بنظرته العامة لتي تكون على أفاق 20 سنة فهو يتطرق  للمجال الحضري للمدينة ولا يأخذ في الحسبان المحيط الريفي التابع وظيفيا لها . كما انه يتكامل مع مجال المدينة من الناحية الإحصائية وذلك بوضع العلاقة مابين التركيبة الديمغرافية لسكان والتركيبة الاقتصادية لها ( السكان والعمالة , تموقع المساحات المخصصة للنشاطات الاقتصادية ) كما انه يعمل على توقيع التجهيزات والنشاطات .</a:t>
            </a:r>
            <a:endParaRPr lang="en-US" sz="2400" dirty="0" smtClean="0"/>
          </a:p>
          <a:p>
            <a:pPr marR="0" indent="0" algn="ctr" rtl="1" eaLnBrk="0" fontAlgn="base" hangingPunct="0">
              <a:lnSpc>
                <a:spcPct val="100000"/>
              </a:lnSpc>
              <a:spcBef>
                <a:spcPct val="0"/>
              </a:spcBef>
              <a:spcAft>
                <a:spcPct val="0"/>
              </a:spcAft>
              <a:buClrTx/>
              <a:buSzTx/>
              <a:buFontTx/>
              <a:buChar char="•"/>
              <a:tabLst/>
            </a:pPr>
            <a:r>
              <a:rPr lang="ar-DZ" sz="2400" b="1" u="sng" dirty="0" smtClean="0"/>
              <a:t>مخطط التفصيل: </a:t>
            </a:r>
            <a:r>
              <a:rPr lang="fr-FR" sz="2400" b="1" u="sng" dirty="0" smtClean="0"/>
              <a:t>PDD</a:t>
            </a:r>
            <a:r>
              <a:rPr lang="ar-DZ" sz="2400" b="1" u="sng" dirty="0" smtClean="0"/>
              <a:t> </a:t>
            </a:r>
            <a:r>
              <a:rPr lang="ar-DZ" sz="2400" dirty="0" smtClean="0"/>
              <a:t>ينجز من طرف البلديات على أساس مرجعي لمخطط العمران الرئيسي يهدف إلى تجهيز وتنظيم القطاعات المعمرة والقطاعات التي هي في  طريق التعمير .</a:t>
            </a:r>
            <a:endParaRPr lang="en-US" sz="24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277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77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32770">
                                            <p:txEl>
                                              <p:pRg st="1" end="1"/>
                                            </p:txEl>
                                          </p:spTgt>
                                        </p:tgtEl>
                                        <p:attrNameLst>
                                          <p:attrName>style.visibility</p:attrName>
                                        </p:attrNameLst>
                                      </p:cBhvr>
                                      <p:to>
                                        <p:strVal val="visible"/>
                                      </p:to>
                                    </p:set>
                                    <p:animEffect transition="in" filter="fade">
                                      <p:cBhvr>
                                        <p:cTn id="15" dur="770" decel="100000"/>
                                        <p:tgtEl>
                                          <p:spTgt spid="32770">
                                            <p:txEl>
                                              <p:pRg st="1" end="1"/>
                                            </p:txEl>
                                          </p:spTgt>
                                        </p:tgtEl>
                                      </p:cBhvr>
                                    </p:animEffect>
                                    <p:animScale>
                                      <p:cBhvr>
                                        <p:cTn id="16" dur="770" decel="100000"/>
                                        <p:tgtEl>
                                          <p:spTgt spid="32770">
                                            <p:txEl>
                                              <p:pRg st="1" end="1"/>
                                            </p:txEl>
                                          </p:spTgt>
                                        </p:tgtEl>
                                      </p:cBhvr>
                                      <p:from x="10000" y="10000"/>
                                      <p:to x="200000" y="450000"/>
                                    </p:animScale>
                                    <p:animScale>
                                      <p:cBhvr>
                                        <p:cTn id="17" dur="1230" accel="100000" fill="hold">
                                          <p:stCondLst>
                                            <p:cond delay="770"/>
                                          </p:stCondLst>
                                        </p:cTn>
                                        <p:tgtEl>
                                          <p:spTgt spid="32770">
                                            <p:txEl>
                                              <p:pRg st="1" end="1"/>
                                            </p:txEl>
                                          </p:spTgt>
                                        </p:tgtEl>
                                      </p:cBhvr>
                                      <p:from x="200000" y="450000"/>
                                      <p:to x="100000" y="100000"/>
                                    </p:animScale>
                                    <p:set>
                                      <p:cBhvr>
                                        <p:cTn id="18" dur="770" fill="hold"/>
                                        <p:tgtEl>
                                          <p:spTgt spid="32770">
                                            <p:txEl>
                                              <p:pRg st="1" end="1"/>
                                            </p:txEl>
                                          </p:spTgt>
                                        </p:tgtEl>
                                        <p:attrNameLst>
                                          <p:attrName>ppt_x</p:attrName>
                                        </p:attrNameLst>
                                      </p:cBhvr>
                                      <p:to>
                                        <p:strVal val="(0.5)"/>
                                      </p:to>
                                    </p:set>
                                    <p:anim from="(0.5)" to="(#ppt_x)" calcmode="lin" valueType="num">
                                      <p:cBhvr>
                                        <p:cTn id="19" dur="1230" accel="100000" fill="hold">
                                          <p:stCondLst>
                                            <p:cond delay="770"/>
                                          </p:stCondLst>
                                        </p:cTn>
                                        <p:tgtEl>
                                          <p:spTgt spid="32770">
                                            <p:txEl>
                                              <p:pRg st="1" end="1"/>
                                            </p:txEl>
                                          </p:spTgt>
                                        </p:tgtEl>
                                        <p:attrNameLst>
                                          <p:attrName>ppt_x</p:attrName>
                                        </p:attrNameLst>
                                      </p:cBhvr>
                                    </p:anim>
                                    <p:set>
                                      <p:cBhvr>
                                        <p:cTn id="20" dur="770" fill="hold"/>
                                        <p:tgtEl>
                                          <p:spTgt spid="32770">
                                            <p:txEl>
                                              <p:pRg st="1" end="1"/>
                                            </p:txEl>
                                          </p:spTgt>
                                        </p:tgtEl>
                                        <p:attrNameLst>
                                          <p:attrName>ppt_y</p:attrName>
                                        </p:attrNameLst>
                                      </p:cBhvr>
                                      <p:to>
                                        <p:strVal val="(#ppt_y+0.4)"/>
                                      </p:to>
                                    </p:set>
                                    <p:anim from="(#ppt_y+0.4)" to="(#ppt_y)" calcmode="lin" valueType="num">
                                      <p:cBhvr>
                                        <p:cTn id="21" dur="1230" accel="100000" fill="hold">
                                          <p:stCondLst>
                                            <p:cond delay="770"/>
                                          </p:stCondLst>
                                        </p:cTn>
                                        <p:tgtEl>
                                          <p:spTgt spid="32770">
                                            <p:txEl>
                                              <p:pRg st="1" end="1"/>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32770">
                                            <p:txEl>
                                              <p:pRg st="2" end="2"/>
                                            </p:txEl>
                                          </p:spTgt>
                                        </p:tgtEl>
                                        <p:attrNameLst>
                                          <p:attrName>style.visibility</p:attrName>
                                        </p:attrNameLst>
                                      </p:cBhvr>
                                      <p:to>
                                        <p:strVal val="visible"/>
                                      </p:to>
                                    </p:set>
                                    <p:animEffect transition="in" filter="fade">
                                      <p:cBhvr>
                                        <p:cTn id="26" dur="1000"/>
                                        <p:tgtEl>
                                          <p:spTgt spid="32770">
                                            <p:txEl>
                                              <p:pRg st="2" end="2"/>
                                            </p:txEl>
                                          </p:spTgt>
                                        </p:tgtEl>
                                      </p:cBhvr>
                                    </p:animEffect>
                                    <p:anim calcmode="lin" valueType="num">
                                      <p:cBhvr>
                                        <p:cTn id="27"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2770">
                                            <p:txEl>
                                              <p:pRg st="2" end="2"/>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2770">
                                            <p:txEl>
                                              <p:pRg st="2" end="2"/>
                                            </p:txEl>
                                          </p:spTgt>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32770">
                                            <p:txEl>
                                              <p:pRg st="3" end="3"/>
                                            </p:txEl>
                                          </p:spTgt>
                                        </p:tgtEl>
                                        <p:attrNameLst>
                                          <p:attrName>style.visibility</p:attrName>
                                        </p:attrNameLst>
                                      </p:cBhvr>
                                      <p:to>
                                        <p:strVal val="visible"/>
                                      </p:to>
                                    </p:set>
                                    <p:animEffect transition="in" filter="fade">
                                      <p:cBhvr>
                                        <p:cTn id="32" dur="1000"/>
                                        <p:tgtEl>
                                          <p:spTgt spid="32770">
                                            <p:txEl>
                                              <p:pRg st="3" end="3"/>
                                            </p:txEl>
                                          </p:spTgt>
                                        </p:tgtEl>
                                      </p:cBhvr>
                                    </p:animEffect>
                                    <p:anim calcmode="lin" valueType="num">
                                      <p:cBhvr>
                                        <p:cTn id="33" dur="10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2770">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2770">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3714744"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2000232"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5841" name="Rectangle 1"/>
          <p:cNvSpPr>
            <a:spLocks noChangeArrowheads="1"/>
          </p:cNvSpPr>
          <p:nvPr/>
        </p:nvSpPr>
        <p:spPr bwMode="auto">
          <a:xfrm>
            <a:off x="285720" y="1571612"/>
            <a:ext cx="864393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eaLnBrk="1" fontAlgn="base" hangingPunct="1">
              <a:spcBef>
                <a:spcPct val="0"/>
              </a:spcBef>
              <a:spcAft>
                <a:spcPct val="0"/>
              </a:spcAft>
              <a:buFontTx/>
              <a:buChar char="•"/>
            </a:pPr>
            <a:r>
              <a:rPr lang="ar-DZ" sz="2400" b="1" u="sng" dirty="0" smtClean="0"/>
              <a:t>مخططات إعادة الهيكلة :</a:t>
            </a:r>
            <a:r>
              <a:rPr lang="fr-FR" sz="2400" b="1" u="sng" dirty="0" smtClean="0"/>
              <a:t>Plan de </a:t>
            </a:r>
            <a:r>
              <a:rPr lang="fr-FR" sz="2400" b="1" u="sng" dirty="0" err="1" smtClean="0"/>
              <a:t>restruction</a:t>
            </a:r>
            <a:r>
              <a:rPr lang="fr-FR" sz="2400" b="1" u="sng" dirty="0" smtClean="0"/>
              <a:t> </a:t>
            </a:r>
            <a:r>
              <a:rPr lang="ar-DZ" sz="2400" b="1" u="sng" dirty="0" smtClean="0"/>
              <a:t> </a:t>
            </a:r>
            <a:r>
              <a:rPr lang="ar-DZ" sz="2400" dirty="0" smtClean="0"/>
              <a:t>تستخدم من اجل تحديث مراكز المدن وتجديد الأحياء الهشة .</a:t>
            </a:r>
            <a:endParaRPr lang="en-US" sz="2400" dirty="0" smtClean="0"/>
          </a:p>
          <a:p>
            <a:pPr lvl="0" algn="ctr" rtl="1" eaLnBrk="0" fontAlgn="base" hangingPunct="0">
              <a:spcBef>
                <a:spcPct val="0"/>
              </a:spcBef>
              <a:spcAft>
                <a:spcPct val="0"/>
              </a:spcAft>
              <a:buFontTx/>
              <a:buChar char="•"/>
            </a:pPr>
            <a:r>
              <a:rPr lang="ar-DZ" sz="2400" b="1" u="sng" dirty="0" smtClean="0"/>
              <a:t>برنامج التجهيز الحضري ومخطط التحديث : </a:t>
            </a:r>
            <a:r>
              <a:rPr lang="fr-FR" sz="2400" b="1" u="sng" dirty="0" smtClean="0"/>
              <a:t>le programme d’</a:t>
            </a:r>
            <a:r>
              <a:rPr lang="fr-FR" sz="2400" b="1" u="sng" dirty="0" err="1" smtClean="0"/>
              <a:t>equipement</a:t>
            </a:r>
            <a:r>
              <a:rPr lang="fr-FR" sz="2400" b="1" u="sng" dirty="0" smtClean="0"/>
              <a:t> urbain et le plan de modernisation PME </a:t>
            </a:r>
            <a:endParaRPr lang="ar-DZ" sz="2400" b="1" u="sng" dirty="0" smtClean="0"/>
          </a:p>
          <a:p>
            <a:pPr lvl="0" algn="ctr" rtl="1" eaLnBrk="0" fontAlgn="base" hangingPunct="0">
              <a:spcBef>
                <a:spcPct val="0"/>
              </a:spcBef>
              <a:spcAft>
                <a:spcPct val="0"/>
              </a:spcAft>
            </a:pPr>
            <a:r>
              <a:rPr lang="ar-DZ" sz="2400" dirty="0" smtClean="0"/>
              <a:t>عبارة عن برامج خاصة بالتمويل لبرامج التجهيزات والتنمية الاقتصادية .</a:t>
            </a:r>
            <a:endParaRPr lang="en-US" sz="2400" dirty="0" smtClean="0"/>
          </a:p>
          <a:p>
            <a:pPr lvl="0" algn="ctr" rtl="1" eaLnBrk="0" fontAlgn="base" hangingPunct="0">
              <a:spcBef>
                <a:spcPct val="0"/>
              </a:spcBef>
              <a:spcAft>
                <a:spcPct val="0"/>
              </a:spcAft>
              <a:buFontTx/>
              <a:buChar char="•"/>
            </a:pPr>
            <a:r>
              <a:rPr lang="ar-DZ" sz="2400" b="1" u="sng" dirty="0" smtClean="0"/>
              <a:t>برامج التعمير ومناطق التعمير حسب الأولوية </a:t>
            </a:r>
            <a:r>
              <a:rPr lang="ar-DZ" sz="2400" dirty="0" smtClean="0"/>
              <a:t>:</a:t>
            </a:r>
            <a:r>
              <a:rPr lang="fr-FR" sz="2400" b="1" u="sng" dirty="0" smtClean="0"/>
              <a:t>les programmes d’urbanisme et les zones a urbaniser par priorité ZUP</a:t>
            </a:r>
            <a:r>
              <a:rPr lang="ar-DZ" sz="2400" b="1" u="sng" dirty="0" smtClean="0"/>
              <a:t> </a:t>
            </a:r>
          </a:p>
          <a:p>
            <a:pPr lvl="0" algn="ctr" rtl="1" eaLnBrk="0" fontAlgn="base" hangingPunct="0">
              <a:spcBef>
                <a:spcPct val="0"/>
              </a:spcBef>
              <a:spcAft>
                <a:spcPct val="0"/>
              </a:spcAft>
            </a:pPr>
            <a:r>
              <a:rPr lang="ar-DZ" sz="2400" b="1" u="sng" dirty="0" smtClean="0"/>
              <a:t> </a:t>
            </a:r>
            <a:r>
              <a:rPr lang="ar-DZ" sz="2400" dirty="0" smtClean="0"/>
              <a:t>تنجز خاصة لضواحي ومناطق التوسع حيث يكون من الضروري إلحاقها بشبكة التجهيزات النظرية التي كانت معروفة في ذلك الوقت بشبكة </a:t>
            </a:r>
            <a:r>
              <a:rPr lang="fr-FR" sz="2400" dirty="0" smtClean="0"/>
              <a:t>DUPONT</a:t>
            </a:r>
            <a:r>
              <a:rPr lang="ar-DZ" sz="2400" dirty="0" smtClean="0"/>
              <a:t> التي كانت تحمل  اسم المستشار التقني لوزارة البناء بفرنسا في تلك الفترة .</a:t>
            </a:r>
            <a:endParaRPr lang="en-US" sz="2400" dirty="0" smtClean="0"/>
          </a:p>
          <a:p>
            <a:pPr lvl="0" algn="ctr" rtl="1" eaLnBrk="0" fontAlgn="base" hangingPunct="0">
              <a:spcBef>
                <a:spcPct val="0"/>
              </a:spcBef>
              <a:spcAft>
                <a:spcPct val="0"/>
              </a:spcAft>
              <a:buFontTx/>
              <a:buNone/>
            </a:pPr>
            <a:r>
              <a:rPr lang="ar-DZ" sz="2400" b="1" dirty="0" smtClean="0"/>
              <a:t>عموما يمكننا القول أن إنتاج المجال الحضري وتسييره عرف تطور محسوس خاصة بعد الحرب العالمية الثانية حيث تم الانتقال من فكرة العمران التجميليلي إلى العمران الوظيفي الذي يقوم أساسا على شبكة التجهيزات النظرية , التنطيق وتخطيط الشبكات المختلفة </a:t>
            </a:r>
            <a:r>
              <a:rPr lang="ar-DZ" sz="2400" dirty="0" smtClean="0"/>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fade">
                                      <p:cBhvr>
                                        <p:cTn id="7" dur="1000"/>
                                        <p:tgtEl>
                                          <p:spTgt spid="35841">
                                            <p:txEl>
                                              <p:pRg st="0" end="0"/>
                                            </p:txEl>
                                          </p:spTgt>
                                        </p:tgtEl>
                                      </p:cBhvr>
                                    </p:animEffect>
                                    <p:anim calcmode="lin" valueType="num">
                                      <p:cBhvr>
                                        <p:cTn id="8" dur="1000" fill="hold"/>
                                        <p:tgtEl>
                                          <p:spTgt spid="3584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584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841">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5841">
                                            <p:txEl>
                                              <p:pRg st="1" end="1"/>
                                            </p:txEl>
                                          </p:spTgt>
                                        </p:tgtEl>
                                        <p:attrNameLst>
                                          <p:attrName>style.visibility</p:attrName>
                                        </p:attrNameLst>
                                      </p:cBhvr>
                                      <p:to>
                                        <p:strVal val="visible"/>
                                      </p:to>
                                    </p:set>
                                    <p:animEffect transition="in" filter="fade">
                                      <p:cBhvr>
                                        <p:cTn id="13" dur="1000"/>
                                        <p:tgtEl>
                                          <p:spTgt spid="35841">
                                            <p:txEl>
                                              <p:pRg st="1" end="1"/>
                                            </p:txEl>
                                          </p:spTgt>
                                        </p:tgtEl>
                                      </p:cBhvr>
                                    </p:animEffect>
                                    <p:anim calcmode="lin" valueType="num">
                                      <p:cBhvr>
                                        <p:cTn id="14" dur="1000" fill="hold"/>
                                        <p:tgtEl>
                                          <p:spTgt spid="35841">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5841">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5841">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5841">
                                            <p:txEl>
                                              <p:pRg st="2" end="2"/>
                                            </p:txEl>
                                          </p:spTgt>
                                        </p:tgtEl>
                                        <p:attrNameLst>
                                          <p:attrName>style.visibility</p:attrName>
                                        </p:attrNameLst>
                                      </p:cBhvr>
                                      <p:to>
                                        <p:strVal val="visible"/>
                                      </p:to>
                                    </p:set>
                                    <p:animEffect transition="in" filter="fade">
                                      <p:cBhvr>
                                        <p:cTn id="19" dur="1000"/>
                                        <p:tgtEl>
                                          <p:spTgt spid="35841">
                                            <p:txEl>
                                              <p:pRg st="2" end="2"/>
                                            </p:txEl>
                                          </p:spTgt>
                                        </p:tgtEl>
                                      </p:cBhvr>
                                    </p:animEffect>
                                    <p:anim calcmode="lin" valueType="num">
                                      <p:cBhvr>
                                        <p:cTn id="20" dur="1000" fill="hold"/>
                                        <p:tgtEl>
                                          <p:spTgt spid="35841">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5841">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584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5841">
                                            <p:txEl>
                                              <p:pRg st="3" end="3"/>
                                            </p:txEl>
                                          </p:spTgt>
                                        </p:tgtEl>
                                        <p:attrNameLst>
                                          <p:attrName>style.visibility</p:attrName>
                                        </p:attrNameLst>
                                      </p:cBhvr>
                                      <p:to>
                                        <p:strVal val="visible"/>
                                      </p:to>
                                    </p:set>
                                    <p:animEffect transition="in" filter="fade">
                                      <p:cBhvr>
                                        <p:cTn id="27" dur="1000"/>
                                        <p:tgtEl>
                                          <p:spTgt spid="35841">
                                            <p:txEl>
                                              <p:pRg st="3" end="3"/>
                                            </p:txEl>
                                          </p:spTgt>
                                        </p:tgtEl>
                                      </p:cBhvr>
                                    </p:animEffect>
                                    <p:anim calcmode="lin" valueType="num">
                                      <p:cBhvr>
                                        <p:cTn id="28" dur="1000" fill="hold"/>
                                        <p:tgtEl>
                                          <p:spTgt spid="35841">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5841">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584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5841">
                                            <p:txEl>
                                              <p:pRg st="4" end="4"/>
                                            </p:txEl>
                                          </p:spTgt>
                                        </p:tgtEl>
                                        <p:attrNameLst>
                                          <p:attrName>style.visibility</p:attrName>
                                        </p:attrNameLst>
                                      </p:cBhvr>
                                      <p:to>
                                        <p:strVal val="visible"/>
                                      </p:to>
                                    </p:set>
                                    <p:animEffect transition="in" filter="fade">
                                      <p:cBhvr>
                                        <p:cTn id="35" dur="1000"/>
                                        <p:tgtEl>
                                          <p:spTgt spid="35841">
                                            <p:txEl>
                                              <p:pRg st="4" end="4"/>
                                            </p:txEl>
                                          </p:spTgt>
                                        </p:tgtEl>
                                      </p:cBhvr>
                                    </p:animEffect>
                                    <p:anim calcmode="lin" valueType="num">
                                      <p:cBhvr>
                                        <p:cTn id="36" dur="1000" fill="hold"/>
                                        <p:tgtEl>
                                          <p:spTgt spid="35841">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5841">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584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35841">
                                            <p:txEl>
                                              <p:pRg st="5" end="5"/>
                                            </p:txEl>
                                          </p:spTgt>
                                        </p:tgtEl>
                                        <p:attrNameLst>
                                          <p:attrName>style.visibility</p:attrName>
                                        </p:attrNameLst>
                                      </p:cBhvr>
                                      <p:to>
                                        <p:strVal val="visible"/>
                                      </p:to>
                                    </p:set>
                                    <p:animEffect transition="in" filter="fade">
                                      <p:cBhvr>
                                        <p:cTn id="43" dur="1000"/>
                                        <p:tgtEl>
                                          <p:spTgt spid="35841">
                                            <p:txEl>
                                              <p:pRg st="5" end="5"/>
                                            </p:txEl>
                                          </p:spTgt>
                                        </p:tgtEl>
                                      </p:cBhvr>
                                    </p:animEffect>
                                    <p:anim calcmode="lin" valueType="num">
                                      <p:cBhvr>
                                        <p:cTn id="44" dur="1000" fill="hold"/>
                                        <p:tgtEl>
                                          <p:spTgt spid="35841">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5841">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584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428596" y="2428868"/>
            <a:ext cx="8229600" cy="2357454"/>
          </a:xfrm>
        </p:spPr>
        <p:txBody>
          <a:bodyPr>
            <a:normAutofit fontScale="90000"/>
          </a:bodyPr>
          <a:lstStyle/>
          <a:p>
            <a:pPr algn="ctr"/>
            <a:r>
              <a:rPr lang="ar-DZ" sz="6600" u="sng" dirty="0" smtClean="0">
                <a:solidFill>
                  <a:srgbClr val="FFFF00"/>
                </a:solidFill>
              </a:rPr>
              <a:t>الجزء الثاني:</a:t>
            </a:r>
            <a:r>
              <a:rPr lang="ar-DZ" sz="6600" u="sng" dirty="0" smtClean="0"/>
              <a:t/>
            </a:r>
            <a:br>
              <a:rPr lang="ar-DZ" sz="6600" u="sng" dirty="0" smtClean="0"/>
            </a:br>
            <a:r>
              <a:rPr lang="ar-DZ" sz="6600" u="sng" dirty="0" smtClean="0">
                <a:solidFill>
                  <a:srgbClr val="FF0000"/>
                </a:solidFill>
              </a:rPr>
              <a:t>السياسة الحضرية بعد الاستقلال </a:t>
            </a:r>
            <a:r>
              <a:rPr lang="fr-FR"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fr-FR"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fr-FR" sz="6600" u="sng"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vec flèche vers le bas 4"/>
          <p:cNvSpPr/>
          <p:nvPr/>
        </p:nvSpPr>
        <p:spPr>
          <a:xfrm>
            <a:off x="2000232" y="428604"/>
            <a:ext cx="5000660" cy="857256"/>
          </a:xfrm>
          <a:prstGeom prst="down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ar-DZ"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ar-DZ"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السياسة الحضرية  بعد الاستقلال</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fr-FR"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Ellipse 5"/>
          <p:cNvSpPr/>
          <p:nvPr/>
        </p:nvSpPr>
        <p:spPr>
          <a:xfrm>
            <a:off x="7500958" y="2428868"/>
            <a:ext cx="571504" cy="50006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DZ"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Ellipse 9"/>
          <p:cNvSpPr/>
          <p:nvPr/>
        </p:nvSpPr>
        <p:spPr>
          <a:xfrm>
            <a:off x="7500958" y="3500438"/>
            <a:ext cx="571504" cy="50006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à coins arrondis 10"/>
          <p:cNvSpPr/>
          <p:nvPr/>
        </p:nvSpPr>
        <p:spPr>
          <a:xfrm>
            <a:off x="3286116" y="2428868"/>
            <a:ext cx="3714776" cy="5715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أدوات عمرانية تحت السيطرة التامة لدولة</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à coins arrondis 11"/>
          <p:cNvSpPr/>
          <p:nvPr/>
        </p:nvSpPr>
        <p:spPr>
          <a:xfrm>
            <a:off x="3071802" y="3571876"/>
            <a:ext cx="4000528" cy="5715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أدوات عمرانية جديدة في ظل اقتصاد السوق الحر </a:t>
            </a:r>
            <a:endParaRPr lang="ar-BH"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169" name="Rectangle 1"/>
          <p:cNvSpPr>
            <a:spLocks noChangeArrowheads="1"/>
          </p:cNvSpPr>
          <p:nvPr/>
        </p:nvSpPr>
        <p:spPr bwMode="auto">
          <a:xfrm>
            <a:off x="357158" y="1000108"/>
            <a:ext cx="8429684"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rtl="1" eaLnBrk="1" fontAlgn="base" hangingPunct="1">
              <a:lnSpc>
                <a:spcPct val="100000"/>
              </a:lnSpc>
              <a:spcBef>
                <a:spcPct val="0"/>
              </a:spcBef>
              <a:spcAft>
                <a:spcPct val="0"/>
              </a:spcAft>
              <a:buClrTx/>
              <a:buSzTx/>
              <a:buFontTx/>
              <a:buNone/>
              <a:tabLst/>
            </a:pPr>
            <a:r>
              <a:rPr lang="ar-DZ" sz="2300" dirty="0" smtClean="0"/>
              <a:t>تميزت سياسة التهيئة الحضرية من 1962 إلى 1990 بالاحتكار التام من طرف السلطة لأدوات التهيئة والتعمير خاصة وان الإمكانيات المالية كانت متوفرة وكان مصدرها العائدات البترولية التي كانت تحت تصرف سياسة اشتراكية للدولة . فكانت سياسة التعمير بعد الاستقلال وحتى نهاية سنة 1970 موجهة من طرف الدولة بانتهاجها القوانين الموروثة من الحقبة الاستعمارية والمستمدة من العمران الوظيفي الذي يعتمد على البرمجة وشبكة التجهيزات النظرية .</a:t>
            </a:r>
            <a:endParaRPr lang="en-US" sz="2300" dirty="0" smtClean="0"/>
          </a:p>
          <a:p>
            <a:pPr marR="0" indent="0" algn="ctr" rtl="1" eaLnBrk="0" fontAlgn="base" hangingPunct="0">
              <a:lnSpc>
                <a:spcPct val="100000"/>
              </a:lnSpc>
              <a:spcBef>
                <a:spcPct val="0"/>
              </a:spcBef>
              <a:spcAft>
                <a:spcPct val="0"/>
              </a:spcAft>
              <a:buClrTx/>
              <a:buSzTx/>
              <a:buFontTx/>
              <a:buNone/>
              <a:tabLst/>
            </a:pPr>
            <a:r>
              <a:rPr lang="ar-DZ" sz="2300" dirty="0" smtClean="0"/>
              <a:t>في هته الفترة حاولت  الدولة تدعيم التنمية الاقتصادية التي كانت لها اثر مباشر على تسارع النمو الحضري للعديد  من المدن الجزائرية خاصة منها تلك التي سوف تستقبل المركبات الإنتاجية الكبرى ( مركبات الحديد والصلب , المركبات البتروكمايائية ,....الخ) والتي نتج عنها نزوح ريفي معتبر ولد مشاكل حضرية واجتماعية داخل المجالات الحضرية لأنها لم تحضا بالاهتمام فالأولوية كانت موجهة للتنمية الاقتصادية والصناعية لمدن الشمال وبالأخص المدن التي كانت مسطرة في المخططات الاقتصادية : </a:t>
            </a:r>
            <a:r>
              <a:rPr lang="ar-DZ" sz="2300" u="sng" dirty="0" smtClean="0"/>
              <a:t>المخطط الثلاثي الأول  </a:t>
            </a:r>
            <a:r>
              <a:rPr lang="ar-DZ" sz="2300" dirty="0" smtClean="0"/>
              <a:t>عام 1967-1969 </a:t>
            </a:r>
            <a:r>
              <a:rPr lang="ar-DZ" sz="2300" u="sng" dirty="0" smtClean="0"/>
              <a:t>والمخطط الرباعي الأول </a:t>
            </a:r>
            <a:r>
              <a:rPr lang="ar-DZ" sz="2300" dirty="0" smtClean="0"/>
              <a:t>عام 1970-1973 ثم </a:t>
            </a:r>
            <a:r>
              <a:rPr lang="ar-DZ" sz="2300" u="sng" dirty="0" smtClean="0"/>
              <a:t>المخطط الرباعي الثاني</a:t>
            </a:r>
            <a:r>
              <a:rPr lang="ar-DZ" sz="2300" dirty="0" smtClean="0"/>
              <a:t> 1974-1979 </a:t>
            </a:r>
            <a:r>
              <a:rPr lang="ar-DZ" sz="2300" u="sng" dirty="0" smtClean="0"/>
              <a:t>والمخطط الخماسي الأول </a:t>
            </a:r>
            <a:r>
              <a:rPr lang="ar-DZ" sz="2300" dirty="0" smtClean="0"/>
              <a:t>عام 1980 لتخفيف من الاختلالات المجالية والاستثمارية الوطنية . كما حضيت العديد من المدن الداخلية بالبرامج الخاصة لغرض تقليص مساحات  كبريات المدن كي لا تؤثر بهيمنتها على المدن الداخلية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169">
                                            <p:txEl>
                                              <p:pRg st="0" end="0"/>
                                            </p:txEl>
                                          </p:spTgt>
                                        </p:tgtEl>
                                        <p:attrNameLst>
                                          <p:attrName>style.visibility</p:attrName>
                                        </p:attrNameLst>
                                      </p:cBhvr>
                                      <p:to>
                                        <p:strVal val="visible"/>
                                      </p:to>
                                    </p:set>
                                    <p:animEffect transition="in" filter="fade">
                                      <p:cBhvr>
                                        <p:cTn id="7" dur="1000"/>
                                        <p:tgtEl>
                                          <p:spTgt spid="7169">
                                            <p:txEl>
                                              <p:pRg st="0" end="0"/>
                                            </p:txEl>
                                          </p:spTgt>
                                        </p:tgtEl>
                                      </p:cBhvr>
                                    </p:animEffect>
                                    <p:anim calcmode="lin" valueType="num">
                                      <p:cBhvr>
                                        <p:cTn id="8" dur="1000" fill="hold"/>
                                        <p:tgtEl>
                                          <p:spTgt spid="716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16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6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169">
                                            <p:txEl>
                                              <p:pRg st="1" end="1"/>
                                            </p:txEl>
                                          </p:spTgt>
                                        </p:tgtEl>
                                        <p:attrNameLst>
                                          <p:attrName>style.visibility</p:attrName>
                                        </p:attrNameLst>
                                      </p:cBhvr>
                                      <p:to>
                                        <p:strVal val="visible"/>
                                      </p:to>
                                    </p:set>
                                    <p:animEffect transition="in" filter="fade">
                                      <p:cBhvr>
                                        <p:cTn id="15" dur="1000"/>
                                        <p:tgtEl>
                                          <p:spTgt spid="7169">
                                            <p:txEl>
                                              <p:pRg st="1" end="1"/>
                                            </p:txEl>
                                          </p:spTgt>
                                        </p:tgtEl>
                                      </p:cBhvr>
                                    </p:animEffect>
                                    <p:anim calcmode="lin" valueType="num">
                                      <p:cBhvr>
                                        <p:cTn id="16" dur="1000" fill="hold"/>
                                        <p:tgtEl>
                                          <p:spTgt spid="716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16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16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9937" name="Rectangle 1"/>
          <p:cNvSpPr>
            <a:spLocks noChangeArrowheads="1"/>
          </p:cNvSpPr>
          <p:nvPr/>
        </p:nvSpPr>
        <p:spPr bwMode="auto">
          <a:xfrm>
            <a:off x="5143504" y="1000108"/>
            <a:ext cx="3714776" cy="42862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R="0" lvl="0" indent="0" algn="ctr" fontAlgn="base">
              <a:lnSpc>
                <a:spcPct val="100000"/>
              </a:lnSpc>
              <a:spcBef>
                <a:spcPct val="0"/>
              </a:spcBef>
              <a:spcAft>
                <a:spcPct val="0"/>
              </a:spcAft>
              <a:buClrTx/>
              <a:buSzTx/>
              <a:buFontTx/>
              <a:buNone/>
              <a:tabLst/>
            </a:pP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أدوات عمرانية تحت السيطرة التامة لدولة :</a:t>
            </a:r>
          </a:p>
        </p:txBody>
      </p:sp>
      <p:sp>
        <p:nvSpPr>
          <p:cNvPr id="39938" name="Rectangle 2"/>
          <p:cNvSpPr>
            <a:spLocks noChangeArrowheads="1"/>
          </p:cNvSpPr>
          <p:nvPr/>
        </p:nvSpPr>
        <p:spPr bwMode="auto">
          <a:xfrm>
            <a:off x="571472" y="1714488"/>
            <a:ext cx="8215338"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eaLnBrk="1" fontAlgn="base" hangingPunct="1">
              <a:spcBef>
                <a:spcPct val="0"/>
              </a:spcBef>
              <a:spcAft>
                <a:spcPct val="0"/>
              </a:spcAft>
            </a:pPr>
            <a:r>
              <a:rPr lang="ar-DZ" sz="2300" dirty="0" smtClean="0"/>
              <a:t>مباشرة بعد الاستقلال لم يكن هناك رسم لسياسة حضرية  جزائرية حيث استمر العمل بالتشريعات العمرانية للمستعمر الفرنسي المتمثلة في </a:t>
            </a:r>
            <a:r>
              <a:rPr lang="ar-DZ" sz="2300" b="1" u="sng" dirty="0" smtClean="0"/>
              <a:t>القانون العام للتعمير </a:t>
            </a:r>
            <a:r>
              <a:rPr lang="ar-DZ" sz="2300" dirty="0" smtClean="0"/>
              <a:t>لسنة 1960 الذي انتهى العمل به عام 1973.</a:t>
            </a:r>
          </a:p>
          <a:p>
            <a:pPr lvl="0" algn="ctr" rtl="1" eaLnBrk="0" fontAlgn="base" hangingPunct="0">
              <a:spcBef>
                <a:spcPct val="0"/>
              </a:spcBef>
              <a:spcAft>
                <a:spcPct val="0"/>
              </a:spcAft>
            </a:pPr>
            <a:r>
              <a:rPr lang="ar-DZ" sz="2300" dirty="0" smtClean="0"/>
              <a:t>تم استحداث أدوات عمرانية جديدة تعتمد في مقدمتها على إدراج قانون لتهيئة الأوساط الحضرية وذلك وفق الأمر رقم 67-24 لـ18 جانفي 1967 المتعلق </a:t>
            </a:r>
            <a:r>
              <a:rPr lang="ar-DZ" sz="2300" b="1" u="sng" dirty="0" smtClean="0"/>
              <a:t>بإعداد مخطط العمران الرئيسي </a:t>
            </a:r>
            <a:r>
              <a:rPr lang="ar-DZ" sz="2300" dirty="0" smtClean="0"/>
              <a:t>. وقانون  لسيطرة على العقار الحضرية الذي سمي ب</a:t>
            </a:r>
            <a:r>
              <a:rPr lang="ar-DZ" sz="2300" b="1" u="sng" dirty="0" smtClean="0"/>
              <a:t>قانون الاحتياطات العقارية </a:t>
            </a:r>
            <a:r>
              <a:rPr lang="ar-DZ" sz="2300" dirty="0" smtClean="0"/>
              <a:t>74-26 الصادر في 20-02-1974 والذي يهدف إلى تمكين البلديات من توجيه نمو المدن والتحكم في مساراتها أمام قلة الأراضي المتاحة لتعمير وتزايد حدة المضاربة حولها خاصة في المدن الكبرى وبذلك يمكن للأدوات العمرانية الجديدة تنفيذ برامجها ومشروعاتها المستقبلية على أراضي مشروعة تقوم في مبدئها على توجيه النمو الحضري وتجنب الفوضى العمرانية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fade">
                                      <p:cBhvr>
                                        <p:cTn id="7" dur="1000"/>
                                        <p:tgtEl>
                                          <p:spTgt spid="39937"/>
                                        </p:tgtEl>
                                      </p:cBhvr>
                                    </p:animEffect>
                                    <p:anim calcmode="lin" valueType="num">
                                      <p:cBhvr>
                                        <p:cTn id="8" dur="1000" fill="hold"/>
                                        <p:tgtEl>
                                          <p:spTgt spid="39937"/>
                                        </p:tgtEl>
                                        <p:attrNameLst>
                                          <p:attrName>ppt_x</p:attrName>
                                        </p:attrNameLst>
                                      </p:cBhvr>
                                      <p:tavLst>
                                        <p:tav tm="0">
                                          <p:val>
                                            <p:strVal val="#ppt_x"/>
                                          </p:val>
                                        </p:tav>
                                        <p:tav tm="100000">
                                          <p:val>
                                            <p:strVal val="#ppt_x"/>
                                          </p:val>
                                        </p:tav>
                                      </p:tavLst>
                                    </p:anim>
                                    <p:anim calcmode="lin" valueType="num">
                                      <p:cBhvr>
                                        <p:cTn id="9" dur="900" decel="100000" fill="hold"/>
                                        <p:tgtEl>
                                          <p:spTgt spid="399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93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9938"/>
                                        </p:tgtEl>
                                        <p:attrNameLst>
                                          <p:attrName>style.visibility</p:attrName>
                                        </p:attrNameLst>
                                      </p:cBhvr>
                                      <p:to>
                                        <p:strVal val="visible"/>
                                      </p:to>
                                    </p:set>
                                    <p:animEffect transition="in" filter="fade">
                                      <p:cBhvr>
                                        <p:cTn id="15" dur="1000"/>
                                        <p:tgtEl>
                                          <p:spTgt spid="39938"/>
                                        </p:tgtEl>
                                      </p:cBhvr>
                                    </p:animEffect>
                                    <p:anim calcmode="lin" valueType="num">
                                      <p:cBhvr>
                                        <p:cTn id="16" dur="1000" fill="hold"/>
                                        <p:tgtEl>
                                          <p:spTgt spid="39938"/>
                                        </p:tgtEl>
                                        <p:attrNameLst>
                                          <p:attrName>ppt_x</p:attrName>
                                        </p:attrNameLst>
                                      </p:cBhvr>
                                      <p:tavLst>
                                        <p:tav tm="0">
                                          <p:val>
                                            <p:strVal val="#ppt_x"/>
                                          </p:val>
                                        </p:tav>
                                        <p:tav tm="100000">
                                          <p:val>
                                            <p:strVal val="#ppt_x"/>
                                          </p:val>
                                        </p:tav>
                                      </p:tavLst>
                                    </p:anim>
                                    <p:anim calcmode="lin" valueType="num">
                                      <p:cBhvr>
                                        <p:cTn id="17" dur="900" decel="100000" fill="hold"/>
                                        <p:tgtEl>
                                          <p:spTgt spid="3993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99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animBg="1"/>
      <p:bldP spid="3993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5000628" y="785794"/>
            <a:ext cx="3938899" cy="369332"/>
          </a:xfrm>
          <a:prstGeom prst="rect">
            <a:avLst/>
          </a:prstGeom>
        </p:spPr>
        <p:txBody>
          <a:bodyPr wrap="none">
            <a:spAutoFit/>
          </a:bodyPr>
          <a:lstStyle/>
          <a:p>
            <a:r>
              <a:rPr lang="ar-DZ" b="1" u="sng" dirty="0" smtClean="0"/>
              <a:t>وعلية سنذكر أهم الأدوات المستحدثة بعد الاستقلال </a:t>
            </a:r>
            <a:endParaRPr lang="ar-BH" b="1" u="sng" dirty="0"/>
          </a:p>
        </p:txBody>
      </p:sp>
      <p:sp>
        <p:nvSpPr>
          <p:cNvPr id="38913" name="Rectangle 1"/>
          <p:cNvSpPr>
            <a:spLocks noChangeArrowheads="1"/>
          </p:cNvSpPr>
          <p:nvPr/>
        </p:nvSpPr>
        <p:spPr bwMode="auto">
          <a:xfrm>
            <a:off x="5786446" y="1142984"/>
            <a:ext cx="3000332" cy="42862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R="0" lvl="0" indent="0" algn="ctr" rtl="1" fontAlgn="base">
              <a:lnSpc>
                <a:spcPct val="100000"/>
              </a:lnSpc>
              <a:spcBef>
                <a:spcPct val="0"/>
              </a:spcBef>
              <a:spcAft>
                <a:spcPct val="0"/>
              </a:spcAft>
              <a:buClrTx/>
              <a:buSzTx/>
              <a:buFontTx/>
              <a:buChar char="•"/>
              <a:tabLst/>
            </a:pP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مخطط العمران الرئيسي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PUD </a:t>
            </a: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914" name="Rectangle 2"/>
          <p:cNvSpPr>
            <a:spLocks noChangeArrowheads="1"/>
          </p:cNvSpPr>
          <p:nvPr/>
        </p:nvSpPr>
        <p:spPr bwMode="auto">
          <a:xfrm>
            <a:off x="285720" y="1571612"/>
            <a:ext cx="850109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rtl="1" eaLnBrk="1" fontAlgn="base" hangingPunct="1">
              <a:lnSpc>
                <a:spcPct val="100000"/>
              </a:lnSpc>
              <a:spcBef>
                <a:spcPct val="0"/>
              </a:spcBef>
              <a:spcAft>
                <a:spcPct val="0"/>
              </a:spcAft>
              <a:buClrTx/>
              <a:buSzTx/>
              <a:buFontTx/>
              <a:buNone/>
              <a:tabLst/>
            </a:pPr>
            <a:r>
              <a:rPr lang="ar-DZ" sz="2300" dirty="0" smtClean="0"/>
              <a:t>هو أداة للتخطيط والتسيير المجالي  يقوم أساسا على البرمجة للحاجيات الديمغرافية والسوسيو اقتصادية لفترة ممتدة من 10 إلى 15 سنة فهو يترجم مجاليا بتخصيص مساحات للمرافق العمومية والتجهيزات والبني التحتية وكذا المساكن وفق القانون رقم 67-24 المؤرخ في 18 جانفي 1967 </a:t>
            </a:r>
            <a:endParaRPr lang="en-US" sz="2300" dirty="0" smtClean="0"/>
          </a:p>
          <a:p>
            <a:pPr marR="0" indent="0" algn="ctr" rtl="1" eaLnBrk="0" fontAlgn="base" hangingPunct="0">
              <a:lnSpc>
                <a:spcPct val="100000"/>
              </a:lnSpc>
              <a:spcBef>
                <a:spcPct val="0"/>
              </a:spcBef>
              <a:spcAft>
                <a:spcPct val="0"/>
              </a:spcAft>
              <a:buClrTx/>
              <a:buSzTx/>
              <a:buFontTx/>
              <a:buNone/>
              <a:tabLst/>
            </a:pPr>
            <a:r>
              <a:rPr lang="ar-DZ" sz="2300" dirty="0" smtClean="0"/>
              <a:t>هاته الأداة تنجز على المدى الطويل وتخص </a:t>
            </a:r>
            <a:r>
              <a:rPr lang="ar-DZ" sz="2300" b="1" u="sng" dirty="0" smtClean="0"/>
              <a:t>مركز التجمع الرئيسي للبلدية </a:t>
            </a:r>
            <a:r>
              <a:rPr lang="en-US" sz="2300" b="1" u="sng" dirty="0" smtClean="0"/>
              <a:t>ACL </a:t>
            </a:r>
            <a:r>
              <a:rPr lang="ar-DZ" sz="2300" b="1" u="sng" dirty="0" smtClean="0"/>
              <a:t> </a:t>
            </a:r>
            <a:r>
              <a:rPr lang="ar-DZ" sz="2300" dirty="0" smtClean="0"/>
              <a:t>فقط ولا يتم إدراج المحيط القريب منه المكون  للبلدية والمتمثل في </a:t>
            </a:r>
            <a:r>
              <a:rPr lang="ar-DZ" sz="2300" b="1" u="sng" dirty="0" smtClean="0"/>
              <a:t>التجمعات الثانوية  </a:t>
            </a:r>
            <a:r>
              <a:rPr lang="en-US" sz="2300" b="1" u="sng" dirty="0" smtClean="0"/>
              <a:t>AS</a:t>
            </a:r>
            <a:r>
              <a:rPr lang="en-US" sz="2300" dirty="0" smtClean="0"/>
              <a:t> </a:t>
            </a:r>
            <a:r>
              <a:rPr lang="ar-DZ" sz="2300" b="1" u="sng" dirty="0" smtClean="0"/>
              <a:t>والمناطق المبعثرة </a:t>
            </a:r>
            <a:r>
              <a:rPr lang="en-US" sz="2300" b="1" u="sng" dirty="0" smtClean="0"/>
              <a:t>ZE</a:t>
            </a:r>
            <a:r>
              <a:rPr lang="ar-DZ" sz="2300" dirty="0" smtClean="0"/>
              <a:t>. ففي حالة عدم تزويد البلديات بمخطط العمران الرئيسي فانه من الإلزامي </a:t>
            </a:r>
            <a:r>
              <a:rPr lang="ar-DZ" sz="2300" b="1" u="sng" dirty="0" smtClean="0"/>
              <a:t>تحديد مساحة تعمير مؤقتة </a:t>
            </a:r>
            <a:r>
              <a:rPr lang="en-US" sz="2300" b="1" u="sng" dirty="0" smtClean="0"/>
              <a:t>PUP</a:t>
            </a:r>
            <a:r>
              <a:rPr lang="en-US" sz="2300" dirty="0" smtClean="0"/>
              <a:t> </a:t>
            </a:r>
            <a:r>
              <a:rPr lang="ar-DZ" sz="2300" dirty="0" smtClean="0"/>
              <a:t> محددة بالمرسوم  الوزاري رقم 1427—2-374 المؤرخ في 1974.</a:t>
            </a:r>
            <a:endParaRPr lang="en-US" sz="2300" dirty="0" smtClean="0"/>
          </a:p>
          <a:p>
            <a:pPr marR="0" indent="0" algn="ctr" rtl="1" eaLnBrk="0" fontAlgn="base" hangingPunct="0">
              <a:lnSpc>
                <a:spcPct val="100000"/>
              </a:lnSpc>
              <a:spcBef>
                <a:spcPct val="0"/>
              </a:spcBef>
              <a:spcAft>
                <a:spcPct val="0"/>
              </a:spcAft>
              <a:buClrTx/>
              <a:buSzTx/>
              <a:buFontTx/>
              <a:buNone/>
              <a:tabLst/>
            </a:pPr>
            <a:r>
              <a:rPr lang="ar-DZ" sz="2300" dirty="0" smtClean="0"/>
              <a:t>إن تطبيق توجيهات مخطط العمران الرئيسي مجاليا كان عن طريق برامج استثمارية خاصة للتنمية المحلية بانشاء :</a:t>
            </a:r>
            <a:endParaRPr lang="en-US" sz="2300" dirty="0" smtClean="0"/>
          </a:p>
          <a:p>
            <a:pPr marR="0" indent="0" algn="ctr" rtl="1" eaLnBrk="0" fontAlgn="base" hangingPunct="0">
              <a:lnSpc>
                <a:spcPct val="100000"/>
              </a:lnSpc>
              <a:spcBef>
                <a:spcPct val="0"/>
              </a:spcBef>
              <a:spcAft>
                <a:spcPct val="0"/>
              </a:spcAft>
              <a:buClrTx/>
              <a:buSzTx/>
              <a:buFontTx/>
              <a:buNone/>
              <a:tabLst/>
            </a:pPr>
            <a:r>
              <a:rPr lang="ar-DZ" sz="2300" b="1" u="sng" dirty="0" smtClean="0"/>
              <a:t>مخطط التحديث الحضري:</a:t>
            </a:r>
            <a:r>
              <a:rPr lang="ar-DZ" sz="2300" dirty="0" smtClean="0"/>
              <a:t> </a:t>
            </a:r>
            <a:r>
              <a:rPr lang="en-US" sz="2300" b="1" u="sng" dirty="0" smtClean="0"/>
              <a:t>PMU</a:t>
            </a:r>
            <a:r>
              <a:rPr lang="ar-DZ" sz="2300" dirty="0" smtClean="0"/>
              <a:t>الذي أنجز بالنسبة للمدن التي تعرف حركة نمو متسارعة .</a:t>
            </a:r>
            <a:endParaRPr lang="en-US" sz="2300" dirty="0" smtClean="0"/>
          </a:p>
          <a:p>
            <a:pPr marR="0" indent="0" algn="ctr" rtl="1" eaLnBrk="0" fontAlgn="base" hangingPunct="0">
              <a:lnSpc>
                <a:spcPct val="100000"/>
              </a:lnSpc>
              <a:spcBef>
                <a:spcPct val="0"/>
              </a:spcBef>
              <a:spcAft>
                <a:spcPct val="0"/>
              </a:spcAft>
              <a:buClrTx/>
              <a:buSzTx/>
              <a:buFontTx/>
              <a:buNone/>
              <a:tabLst/>
            </a:pPr>
            <a:r>
              <a:rPr lang="ar-DZ" sz="2300" b="1" u="sng" dirty="0" smtClean="0"/>
              <a:t>المخطط المحلي لتنمية : </a:t>
            </a:r>
            <a:r>
              <a:rPr lang="en-US" sz="2300" b="1" u="sng" dirty="0" smtClean="0"/>
              <a:t>PCD</a:t>
            </a:r>
            <a:r>
              <a:rPr lang="ar-DZ" sz="2300" dirty="0" smtClean="0"/>
              <a:t>الذي أنجز بالنسبة للمدن التي تعرف حركة النمو العادية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animEffect transition="in" filter="fade">
                                      <p:cBhvr>
                                        <p:cTn id="7" dur="1000"/>
                                        <p:tgtEl>
                                          <p:spTgt spid="38913"/>
                                        </p:tgtEl>
                                      </p:cBhvr>
                                    </p:animEffect>
                                    <p:anim calcmode="lin" valueType="num">
                                      <p:cBhvr>
                                        <p:cTn id="8" dur="1000" fill="hold"/>
                                        <p:tgtEl>
                                          <p:spTgt spid="38913"/>
                                        </p:tgtEl>
                                        <p:attrNameLst>
                                          <p:attrName>ppt_x</p:attrName>
                                        </p:attrNameLst>
                                      </p:cBhvr>
                                      <p:tavLst>
                                        <p:tav tm="0">
                                          <p:val>
                                            <p:strVal val="#ppt_x"/>
                                          </p:val>
                                        </p:tav>
                                        <p:tav tm="100000">
                                          <p:val>
                                            <p:strVal val="#ppt_x"/>
                                          </p:val>
                                        </p:tav>
                                      </p:tavLst>
                                    </p:anim>
                                    <p:anim calcmode="lin" valueType="num">
                                      <p:cBhvr>
                                        <p:cTn id="9" dur="900" decel="100000" fill="hold"/>
                                        <p:tgtEl>
                                          <p:spTgt spid="389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8914">
                                            <p:txEl>
                                              <p:pRg st="0" end="0"/>
                                            </p:txEl>
                                          </p:spTgt>
                                        </p:tgtEl>
                                        <p:attrNameLst>
                                          <p:attrName>style.visibility</p:attrName>
                                        </p:attrNameLst>
                                      </p:cBhvr>
                                      <p:to>
                                        <p:strVal val="visible"/>
                                      </p:to>
                                    </p:set>
                                    <p:animEffect transition="in" filter="fade">
                                      <p:cBhvr>
                                        <p:cTn id="15" dur="1000"/>
                                        <p:tgtEl>
                                          <p:spTgt spid="38914">
                                            <p:txEl>
                                              <p:pRg st="0" end="0"/>
                                            </p:txEl>
                                          </p:spTgt>
                                        </p:tgtEl>
                                      </p:cBhvr>
                                    </p:animEffect>
                                    <p:anim calcmode="lin" valueType="num">
                                      <p:cBhvr>
                                        <p:cTn id="16" dur="10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891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89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8914">
                                            <p:txEl>
                                              <p:pRg st="1" end="1"/>
                                            </p:txEl>
                                          </p:spTgt>
                                        </p:tgtEl>
                                        <p:attrNameLst>
                                          <p:attrName>style.visibility</p:attrName>
                                        </p:attrNameLst>
                                      </p:cBhvr>
                                      <p:to>
                                        <p:strVal val="visible"/>
                                      </p:to>
                                    </p:set>
                                    <p:animEffect transition="in" filter="fade">
                                      <p:cBhvr>
                                        <p:cTn id="23" dur="1000"/>
                                        <p:tgtEl>
                                          <p:spTgt spid="38914">
                                            <p:txEl>
                                              <p:pRg st="1" end="1"/>
                                            </p:txEl>
                                          </p:spTgt>
                                        </p:tgtEl>
                                      </p:cBhvr>
                                    </p:animEffect>
                                    <p:anim calcmode="lin" valueType="num">
                                      <p:cBhvr>
                                        <p:cTn id="24" dur="1000" fill="hold"/>
                                        <p:tgtEl>
                                          <p:spTgt spid="38914">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8914">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8914">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38914">
                                            <p:txEl>
                                              <p:pRg st="2" end="2"/>
                                            </p:txEl>
                                          </p:spTgt>
                                        </p:tgtEl>
                                        <p:attrNameLst>
                                          <p:attrName>style.visibility</p:attrName>
                                        </p:attrNameLst>
                                      </p:cBhvr>
                                      <p:to>
                                        <p:strVal val="visible"/>
                                      </p:to>
                                    </p:set>
                                    <p:animEffect transition="in" filter="fade">
                                      <p:cBhvr>
                                        <p:cTn id="29" dur="1000"/>
                                        <p:tgtEl>
                                          <p:spTgt spid="38914">
                                            <p:txEl>
                                              <p:pRg st="2" end="2"/>
                                            </p:txEl>
                                          </p:spTgt>
                                        </p:tgtEl>
                                      </p:cBhvr>
                                    </p:animEffect>
                                    <p:anim calcmode="lin" valueType="num">
                                      <p:cBhvr>
                                        <p:cTn id="30" dur="10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8914">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891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8914">
                                            <p:txEl>
                                              <p:pRg st="3" end="3"/>
                                            </p:txEl>
                                          </p:spTgt>
                                        </p:tgtEl>
                                        <p:attrNameLst>
                                          <p:attrName>style.visibility</p:attrName>
                                        </p:attrNameLst>
                                      </p:cBhvr>
                                      <p:to>
                                        <p:strVal val="visible"/>
                                      </p:to>
                                    </p:set>
                                    <p:animEffect transition="in" filter="fade">
                                      <p:cBhvr>
                                        <p:cTn id="37" dur="1000"/>
                                        <p:tgtEl>
                                          <p:spTgt spid="38914">
                                            <p:txEl>
                                              <p:pRg st="3" end="3"/>
                                            </p:txEl>
                                          </p:spTgt>
                                        </p:tgtEl>
                                      </p:cBhvr>
                                    </p:animEffect>
                                    <p:anim calcmode="lin" valueType="num">
                                      <p:cBhvr>
                                        <p:cTn id="38" dur="1000" fill="hold"/>
                                        <p:tgtEl>
                                          <p:spTgt spid="38914">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8914">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8914">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8914">
                                            <p:txEl>
                                              <p:pRg st="4" end="4"/>
                                            </p:txEl>
                                          </p:spTgt>
                                        </p:tgtEl>
                                        <p:attrNameLst>
                                          <p:attrName>style.visibility</p:attrName>
                                        </p:attrNameLst>
                                      </p:cBhvr>
                                      <p:to>
                                        <p:strVal val="visible"/>
                                      </p:to>
                                    </p:set>
                                    <p:animEffect transition="in" filter="fade">
                                      <p:cBhvr>
                                        <p:cTn id="43" dur="1000"/>
                                        <p:tgtEl>
                                          <p:spTgt spid="38914">
                                            <p:txEl>
                                              <p:pRg st="4" end="4"/>
                                            </p:txEl>
                                          </p:spTgt>
                                        </p:tgtEl>
                                      </p:cBhvr>
                                    </p:animEffect>
                                    <p:anim calcmode="lin" valueType="num">
                                      <p:cBhvr>
                                        <p:cTn id="44" dur="1000" fill="hold"/>
                                        <p:tgtEl>
                                          <p:spTgt spid="38914">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8914">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891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r"/>
            <a:r>
              <a:rPr lang="ar-DZ" sz="3200" b="1" dirty="0" smtClean="0"/>
              <a:t>و</a:t>
            </a:r>
            <a:r>
              <a:rPr lang="ar-SA" sz="3200" b="1" dirty="0" smtClean="0"/>
              <a:t> </a:t>
            </a:r>
            <a:r>
              <a:rPr lang="ar-SA" sz="3200" b="1" dirty="0"/>
              <a:t>تختص أولاً بتنفيذ القوانين التي تقرها السلطة التشريعية، وهي في معرض ممارستها لهذا الاختصاص تقوم بإصدار اللوائح </a:t>
            </a:r>
            <a:r>
              <a:rPr lang="ar-SA" sz="3200" b="1" dirty="0" smtClean="0"/>
              <a:t>المفسرة </a:t>
            </a:r>
            <a:r>
              <a:rPr lang="ar-SA" sz="3200" b="1" dirty="0"/>
              <a:t>والمنفذة والمفصلة للقوانين، باعتبارها أقرب للواقع، والأكثر فهماً له من السلطة التشريعية، وكذلك تختص السلطة التنفيذية بمهام حفظ الأمن الداخلي، والدفاع الخارجي، والصحة والتعليم والتخطيط والإعلام والثقافة والصناعة والتجارة، وإدارة العلاقات الدولية، إضافة إلى بعض الاختصاصات الاستثنائية التي تمنحها صلاحيات واسعة جداً في حالة </a:t>
            </a:r>
            <a:r>
              <a:rPr lang="ar-SA" sz="3200" b="1" dirty="0" smtClean="0"/>
              <a:t>الضرورة</a:t>
            </a:r>
            <a:endParaRPr lang="ar-DZ" sz="3200" dirty="0"/>
          </a:p>
        </p:txBody>
      </p:sp>
      <p:sp>
        <p:nvSpPr>
          <p:cNvPr id="3" name="عنوان 2"/>
          <p:cNvSpPr>
            <a:spLocks noGrp="1"/>
          </p:cNvSpPr>
          <p:nvPr>
            <p:ph type="title"/>
          </p:nvPr>
        </p:nvSpPr>
        <p:spPr/>
        <p:txBody>
          <a:bodyPr/>
          <a:lstStyle/>
          <a:p>
            <a:pPr algn="ctr"/>
            <a:r>
              <a:rPr lang="ar-DZ" dirty="0" smtClean="0">
                <a:solidFill>
                  <a:srgbClr val="92D050"/>
                </a:solidFill>
              </a:rPr>
              <a:t>صلاحيات السلطة التنفيذية</a:t>
            </a:r>
            <a:endParaRPr lang="ar-DZ" dirty="0">
              <a:solidFill>
                <a:srgbClr val="92D050"/>
              </a:solidFill>
            </a:endParaRPr>
          </a:p>
        </p:txBody>
      </p:sp>
    </p:spTree>
    <p:extLst>
      <p:ext uri="{BB962C8B-B14F-4D97-AF65-F5344CB8AC3E}">
        <p14:creationId xmlns:p14="http://schemas.microsoft.com/office/powerpoint/2010/main" val="2775453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889" name="Rectangle 1"/>
          <p:cNvSpPr>
            <a:spLocks noChangeArrowheads="1"/>
          </p:cNvSpPr>
          <p:nvPr/>
        </p:nvSpPr>
        <p:spPr bwMode="auto">
          <a:xfrm>
            <a:off x="5429256" y="1000109"/>
            <a:ext cx="3428960" cy="42862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R="0" lvl="0" indent="0" algn="ctr" rtl="1" fontAlgn="base">
              <a:lnSpc>
                <a:spcPct val="100000"/>
              </a:lnSpc>
              <a:spcBef>
                <a:spcPct val="0"/>
              </a:spcBef>
              <a:spcAft>
                <a:spcPct val="0"/>
              </a:spcAft>
              <a:buClrTx/>
              <a:buSzTx/>
              <a:buFontTx/>
              <a:buChar char="•"/>
              <a:tabLst/>
            </a:pP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المناطق السكنية الحضرية الجديدة</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ZHUN </a:t>
            </a:r>
            <a:endPar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890" name="Rectangle 2"/>
          <p:cNvSpPr>
            <a:spLocks noChangeArrowheads="1"/>
          </p:cNvSpPr>
          <p:nvPr/>
        </p:nvSpPr>
        <p:spPr bwMode="auto">
          <a:xfrm>
            <a:off x="2857488" y="1714488"/>
            <a:ext cx="5786446"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eaLnBrk="1" fontAlgn="base" hangingPunct="1">
              <a:spcBef>
                <a:spcPct val="0"/>
              </a:spcBef>
              <a:spcAft>
                <a:spcPct val="0"/>
              </a:spcAft>
            </a:pPr>
            <a:r>
              <a:rPr lang="ar-DZ" sz="2300" dirty="0" smtClean="0"/>
              <a:t>انشات مع بداية انطلاق المخطط الرباعي الثاني  حسب المرسوم الوزاري رقم 335 لـ 19 فيفري1975 فهي تعتبر الأداة التطبيقية لتحسين البرامج العمرانية المحددة في مخطط العمران الرئيسي وتهدف أساسا إلى :</a:t>
            </a:r>
            <a:endParaRPr lang="en-US" sz="2300" dirty="0" smtClean="0"/>
          </a:p>
          <a:p>
            <a:pPr lvl="0" algn="ctr" rtl="1" eaLnBrk="0" fontAlgn="base" hangingPunct="0">
              <a:spcBef>
                <a:spcPct val="0"/>
              </a:spcBef>
              <a:spcAft>
                <a:spcPct val="0"/>
              </a:spcAft>
            </a:pPr>
            <a:r>
              <a:rPr lang="ar-DZ" sz="2300" dirty="0" smtClean="0"/>
              <a:t>تنمية طاقات استيعاب المدن الجزائرية لتقليص العجز المسجل في ميدان السكن بانجاز السكنات الجماعية وباستعمال تقنيات المتطورة  كالبناء السابق الانجاز لتخفيض تكاليف الانجاز وضمان سرعة الانجاز إضافة إلى انجاز مشاريع البنية التحتية  وتوفير الأراضي  الموجهة لتعمير داخل المجالات الحضرية وفي مناطق التوسع المبرمجة  في أدوات التعمير مع تخصيص الموارد المالية اللازمة لذلك .</a:t>
            </a:r>
          </a:p>
        </p:txBody>
      </p:sp>
      <p:pic>
        <p:nvPicPr>
          <p:cNvPr id="13" name="Image 12" descr="015655.jpg"/>
          <p:cNvPicPr>
            <a:picLocks noChangeAspect="1"/>
          </p:cNvPicPr>
          <p:nvPr/>
        </p:nvPicPr>
        <p:blipFill>
          <a:blip r:embed="rId2"/>
          <a:stretch>
            <a:fillRect/>
          </a:stretch>
        </p:blipFill>
        <p:spPr>
          <a:xfrm>
            <a:off x="214282" y="4572008"/>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 14" descr="021146455.jpg"/>
          <p:cNvPicPr>
            <a:picLocks noChangeAspect="1"/>
          </p:cNvPicPr>
          <p:nvPr/>
        </p:nvPicPr>
        <p:blipFill>
          <a:blip r:embed="rId3"/>
          <a:stretch>
            <a:fillRect/>
          </a:stretch>
        </p:blipFill>
        <p:spPr>
          <a:xfrm>
            <a:off x="357158" y="785794"/>
            <a:ext cx="2124075" cy="2152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 13" descr="01166454.jpg"/>
          <p:cNvPicPr>
            <a:picLocks noChangeAspect="1"/>
          </p:cNvPicPr>
          <p:nvPr/>
        </p:nvPicPr>
        <p:blipFill>
          <a:blip r:embed="rId4"/>
          <a:stretch>
            <a:fillRect/>
          </a:stretch>
        </p:blipFill>
        <p:spPr>
          <a:xfrm>
            <a:off x="714348" y="2643182"/>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fade">
                                      <p:cBhvr>
                                        <p:cTn id="7" dur="1000"/>
                                        <p:tgtEl>
                                          <p:spTgt spid="37889"/>
                                        </p:tgtEl>
                                      </p:cBhvr>
                                    </p:animEffect>
                                    <p:anim calcmode="lin" valueType="num">
                                      <p:cBhvr>
                                        <p:cTn id="8" dur="1000" fill="hold"/>
                                        <p:tgtEl>
                                          <p:spTgt spid="37889"/>
                                        </p:tgtEl>
                                        <p:attrNameLst>
                                          <p:attrName>ppt_x</p:attrName>
                                        </p:attrNameLst>
                                      </p:cBhvr>
                                      <p:tavLst>
                                        <p:tav tm="0">
                                          <p:val>
                                            <p:strVal val="#ppt_x"/>
                                          </p:val>
                                        </p:tav>
                                        <p:tav tm="100000">
                                          <p:val>
                                            <p:strVal val="#ppt_x"/>
                                          </p:val>
                                        </p:tav>
                                      </p:tavLst>
                                    </p:anim>
                                    <p:anim calcmode="lin" valueType="num">
                                      <p:cBhvr>
                                        <p:cTn id="9" dur="900" decel="100000" fill="hold"/>
                                        <p:tgtEl>
                                          <p:spTgt spid="3788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88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7890">
                                            <p:txEl>
                                              <p:pRg st="0" end="0"/>
                                            </p:txEl>
                                          </p:spTgt>
                                        </p:tgtEl>
                                        <p:attrNameLst>
                                          <p:attrName>style.visibility</p:attrName>
                                        </p:attrNameLst>
                                      </p:cBhvr>
                                      <p:to>
                                        <p:strVal val="visible"/>
                                      </p:to>
                                    </p:set>
                                    <p:animEffect transition="in" filter="fade">
                                      <p:cBhvr>
                                        <p:cTn id="15" dur="1000"/>
                                        <p:tgtEl>
                                          <p:spTgt spid="37890">
                                            <p:txEl>
                                              <p:pRg st="0" end="0"/>
                                            </p:txEl>
                                          </p:spTgt>
                                        </p:tgtEl>
                                      </p:cBhvr>
                                    </p:animEffect>
                                    <p:anim calcmode="lin" valueType="num">
                                      <p:cBhvr>
                                        <p:cTn id="16"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7890">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789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7890">
                                            <p:txEl>
                                              <p:pRg st="1" end="1"/>
                                            </p:txEl>
                                          </p:spTgt>
                                        </p:tgtEl>
                                        <p:attrNameLst>
                                          <p:attrName>style.visibility</p:attrName>
                                        </p:attrNameLst>
                                      </p:cBhvr>
                                      <p:to>
                                        <p:strVal val="visible"/>
                                      </p:to>
                                    </p:set>
                                    <p:animEffect transition="in" filter="fade">
                                      <p:cBhvr>
                                        <p:cTn id="23" dur="1000"/>
                                        <p:tgtEl>
                                          <p:spTgt spid="37890">
                                            <p:txEl>
                                              <p:pRg st="1" end="1"/>
                                            </p:txEl>
                                          </p:spTgt>
                                        </p:tgtEl>
                                      </p:cBhvr>
                                    </p:animEffect>
                                    <p:anim calcmode="lin" valueType="num">
                                      <p:cBhvr>
                                        <p:cTn id="24"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7890">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7890">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5000628" y="1000108"/>
            <a:ext cx="3770721" cy="36933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التحصيصات والتجمعات السكنية الفردية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GHI</a:t>
            </a: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ar-BH"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1985" name="Rectangle 1"/>
          <p:cNvSpPr>
            <a:spLocks noChangeArrowheads="1"/>
          </p:cNvSpPr>
          <p:nvPr/>
        </p:nvSpPr>
        <p:spPr bwMode="auto">
          <a:xfrm>
            <a:off x="3714744" y="1857364"/>
            <a:ext cx="4714876"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rtl="1" eaLnBrk="1" fontAlgn="base" hangingPunct="1">
              <a:lnSpc>
                <a:spcPct val="100000"/>
              </a:lnSpc>
              <a:spcBef>
                <a:spcPct val="0"/>
              </a:spcBef>
              <a:spcAft>
                <a:spcPct val="0"/>
              </a:spcAft>
              <a:buClrTx/>
              <a:buSzTx/>
              <a:buFontTx/>
              <a:buNone/>
              <a:tabLst/>
            </a:pPr>
            <a:r>
              <a:rPr lang="ar-DZ" sz="2300" dirty="0" smtClean="0"/>
              <a:t>انجاز هذه الساكنات يكون وفق القانون رقم 82-02 المؤرخ في 06-02-1982 المتعلق برخصة البناء ورخصة التحصيص .</a:t>
            </a:r>
            <a:endParaRPr lang="en-US" sz="2300" dirty="0" smtClean="0"/>
          </a:p>
          <a:p>
            <a:pPr marR="0" indent="0" algn="ctr" rtl="1" eaLnBrk="0" fontAlgn="base" hangingPunct="0">
              <a:lnSpc>
                <a:spcPct val="100000"/>
              </a:lnSpc>
              <a:spcBef>
                <a:spcPct val="0"/>
              </a:spcBef>
              <a:spcAft>
                <a:spcPct val="0"/>
              </a:spcAft>
              <a:buClrTx/>
              <a:buSzTx/>
              <a:buFontTx/>
              <a:buNone/>
              <a:tabLst/>
            </a:pPr>
            <a:r>
              <a:rPr lang="ar-DZ" sz="2300" dirty="0" smtClean="0"/>
              <a:t>هذا الشكل الحضري  لنمط البناء الفردي انطلق سنة 1974  مع قانون الاحتياطات العقارية  وهذا ما عمل على التوسع السريع الغير عقلاني للمدينة الجزائرية  الذي انعكس على نوعية العمران وعلى البنية العمرانية حتى وقتنا الحالي . حيث أوضحت بيانات تعداد 1987 أن 49 % من إجمالي المباني السكنية بالمدن الجزائرية هي من نمط البناء الفردي في حين كانت هذه النسبة لا تتعدى 13 % سنة 1966 و15 % سنة 1977.</a:t>
            </a:r>
          </a:p>
        </p:txBody>
      </p:sp>
      <p:pic>
        <p:nvPicPr>
          <p:cNvPr id="13" name="Image 12" descr="sedrata-ville.jpg"/>
          <p:cNvPicPr>
            <a:picLocks noChangeAspect="1"/>
          </p:cNvPicPr>
          <p:nvPr/>
        </p:nvPicPr>
        <p:blipFill>
          <a:blip r:embed="rId2"/>
          <a:stretch>
            <a:fillRect/>
          </a:stretch>
        </p:blipFill>
        <p:spPr>
          <a:xfrm>
            <a:off x="357158" y="785794"/>
            <a:ext cx="2778731"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 14" descr="0655465.jpg"/>
          <p:cNvPicPr>
            <a:picLocks noChangeAspect="1"/>
          </p:cNvPicPr>
          <p:nvPr/>
        </p:nvPicPr>
        <p:blipFill>
          <a:blip r:embed="rId3"/>
          <a:stretch>
            <a:fillRect/>
          </a:stretch>
        </p:blipFill>
        <p:spPr>
          <a:xfrm>
            <a:off x="142844" y="3571876"/>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Image 15" descr="0161463485.jpg"/>
          <p:cNvPicPr>
            <a:picLocks noChangeAspect="1"/>
          </p:cNvPicPr>
          <p:nvPr/>
        </p:nvPicPr>
        <p:blipFill>
          <a:blip r:embed="rId4"/>
          <a:stretch>
            <a:fillRect/>
          </a:stretch>
        </p:blipFill>
        <p:spPr>
          <a:xfrm>
            <a:off x="1214414" y="4857760"/>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 13" descr="1566.jpg"/>
          <p:cNvPicPr>
            <a:picLocks noChangeAspect="1"/>
          </p:cNvPicPr>
          <p:nvPr/>
        </p:nvPicPr>
        <p:blipFill>
          <a:blip r:embed="rId5"/>
          <a:stretch>
            <a:fillRect/>
          </a:stretch>
        </p:blipFill>
        <p:spPr>
          <a:xfrm>
            <a:off x="1071538" y="2357430"/>
            <a:ext cx="2466975" cy="184785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1985">
                                            <p:txEl>
                                              <p:pRg st="0" end="0"/>
                                            </p:txEl>
                                          </p:spTgt>
                                        </p:tgtEl>
                                        <p:attrNameLst>
                                          <p:attrName>style.visibility</p:attrName>
                                        </p:attrNameLst>
                                      </p:cBhvr>
                                      <p:to>
                                        <p:strVal val="visible"/>
                                      </p:to>
                                    </p:set>
                                    <p:animEffect transition="in" filter="fade">
                                      <p:cBhvr>
                                        <p:cTn id="15" dur="1000"/>
                                        <p:tgtEl>
                                          <p:spTgt spid="41985">
                                            <p:txEl>
                                              <p:pRg st="0" end="0"/>
                                            </p:txEl>
                                          </p:spTgt>
                                        </p:tgtEl>
                                      </p:cBhvr>
                                    </p:animEffect>
                                    <p:anim calcmode="lin" valueType="num">
                                      <p:cBhvr>
                                        <p:cTn id="16" dur="1000" fill="hold"/>
                                        <p:tgtEl>
                                          <p:spTgt spid="41985">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198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98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1985">
                                            <p:txEl>
                                              <p:pRg st="1" end="1"/>
                                            </p:txEl>
                                          </p:spTgt>
                                        </p:tgtEl>
                                        <p:attrNameLst>
                                          <p:attrName>style.visibility</p:attrName>
                                        </p:attrNameLst>
                                      </p:cBhvr>
                                      <p:to>
                                        <p:strVal val="visible"/>
                                      </p:to>
                                    </p:set>
                                    <p:animEffect transition="in" filter="fade">
                                      <p:cBhvr>
                                        <p:cTn id="23" dur="1000"/>
                                        <p:tgtEl>
                                          <p:spTgt spid="41985">
                                            <p:txEl>
                                              <p:pRg st="1" end="1"/>
                                            </p:txEl>
                                          </p:spTgt>
                                        </p:tgtEl>
                                      </p:cBhvr>
                                    </p:animEffect>
                                    <p:anim calcmode="lin" valueType="num">
                                      <p:cBhvr>
                                        <p:cTn id="24" dur="1000" fill="hold"/>
                                        <p:tgtEl>
                                          <p:spTgt spid="41985">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198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98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4033" name="Rectangle 1"/>
          <p:cNvSpPr>
            <a:spLocks noChangeArrowheads="1"/>
          </p:cNvSpPr>
          <p:nvPr/>
        </p:nvSpPr>
        <p:spPr bwMode="auto">
          <a:xfrm>
            <a:off x="857224" y="1785926"/>
            <a:ext cx="757239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normalizeH="0" baseline="0" dirty="0" smtClean="0">
                <a:ln w="50800"/>
                <a:solidFill>
                  <a:schemeClr val="bg1">
                    <a:shade val="50000"/>
                  </a:schemeClr>
                </a:solidFill>
                <a:latin typeface="Calibri" pitchFamily="34" charset="0"/>
                <a:ea typeface="Calibri" pitchFamily="34" charset="0"/>
                <a:cs typeface="Arial" pitchFamily="34" charset="0"/>
              </a:rPr>
              <a:t>عموما يمكننا القول </a:t>
            </a:r>
            <a:r>
              <a:rPr kumimoji="0" lang="ar-DZ" sz="2800" b="1" i="0" u="none" strike="noStrike" normalizeH="0" baseline="0" dirty="0" err="1" smtClean="0">
                <a:ln w="50800"/>
                <a:solidFill>
                  <a:schemeClr val="bg1">
                    <a:shade val="50000"/>
                  </a:schemeClr>
                </a:solidFill>
                <a:latin typeface="Calibri" pitchFamily="34" charset="0"/>
                <a:ea typeface="Calibri" pitchFamily="34" charset="0"/>
                <a:cs typeface="Arial" pitchFamily="34" charset="0"/>
              </a:rPr>
              <a:t>ان</a:t>
            </a:r>
            <a:r>
              <a:rPr kumimoji="0" lang="ar-DZ" sz="2800" b="1" i="0" u="none" strike="noStrike" normalizeH="0" baseline="0" dirty="0" smtClean="0">
                <a:ln w="50800"/>
                <a:solidFill>
                  <a:schemeClr val="bg1">
                    <a:shade val="50000"/>
                  </a:schemeClr>
                </a:solidFill>
                <a:latin typeface="Calibri" pitchFamily="34" charset="0"/>
                <a:ea typeface="Calibri" pitchFamily="34" charset="0"/>
                <a:cs typeface="Arial" pitchFamily="34" charset="0"/>
              </a:rPr>
              <a:t> سياسة العمران في الجزائر قبل 1990 لم تؤخذ في الحسبان  الاستغلال العقلاني للمجال الحضري  </a:t>
            </a:r>
            <a:r>
              <a:rPr kumimoji="0" lang="ar-DZ" sz="2800" b="1" i="0" u="none" strike="noStrike" normalizeH="0" baseline="0" dirty="0" err="1" smtClean="0">
                <a:ln w="50800"/>
                <a:solidFill>
                  <a:schemeClr val="bg1">
                    <a:shade val="50000"/>
                  </a:schemeClr>
                </a:solidFill>
                <a:latin typeface="Calibri" pitchFamily="34" charset="0"/>
                <a:ea typeface="Calibri" pitchFamily="34" charset="0"/>
                <a:cs typeface="Arial" pitchFamily="34" charset="0"/>
              </a:rPr>
              <a:t>واهملت</a:t>
            </a:r>
            <a:r>
              <a:rPr kumimoji="0" lang="ar-DZ" sz="2800" b="1" i="0" u="none" strike="noStrike" normalizeH="0" baseline="0" dirty="0" smtClean="0">
                <a:ln w="50800"/>
                <a:solidFill>
                  <a:schemeClr val="bg1">
                    <a:shade val="50000"/>
                  </a:schemeClr>
                </a:solidFill>
                <a:latin typeface="Calibri" pitchFamily="34" charset="0"/>
                <a:ea typeface="Calibri" pitchFamily="34" charset="0"/>
                <a:cs typeface="Arial" pitchFamily="34" charset="0"/>
              </a:rPr>
              <a:t> تماما المراكز الحضرية للمدينة التي لم تتزود باي </a:t>
            </a:r>
            <a:r>
              <a:rPr kumimoji="0" lang="ar-DZ" sz="2800" b="1" i="0" u="none" strike="noStrike" normalizeH="0" baseline="0" dirty="0" err="1" smtClean="0">
                <a:ln w="50800"/>
                <a:solidFill>
                  <a:schemeClr val="bg1">
                    <a:shade val="50000"/>
                  </a:schemeClr>
                </a:solidFill>
                <a:latin typeface="Calibri" pitchFamily="34" charset="0"/>
                <a:ea typeface="Calibri" pitchFamily="34" charset="0"/>
                <a:cs typeface="Arial" pitchFamily="34" charset="0"/>
              </a:rPr>
              <a:t>اداة</a:t>
            </a:r>
            <a:r>
              <a:rPr kumimoji="0" lang="ar-DZ" sz="2800" b="1" i="0" u="none" strike="noStrike" normalizeH="0" baseline="0" dirty="0" smtClean="0">
                <a:ln w="50800"/>
                <a:solidFill>
                  <a:schemeClr val="bg1">
                    <a:shade val="50000"/>
                  </a:schemeClr>
                </a:solidFill>
                <a:latin typeface="Calibri" pitchFamily="34" charset="0"/>
                <a:ea typeface="Calibri" pitchFamily="34" charset="0"/>
                <a:cs typeface="Arial" pitchFamily="34" charset="0"/>
              </a:rPr>
              <a:t> عمرانية لتهيئتها والتدخل عليها . كما </a:t>
            </a:r>
            <a:r>
              <a:rPr kumimoji="0" lang="ar-DZ" sz="2800" b="1" i="0" u="none" strike="noStrike" normalizeH="0" baseline="0" dirty="0" err="1" smtClean="0">
                <a:ln w="50800"/>
                <a:solidFill>
                  <a:schemeClr val="bg1">
                    <a:shade val="50000"/>
                  </a:schemeClr>
                </a:solidFill>
                <a:latin typeface="Calibri" pitchFamily="34" charset="0"/>
                <a:ea typeface="Calibri" pitchFamily="34" charset="0"/>
                <a:cs typeface="Arial" pitchFamily="34" charset="0"/>
              </a:rPr>
              <a:t>ان</a:t>
            </a:r>
            <a:r>
              <a:rPr kumimoji="0" lang="ar-DZ" sz="2800" b="1" i="0" u="none" strike="noStrike" normalizeH="0" baseline="0" dirty="0" smtClean="0">
                <a:ln w="50800"/>
                <a:solidFill>
                  <a:schemeClr val="bg1">
                    <a:shade val="50000"/>
                  </a:schemeClr>
                </a:solidFill>
                <a:latin typeface="Calibri" pitchFamily="34" charset="0"/>
                <a:ea typeface="Calibri" pitchFamily="34" charset="0"/>
                <a:cs typeface="Arial" pitchFamily="34" charset="0"/>
              </a:rPr>
              <a:t> المراكز الحضرية الجديدة التي تم خلقها سرعان ما </a:t>
            </a:r>
            <a:r>
              <a:rPr kumimoji="0" lang="ar-DZ" sz="2800" b="1" i="0" u="none" strike="noStrike" normalizeH="0" baseline="0" dirty="0" err="1" smtClean="0">
                <a:ln w="50800"/>
                <a:solidFill>
                  <a:schemeClr val="bg1">
                    <a:shade val="50000"/>
                  </a:schemeClr>
                </a:solidFill>
                <a:latin typeface="Calibri" pitchFamily="34" charset="0"/>
                <a:ea typeface="Calibri" pitchFamily="34" charset="0"/>
                <a:cs typeface="Arial" pitchFamily="34" charset="0"/>
              </a:rPr>
              <a:t>نحولت</a:t>
            </a:r>
            <a:r>
              <a:rPr kumimoji="0" lang="ar-DZ" sz="2800" b="1" i="0" u="none" strike="noStrike" normalizeH="0" baseline="0" dirty="0" smtClean="0">
                <a:ln w="50800"/>
                <a:solidFill>
                  <a:schemeClr val="bg1">
                    <a:shade val="50000"/>
                  </a:schemeClr>
                </a:solidFill>
                <a:latin typeface="Calibri" pitchFamily="34" charset="0"/>
                <a:ea typeface="Calibri" pitchFamily="34" charset="0"/>
                <a:cs typeface="Arial" pitchFamily="34" charset="0"/>
              </a:rPr>
              <a:t> </a:t>
            </a:r>
            <a:r>
              <a:rPr kumimoji="0" lang="ar-DZ" sz="2800" b="1" i="0" u="none" strike="noStrike" normalizeH="0" baseline="0" dirty="0" err="1" smtClean="0">
                <a:ln w="50800"/>
                <a:solidFill>
                  <a:schemeClr val="bg1">
                    <a:shade val="50000"/>
                  </a:schemeClr>
                </a:solidFill>
                <a:latin typeface="Calibri" pitchFamily="34" charset="0"/>
                <a:ea typeface="Calibri" pitchFamily="34" charset="0"/>
                <a:cs typeface="Arial" pitchFamily="34" charset="0"/>
              </a:rPr>
              <a:t>الى</a:t>
            </a:r>
            <a:r>
              <a:rPr kumimoji="0" lang="ar-DZ" sz="2800" b="1" i="0" u="none" strike="noStrike" normalizeH="0" baseline="0" dirty="0" smtClean="0">
                <a:ln w="50800"/>
                <a:solidFill>
                  <a:schemeClr val="bg1">
                    <a:shade val="50000"/>
                  </a:schemeClr>
                </a:solidFill>
                <a:latin typeface="Calibri" pitchFamily="34" charset="0"/>
                <a:ea typeface="Calibri" pitchFamily="34" charset="0"/>
                <a:cs typeface="Arial" pitchFamily="34" charset="0"/>
              </a:rPr>
              <a:t> مجالات بدون هوية تحاصر </a:t>
            </a:r>
            <a:r>
              <a:rPr kumimoji="0" lang="ar-DZ" sz="2800" b="1" i="0" u="none" strike="noStrike" normalizeH="0" baseline="0" dirty="0" err="1" smtClean="0">
                <a:ln w="50800"/>
                <a:solidFill>
                  <a:schemeClr val="bg1">
                    <a:shade val="50000"/>
                  </a:schemeClr>
                </a:solidFill>
                <a:latin typeface="Calibri" pitchFamily="34" charset="0"/>
                <a:ea typeface="Calibri" pitchFamily="34" charset="0"/>
                <a:cs typeface="Arial" pitchFamily="34" charset="0"/>
              </a:rPr>
              <a:t>الانوية</a:t>
            </a:r>
            <a:r>
              <a:rPr kumimoji="0" lang="ar-DZ" sz="2800" b="1" i="0" u="none" strike="noStrike" normalizeH="0" baseline="0" dirty="0" smtClean="0">
                <a:ln w="50800"/>
                <a:solidFill>
                  <a:schemeClr val="bg1">
                    <a:shade val="50000"/>
                  </a:schemeClr>
                </a:solidFill>
                <a:latin typeface="Calibri" pitchFamily="34" charset="0"/>
                <a:ea typeface="Calibri" pitchFamily="34" charset="0"/>
                <a:cs typeface="Arial" pitchFamily="34" charset="0"/>
              </a:rPr>
              <a:t> الحضرية القديمة وتفقدها </a:t>
            </a:r>
            <a:r>
              <a:rPr kumimoji="0" lang="ar-DZ" sz="2800" b="1" i="0" u="none" strike="noStrike" normalizeH="0" baseline="0" dirty="0" err="1" smtClean="0">
                <a:ln w="50800"/>
                <a:solidFill>
                  <a:schemeClr val="bg1">
                    <a:shade val="50000"/>
                  </a:schemeClr>
                </a:solidFill>
                <a:latin typeface="Calibri" pitchFamily="34" charset="0"/>
                <a:ea typeface="Calibri" pitchFamily="34" charset="0"/>
                <a:cs typeface="Arial" pitchFamily="34" charset="0"/>
              </a:rPr>
              <a:t>اصاللتها</a:t>
            </a:r>
            <a:r>
              <a:rPr kumimoji="0" lang="ar-DZ" sz="2800" b="1" i="0" u="none" strike="noStrike" normalizeH="0" baseline="0" dirty="0" smtClean="0">
                <a:ln w="50800"/>
                <a:solidFill>
                  <a:schemeClr val="bg1">
                    <a:shade val="50000"/>
                  </a:schemeClr>
                </a:solidFill>
                <a:latin typeface="Calibri" pitchFamily="34" charset="0"/>
                <a:ea typeface="Calibri" pitchFamily="34" charset="0"/>
                <a:cs typeface="Arial" pitchFamily="34" charset="0"/>
              </a:rPr>
              <a:t> وتشكل مصدرا للقلق لدى  السكان ومجالا لبعض </a:t>
            </a:r>
            <a:r>
              <a:rPr kumimoji="0" lang="ar-DZ" sz="2800" b="1" i="0" u="none" strike="noStrike" normalizeH="0" baseline="0" dirty="0" err="1" smtClean="0">
                <a:ln w="50800"/>
                <a:solidFill>
                  <a:schemeClr val="bg1">
                    <a:shade val="50000"/>
                  </a:schemeClr>
                </a:solidFill>
                <a:latin typeface="Calibri" pitchFamily="34" charset="0"/>
                <a:ea typeface="Calibri" pitchFamily="34" charset="0"/>
                <a:cs typeface="Arial" pitchFamily="34" charset="0"/>
              </a:rPr>
              <a:t>الافات</a:t>
            </a:r>
            <a:r>
              <a:rPr kumimoji="0" lang="ar-DZ" sz="2800" b="1" i="0" u="none" strike="noStrike" normalizeH="0" baseline="0" dirty="0" smtClean="0">
                <a:ln w="50800"/>
                <a:solidFill>
                  <a:schemeClr val="bg1">
                    <a:shade val="50000"/>
                  </a:schemeClr>
                </a:solidFill>
                <a:latin typeface="Calibri" pitchFamily="34" charset="0"/>
                <a:ea typeface="Calibri" pitchFamily="34" charset="0"/>
                <a:cs typeface="Arial" pitchFamily="34" charset="0"/>
              </a:rPr>
              <a:t> الاجتماعية .</a:t>
            </a:r>
            <a:endParaRPr kumimoji="0" lang="ar-DZ" sz="2800" b="1" i="0" u="none" strike="noStrike" normalizeH="0" baseline="0" dirty="0" smtClean="0">
              <a:ln w="50800"/>
              <a:solidFill>
                <a:schemeClr val="bg1">
                  <a:shade val="50000"/>
                </a:schemeClr>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5057" name="Rectangle 1"/>
          <p:cNvSpPr>
            <a:spLocks noChangeArrowheads="1"/>
          </p:cNvSpPr>
          <p:nvPr/>
        </p:nvSpPr>
        <p:spPr bwMode="auto">
          <a:xfrm>
            <a:off x="571472" y="1428736"/>
            <a:ext cx="778671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eaLnBrk="1" fontAlgn="base" hangingPunct="1">
              <a:spcBef>
                <a:spcPct val="0"/>
              </a:spcBef>
              <a:spcAft>
                <a:spcPct val="0"/>
              </a:spcAft>
            </a:pPr>
            <a:r>
              <a:rPr lang="ar-DZ" sz="2300" dirty="0" smtClean="0"/>
              <a:t>عرفت سياسة التهيئة الحضرية وتسيير المجال الحضري ميلاد أدوات عمرانية جديدة  بداية من سنة 1990 جاء هذا على اثر الإصلاحات السياسية الاقتصادية الجديدة التي أكدت القطيعة مع التوجه السياسي السابق للبلاد واقر بذلك نظام الاقتصاد الحر والاعتراف بحق الملكية  الفردية وحمايتها .</a:t>
            </a:r>
            <a:endParaRPr lang="en-US" sz="2300" dirty="0" smtClean="0"/>
          </a:p>
          <a:p>
            <a:pPr lvl="0" algn="ctr" rtl="1" eaLnBrk="0" fontAlgn="base" hangingPunct="0">
              <a:spcBef>
                <a:spcPct val="0"/>
              </a:spcBef>
              <a:spcAft>
                <a:spcPct val="0"/>
              </a:spcAft>
            </a:pPr>
            <a:r>
              <a:rPr lang="ar-DZ" sz="2300" dirty="0" smtClean="0"/>
              <a:t>تم إصدار العديد من القوانين والتشريعات في ميدان التعمير  حيث أدخلت الدولة مكانيزمات ومفاهيم جديدة تحدد كيفية تدخل الدولة والجماعات المحلية والمتعاملين العموميين والخواص في تسيير المدن وتهيئتها .</a:t>
            </a:r>
            <a:endParaRPr lang="en-US" sz="2300" dirty="0" smtClean="0"/>
          </a:p>
          <a:p>
            <a:pPr lvl="0" algn="ctr" rtl="1" eaLnBrk="0" fontAlgn="base" hangingPunct="0">
              <a:spcBef>
                <a:spcPct val="0"/>
              </a:spcBef>
              <a:spcAft>
                <a:spcPct val="0"/>
              </a:spcAft>
            </a:pPr>
            <a:r>
              <a:rPr lang="ar-DZ" sz="2300" dirty="0" smtClean="0"/>
              <a:t>أهم قانون يتحكم في تسيير الأوساط الحضرية </a:t>
            </a:r>
            <a:r>
              <a:rPr lang="ar-DZ" sz="2300" b="1" u="sng" dirty="0" smtClean="0"/>
              <a:t>هو القانون 90-29 المتعلق بالتهيئة والتعمير </a:t>
            </a:r>
            <a:r>
              <a:rPr lang="ar-DZ" sz="2300" dirty="0" smtClean="0"/>
              <a:t>المؤرخ في 01-12-1990 الذي يصدر منه </a:t>
            </a:r>
            <a:r>
              <a:rPr lang="ar-DZ" sz="2300" b="1" u="sng" dirty="0" smtClean="0"/>
              <a:t>المخطط  الرئيسي لتهيئة والتعمير </a:t>
            </a:r>
            <a:r>
              <a:rPr lang="en-US" sz="2300" b="1" u="sng" dirty="0" smtClean="0"/>
              <a:t>PDAU</a:t>
            </a:r>
            <a:r>
              <a:rPr lang="ar-DZ" sz="2300" b="1" u="sng" dirty="0" smtClean="0"/>
              <a:t> </a:t>
            </a:r>
            <a:r>
              <a:rPr lang="ar-DZ" sz="2300" dirty="0" smtClean="0"/>
              <a:t>الذي يحدده المرسوم التنفيذي رقم 91-177 و</a:t>
            </a:r>
            <a:r>
              <a:rPr lang="ar-DZ" sz="2300" b="1" u="sng" dirty="0" smtClean="0"/>
              <a:t>مخطط شغل الأراضي </a:t>
            </a:r>
            <a:r>
              <a:rPr lang="en-US" sz="2300" b="1" u="sng" dirty="0" smtClean="0"/>
              <a:t>POS </a:t>
            </a:r>
            <a:r>
              <a:rPr lang="ar-DZ" sz="2300" dirty="0" smtClean="0"/>
              <a:t>الذي يحدده المرسوم رقم 91-178 . فهما يقومان على مبدأ أساسي بالاستغلال المقتصد للأراضي وإدماج مختلف الوظائف الحضرية ( السكن , التجار , الصناعة , الزراعة ) ضمن مفهوم المحافظة على البيئة والثروات الطبيعية خاصة منها الأراضي الزراعية المهددة بالاجتياح الحضري.</a:t>
            </a:r>
          </a:p>
        </p:txBody>
      </p:sp>
      <p:sp>
        <p:nvSpPr>
          <p:cNvPr id="10" name="Rectangle 9"/>
          <p:cNvSpPr/>
          <p:nvPr/>
        </p:nvSpPr>
        <p:spPr>
          <a:xfrm>
            <a:off x="4857752" y="928670"/>
            <a:ext cx="3825086"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ar-DZ" b="1" dirty="0" smtClean="0"/>
              <a:t>أدوات عمرانية جديدة في ظل اقتصاد السوق الحر </a:t>
            </a:r>
            <a:endParaRPr lang="ar-BH"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5057">
                                            <p:txEl>
                                              <p:pRg st="0" end="0"/>
                                            </p:txEl>
                                          </p:spTgt>
                                        </p:tgtEl>
                                        <p:attrNameLst>
                                          <p:attrName>style.visibility</p:attrName>
                                        </p:attrNameLst>
                                      </p:cBhvr>
                                      <p:to>
                                        <p:strVal val="visible"/>
                                      </p:to>
                                    </p:set>
                                    <p:animEffect transition="in" filter="fade">
                                      <p:cBhvr>
                                        <p:cTn id="15" dur="1000"/>
                                        <p:tgtEl>
                                          <p:spTgt spid="45057">
                                            <p:txEl>
                                              <p:pRg st="0" end="0"/>
                                            </p:txEl>
                                          </p:spTgt>
                                        </p:tgtEl>
                                      </p:cBhvr>
                                    </p:animEffect>
                                    <p:anim calcmode="lin" valueType="num">
                                      <p:cBhvr>
                                        <p:cTn id="16" dur="1000" fill="hold"/>
                                        <p:tgtEl>
                                          <p:spTgt spid="4505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505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505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5057">
                                            <p:txEl>
                                              <p:pRg st="1" end="1"/>
                                            </p:txEl>
                                          </p:spTgt>
                                        </p:tgtEl>
                                        <p:attrNameLst>
                                          <p:attrName>style.visibility</p:attrName>
                                        </p:attrNameLst>
                                      </p:cBhvr>
                                      <p:to>
                                        <p:strVal val="visible"/>
                                      </p:to>
                                    </p:set>
                                    <p:animEffect transition="in" filter="fade">
                                      <p:cBhvr>
                                        <p:cTn id="23" dur="1000"/>
                                        <p:tgtEl>
                                          <p:spTgt spid="45057">
                                            <p:txEl>
                                              <p:pRg st="1" end="1"/>
                                            </p:txEl>
                                          </p:spTgt>
                                        </p:tgtEl>
                                      </p:cBhvr>
                                    </p:animEffect>
                                    <p:anim calcmode="lin" valueType="num">
                                      <p:cBhvr>
                                        <p:cTn id="24" dur="1000" fill="hold"/>
                                        <p:tgtEl>
                                          <p:spTgt spid="45057">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505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505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45057">
                                            <p:txEl>
                                              <p:pRg st="2" end="2"/>
                                            </p:txEl>
                                          </p:spTgt>
                                        </p:tgtEl>
                                        <p:attrNameLst>
                                          <p:attrName>style.visibility</p:attrName>
                                        </p:attrNameLst>
                                      </p:cBhvr>
                                      <p:to>
                                        <p:strVal val="visible"/>
                                      </p:to>
                                    </p:set>
                                    <p:animEffect transition="in" filter="fade">
                                      <p:cBhvr>
                                        <p:cTn id="31" dur="1000"/>
                                        <p:tgtEl>
                                          <p:spTgt spid="45057">
                                            <p:txEl>
                                              <p:pRg st="2" end="2"/>
                                            </p:txEl>
                                          </p:spTgt>
                                        </p:tgtEl>
                                      </p:cBhvr>
                                    </p:animEffect>
                                    <p:anim calcmode="lin" valueType="num">
                                      <p:cBhvr>
                                        <p:cTn id="32" dur="1000" fill="hold"/>
                                        <p:tgtEl>
                                          <p:spTgt spid="45057">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505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505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6081" name="Rectangle 1"/>
          <p:cNvSpPr>
            <a:spLocks noChangeArrowheads="1"/>
          </p:cNvSpPr>
          <p:nvPr/>
        </p:nvSpPr>
        <p:spPr bwMode="auto">
          <a:xfrm>
            <a:off x="500034" y="1643050"/>
            <a:ext cx="81439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rtl="1" eaLnBrk="1" fontAlgn="base" hangingPunct="1">
              <a:lnSpc>
                <a:spcPct val="100000"/>
              </a:lnSpc>
              <a:spcBef>
                <a:spcPct val="0"/>
              </a:spcBef>
              <a:spcAft>
                <a:spcPct val="0"/>
              </a:spcAft>
              <a:buClrTx/>
              <a:buSzTx/>
              <a:buFontTx/>
              <a:buNone/>
              <a:tabLst/>
            </a:pPr>
            <a:r>
              <a:rPr lang="ar-DZ" sz="2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صاحب هذه المرحلة إصدار العديد من القوانين التي نصت على إعادة الاعتبار للملكية الخاصة وحرية المعاملات العقارية من كل القيود وخلصتها من احتكار البلديات مما يسهل الكثير من تنفيذ توجيهات الأدوات التعميرية التي جاء بها القانون 90-29 واهم هذه القوانين :</a:t>
            </a:r>
            <a:endParaRPr lang="en-US" sz="23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R="0" indent="0" algn="ctr" rtl="1" eaLnBrk="0" fontAlgn="base" hangingPunct="0">
              <a:lnSpc>
                <a:spcPct val="100000"/>
              </a:lnSpc>
              <a:spcBef>
                <a:spcPct val="0"/>
              </a:spcBef>
              <a:spcAft>
                <a:spcPct val="0"/>
              </a:spcAft>
              <a:buClrTx/>
              <a:buSzTx/>
              <a:buFont typeface="Wingdings" pitchFamily="2" charset="2"/>
              <a:buChar char="v"/>
              <a:tabLst/>
            </a:pPr>
            <a:r>
              <a:rPr lang="ar-DZ" sz="2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قانون التوجيه العقاري 90-25 المؤرخ في 18-11-1990</a:t>
            </a:r>
            <a:endParaRPr lang="en-US" sz="23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R="0" indent="0" algn="ctr" rtl="1" eaLnBrk="0" fontAlgn="base" hangingPunct="0">
              <a:lnSpc>
                <a:spcPct val="100000"/>
              </a:lnSpc>
              <a:spcBef>
                <a:spcPct val="0"/>
              </a:spcBef>
              <a:spcAft>
                <a:spcPct val="0"/>
              </a:spcAft>
              <a:buClrTx/>
              <a:buSzTx/>
              <a:buFont typeface="Wingdings" pitchFamily="2" charset="2"/>
              <a:buChar char="v"/>
              <a:tabLst/>
            </a:pPr>
            <a:r>
              <a:rPr lang="ar-DZ" sz="2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قانون الأملاك الوطنية 90-30 المؤرخ في 01-12-1990</a:t>
            </a:r>
            <a:endParaRPr lang="en-US" sz="23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R="0" indent="0" algn="ctr" rtl="1" eaLnBrk="0" fontAlgn="base" hangingPunct="0">
              <a:lnSpc>
                <a:spcPct val="100000"/>
              </a:lnSpc>
              <a:spcBef>
                <a:spcPct val="0"/>
              </a:spcBef>
              <a:spcAft>
                <a:spcPct val="0"/>
              </a:spcAft>
              <a:buClrTx/>
              <a:buSzTx/>
              <a:buFont typeface="Wingdings" pitchFamily="2" charset="2"/>
              <a:buChar char="v"/>
              <a:tabLst/>
            </a:pPr>
            <a:r>
              <a:rPr lang="ar-DZ" sz="2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قانون 91-11 المؤرخ في 27-04-1991 الذي يحدد القواعد المتعلقة بنزع الملكية من اجل المنفعة العامة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6081">
                                            <p:txEl>
                                              <p:pRg st="0" end="0"/>
                                            </p:txEl>
                                          </p:spTgt>
                                        </p:tgtEl>
                                        <p:attrNameLst>
                                          <p:attrName>style.visibility</p:attrName>
                                        </p:attrNameLst>
                                      </p:cBhvr>
                                      <p:to>
                                        <p:strVal val="visible"/>
                                      </p:to>
                                    </p:set>
                                    <p:animEffect transition="in" filter="fade">
                                      <p:cBhvr>
                                        <p:cTn id="7" dur="1000"/>
                                        <p:tgtEl>
                                          <p:spTgt spid="46081">
                                            <p:txEl>
                                              <p:pRg st="0" end="0"/>
                                            </p:txEl>
                                          </p:spTgt>
                                        </p:tgtEl>
                                      </p:cBhvr>
                                    </p:animEffect>
                                    <p:anim calcmode="lin" valueType="num">
                                      <p:cBhvr>
                                        <p:cTn id="8" dur="1000" fill="hold"/>
                                        <p:tgtEl>
                                          <p:spTgt spid="4608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608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608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6081">
                                            <p:txEl>
                                              <p:pRg st="1" end="1"/>
                                            </p:txEl>
                                          </p:spTgt>
                                        </p:tgtEl>
                                        <p:attrNameLst>
                                          <p:attrName>style.visibility</p:attrName>
                                        </p:attrNameLst>
                                      </p:cBhvr>
                                      <p:to>
                                        <p:strVal val="visible"/>
                                      </p:to>
                                    </p:set>
                                    <p:animEffect transition="in" filter="fade">
                                      <p:cBhvr>
                                        <p:cTn id="15" dur="1000"/>
                                        <p:tgtEl>
                                          <p:spTgt spid="46081">
                                            <p:txEl>
                                              <p:pRg st="1" end="1"/>
                                            </p:txEl>
                                          </p:spTgt>
                                        </p:tgtEl>
                                      </p:cBhvr>
                                    </p:animEffect>
                                    <p:anim calcmode="lin" valueType="num">
                                      <p:cBhvr>
                                        <p:cTn id="16" dur="1000" fill="hold"/>
                                        <p:tgtEl>
                                          <p:spTgt spid="4608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608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608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6081">
                                            <p:txEl>
                                              <p:pRg st="2" end="2"/>
                                            </p:txEl>
                                          </p:spTgt>
                                        </p:tgtEl>
                                        <p:attrNameLst>
                                          <p:attrName>style.visibility</p:attrName>
                                        </p:attrNameLst>
                                      </p:cBhvr>
                                      <p:to>
                                        <p:strVal val="visible"/>
                                      </p:to>
                                    </p:set>
                                    <p:animEffect transition="in" filter="fade">
                                      <p:cBhvr>
                                        <p:cTn id="23" dur="1000"/>
                                        <p:tgtEl>
                                          <p:spTgt spid="46081">
                                            <p:txEl>
                                              <p:pRg st="2" end="2"/>
                                            </p:txEl>
                                          </p:spTgt>
                                        </p:tgtEl>
                                      </p:cBhvr>
                                    </p:animEffect>
                                    <p:anim calcmode="lin" valueType="num">
                                      <p:cBhvr>
                                        <p:cTn id="24" dur="1000" fill="hold"/>
                                        <p:tgtEl>
                                          <p:spTgt spid="46081">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608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608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46081">
                                            <p:txEl>
                                              <p:pRg st="3" end="3"/>
                                            </p:txEl>
                                          </p:spTgt>
                                        </p:tgtEl>
                                        <p:attrNameLst>
                                          <p:attrName>style.visibility</p:attrName>
                                        </p:attrNameLst>
                                      </p:cBhvr>
                                      <p:to>
                                        <p:strVal val="visible"/>
                                      </p:to>
                                    </p:set>
                                    <p:animEffect transition="in" filter="fade">
                                      <p:cBhvr>
                                        <p:cTn id="31" dur="1000"/>
                                        <p:tgtEl>
                                          <p:spTgt spid="46081">
                                            <p:txEl>
                                              <p:pRg st="3" end="3"/>
                                            </p:txEl>
                                          </p:spTgt>
                                        </p:tgtEl>
                                      </p:cBhvr>
                                    </p:animEffect>
                                    <p:anim calcmode="lin" valueType="num">
                                      <p:cBhvr>
                                        <p:cTn id="32" dur="1000" fill="hold"/>
                                        <p:tgtEl>
                                          <p:spTgt spid="46081">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608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608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6143636" y="857232"/>
            <a:ext cx="2569934"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المخطط الرئيسي لتهيئة والتعمير </a:t>
            </a:r>
            <a:endParaRPr lang="ar-BH"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8129" name="Rectangle 1"/>
          <p:cNvSpPr>
            <a:spLocks noChangeArrowheads="1"/>
          </p:cNvSpPr>
          <p:nvPr/>
        </p:nvSpPr>
        <p:spPr bwMode="auto">
          <a:xfrm>
            <a:off x="285720" y="1285860"/>
            <a:ext cx="8429652"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rtl="1" eaLnBrk="1" fontAlgn="base" hangingPunct="1">
              <a:lnSpc>
                <a:spcPct val="100000"/>
              </a:lnSpc>
              <a:spcBef>
                <a:spcPct val="0"/>
              </a:spcBef>
              <a:spcAft>
                <a:spcPct val="0"/>
              </a:spcAft>
              <a:buClrTx/>
              <a:buSzTx/>
              <a:buFontTx/>
              <a:buNone/>
              <a:tabLst/>
            </a:pPr>
            <a:r>
              <a:rPr lang="ar-DZ" sz="2100" dirty="0" smtClean="0"/>
              <a:t>هو أداة للتخطيط المجالي والتسيير الحضري تم إعداده بصفة  مغايرة عن روح المخطط الرئيسي للعمراني حيث يخول له القانون إمكانية انجازه مابين البلديات بغرض التحكم في التسيير الحضري  وإعطاء الفرص للبلديات للتعاون فيما بينها ومحاولة تحقيق التوازن والتكامل الوظيفي الحضري والاقتصادي في ظل اقتصاد السوق الحر .</a:t>
            </a:r>
            <a:endParaRPr lang="en-US" sz="2100" dirty="0" smtClean="0"/>
          </a:p>
          <a:p>
            <a:pPr marR="0" indent="0" algn="ctr" rtl="1" eaLnBrk="0" fontAlgn="base" hangingPunct="0">
              <a:lnSpc>
                <a:spcPct val="100000"/>
              </a:lnSpc>
              <a:spcBef>
                <a:spcPct val="0"/>
              </a:spcBef>
              <a:spcAft>
                <a:spcPct val="0"/>
              </a:spcAft>
              <a:buClrTx/>
              <a:buSzTx/>
              <a:buFontTx/>
              <a:buNone/>
              <a:tabLst/>
            </a:pPr>
            <a:r>
              <a:rPr lang="ar-DZ" sz="2100" dirty="0" smtClean="0"/>
              <a:t>فانجازه يكون على المدى القصير , المتوسط والبعيد على أفاق 20 سنة  يهدف أساسا إلى :</a:t>
            </a:r>
            <a:endParaRPr lang="en-US" sz="2100" dirty="0" smtClean="0"/>
          </a:p>
          <a:p>
            <a:pPr marR="0" indent="0" algn="ctr" rtl="1" eaLnBrk="0" fontAlgn="base" hangingPunct="0">
              <a:lnSpc>
                <a:spcPct val="100000"/>
              </a:lnSpc>
              <a:spcBef>
                <a:spcPct val="0"/>
              </a:spcBef>
              <a:spcAft>
                <a:spcPct val="0"/>
              </a:spcAft>
              <a:buClrTx/>
              <a:buSzTx/>
              <a:buFontTx/>
              <a:buChar char="•"/>
              <a:tabLst/>
            </a:pPr>
            <a:r>
              <a:rPr lang="ar-DZ" sz="2100" u="sng" dirty="0" smtClean="0"/>
              <a:t>تحديد التوجيهات الأساسية لتهيئة العمرانية </a:t>
            </a:r>
            <a:r>
              <a:rPr lang="ar-DZ" sz="2100" dirty="0" smtClean="0"/>
              <a:t>مع خلق التوازن مابين التطور الحضري , النشاطات الفلاحية وكذا مختلف الأنشطة الاقتصادية </a:t>
            </a:r>
            <a:r>
              <a:rPr lang="ar-DZ" sz="2100" dirty="0" err="1" smtClean="0"/>
              <a:t>و</a:t>
            </a:r>
            <a:r>
              <a:rPr lang="ar-DZ" sz="2100" dirty="0" smtClean="0"/>
              <a:t> المحافظة على المواقع الأثرية والمناظر الطبيعية .</a:t>
            </a:r>
            <a:endParaRPr lang="en-US" sz="2100" dirty="0" smtClean="0"/>
          </a:p>
          <a:p>
            <a:pPr marR="0" indent="0" algn="ctr" rtl="1" eaLnBrk="0" fontAlgn="base" hangingPunct="0">
              <a:lnSpc>
                <a:spcPct val="100000"/>
              </a:lnSpc>
              <a:spcBef>
                <a:spcPct val="0"/>
              </a:spcBef>
              <a:spcAft>
                <a:spcPct val="0"/>
              </a:spcAft>
              <a:buClrTx/>
              <a:buSzTx/>
              <a:buFontTx/>
              <a:buChar char="•"/>
              <a:tabLst/>
            </a:pPr>
            <a:r>
              <a:rPr lang="ar-DZ" sz="2100" u="sng" dirty="0" smtClean="0"/>
              <a:t>تعيين التخصص العام للأراضي </a:t>
            </a:r>
            <a:r>
              <a:rPr lang="ar-DZ" sz="2100" dirty="0" smtClean="0"/>
              <a:t>وتعيين مواقع التجهيزات الكبرى , البنية التحتية وكذا مختلف الخدمات </a:t>
            </a:r>
            <a:r>
              <a:rPr lang="ar-DZ" sz="2100" dirty="0" err="1" smtClean="0"/>
              <a:t>و</a:t>
            </a:r>
            <a:r>
              <a:rPr lang="ar-DZ" sz="2100" dirty="0" smtClean="0"/>
              <a:t> النشاطات المهمة .</a:t>
            </a:r>
            <a:endParaRPr lang="en-US" sz="2100" dirty="0" smtClean="0"/>
          </a:p>
          <a:p>
            <a:pPr marR="0" indent="0" algn="ctr" rtl="1" eaLnBrk="0" fontAlgn="base" hangingPunct="0">
              <a:lnSpc>
                <a:spcPct val="100000"/>
              </a:lnSpc>
              <a:spcBef>
                <a:spcPct val="0"/>
              </a:spcBef>
              <a:spcAft>
                <a:spcPct val="0"/>
              </a:spcAft>
              <a:buClrTx/>
              <a:buSzTx/>
              <a:buFontTx/>
              <a:buChar char="•"/>
              <a:tabLst/>
            </a:pPr>
            <a:r>
              <a:rPr lang="ar-DZ" sz="2100" u="sng" dirty="0" smtClean="0"/>
              <a:t>تحديد توجيهات التوسع العمراني وحجم التعمير </a:t>
            </a:r>
            <a:r>
              <a:rPr lang="ar-DZ" sz="2100" dirty="0" smtClean="0"/>
              <a:t>على المدى القصير حتى البعيد مع خلق التوازن ما بين كل الوظائف الحضرية المهمة.</a:t>
            </a:r>
            <a:endParaRPr lang="en-US" sz="2100" dirty="0" smtClean="0"/>
          </a:p>
          <a:p>
            <a:pPr marR="0" indent="0" algn="ctr" rtl="1" eaLnBrk="0" fontAlgn="base" hangingPunct="0">
              <a:lnSpc>
                <a:spcPct val="100000"/>
              </a:lnSpc>
              <a:spcBef>
                <a:spcPct val="0"/>
              </a:spcBef>
              <a:spcAft>
                <a:spcPct val="0"/>
              </a:spcAft>
              <a:buClrTx/>
              <a:buSzTx/>
              <a:buFontTx/>
              <a:buNone/>
              <a:tabLst/>
            </a:pPr>
            <a:r>
              <a:rPr lang="ar-DZ" sz="2100" b="1" dirty="0" smtClean="0"/>
              <a:t>فرغم كل المجهودات المبذولة من طرف الدولة الجزائرية في ميدان التخطيط الحضري  إلا أن التأثر بالمخططات الفرنسية  حيث أن المخطط الرئيسي لتهيئة والتعمير هو النقل المنهجي للرسمية التوجيهية للتهيئة والتعمير في فرنسا التي انشات عام 1967 وتحولت إلى الرسمية التوجيهية عام 1983 بغرض خلق التوازن ما بين الوظائف الحضرية للبلدية وتجمع البلديات أو المدينة.</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8129">
                                            <p:txEl>
                                              <p:pRg st="0" end="0"/>
                                            </p:txEl>
                                          </p:spTgt>
                                        </p:tgtEl>
                                        <p:attrNameLst>
                                          <p:attrName>style.visibility</p:attrName>
                                        </p:attrNameLst>
                                      </p:cBhvr>
                                      <p:to>
                                        <p:strVal val="visible"/>
                                      </p:to>
                                    </p:set>
                                    <p:animEffect transition="in" filter="fade">
                                      <p:cBhvr>
                                        <p:cTn id="15" dur="1000"/>
                                        <p:tgtEl>
                                          <p:spTgt spid="48129">
                                            <p:txEl>
                                              <p:pRg st="0" end="0"/>
                                            </p:txEl>
                                          </p:spTgt>
                                        </p:tgtEl>
                                      </p:cBhvr>
                                    </p:animEffect>
                                    <p:anim calcmode="lin" valueType="num">
                                      <p:cBhvr>
                                        <p:cTn id="16" dur="1000" fill="hold"/>
                                        <p:tgtEl>
                                          <p:spTgt spid="48129">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812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812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8129">
                                            <p:txEl>
                                              <p:pRg st="1" end="1"/>
                                            </p:txEl>
                                          </p:spTgt>
                                        </p:tgtEl>
                                        <p:attrNameLst>
                                          <p:attrName>style.visibility</p:attrName>
                                        </p:attrNameLst>
                                      </p:cBhvr>
                                      <p:to>
                                        <p:strVal val="visible"/>
                                      </p:to>
                                    </p:set>
                                    <p:animEffect transition="in" filter="fade">
                                      <p:cBhvr>
                                        <p:cTn id="23" dur="1000"/>
                                        <p:tgtEl>
                                          <p:spTgt spid="48129">
                                            <p:txEl>
                                              <p:pRg st="1" end="1"/>
                                            </p:txEl>
                                          </p:spTgt>
                                        </p:tgtEl>
                                      </p:cBhvr>
                                    </p:animEffect>
                                    <p:anim calcmode="lin" valueType="num">
                                      <p:cBhvr>
                                        <p:cTn id="24" dur="1000" fill="hold"/>
                                        <p:tgtEl>
                                          <p:spTgt spid="48129">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812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8129">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48129">
                                            <p:txEl>
                                              <p:pRg st="2" end="2"/>
                                            </p:txEl>
                                          </p:spTgt>
                                        </p:tgtEl>
                                        <p:attrNameLst>
                                          <p:attrName>style.visibility</p:attrName>
                                        </p:attrNameLst>
                                      </p:cBhvr>
                                      <p:to>
                                        <p:strVal val="visible"/>
                                      </p:to>
                                    </p:set>
                                    <p:animEffect transition="in" filter="fade">
                                      <p:cBhvr>
                                        <p:cTn id="29" dur="1000"/>
                                        <p:tgtEl>
                                          <p:spTgt spid="48129">
                                            <p:txEl>
                                              <p:pRg st="2" end="2"/>
                                            </p:txEl>
                                          </p:spTgt>
                                        </p:tgtEl>
                                      </p:cBhvr>
                                    </p:animEffect>
                                    <p:anim calcmode="lin" valueType="num">
                                      <p:cBhvr>
                                        <p:cTn id="30" dur="1000" fill="hold"/>
                                        <p:tgtEl>
                                          <p:spTgt spid="48129">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8129">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8129">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48129">
                                            <p:txEl>
                                              <p:pRg st="3" end="3"/>
                                            </p:txEl>
                                          </p:spTgt>
                                        </p:tgtEl>
                                        <p:attrNameLst>
                                          <p:attrName>style.visibility</p:attrName>
                                        </p:attrNameLst>
                                      </p:cBhvr>
                                      <p:to>
                                        <p:strVal val="visible"/>
                                      </p:to>
                                    </p:set>
                                    <p:animEffect transition="in" filter="fade">
                                      <p:cBhvr>
                                        <p:cTn id="35" dur="1000"/>
                                        <p:tgtEl>
                                          <p:spTgt spid="48129">
                                            <p:txEl>
                                              <p:pRg st="3" end="3"/>
                                            </p:txEl>
                                          </p:spTgt>
                                        </p:tgtEl>
                                      </p:cBhvr>
                                    </p:animEffect>
                                    <p:anim calcmode="lin" valueType="num">
                                      <p:cBhvr>
                                        <p:cTn id="36" dur="1000" fill="hold"/>
                                        <p:tgtEl>
                                          <p:spTgt spid="48129">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48129">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812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48129">
                                            <p:txEl>
                                              <p:pRg st="4" end="4"/>
                                            </p:txEl>
                                          </p:spTgt>
                                        </p:tgtEl>
                                        <p:attrNameLst>
                                          <p:attrName>style.visibility</p:attrName>
                                        </p:attrNameLst>
                                      </p:cBhvr>
                                      <p:to>
                                        <p:strVal val="visible"/>
                                      </p:to>
                                    </p:set>
                                    <p:animEffect transition="in" filter="fade">
                                      <p:cBhvr>
                                        <p:cTn id="43" dur="1000"/>
                                        <p:tgtEl>
                                          <p:spTgt spid="48129">
                                            <p:txEl>
                                              <p:pRg st="4" end="4"/>
                                            </p:txEl>
                                          </p:spTgt>
                                        </p:tgtEl>
                                      </p:cBhvr>
                                    </p:animEffect>
                                    <p:anim calcmode="lin" valueType="num">
                                      <p:cBhvr>
                                        <p:cTn id="44" dur="1000" fill="hold"/>
                                        <p:tgtEl>
                                          <p:spTgt spid="48129">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8129">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812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48129">
                                            <p:txEl>
                                              <p:pRg st="5" end="5"/>
                                            </p:txEl>
                                          </p:spTgt>
                                        </p:tgtEl>
                                        <p:attrNameLst>
                                          <p:attrName>style.visibility</p:attrName>
                                        </p:attrNameLst>
                                      </p:cBhvr>
                                      <p:to>
                                        <p:strVal val="visible"/>
                                      </p:to>
                                    </p:set>
                                    <p:animEffect transition="in" filter="fade">
                                      <p:cBhvr>
                                        <p:cTn id="51" dur="1000"/>
                                        <p:tgtEl>
                                          <p:spTgt spid="48129">
                                            <p:txEl>
                                              <p:pRg st="5" end="5"/>
                                            </p:txEl>
                                          </p:spTgt>
                                        </p:tgtEl>
                                      </p:cBhvr>
                                    </p:animEffect>
                                    <p:anim calcmode="lin" valueType="num">
                                      <p:cBhvr>
                                        <p:cTn id="52" dur="1000" fill="hold"/>
                                        <p:tgtEl>
                                          <p:spTgt spid="48129">
                                            <p:txEl>
                                              <p:pRg st="5" end="5"/>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48129">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812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7105" name="Rectangle 1"/>
          <p:cNvSpPr>
            <a:spLocks noChangeArrowheads="1"/>
          </p:cNvSpPr>
          <p:nvPr/>
        </p:nvSpPr>
        <p:spPr bwMode="auto">
          <a:xfrm>
            <a:off x="6715140" y="928670"/>
            <a:ext cx="2000232" cy="36933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مخطط شغل الأراضي </a:t>
            </a:r>
            <a:r>
              <a:rPr kumimoji="0" lang="ar-DZ" sz="11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pitchFamily="34" charset="0"/>
                <a:cs typeface="Arial" pitchFamily="34" charset="0"/>
              </a:rPr>
              <a:t>:</a:t>
            </a:r>
            <a:endParaRPr kumimoji="0" lang="ar-DZ"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7106" name="Rectangle 2"/>
          <p:cNvSpPr>
            <a:spLocks noChangeArrowheads="1"/>
          </p:cNvSpPr>
          <p:nvPr/>
        </p:nvSpPr>
        <p:spPr bwMode="auto">
          <a:xfrm>
            <a:off x="714348" y="1928802"/>
            <a:ext cx="7715272"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rtl="1" eaLnBrk="1" fontAlgn="base" hangingPunct="1">
              <a:lnSpc>
                <a:spcPct val="100000"/>
              </a:lnSpc>
              <a:spcBef>
                <a:spcPct val="0"/>
              </a:spcBef>
              <a:spcAft>
                <a:spcPct val="0"/>
              </a:spcAft>
              <a:buClrTx/>
              <a:buSzTx/>
              <a:buFontTx/>
              <a:buNone/>
              <a:tabLst/>
            </a:pPr>
            <a:r>
              <a:rPr lang="ar-DZ" sz="2300" dirty="0" smtClean="0"/>
              <a:t>يمثل اصغر أداة  من أدوات التهيئة والتعمير حيث اعتبر هذا المخطط قفزة  هامة في مجال التخطيط الحضري لأنه ولأول مرة تم الأخذ بعين الاعتبار العمران النوعي </a:t>
            </a:r>
            <a:r>
              <a:rPr lang="ar-DZ" sz="2300" dirty="0" err="1" smtClean="0"/>
              <a:t>و</a:t>
            </a:r>
            <a:r>
              <a:rPr lang="ar-DZ" sz="2300" dirty="0" smtClean="0"/>
              <a:t> الشكلي  في تخطيط المدن . فدا الاهتمام بالمقاييس الصغرى عن طريق انجاز مخطط شغل الأراضي الذي يمثل الأداة التطبيقية للتركيبة العمرانية .</a:t>
            </a:r>
            <a:endParaRPr lang="en-US" sz="2300" dirty="0" smtClean="0"/>
          </a:p>
          <a:p>
            <a:pPr marR="0" indent="0" algn="ctr" rtl="1" eaLnBrk="0" fontAlgn="base" hangingPunct="0">
              <a:lnSpc>
                <a:spcPct val="100000"/>
              </a:lnSpc>
              <a:spcBef>
                <a:spcPct val="0"/>
              </a:spcBef>
              <a:spcAft>
                <a:spcPct val="0"/>
              </a:spcAft>
              <a:buClrTx/>
              <a:buSzTx/>
              <a:buFontTx/>
              <a:buNone/>
              <a:tabLst/>
            </a:pPr>
            <a:r>
              <a:rPr lang="ar-DZ" sz="2300" dirty="0" smtClean="0"/>
              <a:t>يطبق على مجال البلدية أو جزء منها إذ يأخذ على عاتقه إجراءات التعمير الجديدة وكذا عمليات التعمير الخاصة للقطاعات المعمرة كعمليات التجديد الحضري , إعادة الهيكلة , إعادة التأهيل والترميم.</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fade">
                                      <p:cBhvr>
                                        <p:cTn id="7" dur="1000"/>
                                        <p:tgtEl>
                                          <p:spTgt spid="47105"/>
                                        </p:tgtEl>
                                      </p:cBhvr>
                                    </p:animEffect>
                                    <p:anim calcmode="lin" valueType="num">
                                      <p:cBhvr>
                                        <p:cTn id="8" dur="1000" fill="hold"/>
                                        <p:tgtEl>
                                          <p:spTgt spid="47105"/>
                                        </p:tgtEl>
                                        <p:attrNameLst>
                                          <p:attrName>ppt_x</p:attrName>
                                        </p:attrNameLst>
                                      </p:cBhvr>
                                      <p:tavLst>
                                        <p:tav tm="0">
                                          <p:val>
                                            <p:strVal val="#ppt_x"/>
                                          </p:val>
                                        </p:tav>
                                        <p:tav tm="100000">
                                          <p:val>
                                            <p:strVal val="#ppt_x"/>
                                          </p:val>
                                        </p:tav>
                                      </p:tavLst>
                                    </p:anim>
                                    <p:anim calcmode="lin" valueType="num">
                                      <p:cBhvr>
                                        <p:cTn id="9" dur="900" decel="100000" fill="hold"/>
                                        <p:tgtEl>
                                          <p:spTgt spid="4710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710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7106">
                                            <p:txEl>
                                              <p:pRg st="0" end="0"/>
                                            </p:txEl>
                                          </p:spTgt>
                                        </p:tgtEl>
                                        <p:attrNameLst>
                                          <p:attrName>style.visibility</p:attrName>
                                        </p:attrNameLst>
                                      </p:cBhvr>
                                      <p:to>
                                        <p:strVal val="visible"/>
                                      </p:to>
                                    </p:set>
                                    <p:animEffect transition="in" filter="fade">
                                      <p:cBhvr>
                                        <p:cTn id="15" dur="1000"/>
                                        <p:tgtEl>
                                          <p:spTgt spid="47106">
                                            <p:txEl>
                                              <p:pRg st="0" end="0"/>
                                            </p:txEl>
                                          </p:spTgt>
                                        </p:tgtEl>
                                      </p:cBhvr>
                                    </p:animEffect>
                                    <p:anim calcmode="lin" valueType="num">
                                      <p:cBhvr>
                                        <p:cTn id="16" dur="1000" fill="hold"/>
                                        <p:tgtEl>
                                          <p:spTgt spid="47106">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710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710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7106">
                                            <p:txEl>
                                              <p:pRg st="1" end="1"/>
                                            </p:txEl>
                                          </p:spTgt>
                                        </p:tgtEl>
                                        <p:attrNameLst>
                                          <p:attrName>style.visibility</p:attrName>
                                        </p:attrNameLst>
                                      </p:cBhvr>
                                      <p:to>
                                        <p:strVal val="visible"/>
                                      </p:to>
                                    </p:set>
                                    <p:animEffect transition="in" filter="fade">
                                      <p:cBhvr>
                                        <p:cTn id="23" dur="1000"/>
                                        <p:tgtEl>
                                          <p:spTgt spid="47106">
                                            <p:txEl>
                                              <p:pRg st="1" end="1"/>
                                            </p:txEl>
                                          </p:spTgt>
                                        </p:tgtEl>
                                      </p:cBhvr>
                                    </p:animEffect>
                                    <p:anim calcmode="lin" valueType="num">
                                      <p:cBhvr>
                                        <p:cTn id="24" dur="1000" fill="hold"/>
                                        <p:tgtEl>
                                          <p:spTgt spid="47106">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7106">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710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txBox="1">
            <a:spLocks/>
          </p:cNvSpPr>
          <p:nvPr/>
        </p:nvSpPr>
        <p:spPr>
          <a:xfrm>
            <a:off x="428596" y="2357430"/>
            <a:ext cx="8229600" cy="2862274"/>
          </a:xfrm>
          <a:prstGeom prst="rect">
            <a:avLst/>
          </a:prstGeom>
          <a:ln w="6350" cap="rnd">
            <a:noFill/>
          </a:ln>
        </p:spPr>
        <p:txBody>
          <a:bodyPr vert="horz" rtlCol="0" anchor="b" anchorCtr="0">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6600" b="0" i="0" u="sng"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DZ" sz="6600" b="0" i="0" u="sng" strike="noStrike" kern="1200" cap="none" spc="-100" normalizeH="0" baseline="0" noProof="0" dirty="0" err="1"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الجزءالثالث</a:t>
            </a:r>
            <a:r>
              <a:rPr kumimoji="0" lang="ar-DZ" sz="6600" b="0" i="0" u="sng"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a:t>
            </a:r>
          </a:p>
          <a:p>
            <a:pPr algn="ctr">
              <a:spcBef>
                <a:spcPct val="0"/>
              </a:spcBef>
              <a:defRPr/>
            </a:pPr>
            <a:r>
              <a:rPr lang="ar-DZ" sz="6600" u="sng"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نحو سياسة جديدة للمدينة </a:t>
            </a:r>
            <a:endParaRPr lang="fr-FR" sz="6600" u="sng"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6600" b="0" i="0" u="sng"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vec flèche vers le bas 3"/>
          <p:cNvSpPr/>
          <p:nvPr/>
        </p:nvSpPr>
        <p:spPr>
          <a:xfrm>
            <a:off x="2000232" y="428604"/>
            <a:ext cx="5000660" cy="857256"/>
          </a:xfrm>
          <a:prstGeom prst="down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ar-DZ"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ar-DZ"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نحو سياسة جديدة للمدينة</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fr-FR"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Ellipse 4"/>
          <p:cNvSpPr/>
          <p:nvPr/>
        </p:nvSpPr>
        <p:spPr>
          <a:xfrm>
            <a:off x="7500958" y="2428868"/>
            <a:ext cx="571504" cy="50006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DZ"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Ellipse 5"/>
          <p:cNvSpPr/>
          <p:nvPr/>
        </p:nvSpPr>
        <p:spPr>
          <a:xfrm>
            <a:off x="7500958" y="3500438"/>
            <a:ext cx="571504" cy="50006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à coins arrondis 6"/>
          <p:cNvSpPr/>
          <p:nvPr/>
        </p:nvSpPr>
        <p:spPr>
          <a:xfrm>
            <a:off x="3286116" y="2428868"/>
            <a:ext cx="3714776" cy="5715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المبادئ العامة لسياسة المدينة </a:t>
            </a:r>
            <a:endParaRPr lang="ar-BH"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à coins arrondis 7"/>
          <p:cNvSpPr/>
          <p:nvPr/>
        </p:nvSpPr>
        <p:spPr>
          <a:xfrm>
            <a:off x="3357554" y="3571876"/>
            <a:ext cx="3714776" cy="5715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الأهداف العامة لسياسة المدينة</a:t>
            </a:r>
            <a:endParaRPr lang="ar-BH"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9153" name="Rectangle 1"/>
          <p:cNvSpPr>
            <a:spLocks noChangeArrowheads="1"/>
          </p:cNvSpPr>
          <p:nvPr/>
        </p:nvSpPr>
        <p:spPr bwMode="auto">
          <a:xfrm>
            <a:off x="428596" y="1285860"/>
            <a:ext cx="8358246"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ctr" rtl="1" eaLnBrk="1" fontAlgn="base" hangingPunct="1">
              <a:lnSpc>
                <a:spcPct val="100000"/>
              </a:lnSpc>
              <a:spcBef>
                <a:spcPct val="0"/>
              </a:spcBef>
              <a:spcAft>
                <a:spcPct val="0"/>
              </a:spcAft>
              <a:buClrTx/>
              <a:buSzTx/>
              <a:buFontTx/>
              <a:buNone/>
              <a:tabLst/>
            </a:pPr>
            <a:r>
              <a:rPr lang="ar-DZ" sz="2300" dirty="0" smtClean="0"/>
              <a:t>إن عملية التجديد الحضرية التي خصت معظم الدول الاروبية وخاصة الفرنسية  تعلقت بإصلاحات التهيئة وتنمية وتطوير سياسة المدينة التي تقوم على أساس المبادئ والتوجيهات العامة لتنمية المستدامة .هاته التحولات الحضرية العامة دفعت بالجزائر إلى ضرورة التفكير في انجاز سياسة للمدينة التي طالما عاشت أزمة حضرية رغم المجهودات المبذولة</a:t>
            </a:r>
            <a:endParaRPr lang="en-US" sz="2300" dirty="0" smtClean="0"/>
          </a:p>
          <a:p>
            <a:pPr marR="0" indent="0" algn="ctr" rtl="1" eaLnBrk="0" fontAlgn="base" hangingPunct="0">
              <a:lnSpc>
                <a:spcPct val="100000"/>
              </a:lnSpc>
              <a:spcBef>
                <a:spcPct val="0"/>
              </a:spcBef>
              <a:spcAft>
                <a:spcPct val="0"/>
              </a:spcAft>
              <a:buClrTx/>
              <a:buSzTx/>
              <a:buFontTx/>
              <a:buNone/>
              <a:tabLst/>
            </a:pPr>
            <a:r>
              <a:rPr lang="ar-DZ" sz="2300" dirty="0" smtClean="0"/>
              <a:t>تعاني المدينة الجزائرية  من عدة اختلالات في مختلف المجالات العمرانية, الاجتماعية  والاقتصادية ما أدى إلى خلق فوضى في المدن وانتشار العمران الفوضوي نتيجة للحاجة المتزايدة للعقار الحضري المهيأ وهذا ما جعل الحكومة الجزائرية تسارع في المصادقة على القانون التوجيهي للمدينة  06-06 المؤرخ في 20 فيفري 2006 الذي يندرج في سياق استكمال المنظومة التشريعية المتعلقة بتهيئة الإقليم والتنمية المستدامة وحماية الفضاءات الحساسة وتثمينها وترقيتها فهو يقوم على مجموعة من المبادئ تتمثل في  وضع ايطار تشريعي منسجم يضمن ترقية المدينة ويكرس مبدأ التشاور والتكامل في إعداد الاستراتيجيات المتعلقة  بسياسة المدينة مع تجسيد مهام المراقبة  ومتابعة كافة النشاطات المتعلقة بسياسة المدينة والتركيز على تحديد صلاحيات الفاعلين ودورهم و التقليل من الاختلالات في المناطق الحضرية ومراقبة توسع المدن .</a:t>
            </a:r>
          </a:p>
        </p:txBody>
      </p:sp>
      <p:sp>
        <p:nvSpPr>
          <p:cNvPr id="6" name="Rectangle 5"/>
          <p:cNvSpPr/>
          <p:nvPr/>
        </p:nvSpPr>
        <p:spPr>
          <a:xfrm>
            <a:off x="6643702" y="857232"/>
            <a:ext cx="1967205"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القانون التوجيهي للمدينة </a:t>
            </a:r>
            <a:endParaRPr lang="ar-BH"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9153">
                                            <p:txEl>
                                              <p:pRg st="0" end="0"/>
                                            </p:txEl>
                                          </p:spTgt>
                                        </p:tgtEl>
                                        <p:attrNameLst>
                                          <p:attrName>style.visibility</p:attrName>
                                        </p:attrNameLst>
                                      </p:cBhvr>
                                      <p:to>
                                        <p:strVal val="visible"/>
                                      </p:to>
                                    </p:set>
                                    <p:animEffect transition="in" filter="fade">
                                      <p:cBhvr>
                                        <p:cTn id="15" dur="1000"/>
                                        <p:tgtEl>
                                          <p:spTgt spid="49153">
                                            <p:txEl>
                                              <p:pRg st="0" end="0"/>
                                            </p:txEl>
                                          </p:spTgt>
                                        </p:tgtEl>
                                      </p:cBhvr>
                                    </p:animEffect>
                                    <p:anim calcmode="lin" valueType="num">
                                      <p:cBhvr>
                                        <p:cTn id="16" dur="1000" fill="hold"/>
                                        <p:tgtEl>
                                          <p:spTgt spid="4915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915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915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9153">
                                            <p:txEl>
                                              <p:pRg st="1" end="1"/>
                                            </p:txEl>
                                          </p:spTgt>
                                        </p:tgtEl>
                                        <p:attrNameLst>
                                          <p:attrName>style.visibility</p:attrName>
                                        </p:attrNameLst>
                                      </p:cBhvr>
                                      <p:to>
                                        <p:strVal val="visible"/>
                                      </p:to>
                                    </p:set>
                                    <p:animEffect transition="in" filter="fade">
                                      <p:cBhvr>
                                        <p:cTn id="23" dur="1000"/>
                                        <p:tgtEl>
                                          <p:spTgt spid="49153">
                                            <p:txEl>
                                              <p:pRg st="1" end="1"/>
                                            </p:txEl>
                                          </p:spTgt>
                                        </p:tgtEl>
                                      </p:cBhvr>
                                    </p:animEffect>
                                    <p:anim calcmode="lin" valueType="num">
                                      <p:cBhvr>
                                        <p:cTn id="24" dur="1000" fill="hold"/>
                                        <p:tgtEl>
                                          <p:spTgt spid="4915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915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915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636912"/>
            <a:ext cx="8229600" cy="2376264"/>
          </a:xfrm>
        </p:spPr>
        <p:txBody>
          <a:bodyPr>
            <a:noAutofit/>
          </a:bodyPr>
          <a:lstStyle/>
          <a:p>
            <a:pPr algn="r"/>
            <a:r>
              <a:rPr lang="ar-SA" sz="3600" b="1" dirty="0" smtClean="0"/>
              <a:t>تُمارس </a:t>
            </a:r>
            <a:r>
              <a:rPr lang="ar-SA" sz="3600" b="1" dirty="0"/>
              <a:t>الرقابة القضائية من جانب السلطة القضائية، حيث يراقب القضاء القرارات الصادرة عن السلطة التنفيذية، ويقضي ببطلانها، ومن ثم زوالها، وعدم سريانها في مواجهة المخاطبين بأحكامها، إذا كانت مخالفة للقانون. </a:t>
            </a:r>
            <a:endParaRPr lang="ar-DZ" sz="3600" dirty="0"/>
          </a:p>
        </p:txBody>
      </p:sp>
      <p:sp>
        <p:nvSpPr>
          <p:cNvPr id="3" name="عنوان 2"/>
          <p:cNvSpPr>
            <a:spLocks noGrp="1"/>
          </p:cNvSpPr>
          <p:nvPr>
            <p:ph type="title"/>
          </p:nvPr>
        </p:nvSpPr>
        <p:spPr/>
        <p:txBody>
          <a:bodyPr/>
          <a:lstStyle/>
          <a:p>
            <a:pPr algn="ctr"/>
            <a:r>
              <a:rPr lang="ar-DZ" dirty="0" smtClean="0">
                <a:solidFill>
                  <a:srgbClr val="FF0000"/>
                </a:solidFill>
              </a:rPr>
              <a:t>علاقة السلطة القضائية بالسلطة التنفيذية</a:t>
            </a:r>
            <a:endParaRPr lang="ar-DZ" dirty="0">
              <a:solidFill>
                <a:srgbClr val="FF0000"/>
              </a:solidFill>
            </a:endParaRPr>
          </a:p>
        </p:txBody>
      </p:sp>
    </p:spTree>
    <p:extLst>
      <p:ext uri="{BB962C8B-B14F-4D97-AF65-F5344CB8AC3E}">
        <p14:creationId xmlns:p14="http://schemas.microsoft.com/office/powerpoint/2010/main" val="1571696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à coins arrondis 4"/>
          <p:cNvSpPr/>
          <p:nvPr/>
        </p:nvSpPr>
        <p:spPr>
          <a:xfrm>
            <a:off x="857224" y="1071546"/>
            <a:ext cx="2928958" cy="500066"/>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الأهداف العامة لسياسة المدينة</a:t>
            </a:r>
            <a:endParaRPr lang="ar-BH"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à coins arrondis 5"/>
          <p:cNvSpPr/>
          <p:nvPr/>
        </p:nvSpPr>
        <p:spPr>
          <a:xfrm>
            <a:off x="5357818" y="1071546"/>
            <a:ext cx="2928958" cy="500066"/>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المبادئ العامة لسياسة المدينة </a:t>
            </a:r>
            <a:endParaRPr lang="ar-BH"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Accolade fermante 12"/>
          <p:cNvSpPr/>
          <p:nvPr/>
        </p:nvSpPr>
        <p:spPr>
          <a:xfrm>
            <a:off x="7929586" y="1643050"/>
            <a:ext cx="571504" cy="4286280"/>
          </a:xfrm>
          <a:prstGeom prst="rightBrace">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BH"/>
          </a:p>
        </p:txBody>
      </p:sp>
      <p:sp>
        <p:nvSpPr>
          <p:cNvPr id="14" name="Accolade fermante 13"/>
          <p:cNvSpPr/>
          <p:nvPr/>
        </p:nvSpPr>
        <p:spPr>
          <a:xfrm>
            <a:off x="3509954" y="1795450"/>
            <a:ext cx="571504" cy="4286280"/>
          </a:xfrm>
          <a:prstGeom prst="rightBrace">
            <a:avLst/>
          </a:prstGeom>
        </p:spPr>
        <p:style>
          <a:lnRef idx="3">
            <a:schemeClr val="accent5"/>
          </a:lnRef>
          <a:fillRef idx="0">
            <a:schemeClr val="accent5"/>
          </a:fillRef>
          <a:effectRef idx="2">
            <a:schemeClr val="accent5"/>
          </a:effectRef>
          <a:fontRef idx="minor">
            <a:schemeClr val="tx1"/>
          </a:fontRef>
        </p:style>
        <p:txBody>
          <a:bodyPr rtlCol="1" anchor="ctr"/>
          <a:lstStyle/>
          <a:p>
            <a:pPr algn="ctr"/>
            <a:endParaRPr lang="ar-BH"/>
          </a:p>
        </p:txBody>
      </p:sp>
      <p:sp>
        <p:nvSpPr>
          <p:cNvPr id="40961" name="Rectangle 1"/>
          <p:cNvSpPr>
            <a:spLocks noChangeArrowheads="1"/>
          </p:cNvSpPr>
          <p:nvPr/>
        </p:nvSpPr>
        <p:spPr bwMode="auto">
          <a:xfrm>
            <a:off x="5572132" y="2071678"/>
            <a:ext cx="2357390"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buFont typeface="Wingdings" pitchFamily="2" charset="2"/>
              <a:buChar char="ü"/>
            </a:pPr>
            <a:r>
              <a:rPr lang="ar-DZ" sz="2100" dirty="0" smtClean="0"/>
              <a:t>التنسيق والتشاور.</a:t>
            </a:r>
            <a:endParaRPr lang="en-US" sz="2100" dirty="0" smtClean="0"/>
          </a:p>
          <a:p>
            <a:pPr lvl="0" algn="r" rtl="1" eaLnBrk="0" fontAlgn="base" hangingPunct="0">
              <a:spcBef>
                <a:spcPct val="0"/>
              </a:spcBef>
              <a:spcAft>
                <a:spcPct val="0"/>
              </a:spcAft>
              <a:buFont typeface="Wingdings" pitchFamily="2" charset="2"/>
              <a:buChar char="ü"/>
            </a:pPr>
            <a:r>
              <a:rPr lang="ar-DZ" sz="2100" dirty="0" smtClean="0"/>
              <a:t>اللاتمركز.</a:t>
            </a:r>
            <a:endParaRPr lang="en-US" sz="2100" dirty="0" smtClean="0"/>
          </a:p>
          <a:p>
            <a:pPr lvl="0" algn="r" rtl="1" eaLnBrk="0" fontAlgn="base" hangingPunct="0">
              <a:spcBef>
                <a:spcPct val="0"/>
              </a:spcBef>
              <a:spcAft>
                <a:spcPct val="0"/>
              </a:spcAft>
              <a:buFont typeface="Wingdings" pitchFamily="2" charset="2"/>
              <a:buChar char="ü"/>
            </a:pPr>
            <a:r>
              <a:rPr lang="ar-DZ" sz="2100" dirty="0" smtClean="0"/>
              <a:t>اللامركزية.</a:t>
            </a:r>
            <a:endParaRPr lang="en-US" sz="2100" dirty="0" smtClean="0"/>
          </a:p>
          <a:p>
            <a:pPr lvl="0" algn="r" rtl="1" eaLnBrk="0" fontAlgn="base" hangingPunct="0">
              <a:spcBef>
                <a:spcPct val="0"/>
              </a:spcBef>
              <a:spcAft>
                <a:spcPct val="0"/>
              </a:spcAft>
              <a:buFont typeface="Wingdings" pitchFamily="2" charset="2"/>
              <a:buChar char="ü"/>
            </a:pPr>
            <a:r>
              <a:rPr lang="ar-DZ" sz="2100" dirty="0" smtClean="0"/>
              <a:t>التسيير الجواري.</a:t>
            </a:r>
            <a:endParaRPr lang="en-US" sz="2100" dirty="0" smtClean="0"/>
          </a:p>
          <a:p>
            <a:pPr lvl="0" algn="r" rtl="1" eaLnBrk="0" fontAlgn="base" hangingPunct="0">
              <a:spcBef>
                <a:spcPct val="0"/>
              </a:spcBef>
              <a:spcAft>
                <a:spcPct val="0"/>
              </a:spcAft>
              <a:buFont typeface="Wingdings" pitchFamily="2" charset="2"/>
              <a:buChar char="ü"/>
            </a:pPr>
            <a:r>
              <a:rPr lang="ar-DZ" sz="2100" dirty="0" smtClean="0"/>
              <a:t>التنمية البشرية.</a:t>
            </a:r>
            <a:endParaRPr lang="en-US" sz="2100" dirty="0" smtClean="0"/>
          </a:p>
          <a:p>
            <a:pPr lvl="0" algn="r" rtl="1" eaLnBrk="0" fontAlgn="base" hangingPunct="0">
              <a:spcBef>
                <a:spcPct val="0"/>
              </a:spcBef>
              <a:spcAft>
                <a:spcPct val="0"/>
              </a:spcAft>
              <a:buFont typeface="Wingdings" pitchFamily="2" charset="2"/>
              <a:buChar char="ü"/>
            </a:pPr>
            <a:r>
              <a:rPr lang="ar-DZ" sz="2100" dirty="0" smtClean="0"/>
              <a:t>التنمية المستدامة.</a:t>
            </a:r>
            <a:endParaRPr lang="en-US" sz="2100" dirty="0" smtClean="0"/>
          </a:p>
          <a:p>
            <a:pPr lvl="0" algn="r" rtl="1" eaLnBrk="0" fontAlgn="base" hangingPunct="0">
              <a:spcBef>
                <a:spcPct val="0"/>
              </a:spcBef>
              <a:spcAft>
                <a:spcPct val="0"/>
              </a:spcAft>
              <a:buFont typeface="Wingdings" pitchFamily="2" charset="2"/>
              <a:buChar char="ü"/>
            </a:pPr>
            <a:r>
              <a:rPr lang="ar-DZ" sz="2100" dirty="0" smtClean="0"/>
              <a:t>الحكم الراشد.</a:t>
            </a:r>
            <a:endParaRPr lang="en-US" sz="2100" dirty="0" smtClean="0"/>
          </a:p>
          <a:p>
            <a:pPr lvl="0" algn="r" rtl="1" eaLnBrk="0" fontAlgn="base" hangingPunct="0">
              <a:spcBef>
                <a:spcPct val="0"/>
              </a:spcBef>
              <a:spcAft>
                <a:spcPct val="0"/>
              </a:spcAft>
              <a:buFont typeface="Wingdings" pitchFamily="2" charset="2"/>
              <a:buChar char="ü"/>
            </a:pPr>
            <a:r>
              <a:rPr lang="ar-DZ" sz="2100" dirty="0" smtClean="0"/>
              <a:t>الإعلام</a:t>
            </a:r>
            <a:endParaRPr lang="en-US" sz="2100" dirty="0" smtClean="0"/>
          </a:p>
          <a:p>
            <a:pPr lvl="0" algn="r" rtl="1" eaLnBrk="0" fontAlgn="base" hangingPunct="0">
              <a:spcBef>
                <a:spcPct val="0"/>
              </a:spcBef>
              <a:spcAft>
                <a:spcPct val="0"/>
              </a:spcAft>
              <a:buFont typeface="Wingdings" pitchFamily="2" charset="2"/>
              <a:buChar char="ü"/>
            </a:pPr>
            <a:r>
              <a:rPr lang="ar-DZ" sz="2100" dirty="0" smtClean="0"/>
              <a:t>الثقافة.</a:t>
            </a:r>
            <a:endParaRPr lang="en-US" sz="2100" dirty="0" smtClean="0"/>
          </a:p>
          <a:p>
            <a:pPr lvl="0" algn="r" rtl="1" eaLnBrk="0" fontAlgn="base" hangingPunct="0">
              <a:spcBef>
                <a:spcPct val="0"/>
              </a:spcBef>
              <a:spcAft>
                <a:spcPct val="0"/>
              </a:spcAft>
              <a:buFont typeface="Wingdings" pitchFamily="2" charset="2"/>
              <a:buChar char="ü"/>
            </a:pPr>
            <a:r>
              <a:rPr lang="ar-DZ" sz="2100" dirty="0" smtClean="0"/>
              <a:t>المحافظة.</a:t>
            </a:r>
            <a:endParaRPr lang="en-US" sz="2100" dirty="0" smtClean="0"/>
          </a:p>
          <a:p>
            <a:pPr lvl="0" algn="r" rtl="1" eaLnBrk="0" fontAlgn="base" hangingPunct="0">
              <a:spcBef>
                <a:spcPct val="0"/>
              </a:spcBef>
              <a:spcAft>
                <a:spcPct val="0"/>
              </a:spcAft>
              <a:buFont typeface="Wingdings" pitchFamily="2" charset="2"/>
              <a:buChar char="ü"/>
            </a:pPr>
            <a:r>
              <a:rPr lang="ar-DZ" sz="2100" dirty="0" smtClean="0"/>
              <a:t>الإنصاف الاجتماعي.</a:t>
            </a:r>
          </a:p>
        </p:txBody>
      </p:sp>
      <p:sp>
        <p:nvSpPr>
          <p:cNvPr id="40962" name="Rectangle 2"/>
          <p:cNvSpPr>
            <a:spLocks noChangeArrowheads="1"/>
          </p:cNvSpPr>
          <p:nvPr/>
        </p:nvSpPr>
        <p:spPr bwMode="auto">
          <a:xfrm>
            <a:off x="357158" y="1928802"/>
            <a:ext cx="314324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algn="r" rtl="1" eaLnBrk="0" fontAlgn="base" hangingPunct="0">
              <a:lnSpc>
                <a:spcPct val="100000"/>
              </a:lnSpc>
              <a:spcBef>
                <a:spcPct val="0"/>
              </a:spcBef>
              <a:spcAft>
                <a:spcPct val="0"/>
              </a:spcAft>
              <a:buClrTx/>
              <a:buSzTx/>
              <a:buFont typeface="Wingdings" pitchFamily="2" charset="2"/>
              <a:buChar char="ü"/>
              <a:tabLst/>
            </a:pPr>
            <a:r>
              <a:rPr lang="ar-DZ" sz="2000" dirty="0" smtClean="0"/>
              <a:t>تقليص الفوارق بين الأحياء وترقية التماسك الاجتماعي.</a:t>
            </a:r>
            <a:endParaRPr lang="en-US" sz="2000" dirty="0" smtClean="0"/>
          </a:p>
          <a:p>
            <a:pPr marR="0" indent="0" algn="r" rtl="1" eaLnBrk="0" fontAlgn="base" hangingPunct="0">
              <a:lnSpc>
                <a:spcPct val="100000"/>
              </a:lnSpc>
              <a:spcBef>
                <a:spcPct val="0"/>
              </a:spcBef>
              <a:spcAft>
                <a:spcPct val="0"/>
              </a:spcAft>
              <a:buClrTx/>
              <a:buSzTx/>
              <a:buFont typeface="Wingdings" pitchFamily="2" charset="2"/>
              <a:buChar char="ü"/>
              <a:tabLst/>
            </a:pPr>
            <a:r>
              <a:rPr lang="ar-DZ" sz="2000" dirty="0" smtClean="0"/>
              <a:t>القضاء على السكنات الهشة</a:t>
            </a:r>
            <a:endParaRPr lang="en-US" sz="2000" dirty="0" smtClean="0"/>
          </a:p>
          <a:p>
            <a:pPr marR="0" indent="0" algn="r" rtl="1" eaLnBrk="0" fontAlgn="base" hangingPunct="0">
              <a:lnSpc>
                <a:spcPct val="100000"/>
              </a:lnSpc>
              <a:spcBef>
                <a:spcPct val="0"/>
              </a:spcBef>
              <a:spcAft>
                <a:spcPct val="0"/>
              </a:spcAft>
              <a:buClrTx/>
              <a:buSzTx/>
              <a:buFont typeface="Wingdings" pitchFamily="2" charset="2"/>
              <a:buChar char="ü"/>
              <a:tabLst/>
            </a:pPr>
            <a:r>
              <a:rPr lang="ar-DZ" sz="2000" dirty="0" smtClean="0"/>
              <a:t>التحكم في مخططات النقل وحركة المرور.</a:t>
            </a:r>
            <a:endParaRPr lang="en-US" sz="2000" dirty="0" smtClean="0"/>
          </a:p>
          <a:p>
            <a:pPr marR="0" indent="0" algn="r" rtl="1" eaLnBrk="0" fontAlgn="base" hangingPunct="0">
              <a:lnSpc>
                <a:spcPct val="100000"/>
              </a:lnSpc>
              <a:spcBef>
                <a:spcPct val="0"/>
              </a:spcBef>
              <a:spcAft>
                <a:spcPct val="0"/>
              </a:spcAft>
              <a:buClrTx/>
              <a:buSzTx/>
              <a:buFont typeface="Wingdings" pitchFamily="2" charset="2"/>
              <a:buChar char="ü"/>
              <a:tabLst/>
            </a:pPr>
            <a:r>
              <a:rPr lang="ar-DZ" sz="2000" dirty="0" smtClean="0"/>
              <a:t>تدعيم الطرق والشبكات المختلفة.</a:t>
            </a:r>
            <a:endParaRPr lang="en-US" sz="2000" dirty="0" smtClean="0"/>
          </a:p>
          <a:p>
            <a:pPr marR="0" indent="0" algn="r" rtl="1" eaLnBrk="0" fontAlgn="base" hangingPunct="0">
              <a:lnSpc>
                <a:spcPct val="100000"/>
              </a:lnSpc>
              <a:spcBef>
                <a:spcPct val="0"/>
              </a:spcBef>
              <a:spcAft>
                <a:spcPct val="0"/>
              </a:spcAft>
              <a:buClrTx/>
              <a:buSzTx/>
              <a:buFont typeface="Wingdings" pitchFamily="2" charset="2"/>
              <a:buChar char="ü"/>
              <a:tabLst/>
            </a:pPr>
            <a:r>
              <a:rPr lang="ar-DZ" sz="2000" dirty="0" smtClean="0"/>
              <a:t>ضمان توفير الخدمات العمومية.</a:t>
            </a:r>
            <a:endParaRPr lang="en-US" sz="2000" dirty="0" smtClean="0"/>
          </a:p>
          <a:p>
            <a:pPr marR="0" indent="0" algn="r" rtl="1" eaLnBrk="0" fontAlgn="base" hangingPunct="0">
              <a:lnSpc>
                <a:spcPct val="100000"/>
              </a:lnSpc>
              <a:spcBef>
                <a:spcPct val="0"/>
              </a:spcBef>
              <a:spcAft>
                <a:spcPct val="0"/>
              </a:spcAft>
              <a:buClrTx/>
              <a:buSzTx/>
              <a:buFont typeface="Wingdings" pitchFamily="2" charset="2"/>
              <a:buChar char="ü"/>
              <a:tabLst/>
            </a:pPr>
            <a:r>
              <a:rPr lang="ar-DZ" sz="2000" dirty="0" smtClean="0"/>
              <a:t>حماية البيئة.</a:t>
            </a:r>
            <a:endParaRPr lang="en-US" sz="2000" dirty="0" smtClean="0"/>
          </a:p>
          <a:p>
            <a:pPr marR="0" indent="0" algn="r" rtl="1" eaLnBrk="0" fontAlgn="base" hangingPunct="0">
              <a:lnSpc>
                <a:spcPct val="100000"/>
              </a:lnSpc>
              <a:spcBef>
                <a:spcPct val="0"/>
              </a:spcBef>
              <a:spcAft>
                <a:spcPct val="0"/>
              </a:spcAft>
              <a:buClrTx/>
              <a:buSzTx/>
              <a:buFont typeface="Wingdings" pitchFamily="2" charset="2"/>
              <a:buChar char="ü"/>
              <a:tabLst/>
            </a:pPr>
            <a:r>
              <a:rPr lang="ar-DZ" sz="2000" dirty="0" smtClean="0"/>
              <a:t>الحماية من الأخطار الكبرى.</a:t>
            </a:r>
            <a:endParaRPr lang="en-US" sz="2000" dirty="0" smtClean="0"/>
          </a:p>
          <a:p>
            <a:pPr marR="0" indent="0" algn="r" rtl="1" eaLnBrk="0" fontAlgn="base" hangingPunct="0">
              <a:lnSpc>
                <a:spcPct val="100000"/>
              </a:lnSpc>
              <a:spcBef>
                <a:spcPct val="0"/>
              </a:spcBef>
              <a:spcAft>
                <a:spcPct val="0"/>
              </a:spcAft>
              <a:buClrTx/>
              <a:buSzTx/>
              <a:buFont typeface="Wingdings" pitchFamily="2" charset="2"/>
              <a:buChar char="ü"/>
              <a:tabLst/>
            </a:pPr>
            <a:r>
              <a:rPr lang="ar-DZ" sz="2000" dirty="0" smtClean="0"/>
              <a:t>مكافحة الآفات الاجتماعية.</a:t>
            </a:r>
            <a:endParaRPr lang="en-US" sz="2000" dirty="0" smtClean="0"/>
          </a:p>
          <a:p>
            <a:pPr marR="0" indent="0" algn="r" rtl="1" eaLnBrk="0" fontAlgn="base" hangingPunct="0">
              <a:lnSpc>
                <a:spcPct val="100000"/>
              </a:lnSpc>
              <a:spcBef>
                <a:spcPct val="0"/>
              </a:spcBef>
              <a:spcAft>
                <a:spcPct val="0"/>
              </a:spcAft>
              <a:buClrTx/>
              <a:buSzTx/>
              <a:buFont typeface="Wingdings" pitchFamily="2" charset="2"/>
              <a:buChar char="ü"/>
              <a:tabLst/>
            </a:pPr>
            <a:r>
              <a:rPr lang="ar-DZ" sz="2000" dirty="0" smtClean="0"/>
              <a:t>ترقية الشراكة والتعاون بين المدن.</a:t>
            </a:r>
            <a:endParaRPr lang="en-US" sz="2000" dirty="0" smtClean="0"/>
          </a:p>
          <a:p>
            <a:pPr marR="0" indent="0" algn="r" rtl="1" eaLnBrk="0" fontAlgn="base" hangingPunct="0">
              <a:lnSpc>
                <a:spcPct val="100000"/>
              </a:lnSpc>
              <a:spcBef>
                <a:spcPct val="0"/>
              </a:spcBef>
              <a:spcAft>
                <a:spcPct val="0"/>
              </a:spcAft>
              <a:buClrTx/>
              <a:buSzTx/>
              <a:buFont typeface="Wingdings" pitchFamily="2" charset="2"/>
              <a:buChar char="ü"/>
              <a:tabLst/>
            </a:pPr>
            <a:r>
              <a:rPr lang="ar-DZ" sz="2000" dirty="0" smtClean="0"/>
              <a:t>إدماج المدن الكبرى في الشبكات الجهوية و الدولية.</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40961"/>
                                        </p:tgtEl>
                                        <p:attrNameLst>
                                          <p:attrName>style.visibility</p:attrName>
                                        </p:attrNameLst>
                                      </p:cBhvr>
                                      <p:to>
                                        <p:strVal val="visible"/>
                                      </p:to>
                                    </p:set>
                                    <p:animEffect transition="in" filter="fade">
                                      <p:cBhvr>
                                        <p:cTn id="21" dur="1000"/>
                                        <p:tgtEl>
                                          <p:spTgt spid="40961"/>
                                        </p:tgtEl>
                                      </p:cBhvr>
                                    </p:animEffect>
                                    <p:anim calcmode="lin" valueType="num">
                                      <p:cBhvr>
                                        <p:cTn id="22" dur="1000" fill="hold"/>
                                        <p:tgtEl>
                                          <p:spTgt spid="40961"/>
                                        </p:tgtEl>
                                        <p:attrNameLst>
                                          <p:attrName>ppt_x</p:attrName>
                                        </p:attrNameLst>
                                      </p:cBhvr>
                                      <p:tavLst>
                                        <p:tav tm="0">
                                          <p:val>
                                            <p:strVal val="#ppt_x"/>
                                          </p:val>
                                        </p:tav>
                                        <p:tav tm="100000">
                                          <p:val>
                                            <p:strVal val="#ppt_x"/>
                                          </p:val>
                                        </p:tav>
                                      </p:tavLst>
                                    </p:anim>
                                    <p:anim calcmode="lin" valueType="num">
                                      <p:cBhvr>
                                        <p:cTn id="23" dur="900" decel="100000" fill="hold"/>
                                        <p:tgtEl>
                                          <p:spTgt spid="409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0961"/>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900" decel="100000" fill="hold"/>
                                        <p:tgtEl>
                                          <p:spTgt spid="1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40962"/>
                                        </p:tgtEl>
                                        <p:attrNameLst>
                                          <p:attrName>style.visibility</p:attrName>
                                        </p:attrNameLst>
                                      </p:cBhvr>
                                      <p:to>
                                        <p:strVal val="visible"/>
                                      </p:to>
                                    </p:set>
                                    <p:animEffect transition="in" filter="fade">
                                      <p:cBhvr>
                                        <p:cTn id="43" dur="1000"/>
                                        <p:tgtEl>
                                          <p:spTgt spid="40962"/>
                                        </p:tgtEl>
                                      </p:cBhvr>
                                    </p:animEffect>
                                    <p:anim calcmode="lin" valueType="num">
                                      <p:cBhvr>
                                        <p:cTn id="44" dur="1000" fill="hold"/>
                                        <p:tgtEl>
                                          <p:spTgt spid="40962"/>
                                        </p:tgtEl>
                                        <p:attrNameLst>
                                          <p:attrName>ppt_x</p:attrName>
                                        </p:attrNameLst>
                                      </p:cBhvr>
                                      <p:tavLst>
                                        <p:tav tm="0">
                                          <p:val>
                                            <p:strVal val="#ppt_x"/>
                                          </p:val>
                                        </p:tav>
                                        <p:tav tm="100000">
                                          <p:val>
                                            <p:strVal val="#ppt_x"/>
                                          </p:val>
                                        </p:tav>
                                      </p:tavLst>
                                    </p:anim>
                                    <p:anim calcmode="lin" valueType="num">
                                      <p:cBhvr>
                                        <p:cTn id="45" dur="900" decel="100000" fill="hold"/>
                                        <p:tgtEl>
                                          <p:spTgt spid="40962"/>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09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40961" grpId="0"/>
      <p:bldP spid="4096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0177" name="Rectangle 1"/>
          <p:cNvSpPr>
            <a:spLocks noChangeArrowheads="1"/>
          </p:cNvSpPr>
          <p:nvPr/>
        </p:nvSpPr>
        <p:spPr bwMode="auto">
          <a:xfrm>
            <a:off x="571472" y="1285860"/>
            <a:ext cx="779425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DZ" sz="2800" b="1" dirty="0" smtClean="0">
                <a:ln w="50800"/>
                <a:solidFill>
                  <a:schemeClr val="bg1">
                    <a:shade val="50000"/>
                  </a:schemeClr>
                </a:solidFill>
                <a:latin typeface="Calibri" pitchFamily="34" charset="0"/>
                <a:ea typeface="Calibri" pitchFamily="34" charset="0"/>
                <a:cs typeface="Arial" pitchFamily="34" charset="0"/>
              </a:rPr>
              <a:t>إن القانون التوجيهي للمدينة سمح بميلاد مجموعة من من المخططات هي الآن رهن التجربة والدراسة كون المراسيم التنفيذية الخاصة بهذا القانون لم تصدر بعد.هاته الأدوات تتمثل في :</a:t>
            </a:r>
            <a:endParaRPr lang="en-US" sz="2800" b="1" dirty="0" smtClean="0">
              <a:ln w="50800"/>
              <a:solidFill>
                <a:schemeClr val="bg1">
                  <a:shade val="50000"/>
                </a:schemeClr>
              </a:solidFill>
              <a:latin typeface="Calibri" pitchFamily="34" charset="0"/>
              <a:ea typeface="Calibri"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 typeface="Wingdings" pitchFamily="2" charset="2"/>
              <a:buChar char="v"/>
              <a:tabLst/>
            </a:pPr>
            <a:r>
              <a:rPr lang="ar-DZ" sz="2800" b="1" dirty="0" smtClean="0">
                <a:ln w="50800"/>
                <a:solidFill>
                  <a:schemeClr val="bg1">
                    <a:shade val="50000"/>
                  </a:schemeClr>
                </a:solidFill>
                <a:latin typeface="Calibri" pitchFamily="34" charset="0"/>
                <a:ea typeface="Calibri" pitchFamily="34" charset="0"/>
                <a:cs typeface="Arial" pitchFamily="34" charset="0"/>
              </a:rPr>
              <a:t>مخطط التنمية وتهيئة فضاءات العواصم .</a:t>
            </a:r>
            <a:endParaRPr lang="en-US" sz="2800" b="1" dirty="0" smtClean="0">
              <a:ln w="50800"/>
              <a:solidFill>
                <a:schemeClr val="bg1">
                  <a:shade val="50000"/>
                </a:schemeClr>
              </a:solidFill>
              <a:latin typeface="Calibri" pitchFamily="34" charset="0"/>
              <a:ea typeface="Calibri"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 typeface="Wingdings" pitchFamily="2" charset="2"/>
              <a:buChar char="v"/>
              <a:tabLst/>
            </a:pPr>
            <a:r>
              <a:rPr lang="ar-DZ" sz="2800" b="1" dirty="0" smtClean="0">
                <a:ln w="50800"/>
                <a:solidFill>
                  <a:schemeClr val="bg1">
                    <a:shade val="50000"/>
                  </a:schemeClr>
                </a:solidFill>
                <a:latin typeface="Calibri" pitchFamily="34" charset="0"/>
                <a:ea typeface="Calibri" pitchFamily="34" charset="0"/>
                <a:cs typeface="Arial" pitchFamily="34" charset="0"/>
              </a:rPr>
              <a:t>الخريطة الاجتماعية الحضرية.</a:t>
            </a:r>
            <a:endParaRPr lang="en-US" sz="2800" b="1" dirty="0" smtClean="0">
              <a:ln w="50800"/>
              <a:solidFill>
                <a:schemeClr val="bg1">
                  <a:shade val="50000"/>
                </a:schemeClr>
              </a:solidFill>
              <a:latin typeface="Calibri" pitchFamily="34" charset="0"/>
              <a:ea typeface="Calibri"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 typeface="Wingdings" pitchFamily="2" charset="2"/>
              <a:buChar char="v"/>
              <a:tabLst/>
            </a:pPr>
            <a:r>
              <a:rPr lang="ar-DZ" sz="2800" b="1" dirty="0" smtClean="0">
                <a:ln w="50800"/>
                <a:solidFill>
                  <a:schemeClr val="bg1">
                    <a:shade val="50000"/>
                  </a:schemeClr>
                </a:solidFill>
                <a:latin typeface="Calibri" pitchFamily="34" charset="0"/>
                <a:ea typeface="Calibri" pitchFamily="34" charset="0"/>
                <a:cs typeface="Arial" pitchFamily="34" charset="0"/>
              </a:rPr>
              <a:t>الخريطة العقارية الحضرية</a:t>
            </a:r>
            <a:endParaRPr lang="en-US" sz="2800" b="1" dirty="0" smtClean="0">
              <a:ln w="50800"/>
              <a:solidFill>
                <a:schemeClr val="bg1">
                  <a:shade val="50000"/>
                </a:schemeClr>
              </a:solidFill>
              <a:latin typeface="Calibri" pitchFamily="34" charset="0"/>
              <a:ea typeface="Calibri"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 typeface="Wingdings" pitchFamily="2" charset="2"/>
              <a:buChar char="v"/>
              <a:tabLst/>
            </a:pPr>
            <a:r>
              <a:rPr lang="ar-DZ" sz="2800" b="1" dirty="0" smtClean="0">
                <a:ln w="50800"/>
                <a:solidFill>
                  <a:schemeClr val="bg1">
                    <a:shade val="50000"/>
                  </a:schemeClr>
                </a:solidFill>
                <a:latin typeface="Calibri" pitchFamily="34" charset="0"/>
                <a:ea typeface="Calibri" pitchFamily="34" charset="0"/>
                <a:cs typeface="Arial" pitchFamily="34" charset="0"/>
              </a:rPr>
              <a:t>نظم المعلومات الجغرافية.</a:t>
            </a:r>
            <a:endParaRPr lang="en-US" sz="2800" b="1" dirty="0" smtClean="0">
              <a:ln w="50800"/>
              <a:solidFill>
                <a:schemeClr val="bg1">
                  <a:shade val="50000"/>
                </a:schemeClr>
              </a:solidFill>
              <a:latin typeface="Calibri" pitchFamily="34" charset="0"/>
              <a:ea typeface="Calibri" pitchFamily="34" charset="0"/>
              <a:cs typeface="Arial" pitchFamily="34" charset="0"/>
            </a:endParaRPr>
          </a:p>
          <a:p>
            <a:pPr algn="ctr" rtl="1" eaLnBrk="0" fontAlgn="base" hangingPunct="0">
              <a:spcBef>
                <a:spcPct val="0"/>
              </a:spcBef>
              <a:spcAft>
                <a:spcPct val="0"/>
              </a:spcAft>
            </a:pPr>
            <a:r>
              <a:rPr lang="ar-DZ" sz="2800" b="1" dirty="0" smtClean="0">
                <a:ln w="50800"/>
                <a:solidFill>
                  <a:schemeClr val="bg1">
                    <a:shade val="50000"/>
                  </a:schemeClr>
                </a:solidFill>
                <a:latin typeface="Calibri" pitchFamily="34" charset="0"/>
                <a:ea typeface="Calibri" pitchFamily="34" charset="0"/>
                <a:cs typeface="Arial" pitchFamily="34" charset="0"/>
              </a:rPr>
              <a:t>كما أن الجزائر تتوفر على جملة من التشريعات الإقليمية والحضرية التي تخدم سياسة المدينة </a:t>
            </a:r>
            <a:r>
              <a:rPr kumimoji="0" lang="ar-DZ"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lang="ar-DZ" sz="2800" b="1" dirty="0" smtClean="0">
                <a:ln w="50800"/>
                <a:solidFill>
                  <a:schemeClr val="bg1">
                    <a:shade val="50000"/>
                  </a:schemeClr>
                </a:solidFill>
                <a:latin typeface="Calibri" pitchFamily="34" charset="0"/>
                <a:ea typeface="Calibri" pitchFamily="34" charset="0"/>
                <a:cs typeface="Arial" pitchFamily="34" charset="0"/>
              </a:rPr>
              <a:t>حيث يمكن تلخيص التكامل والتتابع لأدوات التخطيط الإقليمي والحضري في الشكل التالي:</a:t>
            </a:r>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56" y="357166"/>
            <a:ext cx="1714512"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الثالث</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3714744"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الثاني</a:t>
            </a:r>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2000232" y="357166"/>
            <a:ext cx="1714512" cy="4286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المحور الأول</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2226" name="AutoShape 2"/>
          <p:cNvSpPr>
            <a:spLocks noChangeArrowheads="1"/>
          </p:cNvSpPr>
          <p:nvPr/>
        </p:nvSpPr>
        <p:spPr bwMode="auto">
          <a:xfrm>
            <a:off x="3428992" y="1000108"/>
            <a:ext cx="2124075" cy="71438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المخطط الوطني لتهيئة الإقليم</a:t>
            </a:r>
          </a:p>
          <a:p>
            <a:pPr marL="0" marR="0" lvl="0" indent="0" algn="ctr" defTabSz="914400" rtl="1" eaLnBrk="1" fontAlgn="base" latinLnBrk="0" hangingPunct="1">
              <a:lnSpc>
                <a:spcPct val="100000"/>
              </a:lnSpc>
              <a:spcBef>
                <a:spcPct val="0"/>
              </a:spcBef>
              <a:spcAft>
                <a:spcPts val="1000"/>
              </a:spcAft>
              <a:buClrTx/>
              <a:buSzTx/>
              <a:buFontTx/>
              <a:buNone/>
              <a:tabLst/>
            </a:pP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SNAT</a:t>
            </a:r>
            <a:endParaRPr kumimoji="0" lang="ar-BH"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2227" name="AutoShape 3"/>
          <p:cNvSpPr>
            <a:spLocks noChangeArrowheads="1"/>
          </p:cNvSpPr>
          <p:nvPr/>
        </p:nvSpPr>
        <p:spPr bwMode="auto">
          <a:xfrm>
            <a:off x="3428992" y="2143116"/>
            <a:ext cx="2124075" cy="642942"/>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rtl="1" fontAlgn="base">
              <a:spcBef>
                <a:spcPct val="0"/>
              </a:spcBef>
              <a:spcAft>
                <a:spcPts val="1000"/>
              </a:spcAft>
            </a:pPr>
            <a:r>
              <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المخطط الجهوي لتهيئة الإقليم</a:t>
            </a:r>
          </a:p>
          <a:p>
            <a:pPr algn="ctr" rtl="1" fontAlgn="base">
              <a:spcBef>
                <a:spcPct val="0"/>
              </a:spcBef>
              <a:spcAft>
                <a:spcPts val="1000"/>
              </a:spcAft>
            </a:pP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SRAT</a:t>
            </a:r>
            <a:endParaRPr lang="ar-BH"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endParaRPr>
          </a:p>
        </p:txBody>
      </p:sp>
      <p:sp>
        <p:nvSpPr>
          <p:cNvPr id="52228" name="AutoShape 4"/>
          <p:cNvSpPr>
            <a:spLocks noChangeArrowheads="1"/>
          </p:cNvSpPr>
          <p:nvPr/>
        </p:nvSpPr>
        <p:spPr bwMode="auto">
          <a:xfrm>
            <a:off x="857224" y="2857496"/>
            <a:ext cx="2433630" cy="85725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R="0" lvl="0" indent="0" algn="ctr" rtl="1" fontAlgn="base">
              <a:lnSpc>
                <a:spcPct val="100000"/>
              </a:lnSpc>
              <a:spcBef>
                <a:spcPct val="0"/>
              </a:spcBef>
              <a:spcAft>
                <a:spcPts val="1000"/>
              </a:spcAft>
              <a:buClrTx/>
              <a:buSzTx/>
              <a:buFontTx/>
              <a:buNone/>
              <a:tabLst/>
            </a:pPr>
            <a:r>
              <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مخطط التنمية وتهيئة فضاءات العواصم</a:t>
            </a:r>
          </a:p>
          <a:p>
            <a:pPr marR="0" lvl="0" indent="0" algn="ctr" rtl="1" fontAlgn="base">
              <a:lnSpc>
                <a:spcPct val="100000"/>
              </a:lnSpc>
              <a:spcBef>
                <a:spcPct val="0"/>
              </a:spcBef>
              <a:spcAft>
                <a:spcPts val="1000"/>
              </a:spcAft>
              <a:buClrTx/>
              <a:buSzTx/>
              <a:buFontTx/>
              <a:buNone/>
              <a:tabLst/>
            </a:pP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SDAAM</a:t>
            </a:r>
            <a:endParaRPr lang="ar-BH"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endParaRPr>
          </a:p>
        </p:txBody>
      </p:sp>
      <p:sp>
        <p:nvSpPr>
          <p:cNvPr id="52230" name="AutoShape 6"/>
          <p:cNvSpPr>
            <a:spLocks noChangeArrowheads="1"/>
          </p:cNvSpPr>
          <p:nvPr/>
        </p:nvSpPr>
        <p:spPr bwMode="auto">
          <a:xfrm>
            <a:off x="852478" y="4214818"/>
            <a:ext cx="2362200" cy="64294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marR="0" lvl="0" indent="0" algn="ctr" rtl="1" fontAlgn="base">
              <a:lnSpc>
                <a:spcPct val="100000"/>
              </a:lnSpc>
              <a:spcBef>
                <a:spcPct val="0"/>
              </a:spcBef>
              <a:spcAft>
                <a:spcPts val="1000"/>
              </a:spcAft>
              <a:buClrTx/>
              <a:buSzTx/>
              <a:buFontTx/>
              <a:buNone/>
              <a:tabLst/>
            </a:pPr>
            <a:r>
              <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المخطط التوجيهي لتهيئة والتعمير</a:t>
            </a:r>
          </a:p>
          <a:p>
            <a:pPr marR="0" lvl="0" indent="0" algn="ctr" rtl="1" fontAlgn="base">
              <a:lnSpc>
                <a:spcPct val="100000"/>
              </a:lnSpc>
              <a:spcBef>
                <a:spcPct val="0"/>
              </a:spcBef>
              <a:spcAft>
                <a:spcPts val="1000"/>
              </a:spcAft>
              <a:buClrTx/>
              <a:buSzTx/>
              <a:buFontTx/>
              <a:buNone/>
              <a:tabLst/>
            </a:pP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PDAU</a:t>
            </a:r>
            <a:endPar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endParaRPr>
          </a:p>
          <a:p>
            <a:pPr marR="0" lvl="0" indent="0" algn="ctr" rtl="1" fontAlgn="base">
              <a:lnSpc>
                <a:spcPct val="100000"/>
              </a:lnSpc>
              <a:spcBef>
                <a:spcPct val="0"/>
              </a:spcBef>
              <a:spcAft>
                <a:spcPts val="1000"/>
              </a:spcAft>
              <a:buClrTx/>
              <a:buSzTx/>
              <a:buFontTx/>
              <a:buNone/>
              <a:tabLst/>
            </a:pPr>
            <a:endParaRPr lang="ar-BH"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endParaRPr>
          </a:p>
        </p:txBody>
      </p:sp>
      <p:sp>
        <p:nvSpPr>
          <p:cNvPr id="52231" name="AutoShape 7"/>
          <p:cNvSpPr>
            <a:spLocks noChangeArrowheads="1"/>
          </p:cNvSpPr>
          <p:nvPr/>
        </p:nvSpPr>
        <p:spPr bwMode="auto">
          <a:xfrm>
            <a:off x="5429256" y="4071942"/>
            <a:ext cx="2362200" cy="64294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rtl="1" fontAlgn="base">
              <a:spcBef>
                <a:spcPct val="0"/>
              </a:spcBef>
              <a:spcAft>
                <a:spcPts val="1000"/>
              </a:spcAft>
            </a:pPr>
            <a:r>
              <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مخطط التناسق الحضري</a:t>
            </a:r>
          </a:p>
          <a:p>
            <a:pPr algn="ctr" rtl="1" fontAlgn="base">
              <a:spcBef>
                <a:spcPct val="0"/>
              </a:spcBef>
              <a:spcAft>
                <a:spcPts val="1000"/>
              </a:spcAft>
            </a:pP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SCU</a:t>
            </a:r>
            <a:endParaRPr lang="ar-BH"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endParaRPr>
          </a:p>
        </p:txBody>
      </p:sp>
      <p:sp>
        <p:nvSpPr>
          <p:cNvPr id="52232" name="AutoShape 8"/>
          <p:cNvSpPr>
            <a:spLocks noChangeArrowheads="1"/>
          </p:cNvSpPr>
          <p:nvPr/>
        </p:nvSpPr>
        <p:spPr bwMode="auto">
          <a:xfrm>
            <a:off x="1357290" y="5429264"/>
            <a:ext cx="1162050" cy="85725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rtl="1" fontAlgn="base">
              <a:spcBef>
                <a:spcPct val="0"/>
              </a:spcBef>
              <a:spcAft>
                <a:spcPts val="1000"/>
              </a:spcAft>
            </a:pPr>
            <a:r>
              <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مخطط شغل الأراضي</a:t>
            </a:r>
          </a:p>
          <a:p>
            <a:pPr algn="ctr" rtl="1" fontAlgn="base">
              <a:spcBef>
                <a:spcPct val="0"/>
              </a:spcBef>
              <a:spcAft>
                <a:spcPts val="1000"/>
              </a:spcAft>
            </a:pP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POS</a:t>
            </a:r>
            <a:endParaRPr lang="ar-BH"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endParaRPr>
          </a:p>
        </p:txBody>
      </p:sp>
      <p:sp>
        <p:nvSpPr>
          <p:cNvPr id="52233" name="AutoShape 9"/>
          <p:cNvSpPr>
            <a:spLocks noChangeArrowheads="1"/>
          </p:cNvSpPr>
          <p:nvPr/>
        </p:nvSpPr>
        <p:spPr bwMode="auto">
          <a:xfrm>
            <a:off x="4786314" y="5286388"/>
            <a:ext cx="1162050" cy="107157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pPr marR="0" lvl="0" indent="0" algn="ctr" rtl="1" fontAlgn="base">
              <a:lnSpc>
                <a:spcPct val="100000"/>
              </a:lnSpc>
              <a:spcBef>
                <a:spcPct val="0"/>
              </a:spcBef>
              <a:spcAft>
                <a:spcPts val="1000"/>
              </a:spcAft>
              <a:buClrTx/>
              <a:buSzTx/>
              <a:buFontTx/>
              <a:buNone/>
              <a:tabLst/>
            </a:pPr>
            <a:r>
              <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الخريطة الاجتماعية الحضرية</a:t>
            </a:r>
          </a:p>
          <a:p>
            <a:pPr marR="0" lvl="0" indent="0" algn="ctr" rtl="1" fontAlgn="base">
              <a:lnSpc>
                <a:spcPct val="100000"/>
              </a:lnSpc>
              <a:spcBef>
                <a:spcPct val="0"/>
              </a:spcBef>
              <a:spcAft>
                <a:spcPts val="1000"/>
              </a:spcAft>
              <a:buClrTx/>
              <a:buSzTx/>
              <a:buFontTx/>
              <a:buNone/>
              <a:tabLst/>
            </a:pP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CSU</a:t>
            </a:r>
            <a:endParaRPr lang="ar-BH"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endParaRPr>
          </a:p>
        </p:txBody>
      </p:sp>
      <p:sp>
        <p:nvSpPr>
          <p:cNvPr id="52234" name="AutoShape 10"/>
          <p:cNvSpPr>
            <a:spLocks noChangeArrowheads="1"/>
          </p:cNvSpPr>
          <p:nvPr/>
        </p:nvSpPr>
        <p:spPr bwMode="auto">
          <a:xfrm>
            <a:off x="6143636" y="5286388"/>
            <a:ext cx="1162050" cy="107157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rtl="1" fontAlgn="base">
              <a:spcBef>
                <a:spcPct val="0"/>
              </a:spcBef>
              <a:spcAft>
                <a:spcPts val="1000"/>
              </a:spcAft>
            </a:pPr>
            <a:r>
              <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الخريطة العقارية الحضرية</a:t>
            </a:r>
          </a:p>
          <a:p>
            <a:pPr algn="ctr" rtl="1" fontAlgn="base">
              <a:spcBef>
                <a:spcPct val="0"/>
              </a:spcBef>
              <a:spcAft>
                <a:spcPts val="1000"/>
              </a:spcAft>
            </a:pP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CFU</a:t>
            </a:r>
            <a:endParaRPr lang="ar-BH"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endParaRPr>
          </a:p>
        </p:txBody>
      </p:sp>
      <p:sp>
        <p:nvSpPr>
          <p:cNvPr id="52235" name="AutoShape 11"/>
          <p:cNvSpPr>
            <a:spLocks noChangeArrowheads="1"/>
          </p:cNvSpPr>
          <p:nvPr/>
        </p:nvSpPr>
        <p:spPr bwMode="auto">
          <a:xfrm>
            <a:off x="7429520" y="5357826"/>
            <a:ext cx="1162050" cy="85725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pPr marR="0" lvl="0" indent="0" algn="ctr" rtl="1" fontAlgn="base">
              <a:lnSpc>
                <a:spcPct val="100000"/>
              </a:lnSpc>
              <a:spcBef>
                <a:spcPct val="0"/>
              </a:spcBef>
              <a:spcAft>
                <a:spcPts val="1000"/>
              </a:spcAft>
              <a:buClrTx/>
              <a:buSzTx/>
              <a:buFontTx/>
              <a:buNone/>
              <a:tabLst/>
            </a:pPr>
            <a:r>
              <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نظم المعلومات الجغرافية</a:t>
            </a:r>
          </a:p>
          <a:p>
            <a:pPr marR="0" lvl="0" indent="0" algn="ctr" rtl="1" fontAlgn="base">
              <a:lnSpc>
                <a:spcPct val="100000"/>
              </a:lnSpc>
              <a:spcBef>
                <a:spcPct val="0"/>
              </a:spcBef>
              <a:spcAft>
                <a:spcPts val="1000"/>
              </a:spcAft>
              <a:buClrTx/>
              <a:buSzTx/>
              <a:buFontTx/>
              <a:buNone/>
              <a:tabLst/>
            </a:pP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SIG</a:t>
            </a:r>
            <a:endParaRPr lang="ar-BH"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endParaRPr>
          </a:p>
        </p:txBody>
      </p:sp>
      <p:sp>
        <p:nvSpPr>
          <p:cNvPr id="52236" name="AutoShape 12"/>
          <p:cNvSpPr>
            <a:spLocks/>
          </p:cNvSpPr>
          <p:nvPr/>
        </p:nvSpPr>
        <p:spPr bwMode="auto">
          <a:xfrm rot="10800000">
            <a:off x="571470" y="1000107"/>
            <a:ext cx="333375" cy="2681284"/>
          </a:xfrm>
          <a:prstGeom prst="rightBrace">
            <a:avLst>
              <a:gd name="adj1" fmla="val 75952"/>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ar-BH"/>
          </a:p>
        </p:txBody>
      </p:sp>
      <p:sp>
        <p:nvSpPr>
          <p:cNvPr id="52237" name="AutoShape 13"/>
          <p:cNvSpPr>
            <a:spLocks/>
          </p:cNvSpPr>
          <p:nvPr/>
        </p:nvSpPr>
        <p:spPr bwMode="auto">
          <a:xfrm rot="10800000">
            <a:off x="500033" y="3786190"/>
            <a:ext cx="357190" cy="2571768"/>
          </a:xfrm>
          <a:prstGeom prst="rightBrace">
            <a:avLst>
              <a:gd name="adj1" fmla="val 71111"/>
              <a:gd name="adj2" fmla="val 50000"/>
            </a:avLst>
          </a:prstGeom>
          <a:ln>
            <a:headEnd/>
            <a:tailEnd/>
          </a:ln>
        </p:spPr>
        <p:style>
          <a:lnRef idx="3">
            <a:schemeClr val="accent3"/>
          </a:lnRef>
          <a:fillRef idx="0">
            <a:schemeClr val="accent3"/>
          </a:fillRef>
          <a:effectRef idx="2">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ar-BH"/>
          </a:p>
        </p:txBody>
      </p:sp>
      <p:sp>
        <p:nvSpPr>
          <p:cNvPr id="52238" name="AutoShape 14"/>
          <p:cNvSpPr>
            <a:spLocks noChangeArrowheads="1"/>
          </p:cNvSpPr>
          <p:nvPr/>
        </p:nvSpPr>
        <p:spPr bwMode="auto">
          <a:xfrm>
            <a:off x="95222" y="1266825"/>
            <a:ext cx="476250" cy="216217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vert270"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i="0" u="none" strike="noStrike" normalizeH="0" baseline="0" dirty="0" smtClean="0">
                <a:ln w="18415" cmpd="sng">
                  <a:solidFill>
                    <a:srgbClr val="FFFFFF"/>
                  </a:solidFill>
                  <a:prstDash val="solid"/>
                </a:ln>
                <a:solidFill>
                  <a:srgbClr val="FFFFFF"/>
                </a:solidFill>
                <a:latin typeface="Arial" pitchFamily="34" charset="0"/>
                <a:ea typeface="Arial" pitchFamily="34" charset="0"/>
                <a:cs typeface="Arial" pitchFamily="34" charset="0"/>
              </a:rPr>
              <a:t>سياسة التخطيط </a:t>
            </a:r>
            <a:r>
              <a:rPr kumimoji="0" lang="ar-DZ" i="0" u="none" strike="noStrike" normalizeH="0" baseline="0" dirty="0" err="1" smtClean="0">
                <a:ln w="18415" cmpd="sng">
                  <a:solidFill>
                    <a:srgbClr val="FFFFFF"/>
                  </a:solidFill>
                  <a:prstDash val="solid"/>
                </a:ln>
                <a:solidFill>
                  <a:srgbClr val="FFFFFF"/>
                </a:solidFill>
                <a:latin typeface="Arial" pitchFamily="34" charset="0"/>
                <a:ea typeface="Arial" pitchFamily="34" charset="0"/>
                <a:cs typeface="Arial" pitchFamily="34" charset="0"/>
              </a:rPr>
              <a:t>الاقليمي</a:t>
            </a:r>
            <a:r>
              <a:rPr kumimoji="0" lang="ar-DZ" i="0" u="none" strike="noStrike" normalizeH="0" baseline="0" dirty="0" smtClean="0">
                <a:ln w="18415" cmpd="sng">
                  <a:solidFill>
                    <a:srgbClr val="FFFFFF"/>
                  </a:solidFill>
                  <a:prstDash val="solid"/>
                </a:ln>
                <a:solidFill>
                  <a:srgbClr val="FFFFFF"/>
                </a:solidFill>
                <a:latin typeface="Arial" pitchFamily="34" charset="0"/>
                <a:ea typeface="Arial" pitchFamily="34" charset="0"/>
                <a:cs typeface="Arial" pitchFamily="34" charset="0"/>
              </a:rPr>
              <a:t> والاستراتيجي</a:t>
            </a:r>
            <a:endParaRPr kumimoji="0" lang="ar-BH" i="0" u="none" strike="noStrike" normalizeH="0" baseline="0" dirty="0" smtClean="0">
              <a:ln w="18415" cmpd="sng">
                <a:solidFill>
                  <a:srgbClr val="FFFFFF"/>
                </a:solidFill>
                <a:prstDash val="solid"/>
              </a:ln>
              <a:solidFill>
                <a:srgbClr val="FFFFFF"/>
              </a:solidFill>
              <a:latin typeface="Arial" pitchFamily="34" charset="0"/>
              <a:cs typeface="Arial" pitchFamily="34" charset="0"/>
            </a:endParaRPr>
          </a:p>
        </p:txBody>
      </p:sp>
      <p:sp>
        <p:nvSpPr>
          <p:cNvPr id="52239" name="AutoShape 15"/>
          <p:cNvSpPr>
            <a:spLocks noChangeArrowheads="1"/>
          </p:cNvSpPr>
          <p:nvPr/>
        </p:nvSpPr>
        <p:spPr bwMode="auto">
          <a:xfrm>
            <a:off x="66646" y="4071942"/>
            <a:ext cx="361950" cy="1831975"/>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vert270" wrap="square" lIns="91440" tIns="45720" rIns="91440" bIns="45720" numCol="1" anchor="t" anchorCtr="0" compatLnSpc="1">
            <a:prstTxWarp prst="textNoShape">
              <a:avLst/>
            </a:prstTxWarp>
          </a:bodyPr>
          <a:lstStyle/>
          <a:p>
            <a:pPr algn="ctr" rtl="1" fontAlgn="base">
              <a:spcBef>
                <a:spcPct val="0"/>
              </a:spcBef>
              <a:spcAft>
                <a:spcPts val="1000"/>
              </a:spcAft>
            </a:pPr>
            <a:r>
              <a:rPr lang="ar-DZ" sz="1600" dirty="0" smtClean="0">
                <a:ln w="18415" cmpd="sng">
                  <a:solidFill>
                    <a:srgbClr val="FFFFFF"/>
                  </a:solidFill>
                  <a:prstDash val="solid"/>
                </a:ln>
                <a:solidFill>
                  <a:srgbClr val="FFFFFF"/>
                </a:solidFill>
                <a:latin typeface="Arial" pitchFamily="34" charset="0"/>
                <a:ea typeface="Arial" pitchFamily="34" charset="0"/>
                <a:cs typeface="Arial" pitchFamily="34" charset="0"/>
              </a:rPr>
              <a:t>سياسة التخطيط الحضري المحلي</a:t>
            </a:r>
            <a:endParaRPr lang="ar-BH" sz="1600" dirty="0" smtClean="0">
              <a:ln w="18415" cmpd="sng">
                <a:solidFill>
                  <a:srgbClr val="FFFFFF"/>
                </a:solidFill>
                <a:prstDash val="solid"/>
              </a:ln>
              <a:solidFill>
                <a:srgbClr val="FFFFFF"/>
              </a:solidFill>
              <a:latin typeface="Arial" pitchFamily="34" charset="0"/>
              <a:ea typeface="Arial" pitchFamily="34" charset="0"/>
              <a:cs typeface="Arial" pitchFamily="34" charset="0"/>
            </a:endParaRPr>
          </a:p>
        </p:txBody>
      </p:sp>
      <p:sp>
        <p:nvSpPr>
          <p:cNvPr id="52240" name="AutoShape 16"/>
          <p:cNvSpPr>
            <a:spLocks noChangeArrowheads="1"/>
          </p:cNvSpPr>
          <p:nvPr/>
        </p:nvSpPr>
        <p:spPr bwMode="auto">
          <a:xfrm rot="10800000">
            <a:off x="5286380" y="4857760"/>
            <a:ext cx="409575" cy="390525"/>
          </a:xfrm>
          <a:prstGeom prst="up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ar-BH"/>
          </a:p>
        </p:txBody>
      </p:sp>
      <p:sp>
        <p:nvSpPr>
          <p:cNvPr id="52241" name="AutoShape 17"/>
          <p:cNvSpPr>
            <a:spLocks noChangeArrowheads="1"/>
          </p:cNvSpPr>
          <p:nvPr/>
        </p:nvSpPr>
        <p:spPr bwMode="auto">
          <a:xfrm rot="10800000">
            <a:off x="4286248" y="1714488"/>
            <a:ext cx="409575" cy="390525"/>
          </a:xfrm>
          <a:prstGeom prst="up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ar-BH"/>
          </a:p>
        </p:txBody>
      </p:sp>
      <p:sp>
        <p:nvSpPr>
          <p:cNvPr id="52242" name="AutoShape 18"/>
          <p:cNvSpPr>
            <a:spLocks noChangeArrowheads="1"/>
          </p:cNvSpPr>
          <p:nvPr/>
        </p:nvSpPr>
        <p:spPr bwMode="auto">
          <a:xfrm rot="10800000">
            <a:off x="6357950" y="2428868"/>
            <a:ext cx="409575" cy="390525"/>
          </a:xfrm>
          <a:prstGeom prst="up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ar-BH"/>
          </a:p>
        </p:txBody>
      </p:sp>
      <p:sp>
        <p:nvSpPr>
          <p:cNvPr id="52243" name="AutoShape 19"/>
          <p:cNvSpPr>
            <a:spLocks noChangeArrowheads="1"/>
          </p:cNvSpPr>
          <p:nvPr/>
        </p:nvSpPr>
        <p:spPr bwMode="auto">
          <a:xfrm rot="10800000">
            <a:off x="1857356" y="2428868"/>
            <a:ext cx="409575" cy="390525"/>
          </a:xfrm>
          <a:prstGeom prst="up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ar-BH"/>
          </a:p>
        </p:txBody>
      </p:sp>
      <p:sp>
        <p:nvSpPr>
          <p:cNvPr id="52244" name="AutoShape 20"/>
          <p:cNvSpPr>
            <a:spLocks noChangeArrowheads="1"/>
          </p:cNvSpPr>
          <p:nvPr/>
        </p:nvSpPr>
        <p:spPr bwMode="auto">
          <a:xfrm rot="10800000">
            <a:off x="1785918" y="3786190"/>
            <a:ext cx="409575" cy="390525"/>
          </a:xfrm>
          <a:prstGeom prst="up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ar-BH"/>
          </a:p>
        </p:txBody>
      </p:sp>
      <p:sp>
        <p:nvSpPr>
          <p:cNvPr id="52245" name="AutoShape 21"/>
          <p:cNvSpPr>
            <a:spLocks noChangeArrowheads="1"/>
          </p:cNvSpPr>
          <p:nvPr/>
        </p:nvSpPr>
        <p:spPr bwMode="auto">
          <a:xfrm rot="10800000">
            <a:off x="1785918" y="4929198"/>
            <a:ext cx="409575" cy="390525"/>
          </a:xfrm>
          <a:prstGeom prst="up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ar-BH"/>
          </a:p>
        </p:txBody>
      </p:sp>
      <p:sp>
        <p:nvSpPr>
          <p:cNvPr id="52246" name="AutoShape 22"/>
          <p:cNvSpPr>
            <a:spLocks noChangeArrowheads="1"/>
          </p:cNvSpPr>
          <p:nvPr/>
        </p:nvSpPr>
        <p:spPr bwMode="auto">
          <a:xfrm rot="10800000">
            <a:off x="7500958" y="4857760"/>
            <a:ext cx="409575" cy="390525"/>
          </a:xfrm>
          <a:prstGeom prst="up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ar-BH"/>
          </a:p>
        </p:txBody>
      </p:sp>
      <p:sp>
        <p:nvSpPr>
          <p:cNvPr id="52247" name="AutoShape 23"/>
          <p:cNvSpPr>
            <a:spLocks noChangeArrowheads="1"/>
          </p:cNvSpPr>
          <p:nvPr/>
        </p:nvSpPr>
        <p:spPr bwMode="auto">
          <a:xfrm rot="10800000">
            <a:off x="6572264" y="4857760"/>
            <a:ext cx="409575" cy="390525"/>
          </a:xfrm>
          <a:prstGeom prst="up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ar-BH"/>
          </a:p>
        </p:txBody>
      </p:sp>
      <p:sp>
        <p:nvSpPr>
          <p:cNvPr id="28" name="AutoShape 22"/>
          <p:cNvSpPr>
            <a:spLocks noChangeArrowheads="1"/>
          </p:cNvSpPr>
          <p:nvPr/>
        </p:nvSpPr>
        <p:spPr bwMode="auto">
          <a:xfrm rot="10800000">
            <a:off x="6357950" y="3609979"/>
            <a:ext cx="409575" cy="390525"/>
          </a:xfrm>
          <a:prstGeom prst="upArrow">
            <a:avLst>
              <a:gd name="adj1" fmla="val 50000"/>
              <a:gd name="adj2" fmla="val 25000"/>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ar-BH"/>
          </a:p>
        </p:txBody>
      </p:sp>
      <p:sp>
        <p:nvSpPr>
          <p:cNvPr id="52229" name="AutoShape 5"/>
          <p:cNvSpPr>
            <a:spLocks noChangeArrowheads="1"/>
          </p:cNvSpPr>
          <p:nvPr/>
        </p:nvSpPr>
        <p:spPr bwMode="auto">
          <a:xfrm>
            <a:off x="5572132" y="2857496"/>
            <a:ext cx="2019300" cy="69532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rtl="1" fontAlgn="base">
              <a:spcBef>
                <a:spcPct val="0"/>
              </a:spcBef>
              <a:spcAft>
                <a:spcPts val="1000"/>
              </a:spcAft>
            </a:pPr>
            <a:r>
              <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المخطط </a:t>
            </a:r>
            <a:r>
              <a:rPr lang="ar-DZ"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الولائي</a:t>
            </a:r>
            <a:r>
              <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 لتهيئة الإقليم</a:t>
            </a:r>
          </a:p>
          <a:p>
            <a:pPr algn="ctr" rtl="1" fontAlgn="base">
              <a:spcBef>
                <a:spcPct val="0"/>
              </a:spcBef>
              <a:spcAft>
                <a:spcPts val="1000"/>
              </a:spcAft>
            </a:pP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PAW</a:t>
            </a:r>
            <a:endParaRPr lang="ar-DZ"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endParaRPr>
          </a:p>
          <a:p>
            <a:pPr algn="ctr" rtl="1" fontAlgn="base">
              <a:spcBef>
                <a:spcPct val="0"/>
              </a:spcBef>
              <a:spcAft>
                <a:spcPts val="1000"/>
              </a:spcAft>
            </a:pPr>
            <a:endParaRPr lang="ar-BH"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
                                          </p:val>
                                        </p:tav>
                                        <p:tav tm="100000">
                                          <p:val>
                                            <p:strVal val="#ppt_x"/>
                                          </p:val>
                                        </p:tav>
                                      </p:tavLst>
                                    </p:anim>
                                    <p:anim calcmode="lin" valueType="num">
                                      <p:cBhvr>
                                        <p:cTn id="9" dur="900" decel="100000" fill="hold"/>
                                        <p:tgtEl>
                                          <p:spTgt spid="522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22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2241"/>
                                        </p:tgtEl>
                                        <p:attrNameLst>
                                          <p:attrName>style.visibility</p:attrName>
                                        </p:attrNameLst>
                                      </p:cBhvr>
                                      <p:to>
                                        <p:strVal val="visible"/>
                                      </p:to>
                                    </p:set>
                                    <p:animEffect transition="in" filter="fade">
                                      <p:cBhvr>
                                        <p:cTn id="13" dur="1000"/>
                                        <p:tgtEl>
                                          <p:spTgt spid="52241"/>
                                        </p:tgtEl>
                                      </p:cBhvr>
                                    </p:animEffect>
                                    <p:anim calcmode="lin" valueType="num">
                                      <p:cBhvr>
                                        <p:cTn id="14" dur="1000" fill="hold"/>
                                        <p:tgtEl>
                                          <p:spTgt spid="52241"/>
                                        </p:tgtEl>
                                        <p:attrNameLst>
                                          <p:attrName>ppt_x</p:attrName>
                                        </p:attrNameLst>
                                      </p:cBhvr>
                                      <p:tavLst>
                                        <p:tav tm="0">
                                          <p:val>
                                            <p:strVal val="#ppt_x"/>
                                          </p:val>
                                        </p:tav>
                                        <p:tav tm="100000">
                                          <p:val>
                                            <p:strVal val="#ppt_x"/>
                                          </p:val>
                                        </p:tav>
                                      </p:tavLst>
                                    </p:anim>
                                    <p:anim calcmode="lin" valueType="num">
                                      <p:cBhvr>
                                        <p:cTn id="15" dur="900" decel="100000" fill="hold"/>
                                        <p:tgtEl>
                                          <p:spTgt spid="5224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224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2227"/>
                                        </p:tgtEl>
                                        <p:attrNameLst>
                                          <p:attrName>style.visibility</p:attrName>
                                        </p:attrNameLst>
                                      </p:cBhvr>
                                      <p:to>
                                        <p:strVal val="visible"/>
                                      </p:to>
                                    </p:set>
                                    <p:animEffect transition="in" filter="fade">
                                      <p:cBhvr>
                                        <p:cTn id="21" dur="1000"/>
                                        <p:tgtEl>
                                          <p:spTgt spid="52227"/>
                                        </p:tgtEl>
                                      </p:cBhvr>
                                    </p:animEffect>
                                    <p:anim calcmode="lin" valueType="num">
                                      <p:cBhvr>
                                        <p:cTn id="22" dur="1000" fill="hold"/>
                                        <p:tgtEl>
                                          <p:spTgt spid="52227"/>
                                        </p:tgtEl>
                                        <p:attrNameLst>
                                          <p:attrName>ppt_x</p:attrName>
                                        </p:attrNameLst>
                                      </p:cBhvr>
                                      <p:tavLst>
                                        <p:tav tm="0">
                                          <p:val>
                                            <p:strVal val="#ppt_x"/>
                                          </p:val>
                                        </p:tav>
                                        <p:tav tm="100000">
                                          <p:val>
                                            <p:strVal val="#ppt_x"/>
                                          </p:val>
                                        </p:tav>
                                      </p:tavLst>
                                    </p:anim>
                                    <p:anim calcmode="lin" valueType="num">
                                      <p:cBhvr>
                                        <p:cTn id="23" dur="900" decel="100000" fill="hold"/>
                                        <p:tgtEl>
                                          <p:spTgt spid="5222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227"/>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2242"/>
                                        </p:tgtEl>
                                        <p:attrNameLst>
                                          <p:attrName>style.visibility</p:attrName>
                                        </p:attrNameLst>
                                      </p:cBhvr>
                                      <p:to>
                                        <p:strVal val="visible"/>
                                      </p:to>
                                    </p:set>
                                    <p:animEffect transition="in" filter="fade">
                                      <p:cBhvr>
                                        <p:cTn id="27" dur="1000"/>
                                        <p:tgtEl>
                                          <p:spTgt spid="52242"/>
                                        </p:tgtEl>
                                      </p:cBhvr>
                                    </p:animEffect>
                                    <p:anim calcmode="lin" valueType="num">
                                      <p:cBhvr>
                                        <p:cTn id="28" dur="1000" fill="hold"/>
                                        <p:tgtEl>
                                          <p:spTgt spid="52242"/>
                                        </p:tgtEl>
                                        <p:attrNameLst>
                                          <p:attrName>ppt_x</p:attrName>
                                        </p:attrNameLst>
                                      </p:cBhvr>
                                      <p:tavLst>
                                        <p:tav tm="0">
                                          <p:val>
                                            <p:strVal val="#ppt_x"/>
                                          </p:val>
                                        </p:tav>
                                        <p:tav tm="100000">
                                          <p:val>
                                            <p:strVal val="#ppt_x"/>
                                          </p:val>
                                        </p:tav>
                                      </p:tavLst>
                                    </p:anim>
                                    <p:anim calcmode="lin" valueType="num">
                                      <p:cBhvr>
                                        <p:cTn id="29" dur="900" decel="100000" fill="hold"/>
                                        <p:tgtEl>
                                          <p:spTgt spid="5224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242"/>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52243"/>
                                        </p:tgtEl>
                                        <p:attrNameLst>
                                          <p:attrName>style.visibility</p:attrName>
                                        </p:attrNameLst>
                                      </p:cBhvr>
                                      <p:to>
                                        <p:strVal val="visible"/>
                                      </p:to>
                                    </p:set>
                                    <p:animEffect transition="in" filter="fade">
                                      <p:cBhvr>
                                        <p:cTn id="33" dur="1000"/>
                                        <p:tgtEl>
                                          <p:spTgt spid="52243"/>
                                        </p:tgtEl>
                                      </p:cBhvr>
                                    </p:animEffect>
                                    <p:anim calcmode="lin" valueType="num">
                                      <p:cBhvr>
                                        <p:cTn id="34" dur="1000" fill="hold"/>
                                        <p:tgtEl>
                                          <p:spTgt spid="52243"/>
                                        </p:tgtEl>
                                        <p:attrNameLst>
                                          <p:attrName>ppt_x</p:attrName>
                                        </p:attrNameLst>
                                      </p:cBhvr>
                                      <p:tavLst>
                                        <p:tav tm="0">
                                          <p:val>
                                            <p:strVal val="#ppt_x"/>
                                          </p:val>
                                        </p:tav>
                                        <p:tav tm="100000">
                                          <p:val>
                                            <p:strVal val="#ppt_x"/>
                                          </p:val>
                                        </p:tav>
                                      </p:tavLst>
                                    </p:anim>
                                    <p:anim calcmode="lin" valueType="num">
                                      <p:cBhvr>
                                        <p:cTn id="35" dur="900" decel="100000" fill="hold"/>
                                        <p:tgtEl>
                                          <p:spTgt spid="5224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2243"/>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52229"/>
                                        </p:tgtEl>
                                        <p:attrNameLst>
                                          <p:attrName>style.visibility</p:attrName>
                                        </p:attrNameLst>
                                      </p:cBhvr>
                                      <p:to>
                                        <p:strVal val="visible"/>
                                      </p:to>
                                    </p:set>
                                    <p:animEffect transition="in" filter="fade">
                                      <p:cBhvr>
                                        <p:cTn id="41" dur="1000"/>
                                        <p:tgtEl>
                                          <p:spTgt spid="52229"/>
                                        </p:tgtEl>
                                      </p:cBhvr>
                                    </p:animEffect>
                                    <p:anim calcmode="lin" valueType="num">
                                      <p:cBhvr>
                                        <p:cTn id="42" dur="1000" fill="hold"/>
                                        <p:tgtEl>
                                          <p:spTgt spid="52229"/>
                                        </p:tgtEl>
                                        <p:attrNameLst>
                                          <p:attrName>ppt_x</p:attrName>
                                        </p:attrNameLst>
                                      </p:cBhvr>
                                      <p:tavLst>
                                        <p:tav tm="0">
                                          <p:val>
                                            <p:strVal val="#ppt_x"/>
                                          </p:val>
                                        </p:tav>
                                        <p:tav tm="100000">
                                          <p:val>
                                            <p:strVal val="#ppt_x"/>
                                          </p:val>
                                        </p:tav>
                                      </p:tavLst>
                                    </p:anim>
                                    <p:anim calcmode="lin" valueType="num">
                                      <p:cBhvr>
                                        <p:cTn id="43" dur="900" decel="100000" fill="hold"/>
                                        <p:tgtEl>
                                          <p:spTgt spid="522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2229"/>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52228"/>
                                        </p:tgtEl>
                                        <p:attrNameLst>
                                          <p:attrName>style.visibility</p:attrName>
                                        </p:attrNameLst>
                                      </p:cBhvr>
                                      <p:to>
                                        <p:strVal val="visible"/>
                                      </p:to>
                                    </p:set>
                                    <p:animEffect transition="in" filter="fade">
                                      <p:cBhvr>
                                        <p:cTn id="47" dur="1000"/>
                                        <p:tgtEl>
                                          <p:spTgt spid="52228"/>
                                        </p:tgtEl>
                                      </p:cBhvr>
                                    </p:animEffect>
                                    <p:anim calcmode="lin" valueType="num">
                                      <p:cBhvr>
                                        <p:cTn id="48" dur="1000" fill="hold"/>
                                        <p:tgtEl>
                                          <p:spTgt spid="52228"/>
                                        </p:tgtEl>
                                        <p:attrNameLst>
                                          <p:attrName>ppt_x</p:attrName>
                                        </p:attrNameLst>
                                      </p:cBhvr>
                                      <p:tavLst>
                                        <p:tav tm="0">
                                          <p:val>
                                            <p:strVal val="#ppt_x"/>
                                          </p:val>
                                        </p:tav>
                                        <p:tav tm="100000">
                                          <p:val>
                                            <p:strVal val="#ppt_x"/>
                                          </p:val>
                                        </p:tav>
                                      </p:tavLst>
                                    </p:anim>
                                    <p:anim calcmode="lin" valueType="num">
                                      <p:cBhvr>
                                        <p:cTn id="49" dur="900" decel="100000" fill="hold"/>
                                        <p:tgtEl>
                                          <p:spTgt spid="522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2228"/>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52236"/>
                                        </p:tgtEl>
                                        <p:attrNameLst>
                                          <p:attrName>style.visibility</p:attrName>
                                        </p:attrNameLst>
                                      </p:cBhvr>
                                      <p:to>
                                        <p:strVal val="visible"/>
                                      </p:to>
                                    </p:set>
                                    <p:animEffect transition="in" filter="fade">
                                      <p:cBhvr>
                                        <p:cTn id="55" dur="1000"/>
                                        <p:tgtEl>
                                          <p:spTgt spid="52236"/>
                                        </p:tgtEl>
                                      </p:cBhvr>
                                    </p:animEffect>
                                    <p:anim calcmode="lin" valueType="num">
                                      <p:cBhvr>
                                        <p:cTn id="56" dur="1000" fill="hold"/>
                                        <p:tgtEl>
                                          <p:spTgt spid="52236"/>
                                        </p:tgtEl>
                                        <p:attrNameLst>
                                          <p:attrName>ppt_x</p:attrName>
                                        </p:attrNameLst>
                                      </p:cBhvr>
                                      <p:tavLst>
                                        <p:tav tm="0">
                                          <p:val>
                                            <p:strVal val="#ppt_x"/>
                                          </p:val>
                                        </p:tav>
                                        <p:tav tm="100000">
                                          <p:val>
                                            <p:strVal val="#ppt_x"/>
                                          </p:val>
                                        </p:tav>
                                      </p:tavLst>
                                    </p:anim>
                                    <p:anim calcmode="lin" valueType="num">
                                      <p:cBhvr>
                                        <p:cTn id="57" dur="900" decel="100000" fill="hold"/>
                                        <p:tgtEl>
                                          <p:spTgt spid="5223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2236"/>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52238"/>
                                        </p:tgtEl>
                                        <p:attrNameLst>
                                          <p:attrName>style.visibility</p:attrName>
                                        </p:attrNameLst>
                                      </p:cBhvr>
                                      <p:to>
                                        <p:strVal val="visible"/>
                                      </p:to>
                                    </p:set>
                                    <p:animEffect transition="in" filter="fade">
                                      <p:cBhvr>
                                        <p:cTn id="61" dur="1000"/>
                                        <p:tgtEl>
                                          <p:spTgt spid="52238"/>
                                        </p:tgtEl>
                                      </p:cBhvr>
                                    </p:animEffect>
                                    <p:anim calcmode="lin" valueType="num">
                                      <p:cBhvr>
                                        <p:cTn id="62" dur="1000" fill="hold"/>
                                        <p:tgtEl>
                                          <p:spTgt spid="52238"/>
                                        </p:tgtEl>
                                        <p:attrNameLst>
                                          <p:attrName>ppt_x</p:attrName>
                                        </p:attrNameLst>
                                      </p:cBhvr>
                                      <p:tavLst>
                                        <p:tav tm="0">
                                          <p:val>
                                            <p:strVal val="#ppt_x"/>
                                          </p:val>
                                        </p:tav>
                                        <p:tav tm="100000">
                                          <p:val>
                                            <p:strVal val="#ppt_x"/>
                                          </p:val>
                                        </p:tav>
                                      </p:tavLst>
                                    </p:anim>
                                    <p:anim calcmode="lin" valueType="num">
                                      <p:cBhvr>
                                        <p:cTn id="63" dur="900" decel="100000" fill="hold"/>
                                        <p:tgtEl>
                                          <p:spTgt spid="5223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52238"/>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900" decel="100000" fill="hold"/>
                                        <p:tgtEl>
                                          <p:spTgt spid="28"/>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52244"/>
                                        </p:tgtEl>
                                        <p:attrNameLst>
                                          <p:attrName>style.visibility</p:attrName>
                                        </p:attrNameLst>
                                      </p:cBhvr>
                                      <p:to>
                                        <p:strVal val="visible"/>
                                      </p:to>
                                    </p:set>
                                    <p:animEffect transition="in" filter="fade">
                                      <p:cBhvr>
                                        <p:cTn id="75" dur="1000"/>
                                        <p:tgtEl>
                                          <p:spTgt spid="52244"/>
                                        </p:tgtEl>
                                      </p:cBhvr>
                                    </p:animEffect>
                                    <p:anim calcmode="lin" valueType="num">
                                      <p:cBhvr>
                                        <p:cTn id="76" dur="1000" fill="hold"/>
                                        <p:tgtEl>
                                          <p:spTgt spid="52244"/>
                                        </p:tgtEl>
                                        <p:attrNameLst>
                                          <p:attrName>ppt_x</p:attrName>
                                        </p:attrNameLst>
                                      </p:cBhvr>
                                      <p:tavLst>
                                        <p:tav tm="0">
                                          <p:val>
                                            <p:strVal val="#ppt_x"/>
                                          </p:val>
                                        </p:tav>
                                        <p:tav tm="100000">
                                          <p:val>
                                            <p:strVal val="#ppt_x"/>
                                          </p:val>
                                        </p:tav>
                                      </p:tavLst>
                                    </p:anim>
                                    <p:anim calcmode="lin" valueType="num">
                                      <p:cBhvr>
                                        <p:cTn id="77" dur="900" decel="100000" fill="hold"/>
                                        <p:tgtEl>
                                          <p:spTgt spid="5224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2244"/>
                                        </p:tgtEl>
                                        <p:attrNameLst>
                                          <p:attrName>ppt_y</p:attrName>
                                        </p:attrNameLst>
                                      </p:cBhvr>
                                      <p:tavLst>
                                        <p:tav tm="0">
                                          <p:val>
                                            <p:strVal val="#ppt_y-.03"/>
                                          </p:val>
                                        </p:tav>
                                        <p:tav tm="100000">
                                          <p:val>
                                            <p:strVal val="#ppt_y"/>
                                          </p:val>
                                        </p:tav>
                                      </p:tavLst>
                                    </p:anim>
                                  </p:childTnLst>
                                </p:cTn>
                              </p:par>
                              <p:par>
                                <p:cTn id="79" presetID="37" presetClass="entr" presetSubtype="0" fill="hold" grpId="0" nodeType="withEffect">
                                  <p:stCondLst>
                                    <p:cond delay="0"/>
                                  </p:stCondLst>
                                  <p:childTnLst>
                                    <p:set>
                                      <p:cBhvr>
                                        <p:cTn id="80" dur="1" fill="hold">
                                          <p:stCondLst>
                                            <p:cond delay="0"/>
                                          </p:stCondLst>
                                        </p:cTn>
                                        <p:tgtEl>
                                          <p:spTgt spid="52230"/>
                                        </p:tgtEl>
                                        <p:attrNameLst>
                                          <p:attrName>style.visibility</p:attrName>
                                        </p:attrNameLst>
                                      </p:cBhvr>
                                      <p:to>
                                        <p:strVal val="visible"/>
                                      </p:to>
                                    </p:set>
                                    <p:animEffect transition="in" filter="fade">
                                      <p:cBhvr>
                                        <p:cTn id="81" dur="1000"/>
                                        <p:tgtEl>
                                          <p:spTgt spid="52230"/>
                                        </p:tgtEl>
                                      </p:cBhvr>
                                    </p:animEffect>
                                    <p:anim calcmode="lin" valueType="num">
                                      <p:cBhvr>
                                        <p:cTn id="82" dur="1000" fill="hold"/>
                                        <p:tgtEl>
                                          <p:spTgt spid="52230"/>
                                        </p:tgtEl>
                                        <p:attrNameLst>
                                          <p:attrName>ppt_x</p:attrName>
                                        </p:attrNameLst>
                                      </p:cBhvr>
                                      <p:tavLst>
                                        <p:tav tm="0">
                                          <p:val>
                                            <p:strVal val="#ppt_x"/>
                                          </p:val>
                                        </p:tav>
                                        <p:tav tm="100000">
                                          <p:val>
                                            <p:strVal val="#ppt_x"/>
                                          </p:val>
                                        </p:tav>
                                      </p:tavLst>
                                    </p:anim>
                                    <p:anim calcmode="lin" valueType="num">
                                      <p:cBhvr>
                                        <p:cTn id="83" dur="900" decel="100000" fill="hold"/>
                                        <p:tgtEl>
                                          <p:spTgt spid="52230"/>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52230"/>
                                        </p:tgtEl>
                                        <p:attrNameLst>
                                          <p:attrName>ppt_y</p:attrName>
                                        </p:attrNameLst>
                                      </p:cBhvr>
                                      <p:tavLst>
                                        <p:tav tm="0">
                                          <p:val>
                                            <p:strVal val="#ppt_y-.03"/>
                                          </p:val>
                                        </p:tav>
                                        <p:tav tm="100000">
                                          <p:val>
                                            <p:strVal val="#ppt_y"/>
                                          </p:val>
                                        </p:tav>
                                      </p:tavLst>
                                    </p:anim>
                                  </p:childTnLst>
                                </p:cTn>
                              </p:par>
                              <p:par>
                                <p:cTn id="85" presetID="37" presetClass="entr" presetSubtype="0" fill="hold" grpId="0" nodeType="withEffect">
                                  <p:stCondLst>
                                    <p:cond delay="0"/>
                                  </p:stCondLst>
                                  <p:childTnLst>
                                    <p:set>
                                      <p:cBhvr>
                                        <p:cTn id="86" dur="1" fill="hold">
                                          <p:stCondLst>
                                            <p:cond delay="0"/>
                                          </p:stCondLst>
                                        </p:cTn>
                                        <p:tgtEl>
                                          <p:spTgt spid="52231"/>
                                        </p:tgtEl>
                                        <p:attrNameLst>
                                          <p:attrName>style.visibility</p:attrName>
                                        </p:attrNameLst>
                                      </p:cBhvr>
                                      <p:to>
                                        <p:strVal val="visible"/>
                                      </p:to>
                                    </p:set>
                                    <p:animEffect transition="in" filter="fade">
                                      <p:cBhvr>
                                        <p:cTn id="87" dur="1000"/>
                                        <p:tgtEl>
                                          <p:spTgt spid="52231"/>
                                        </p:tgtEl>
                                      </p:cBhvr>
                                    </p:animEffect>
                                    <p:anim calcmode="lin" valueType="num">
                                      <p:cBhvr>
                                        <p:cTn id="88" dur="1000" fill="hold"/>
                                        <p:tgtEl>
                                          <p:spTgt spid="52231"/>
                                        </p:tgtEl>
                                        <p:attrNameLst>
                                          <p:attrName>ppt_x</p:attrName>
                                        </p:attrNameLst>
                                      </p:cBhvr>
                                      <p:tavLst>
                                        <p:tav tm="0">
                                          <p:val>
                                            <p:strVal val="#ppt_x"/>
                                          </p:val>
                                        </p:tav>
                                        <p:tav tm="100000">
                                          <p:val>
                                            <p:strVal val="#ppt_x"/>
                                          </p:val>
                                        </p:tav>
                                      </p:tavLst>
                                    </p:anim>
                                    <p:anim calcmode="lin" valueType="num">
                                      <p:cBhvr>
                                        <p:cTn id="89" dur="900" decel="100000" fill="hold"/>
                                        <p:tgtEl>
                                          <p:spTgt spid="5223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52231"/>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52246"/>
                                        </p:tgtEl>
                                        <p:attrNameLst>
                                          <p:attrName>style.visibility</p:attrName>
                                        </p:attrNameLst>
                                      </p:cBhvr>
                                      <p:to>
                                        <p:strVal val="visible"/>
                                      </p:to>
                                    </p:set>
                                    <p:animEffect transition="in" filter="fade">
                                      <p:cBhvr>
                                        <p:cTn id="95" dur="1000"/>
                                        <p:tgtEl>
                                          <p:spTgt spid="52246"/>
                                        </p:tgtEl>
                                      </p:cBhvr>
                                    </p:animEffect>
                                    <p:anim calcmode="lin" valueType="num">
                                      <p:cBhvr>
                                        <p:cTn id="96" dur="1000" fill="hold"/>
                                        <p:tgtEl>
                                          <p:spTgt spid="52246"/>
                                        </p:tgtEl>
                                        <p:attrNameLst>
                                          <p:attrName>ppt_x</p:attrName>
                                        </p:attrNameLst>
                                      </p:cBhvr>
                                      <p:tavLst>
                                        <p:tav tm="0">
                                          <p:val>
                                            <p:strVal val="#ppt_x"/>
                                          </p:val>
                                        </p:tav>
                                        <p:tav tm="100000">
                                          <p:val>
                                            <p:strVal val="#ppt_x"/>
                                          </p:val>
                                        </p:tav>
                                      </p:tavLst>
                                    </p:anim>
                                    <p:anim calcmode="lin" valueType="num">
                                      <p:cBhvr>
                                        <p:cTn id="97" dur="900" decel="100000" fill="hold"/>
                                        <p:tgtEl>
                                          <p:spTgt spid="52246"/>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246"/>
                                        </p:tgtEl>
                                        <p:attrNameLst>
                                          <p:attrName>ppt_y</p:attrName>
                                        </p:attrNameLst>
                                      </p:cBhvr>
                                      <p:tavLst>
                                        <p:tav tm="0">
                                          <p:val>
                                            <p:strVal val="#ppt_y-.03"/>
                                          </p:val>
                                        </p:tav>
                                        <p:tav tm="100000">
                                          <p:val>
                                            <p:strVal val="#ppt_y"/>
                                          </p:val>
                                        </p:tav>
                                      </p:tavLst>
                                    </p:anim>
                                  </p:childTnLst>
                                </p:cTn>
                              </p:par>
                              <p:par>
                                <p:cTn id="99" presetID="37" presetClass="entr" presetSubtype="0" fill="hold" grpId="0" nodeType="withEffect">
                                  <p:stCondLst>
                                    <p:cond delay="0"/>
                                  </p:stCondLst>
                                  <p:childTnLst>
                                    <p:set>
                                      <p:cBhvr>
                                        <p:cTn id="100" dur="1" fill="hold">
                                          <p:stCondLst>
                                            <p:cond delay="0"/>
                                          </p:stCondLst>
                                        </p:cTn>
                                        <p:tgtEl>
                                          <p:spTgt spid="52247"/>
                                        </p:tgtEl>
                                        <p:attrNameLst>
                                          <p:attrName>style.visibility</p:attrName>
                                        </p:attrNameLst>
                                      </p:cBhvr>
                                      <p:to>
                                        <p:strVal val="visible"/>
                                      </p:to>
                                    </p:set>
                                    <p:animEffect transition="in" filter="fade">
                                      <p:cBhvr>
                                        <p:cTn id="101" dur="1000"/>
                                        <p:tgtEl>
                                          <p:spTgt spid="52247"/>
                                        </p:tgtEl>
                                      </p:cBhvr>
                                    </p:animEffect>
                                    <p:anim calcmode="lin" valueType="num">
                                      <p:cBhvr>
                                        <p:cTn id="102" dur="1000" fill="hold"/>
                                        <p:tgtEl>
                                          <p:spTgt spid="52247"/>
                                        </p:tgtEl>
                                        <p:attrNameLst>
                                          <p:attrName>ppt_x</p:attrName>
                                        </p:attrNameLst>
                                      </p:cBhvr>
                                      <p:tavLst>
                                        <p:tav tm="0">
                                          <p:val>
                                            <p:strVal val="#ppt_x"/>
                                          </p:val>
                                        </p:tav>
                                        <p:tav tm="100000">
                                          <p:val>
                                            <p:strVal val="#ppt_x"/>
                                          </p:val>
                                        </p:tav>
                                      </p:tavLst>
                                    </p:anim>
                                    <p:anim calcmode="lin" valueType="num">
                                      <p:cBhvr>
                                        <p:cTn id="103" dur="900" decel="100000" fill="hold"/>
                                        <p:tgtEl>
                                          <p:spTgt spid="52247"/>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52247"/>
                                        </p:tgtEl>
                                        <p:attrNameLst>
                                          <p:attrName>ppt_y</p:attrName>
                                        </p:attrNameLst>
                                      </p:cBhvr>
                                      <p:tavLst>
                                        <p:tav tm="0">
                                          <p:val>
                                            <p:strVal val="#ppt_y-.03"/>
                                          </p:val>
                                        </p:tav>
                                        <p:tav tm="100000">
                                          <p:val>
                                            <p:strVal val="#ppt_y"/>
                                          </p:val>
                                        </p:tav>
                                      </p:tavLst>
                                    </p:anim>
                                  </p:childTnLst>
                                </p:cTn>
                              </p:par>
                              <p:par>
                                <p:cTn id="105" presetID="37" presetClass="entr" presetSubtype="0" fill="hold" grpId="0" nodeType="withEffect">
                                  <p:stCondLst>
                                    <p:cond delay="0"/>
                                  </p:stCondLst>
                                  <p:childTnLst>
                                    <p:set>
                                      <p:cBhvr>
                                        <p:cTn id="106" dur="1" fill="hold">
                                          <p:stCondLst>
                                            <p:cond delay="0"/>
                                          </p:stCondLst>
                                        </p:cTn>
                                        <p:tgtEl>
                                          <p:spTgt spid="52240"/>
                                        </p:tgtEl>
                                        <p:attrNameLst>
                                          <p:attrName>style.visibility</p:attrName>
                                        </p:attrNameLst>
                                      </p:cBhvr>
                                      <p:to>
                                        <p:strVal val="visible"/>
                                      </p:to>
                                    </p:set>
                                    <p:animEffect transition="in" filter="fade">
                                      <p:cBhvr>
                                        <p:cTn id="107" dur="1000"/>
                                        <p:tgtEl>
                                          <p:spTgt spid="52240"/>
                                        </p:tgtEl>
                                      </p:cBhvr>
                                    </p:animEffect>
                                    <p:anim calcmode="lin" valueType="num">
                                      <p:cBhvr>
                                        <p:cTn id="108" dur="1000" fill="hold"/>
                                        <p:tgtEl>
                                          <p:spTgt spid="52240"/>
                                        </p:tgtEl>
                                        <p:attrNameLst>
                                          <p:attrName>ppt_x</p:attrName>
                                        </p:attrNameLst>
                                      </p:cBhvr>
                                      <p:tavLst>
                                        <p:tav tm="0">
                                          <p:val>
                                            <p:strVal val="#ppt_x"/>
                                          </p:val>
                                        </p:tav>
                                        <p:tav tm="100000">
                                          <p:val>
                                            <p:strVal val="#ppt_x"/>
                                          </p:val>
                                        </p:tav>
                                      </p:tavLst>
                                    </p:anim>
                                    <p:anim calcmode="lin" valueType="num">
                                      <p:cBhvr>
                                        <p:cTn id="109" dur="900" decel="100000" fill="hold"/>
                                        <p:tgtEl>
                                          <p:spTgt spid="5224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52240"/>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52233"/>
                                        </p:tgtEl>
                                        <p:attrNameLst>
                                          <p:attrName>style.visibility</p:attrName>
                                        </p:attrNameLst>
                                      </p:cBhvr>
                                      <p:to>
                                        <p:strVal val="visible"/>
                                      </p:to>
                                    </p:set>
                                    <p:animEffect transition="in" filter="fade">
                                      <p:cBhvr>
                                        <p:cTn id="113" dur="1000"/>
                                        <p:tgtEl>
                                          <p:spTgt spid="52233"/>
                                        </p:tgtEl>
                                      </p:cBhvr>
                                    </p:animEffect>
                                    <p:anim calcmode="lin" valueType="num">
                                      <p:cBhvr>
                                        <p:cTn id="114" dur="1000" fill="hold"/>
                                        <p:tgtEl>
                                          <p:spTgt spid="52233"/>
                                        </p:tgtEl>
                                        <p:attrNameLst>
                                          <p:attrName>ppt_x</p:attrName>
                                        </p:attrNameLst>
                                      </p:cBhvr>
                                      <p:tavLst>
                                        <p:tav tm="0">
                                          <p:val>
                                            <p:strVal val="#ppt_x"/>
                                          </p:val>
                                        </p:tav>
                                        <p:tav tm="100000">
                                          <p:val>
                                            <p:strVal val="#ppt_x"/>
                                          </p:val>
                                        </p:tav>
                                      </p:tavLst>
                                    </p:anim>
                                    <p:anim calcmode="lin" valueType="num">
                                      <p:cBhvr>
                                        <p:cTn id="115" dur="900" decel="100000" fill="hold"/>
                                        <p:tgtEl>
                                          <p:spTgt spid="52233"/>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52233"/>
                                        </p:tgtEl>
                                        <p:attrNameLst>
                                          <p:attrName>ppt_y</p:attrName>
                                        </p:attrNameLst>
                                      </p:cBhvr>
                                      <p:tavLst>
                                        <p:tav tm="0">
                                          <p:val>
                                            <p:strVal val="#ppt_y-.03"/>
                                          </p:val>
                                        </p:tav>
                                        <p:tav tm="100000">
                                          <p:val>
                                            <p:strVal val="#ppt_y"/>
                                          </p:val>
                                        </p:tav>
                                      </p:tavLst>
                                    </p:anim>
                                  </p:childTnLst>
                                </p:cTn>
                              </p:par>
                              <p:par>
                                <p:cTn id="117" presetID="37" presetClass="entr" presetSubtype="0" fill="hold" grpId="0" nodeType="withEffect">
                                  <p:stCondLst>
                                    <p:cond delay="0"/>
                                  </p:stCondLst>
                                  <p:childTnLst>
                                    <p:set>
                                      <p:cBhvr>
                                        <p:cTn id="118" dur="1" fill="hold">
                                          <p:stCondLst>
                                            <p:cond delay="0"/>
                                          </p:stCondLst>
                                        </p:cTn>
                                        <p:tgtEl>
                                          <p:spTgt spid="52234"/>
                                        </p:tgtEl>
                                        <p:attrNameLst>
                                          <p:attrName>style.visibility</p:attrName>
                                        </p:attrNameLst>
                                      </p:cBhvr>
                                      <p:to>
                                        <p:strVal val="visible"/>
                                      </p:to>
                                    </p:set>
                                    <p:animEffect transition="in" filter="fade">
                                      <p:cBhvr>
                                        <p:cTn id="119" dur="1000"/>
                                        <p:tgtEl>
                                          <p:spTgt spid="52234"/>
                                        </p:tgtEl>
                                      </p:cBhvr>
                                    </p:animEffect>
                                    <p:anim calcmode="lin" valueType="num">
                                      <p:cBhvr>
                                        <p:cTn id="120" dur="1000" fill="hold"/>
                                        <p:tgtEl>
                                          <p:spTgt spid="52234"/>
                                        </p:tgtEl>
                                        <p:attrNameLst>
                                          <p:attrName>ppt_x</p:attrName>
                                        </p:attrNameLst>
                                      </p:cBhvr>
                                      <p:tavLst>
                                        <p:tav tm="0">
                                          <p:val>
                                            <p:strVal val="#ppt_x"/>
                                          </p:val>
                                        </p:tav>
                                        <p:tav tm="100000">
                                          <p:val>
                                            <p:strVal val="#ppt_x"/>
                                          </p:val>
                                        </p:tav>
                                      </p:tavLst>
                                    </p:anim>
                                    <p:anim calcmode="lin" valueType="num">
                                      <p:cBhvr>
                                        <p:cTn id="121" dur="900" decel="100000" fill="hold"/>
                                        <p:tgtEl>
                                          <p:spTgt spid="52234"/>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52234"/>
                                        </p:tgtEl>
                                        <p:attrNameLst>
                                          <p:attrName>ppt_y</p:attrName>
                                        </p:attrNameLst>
                                      </p:cBhvr>
                                      <p:tavLst>
                                        <p:tav tm="0">
                                          <p:val>
                                            <p:strVal val="#ppt_y-.03"/>
                                          </p:val>
                                        </p:tav>
                                        <p:tav tm="100000">
                                          <p:val>
                                            <p:strVal val="#ppt_y"/>
                                          </p:val>
                                        </p:tav>
                                      </p:tavLst>
                                    </p:anim>
                                  </p:childTnLst>
                                </p:cTn>
                              </p:par>
                              <p:par>
                                <p:cTn id="123" presetID="37" presetClass="entr" presetSubtype="0" fill="hold" grpId="0" nodeType="withEffect">
                                  <p:stCondLst>
                                    <p:cond delay="0"/>
                                  </p:stCondLst>
                                  <p:childTnLst>
                                    <p:set>
                                      <p:cBhvr>
                                        <p:cTn id="124" dur="1" fill="hold">
                                          <p:stCondLst>
                                            <p:cond delay="0"/>
                                          </p:stCondLst>
                                        </p:cTn>
                                        <p:tgtEl>
                                          <p:spTgt spid="52235"/>
                                        </p:tgtEl>
                                        <p:attrNameLst>
                                          <p:attrName>style.visibility</p:attrName>
                                        </p:attrNameLst>
                                      </p:cBhvr>
                                      <p:to>
                                        <p:strVal val="visible"/>
                                      </p:to>
                                    </p:set>
                                    <p:animEffect transition="in" filter="fade">
                                      <p:cBhvr>
                                        <p:cTn id="125" dur="1000"/>
                                        <p:tgtEl>
                                          <p:spTgt spid="52235"/>
                                        </p:tgtEl>
                                      </p:cBhvr>
                                    </p:animEffect>
                                    <p:anim calcmode="lin" valueType="num">
                                      <p:cBhvr>
                                        <p:cTn id="126" dur="1000" fill="hold"/>
                                        <p:tgtEl>
                                          <p:spTgt spid="52235"/>
                                        </p:tgtEl>
                                        <p:attrNameLst>
                                          <p:attrName>ppt_x</p:attrName>
                                        </p:attrNameLst>
                                      </p:cBhvr>
                                      <p:tavLst>
                                        <p:tav tm="0">
                                          <p:val>
                                            <p:strVal val="#ppt_x"/>
                                          </p:val>
                                        </p:tav>
                                        <p:tav tm="100000">
                                          <p:val>
                                            <p:strVal val="#ppt_x"/>
                                          </p:val>
                                        </p:tav>
                                      </p:tavLst>
                                    </p:anim>
                                    <p:anim calcmode="lin" valueType="num">
                                      <p:cBhvr>
                                        <p:cTn id="127" dur="900" decel="100000" fill="hold"/>
                                        <p:tgtEl>
                                          <p:spTgt spid="52235"/>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52235"/>
                                        </p:tgtEl>
                                        <p:attrNameLst>
                                          <p:attrName>ppt_y</p:attrName>
                                        </p:attrNameLst>
                                      </p:cBhvr>
                                      <p:tavLst>
                                        <p:tav tm="0">
                                          <p:val>
                                            <p:strVal val="#ppt_y-.03"/>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37" presetClass="entr" presetSubtype="0" fill="hold" grpId="0" nodeType="clickEffect">
                                  <p:stCondLst>
                                    <p:cond delay="0"/>
                                  </p:stCondLst>
                                  <p:childTnLst>
                                    <p:set>
                                      <p:cBhvr>
                                        <p:cTn id="132" dur="1" fill="hold">
                                          <p:stCondLst>
                                            <p:cond delay="0"/>
                                          </p:stCondLst>
                                        </p:cTn>
                                        <p:tgtEl>
                                          <p:spTgt spid="52245"/>
                                        </p:tgtEl>
                                        <p:attrNameLst>
                                          <p:attrName>style.visibility</p:attrName>
                                        </p:attrNameLst>
                                      </p:cBhvr>
                                      <p:to>
                                        <p:strVal val="visible"/>
                                      </p:to>
                                    </p:set>
                                    <p:animEffect transition="in" filter="fade">
                                      <p:cBhvr>
                                        <p:cTn id="133" dur="1000"/>
                                        <p:tgtEl>
                                          <p:spTgt spid="52245"/>
                                        </p:tgtEl>
                                      </p:cBhvr>
                                    </p:animEffect>
                                    <p:anim calcmode="lin" valueType="num">
                                      <p:cBhvr>
                                        <p:cTn id="134" dur="1000" fill="hold"/>
                                        <p:tgtEl>
                                          <p:spTgt spid="52245"/>
                                        </p:tgtEl>
                                        <p:attrNameLst>
                                          <p:attrName>ppt_x</p:attrName>
                                        </p:attrNameLst>
                                      </p:cBhvr>
                                      <p:tavLst>
                                        <p:tav tm="0">
                                          <p:val>
                                            <p:strVal val="#ppt_x"/>
                                          </p:val>
                                        </p:tav>
                                        <p:tav tm="100000">
                                          <p:val>
                                            <p:strVal val="#ppt_x"/>
                                          </p:val>
                                        </p:tav>
                                      </p:tavLst>
                                    </p:anim>
                                    <p:anim calcmode="lin" valueType="num">
                                      <p:cBhvr>
                                        <p:cTn id="135" dur="900" decel="100000" fill="hold"/>
                                        <p:tgtEl>
                                          <p:spTgt spid="52245"/>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52245"/>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52232"/>
                                        </p:tgtEl>
                                        <p:attrNameLst>
                                          <p:attrName>style.visibility</p:attrName>
                                        </p:attrNameLst>
                                      </p:cBhvr>
                                      <p:to>
                                        <p:strVal val="visible"/>
                                      </p:to>
                                    </p:set>
                                    <p:animEffect transition="in" filter="fade">
                                      <p:cBhvr>
                                        <p:cTn id="139" dur="1000"/>
                                        <p:tgtEl>
                                          <p:spTgt spid="52232"/>
                                        </p:tgtEl>
                                      </p:cBhvr>
                                    </p:animEffect>
                                    <p:anim calcmode="lin" valueType="num">
                                      <p:cBhvr>
                                        <p:cTn id="140" dur="1000" fill="hold"/>
                                        <p:tgtEl>
                                          <p:spTgt spid="52232"/>
                                        </p:tgtEl>
                                        <p:attrNameLst>
                                          <p:attrName>ppt_x</p:attrName>
                                        </p:attrNameLst>
                                      </p:cBhvr>
                                      <p:tavLst>
                                        <p:tav tm="0">
                                          <p:val>
                                            <p:strVal val="#ppt_x"/>
                                          </p:val>
                                        </p:tav>
                                        <p:tav tm="100000">
                                          <p:val>
                                            <p:strVal val="#ppt_x"/>
                                          </p:val>
                                        </p:tav>
                                      </p:tavLst>
                                    </p:anim>
                                    <p:anim calcmode="lin" valueType="num">
                                      <p:cBhvr>
                                        <p:cTn id="141" dur="900" decel="100000" fill="hold"/>
                                        <p:tgtEl>
                                          <p:spTgt spid="52232"/>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52232"/>
                                        </p:tgtEl>
                                        <p:attrNameLst>
                                          <p:attrName>ppt_y</p:attrName>
                                        </p:attrNameLst>
                                      </p:cBhvr>
                                      <p:tavLst>
                                        <p:tav tm="0">
                                          <p:val>
                                            <p:strVal val="#ppt_y-.03"/>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7" presetClass="entr" presetSubtype="0" fill="hold" grpId="0" nodeType="clickEffect">
                                  <p:stCondLst>
                                    <p:cond delay="0"/>
                                  </p:stCondLst>
                                  <p:childTnLst>
                                    <p:set>
                                      <p:cBhvr>
                                        <p:cTn id="146" dur="1" fill="hold">
                                          <p:stCondLst>
                                            <p:cond delay="0"/>
                                          </p:stCondLst>
                                        </p:cTn>
                                        <p:tgtEl>
                                          <p:spTgt spid="52237"/>
                                        </p:tgtEl>
                                        <p:attrNameLst>
                                          <p:attrName>style.visibility</p:attrName>
                                        </p:attrNameLst>
                                      </p:cBhvr>
                                      <p:to>
                                        <p:strVal val="visible"/>
                                      </p:to>
                                    </p:set>
                                    <p:animEffect transition="in" filter="fade">
                                      <p:cBhvr>
                                        <p:cTn id="147" dur="1000"/>
                                        <p:tgtEl>
                                          <p:spTgt spid="52237"/>
                                        </p:tgtEl>
                                      </p:cBhvr>
                                    </p:animEffect>
                                    <p:anim calcmode="lin" valueType="num">
                                      <p:cBhvr>
                                        <p:cTn id="148" dur="1000" fill="hold"/>
                                        <p:tgtEl>
                                          <p:spTgt spid="52237"/>
                                        </p:tgtEl>
                                        <p:attrNameLst>
                                          <p:attrName>ppt_x</p:attrName>
                                        </p:attrNameLst>
                                      </p:cBhvr>
                                      <p:tavLst>
                                        <p:tav tm="0">
                                          <p:val>
                                            <p:strVal val="#ppt_x"/>
                                          </p:val>
                                        </p:tav>
                                        <p:tav tm="100000">
                                          <p:val>
                                            <p:strVal val="#ppt_x"/>
                                          </p:val>
                                        </p:tav>
                                      </p:tavLst>
                                    </p:anim>
                                    <p:anim calcmode="lin" valueType="num">
                                      <p:cBhvr>
                                        <p:cTn id="149" dur="900" decel="100000" fill="hold"/>
                                        <p:tgtEl>
                                          <p:spTgt spid="52237"/>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52237"/>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52239"/>
                                        </p:tgtEl>
                                        <p:attrNameLst>
                                          <p:attrName>style.visibility</p:attrName>
                                        </p:attrNameLst>
                                      </p:cBhvr>
                                      <p:to>
                                        <p:strVal val="visible"/>
                                      </p:to>
                                    </p:set>
                                    <p:animEffect transition="in" filter="fade">
                                      <p:cBhvr>
                                        <p:cTn id="153" dur="1000"/>
                                        <p:tgtEl>
                                          <p:spTgt spid="52239"/>
                                        </p:tgtEl>
                                      </p:cBhvr>
                                    </p:animEffect>
                                    <p:anim calcmode="lin" valueType="num">
                                      <p:cBhvr>
                                        <p:cTn id="154" dur="1000" fill="hold"/>
                                        <p:tgtEl>
                                          <p:spTgt spid="52239"/>
                                        </p:tgtEl>
                                        <p:attrNameLst>
                                          <p:attrName>ppt_x</p:attrName>
                                        </p:attrNameLst>
                                      </p:cBhvr>
                                      <p:tavLst>
                                        <p:tav tm="0">
                                          <p:val>
                                            <p:strVal val="#ppt_x"/>
                                          </p:val>
                                        </p:tav>
                                        <p:tav tm="100000">
                                          <p:val>
                                            <p:strVal val="#ppt_x"/>
                                          </p:val>
                                        </p:tav>
                                      </p:tavLst>
                                    </p:anim>
                                    <p:anim calcmode="lin" valueType="num">
                                      <p:cBhvr>
                                        <p:cTn id="155" dur="900" decel="100000" fill="hold"/>
                                        <p:tgtEl>
                                          <p:spTgt spid="52239"/>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522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nimBg="1"/>
      <p:bldP spid="52228" grpId="0" animBg="1"/>
      <p:bldP spid="52230" grpId="0" animBg="1"/>
      <p:bldP spid="52231" grpId="0" animBg="1"/>
      <p:bldP spid="52232" grpId="0" animBg="1"/>
      <p:bldP spid="52233" grpId="0" animBg="1"/>
      <p:bldP spid="52234" grpId="0" animBg="1"/>
      <p:bldP spid="52235" grpId="0" animBg="1"/>
      <p:bldP spid="52236" grpId="0" animBg="1"/>
      <p:bldP spid="52237" grpId="0" animBg="1"/>
      <p:bldP spid="52238" grpId="0" animBg="1"/>
      <p:bldP spid="52239" grpId="0" animBg="1"/>
      <p:bldP spid="52240" grpId="0" animBg="1"/>
      <p:bldP spid="52241" grpId="0" animBg="1"/>
      <p:bldP spid="52242" grpId="0" animBg="1"/>
      <p:bldP spid="52243" grpId="0" animBg="1"/>
      <p:bldP spid="52244" grpId="0" animBg="1"/>
      <p:bldP spid="52245" grpId="0" animBg="1"/>
      <p:bldP spid="52246" grpId="0" animBg="1"/>
      <p:bldP spid="52247" grpId="0" animBg="1"/>
      <p:bldP spid="28" grpId="0" animBg="1"/>
      <p:bldP spid="5222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71472" y="2000240"/>
            <a:ext cx="8229600" cy="2833694"/>
          </a:xfrm>
        </p:spPr>
        <p:txBody>
          <a:bodyPr/>
          <a:lstStyle/>
          <a:p>
            <a:pPr algn="ctr">
              <a:buNone/>
            </a:pP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تتميز سياسة التخطيط في الجزائر بتطورها المستمر وتعدد اتجاهاتها مرورا بالعمران التجميلي إلى العمران الوظيفي المخطط ثم العمران العقلاني لتسيير ومراقبة الأرض الحضرية  </a:t>
            </a:r>
            <a:r>
              <a:rPr lang="ar-DZ"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و</a:t>
            </a:r>
            <a:r>
              <a:rPr lang="ar-DZ"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عليه حاولت السلطات المحلية تقديم في كل مرحلة الإجابات اللازمة والضرورية لتفعيل إطار حضري واجتماعي كان ولا زال يبحث عن تسيير عقلاني يكون قادرا على تخطي مختلف الأزمات الحضرية التي تشتكي منها معظم المدن الجزائرية.</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buNone/>
            </a:pP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itre 2"/>
          <p:cNvSpPr>
            <a:spLocks noGrp="1"/>
          </p:cNvSpPr>
          <p:nvPr>
            <p:ph type="title"/>
          </p:nvPr>
        </p:nvSpPr>
        <p:spPr>
          <a:xfrm>
            <a:off x="500034" y="571480"/>
            <a:ext cx="8229600" cy="1219200"/>
          </a:xfrm>
        </p:spPr>
        <p:txBody>
          <a:bodyPr/>
          <a:lstStyle/>
          <a:p>
            <a:pPr algn="ctr"/>
            <a:r>
              <a:rPr lang="ar-DZ" u="sng" dirty="0" smtClean="0"/>
              <a:t>خلاصة:</a:t>
            </a:r>
            <a:endParaRPr lang="fr-FR" u="sng" dirty="0"/>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552480" y="2590808"/>
            <a:ext cx="8305800" cy="1981200"/>
          </a:xfrm>
          <a:solidFill>
            <a:srgbClr val="C00000"/>
          </a:solidFill>
        </p:spPr>
        <p:txBody>
          <a:bodyPr/>
          <a:lstStyle/>
          <a:p>
            <a:r>
              <a:rPr lang="ar-DZ" sz="6600" dirty="0" smtClean="0"/>
              <a:t>المحور الرابع :المدينة </a:t>
            </a:r>
            <a:r>
              <a:rPr lang="ar-DZ" sz="6600" dirty="0" err="1" smtClean="0"/>
              <a:t>و</a:t>
            </a:r>
            <a:r>
              <a:rPr lang="ar-DZ" sz="6600" dirty="0" smtClean="0"/>
              <a:t> التنمية المستدامة</a:t>
            </a:r>
            <a:endParaRPr lang="fr-FR" sz="6600" dirty="0"/>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428604"/>
            <a:ext cx="8229600" cy="3071834"/>
          </a:xfrm>
          <a:solidFill>
            <a:srgbClr val="FF0000"/>
          </a:solidFill>
        </p:spPr>
        <p:txBody>
          <a:bodyPr>
            <a:normAutofit fontScale="77500" lnSpcReduction="20000"/>
          </a:bodyPr>
          <a:lstStyle/>
          <a:p>
            <a:pPr algn="r" rtl="1">
              <a:buNone/>
            </a:pPr>
            <a:r>
              <a:rPr lang="ar-DZ" b="1" dirty="0" smtClean="0"/>
              <a:t>المدينة المستديمة :</a:t>
            </a:r>
          </a:p>
          <a:p>
            <a:pPr algn="just" rtl="1">
              <a:buNone/>
            </a:pPr>
            <a:r>
              <a:rPr lang="ar-DZ" dirty="0" smtClean="0"/>
              <a:t>تسعي الدول المتقدمة إلي تخطي الرهانات الجديدة </a:t>
            </a:r>
            <a:r>
              <a:rPr lang="ar-DZ" dirty="0" err="1" smtClean="0"/>
              <a:t>للإستدامة</a:t>
            </a:r>
            <a:r>
              <a:rPr lang="ar-DZ" dirty="0" smtClean="0"/>
              <a:t> الحضرية </a:t>
            </a:r>
            <a:r>
              <a:rPr lang="ar-DZ" dirty="0" err="1" smtClean="0"/>
              <a:t>و</a:t>
            </a:r>
            <a:r>
              <a:rPr lang="ar-DZ" dirty="0" smtClean="0"/>
              <a:t> التفكير بكل عقلانية لتهيئة الأوساط الحضرية ، مدركين أن تنظيم المدينة </a:t>
            </a:r>
            <a:r>
              <a:rPr lang="ar-DZ" dirty="0" err="1" smtClean="0"/>
              <a:t>و</a:t>
            </a:r>
            <a:r>
              <a:rPr lang="ar-DZ" dirty="0" smtClean="0"/>
              <a:t> سريان علاقاتها الوظيفية بكل عناصرها </a:t>
            </a:r>
            <a:r>
              <a:rPr lang="ar-DZ" dirty="0" err="1" smtClean="0"/>
              <a:t>الإجتماعية</a:t>
            </a:r>
            <a:r>
              <a:rPr lang="ar-DZ" dirty="0" smtClean="0"/>
              <a:t>، </a:t>
            </a:r>
            <a:r>
              <a:rPr lang="ar-DZ" dirty="0" err="1" smtClean="0"/>
              <a:t>الإقتصادية</a:t>
            </a:r>
            <a:r>
              <a:rPr lang="ar-DZ" dirty="0" smtClean="0"/>
              <a:t> و الحضرية أصبح حاليا لا يخضع لمبدأ </a:t>
            </a:r>
            <a:r>
              <a:rPr lang="ar-DZ" dirty="0" err="1" smtClean="0"/>
              <a:t>التقنوقراطية</a:t>
            </a:r>
            <a:r>
              <a:rPr lang="ar-DZ" dirty="0" smtClean="0"/>
              <a:t> للمخططات العمرانية للمدينة الوظيفية حسب ما حدده ميثاق أثينا  إذ صارت المخططات هذه تناجي الحديث </a:t>
            </a:r>
            <a:r>
              <a:rPr lang="ar-DZ" dirty="0" err="1" smtClean="0"/>
              <a:t>و</a:t>
            </a:r>
            <a:r>
              <a:rPr lang="ar-DZ" dirty="0" smtClean="0"/>
              <a:t> التكلم عن محاور </a:t>
            </a:r>
            <a:r>
              <a:rPr lang="ar-DZ" dirty="0" err="1" smtClean="0"/>
              <a:t>و</a:t>
            </a:r>
            <a:r>
              <a:rPr lang="ar-DZ" dirty="0" smtClean="0"/>
              <a:t> مواضيع لا طالما </a:t>
            </a:r>
            <a:r>
              <a:rPr lang="ar-DZ" dirty="0" err="1" smtClean="0"/>
              <a:t>إستبعدت</a:t>
            </a:r>
            <a:r>
              <a:rPr lang="ar-DZ" dirty="0" smtClean="0"/>
              <a:t> في المعالجات العمرانية ، لما خلفته من سلبيات مست بالمحيط البيئي للسكان </a:t>
            </a:r>
            <a:r>
              <a:rPr lang="ar-DZ" dirty="0" err="1" smtClean="0"/>
              <a:t>و</a:t>
            </a:r>
            <a:r>
              <a:rPr lang="ar-DZ" dirty="0" smtClean="0"/>
              <a:t> إطارهم المعيشي </a:t>
            </a:r>
            <a:r>
              <a:rPr lang="ar-DZ" dirty="0" err="1" smtClean="0"/>
              <a:t>الإجتماعي</a:t>
            </a:r>
            <a:r>
              <a:rPr lang="ar-DZ" dirty="0" smtClean="0"/>
              <a:t> و </a:t>
            </a:r>
            <a:r>
              <a:rPr lang="ar-DZ" dirty="0" err="1" smtClean="0"/>
              <a:t>الإقتصادي</a:t>
            </a:r>
            <a:r>
              <a:rPr lang="ar-DZ" dirty="0" smtClean="0"/>
              <a:t> و الذي شكلا أهم المواضيع لقمة الأرض سنة 1992 </a:t>
            </a:r>
            <a:r>
              <a:rPr lang="ar-DZ" dirty="0" err="1" smtClean="0"/>
              <a:t>و</a:t>
            </a:r>
            <a:r>
              <a:rPr lang="ar-DZ" dirty="0" smtClean="0"/>
              <a:t> ميثاق </a:t>
            </a:r>
            <a:r>
              <a:rPr lang="ar-DZ" dirty="0" err="1" smtClean="0"/>
              <a:t>آلبورق</a:t>
            </a:r>
            <a:r>
              <a:rPr lang="ar-DZ" dirty="0" smtClean="0"/>
              <a:t> سنة 1994 . و لتحقيق المدينة المستديمة استلزم جملة من المتطلبات تجعلها في توافق مع الرهانات العالمية التي تستدعي إدماج الأنظمة البيئية الحضرية في زاوية معالجة التقاطعات البيئية </a:t>
            </a:r>
            <a:r>
              <a:rPr lang="ar-DZ" dirty="0" err="1" smtClean="0"/>
              <a:t>و</a:t>
            </a:r>
            <a:r>
              <a:rPr lang="ar-DZ" dirty="0" smtClean="0"/>
              <a:t> </a:t>
            </a:r>
            <a:r>
              <a:rPr lang="ar-DZ" dirty="0" err="1" smtClean="0"/>
              <a:t>الإجتماعية</a:t>
            </a:r>
            <a:r>
              <a:rPr lang="ar-DZ" dirty="0" smtClean="0"/>
              <a:t> و </a:t>
            </a:r>
            <a:r>
              <a:rPr lang="ar-DZ" dirty="0" err="1" smtClean="0"/>
              <a:t>الإقتصادية</a:t>
            </a:r>
            <a:r>
              <a:rPr lang="ar-DZ" dirty="0" smtClean="0"/>
              <a:t> وهذا ضمن المفهوم الشامل للتنمية الحضرية المستدامة.</a:t>
            </a:r>
            <a:endParaRPr lang="fr-FR" dirty="0"/>
          </a:p>
        </p:txBody>
      </p:sp>
      <p:pic>
        <p:nvPicPr>
          <p:cNvPr id="24580" name="Picture 4"/>
          <p:cNvPicPr>
            <a:picLocks noChangeAspect="1" noChangeArrowheads="1"/>
          </p:cNvPicPr>
          <p:nvPr/>
        </p:nvPicPr>
        <p:blipFill>
          <a:blip r:embed="rId2"/>
          <a:srcRect l="12664" t="12890" r="15959" b="27539"/>
          <a:stretch>
            <a:fillRect/>
          </a:stretch>
        </p:blipFill>
        <p:spPr bwMode="auto">
          <a:xfrm>
            <a:off x="1357290" y="3160284"/>
            <a:ext cx="6357982" cy="2983360"/>
          </a:xfrm>
          <a:prstGeom prst="rect">
            <a:avLst/>
          </a:prstGeom>
          <a:noFill/>
          <a:ln w="9525">
            <a:noFill/>
            <a:miter lim="800000"/>
            <a:headEnd/>
            <a:tailEnd/>
          </a:ln>
          <a:effectLst/>
        </p:spPr>
      </p:pic>
      <p:sp>
        <p:nvSpPr>
          <p:cNvPr id="8" name="Rectangle 7"/>
          <p:cNvSpPr/>
          <p:nvPr/>
        </p:nvSpPr>
        <p:spPr>
          <a:xfrm>
            <a:off x="1071538" y="6215082"/>
            <a:ext cx="692948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t>أهم المتطلبات التي تستدعيها المدينة المستديمة </a:t>
            </a:r>
            <a:r>
              <a:rPr lang="ar-DZ" dirty="0" err="1" smtClean="0"/>
              <a:t>و</a:t>
            </a:r>
            <a:r>
              <a:rPr lang="ar-DZ" dirty="0" smtClean="0"/>
              <a:t> التي يتم تحقيق البعض منها من</a:t>
            </a:r>
          </a:p>
          <a:p>
            <a:pPr algn="ctr" rtl="1"/>
            <a:r>
              <a:rPr lang="ar-DZ" dirty="0" smtClean="0"/>
              <a:t>خلال إعداد المذكرة 21 المحلية </a:t>
            </a:r>
            <a:r>
              <a:rPr lang="ar-DZ" dirty="0" err="1" smtClean="0"/>
              <a:t>و</a:t>
            </a:r>
            <a:r>
              <a:rPr lang="ar-DZ" dirty="0" smtClean="0"/>
              <a:t> تطبيق توصيات ميثاق المدن الأوروبية</a:t>
            </a:r>
            <a:endParaRPr lang="fr-F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642918"/>
            <a:ext cx="8229600" cy="5929354"/>
          </a:xfrm>
          <a:solidFill>
            <a:srgbClr val="FF0000"/>
          </a:solidFill>
        </p:spPr>
        <p:txBody>
          <a:bodyPr>
            <a:normAutofit fontScale="85000" lnSpcReduction="20000"/>
          </a:bodyPr>
          <a:lstStyle/>
          <a:p>
            <a:pPr algn="just" rtl="1">
              <a:buNone/>
            </a:pPr>
            <a:r>
              <a:rPr lang="ar-DZ" dirty="0" smtClean="0"/>
              <a:t>تضافر </a:t>
            </a:r>
            <a:r>
              <a:rPr lang="ar-DZ" dirty="0" err="1" smtClean="0"/>
              <a:t>و</a:t>
            </a:r>
            <a:r>
              <a:rPr lang="ar-DZ" dirty="0" smtClean="0"/>
              <a:t> تداخل المتطلبات الثمانية المحددة أعلاه ، يسمح بتنامي </a:t>
            </a:r>
            <a:r>
              <a:rPr lang="ar-DZ" dirty="0" err="1" smtClean="0"/>
              <a:t>و</a:t>
            </a:r>
            <a:r>
              <a:rPr lang="ar-DZ" dirty="0" smtClean="0"/>
              <a:t> تحقيق المدينة المستديمة </a:t>
            </a:r>
            <a:r>
              <a:rPr lang="ar-DZ" dirty="0" err="1" smtClean="0"/>
              <a:t>و</a:t>
            </a:r>
            <a:endParaRPr lang="ar-DZ" dirty="0" smtClean="0"/>
          </a:p>
          <a:p>
            <a:pPr algn="just" rtl="1">
              <a:buNone/>
            </a:pPr>
            <a:r>
              <a:rPr lang="ar-DZ" dirty="0" smtClean="0"/>
              <a:t>في سبع نقاط أساسية  </a:t>
            </a:r>
            <a:r>
              <a:rPr lang="ar-DZ" b="1" dirty="0" smtClean="0"/>
              <a:t>التي يعرفها المهندس المعماري البريطاني </a:t>
            </a:r>
            <a:r>
              <a:rPr lang="fr-FR" b="1" dirty="0" smtClean="0"/>
              <a:t>Richard Rogers </a:t>
            </a:r>
            <a:endParaRPr lang="ar-DZ" b="1" dirty="0" smtClean="0"/>
          </a:p>
          <a:p>
            <a:pPr algn="just" rtl="1">
              <a:buNone/>
            </a:pPr>
            <a:r>
              <a:rPr lang="ar-DZ" dirty="0" smtClean="0"/>
              <a:t>- </a:t>
            </a:r>
            <a:r>
              <a:rPr lang="ar-DZ" sz="2400" b="1" dirty="0" smtClean="0"/>
              <a:t>المدينة المنصفة العادلة</a:t>
            </a:r>
            <a:r>
              <a:rPr lang="fr-FR" sz="2400" b="1" dirty="0" smtClean="0"/>
              <a:t> :(la ville juste) </a:t>
            </a:r>
            <a:r>
              <a:rPr lang="ar-DZ" dirty="0" smtClean="0"/>
              <a:t>حيث العدالة، </a:t>
            </a:r>
            <a:r>
              <a:rPr lang="ar-DZ" dirty="0" err="1" smtClean="0"/>
              <a:t>التغدية</a:t>
            </a:r>
            <a:r>
              <a:rPr lang="ar-DZ" dirty="0" smtClean="0"/>
              <a:t>،الإيواء،التربية،تكافؤ الفرص موزعين بطريقة منصفة </a:t>
            </a:r>
            <a:r>
              <a:rPr lang="ar-DZ" dirty="0" err="1" smtClean="0"/>
              <a:t>و</a:t>
            </a:r>
            <a:r>
              <a:rPr lang="ar-DZ" dirty="0" smtClean="0"/>
              <a:t> كل فرد يشارك في الحكم المحلي.</a:t>
            </a:r>
          </a:p>
          <a:p>
            <a:pPr algn="just" rtl="1">
              <a:buFontTx/>
              <a:buChar char="-"/>
            </a:pPr>
            <a:r>
              <a:rPr lang="ar-DZ" sz="2800" b="1" dirty="0" smtClean="0"/>
              <a:t>المدينة الجميلة </a:t>
            </a:r>
            <a:r>
              <a:rPr lang="fr-FR" sz="2800" b="1" dirty="0" smtClean="0"/>
              <a:t>:(la ville belle)</a:t>
            </a:r>
            <a:r>
              <a:rPr lang="ar-DZ" sz="2800" b="1" dirty="0" smtClean="0"/>
              <a:t> </a:t>
            </a:r>
            <a:r>
              <a:rPr lang="ar-DZ" dirty="0" smtClean="0"/>
              <a:t>حيث الفن،الهندسة المعمارية </a:t>
            </a:r>
            <a:r>
              <a:rPr lang="ar-DZ" dirty="0" err="1" smtClean="0"/>
              <a:t>و</a:t>
            </a:r>
            <a:r>
              <a:rPr lang="ar-DZ" dirty="0" smtClean="0"/>
              <a:t> الطبيعة تؤثر في الخيال </a:t>
            </a:r>
          </a:p>
          <a:p>
            <a:pPr algn="r">
              <a:buNone/>
            </a:pPr>
            <a:r>
              <a:rPr lang="fr-FR" b="1" dirty="0" smtClean="0"/>
              <a:t>:(la ville créative) </a:t>
            </a:r>
            <a:r>
              <a:rPr lang="ar-DZ" b="1" dirty="0" smtClean="0"/>
              <a:t>المدينة الخلاقة المبدعة</a:t>
            </a:r>
          </a:p>
          <a:p>
            <a:pPr algn="just" rtl="1">
              <a:buNone/>
            </a:pPr>
            <a:r>
              <a:rPr lang="ar-DZ" dirty="0" smtClean="0"/>
              <a:t>التجربة هي المحرك </a:t>
            </a:r>
            <a:r>
              <a:rPr lang="ar-DZ" dirty="0" err="1" smtClean="0"/>
              <a:t>و</a:t>
            </a:r>
            <a:r>
              <a:rPr lang="ar-DZ" dirty="0" smtClean="0"/>
              <a:t> المعبأ لكل طاقاتها </a:t>
            </a:r>
            <a:r>
              <a:rPr lang="ar-DZ" dirty="0" err="1" smtClean="0"/>
              <a:t>و</a:t>
            </a:r>
            <a:r>
              <a:rPr lang="ar-DZ" dirty="0" smtClean="0"/>
              <a:t> مواردها البشرية، </a:t>
            </a:r>
            <a:r>
              <a:rPr lang="ar-DZ" dirty="0" err="1" smtClean="0"/>
              <a:t>و</a:t>
            </a:r>
            <a:r>
              <a:rPr lang="ar-DZ" dirty="0" smtClean="0"/>
              <a:t> تسمح برد فعل إيجابي </a:t>
            </a:r>
            <a:r>
              <a:rPr lang="ar-DZ" dirty="0" err="1" smtClean="0"/>
              <a:t>و</a:t>
            </a:r>
            <a:r>
              <a:rPr lang="ar-DZ" dirty="0" smtClean="0"/>
              <a:t> سريع نحو التغيير. </a:t>
            </a:r>
          </a:p>
          <a:p>
            <a:pPr algn="just" rtl="1">
              <a:buNone/>
            </a:pPr>
            <a:r>
              <a:rPr lang="ar-DZ" sz="2800" b="1" dirty="0" smtClean="0"/>
              <a:t>المدينة الإيكولوجية </a:t>
            </a:r>
            <a:r>
              <a:rPr lang="ar-DZ" dirty="0" smtClean="0"/>
              <a:t>: هي التي تخفض </a:t>
            </a:r>
            <a:r>
              <a:rPr lang="ar-DZ" dirty="0" err="1" smtClean="0"/>
              <a:t>و</a:t>
            </a:r>
            <a:r>
              <a:rPr lang="ar-DZ" dirty="0" smtClean="0"/>
              <a:t> تقلل من تأثيرها علي المحيط  البيئي،حيث المنظر الطبيعي </a:t>
            </a:r>
            <a:r>
              <a:rPr lang="ar-DZ" dirty="0" err="1" smtClean="0"/>
              <a:t>و</a:t>
            </a:r>
            <a:r>
              <a:rPr lang="ar-DZ" dirty="0" smtClean="0"/>
              <a:t> الشكل المبني يكونان متوازنان </a:t>
            </a:r>
            <a:r>
              <a:rPr lang="ar-DZ" dirty="0" err="1" smtClean="0"/>
              <a:t>و</a:t>
            </a:r>
            <a:r>
              <a:rPr lang="ar-DZ" dirty="0" smtClean="0"/>
              <a:t> متوافقان، </a:t>
            </a:r>
            <a:r>
              <a:rPr lang="ar-DZ" dirty="0" err="1" smtClean="0"/>
              <a:t>و</a:t>
            </a:r>
            <a:r>
              <a:rPr lang="ar-DZ" dirty="0" smtClean="0"/>
              <a:t> حيث البنايات </a:t>
            </a:r>
            <a:r>
              <a:rPr lang="ar-DZ" dirty="0" err="1" smtClean="0"/>
              <a:t>و</a:t>
            </a:r>
            <a:endParaRPr lang="ar-DZ" dirty="0" smtClean="0"/>
          </a:p>
          <a:p>
            <a:pPr algn="just" rtl="1">
              <a:buNone/>
            </a:pPr>
            <a:r>
              <a:rPr lang="ar-DZ" dirty="0" smtClean="0"/>
              <a:t>الهياكل القاعدية هي بالتأكيد أمنية </a:t>
            </a:r>
            <a:r>
              <a:rPr lang="ar-DZ" dirty="0" err="1" smtClean="0"/>
              <a:t>و</a:t>
            </a:r>
            <a:r>
              <a:rPr lang="ar-DZ" dirty="0" smtClean="0"/>
              <a:t> فعالة في </a:t>
            </a:r>
            <a:r>
              <a:rPr lang="ar-DZ" dirty="0" err="1" smtClean="0"/>
              <a:t>إستعمالها</a:t>
            </a:r>
            <a:r>
              <a:rPr lang="ar-DZ" dirty="0" smtClean="0"/>
              <a:t> للموارد.</a:t>
            </a:r>
          </a:p>
          <a:p>
            <a:pPr algn="r">
              <a:buNone/>
            </a:pPr>
            <a:r>
              <a:rPr lang="fr-FR" b="1" dirty="0" smtClean="0"/>
              <a:t>la ville conviviale</a:t>
            </a:r>
            <a:r>
              <a:rPr lang="ar-DZ" b="1" dirty="0" smtClean="0"/>
              <a:t> المدينة الرحبة</a:t>
            </a:r>
          </a:p>
          <a:p>
            <a:pPr algn="just" rtl="1">
              <a:buNone/>
            </a:pPr>
            <a:r>
              <a:rPr lang="ar-DZ" dirty="0" smtClean="0"/>
              <a:t>حيث الجو العام يسهل الإحساس بالحياة </a:t>
            </a:r>
            <a:r>
              <a:rPr lang="ar-DZ" dirty="0" err="1" smtClean="0"/>
              <a:t>و</a:t>
            </a:r>
            <a:r>
              <a:rPr lang="ar-DZ" dirty="0" smtClean="0"/>
              <a:t> الروح الجماعية و الحركية، حيث المعلومة تنتقل </a:t>
            </a:r>
            <a:r>
              <a:rPr lang="ar-DZ" dirty="0" err="1" smtClean="0"/>
              <a:t>و</a:t>
            </a:r>
            <a:r>
              <a:rPr lang="ar-DZ" dirty="0" smtClean="0"/>
              <a:t> تتبادل وجها لوجه </a:t>
            </a:r>
            <a:r>
              <a:rPr lang="ar-DZ" dirty="0" err="1" smtClean="0"/>
              <a:t>و</a:t>
            </a:r>
            <a:r>
              <a:rPr lang="ar-DZ" dirty="0" smtClean="0"/>
              <a:t> إلكترونيا.</a:t>
            </a:r>
          </a:p>
          <a:p>
            <a:pPr algn="l">
              <a:buNone/>
            </a:pPr>
            <a:r>
              <a:rPr lang="fr-FR" b="1" dirty="0" smtClean="0"/>
              <a:t>:(la ville compacte et polycentrique) </a:t>
            </a:r>
            <a:r>
              <a:rPr lang="ar-DZ" b="1" dirty="0" smtClean="0"/>
              <a:t>المدينة المتراصة </a:t>
            </a:r>
            <a:r>
              <a:rPr lang="ar-DZ" b="1" dirty="0" err="1" smtClean="0"/>
              <a:t>و</a:t>
            </a:r>
            <a:r>
              <a:rPr lang="ar-DZ" b="1" dirty="0" smtClean="0"/>
              <a:t> المتعددة المراكز</a:t>
            </a:r>
          </a:p>
          <a:p>
            <a:pPr algn="just" rtl="1">
              <a:buNone/>
            </a:pPr>
            <a:r>
              <a:rPr lang="ar-DZ" dirty="0" smtClean="0"/>
              <a:t>تحمي </a:t>
            </a:r>
            <a:r>
              <a:rPr lang="ar-DZ" dirty="0" err="1" smtClean="0"/>
              <a:t>و</a:t>
            </a:r>
            <a:r>
              <a:rPr lang="ar-DZ" dirty="0" smtClean="0"/>
              <a:t> تدمج الجماعات المختلفة في أحياء تقبل التجاور.</a:t>
            </a:r>
          </a:p>
          <a:p>
            <a:pPr algn="just" rtl="1">
              <a:buNone/>
            </a:pPr>
            <a:endParaRPr lang="ar-DZ" dirty="0" smtClean="0"/>
          </a:p>
          <a:p>
            <a:pPr algn="just" rtl="1">
              <a:buNone/>
            </a:pPr>
            <a:endParaRPr lang="ar-DZ" dirty="0" smtClean="0"/>
          </a:p>
          <a:p>
            <a:pPr algn="just" rtl="1">
              <a:buNone/>
            </a:pPr>
            <a:endParaRPr lang="ar-DZ"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60648"/>
            <a:ext cx="8229600" cy="1219200"/>
          </a:xfrm>
          <a:solidFill>
            <a:srgbClr val="FF0000"/>
          </a:solidFill>
        </p:spPr>
        <p:txBody>
          <a:bodyPr>
            <a:normAutofit/>
          </a:bodyPr>
          <a:lstStyle/>
          <a:p>
            <a:pPr algn="ctr" rtl="1"/>
            <a:r>
              <a:rPr lang="ar-DZ" sz="4000" b="1" dirty="0" smtClean="0"/>
              <a:t>المشاركة عنصر فعال في تحقيق نمو عمراني مستديم</a:t>
            </a:r>
            <a:endParaRPr lang="fr-FR" sz="4000" b="1" dirty="0"/>
          </a:p>
        </p:txBody>
      </p:sp>
      <p:sp>
        <p:nvSpPr>
          <p:cNvPr id="4" name="Ellipse 3"/>
          <p:cNvSpPr/>
          <p:nvPr/>
        </p:nvSpPr>
        <p:spPr>
          <a:xfrm>
            <a:off x="6660232" y="3356992"/>
            <a:ext cx="2214578" cy="627323"/>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ar-DZ" dirty="0" smtClean="0"/>
              <a:t>الإعلام </a:t>
            </a:r>
            <a:endParaRPr lang="fr-FR" dirty="0"/>
          </a:p>
        </p:txBody>
      </p:sp>
      <p:sp>
        <p:nvSpPr>
          <p:cNvPr id="5" name="Ellipse 4"/>
          <p:cNvSpPr/>
          <p:nvPr/>
        </p:nvSpPr>
        <p:spPr>
          <a:xfrm>
            <a:off x="4445654" y="3356992"/>
            <a:ext cx="2214578" cy="714380"/>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ar-DZ" b="1" dirty="0" smtClean="0"/>
              <a:t>التشخيص</a:t>
            </a:r>
            <a:r>
              <a:rPr lang="ar-DZ" dirty="0" smtClean="0"/>
              <a:t> </a:t>
            </a:r>
            <a:endParaRPr lang="fr-FR" dirty="0"/>
          </a:p>
        </p:txBody>
      </p:sp>
      <p:sp>
        <p:nvSpPr>
          <p:cNvPr id="7" name="Ellipse 6"/>
          <p:cNvSpPr/>
          <p:nvPr/>
        </p:nvSpPr>
        <p:spPr>
          <a:xfrm>
            <a:off x="2206010" y="3356992"/>
            <a:ext cx="2214578" cy="714380"/>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ar-DZ" b="1" dirty="0" smtClean="0"/>
              <a:t>المشاورة</a:t>
            </a:r>
            <a:r>
              <a:rPr lang="ar-DZ" dirty="0" smtClean="0"/>
              <a:t> </a:t>
            </a:r>
            <a:endParaRPr lang="fr-FR" dirty="0"/>
          </a:p>
        </p:txBody>
      </p:sp>
      <p:sp>
        <p:nvSpPr>
          <p:cNvPr id="8" name="Rectangle 7"/>
          <p:cNvSpPr/>
          <p:nvPr/>
        </p:nvSpPr>
        <p:spPr>
          <a:xfrm>
            <a:off x="3250397" y="1831986"/>
            <a:ext cx="2643206" cy="428628"/>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DZ" b="1" dirty="0" smtClean="0"/>
              <a:t>مراحل المشاركة</a:t>
            </a:r>
            <a:endParaRPr lang="fr-FR" dirty="0"/>
          </a:p>
        </p:txBody>
      </p:sp>
      <p:sp>
        <p:nvSpPr>
          <p:cNvPr id="14" name="Ellipse 6"/>
          <p:cNvSpPr/>
          <p:nvPr/>
        </p:nvSpPr>
        <p:spPr>
          <a:xfrm>
            <a:off x="-33634" y="3356992"/>
            <a:ext cx="2214578" cy="714380"/>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ar-DZ" b="1" dirty="0" smtClean="0"/>
              <a:t>الإقحام</a:t>
            </a:r>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42984"/>
            <a:ext cx="8229600" cy="5715016"/>
          </a:xfrm>
          <a:solidFill>
            <a:srgbClr val="FF0000"/>
          </a:solidFill>
        </p:spPr>
        <p:txBody>
          <a:bodyPr>
            <a:noAutofit/>
          </a:bodyPr>
          <a:lstStyle/>
          <a:p>
            <a:pPr algn="just" rtl="1">
              <a:buNone/>
            </a:pPr>
            <a:r>
              <a:rPr lang="ar-DZ" sz="1800" b="1" dirty="0" smtClean="0"/>
              <a:t>تميزت السياسة الحضرية الحالية على ضرورة البحث عن ديمقراطية محلية ولا مركزية في ميدان التخطيط والتسيير الحضري الذي يستدعي مشاركة مختلف الفاعلون من أعلى مستوى الممثل بالدولة إلى أبسط متدخل وهو المواطن  ففي </a:t>
            </a:r>
            <a:r>
              <a:rPr lang="ar-DZ" sz="1800" b="1" dirty="0" err="1" smtClean="0"/>
              <a:t>الجزائرمثلا</a:t>
            </a:r>
            <a:r>
              <a:rPr lang="ar-DZ" sz="1800" b="1" dirty="0" smtClean="0"/>
              <a:t>، عرفت نهاية الثمانينات تحول لكل من أدوار الدولة والمجتمع المدني والجماعات المحلية </a:t>
            </a:r>
            <a:r>
              <a:rPr lang="ar-DZ" sz="1800" b="1" dirty="0" err="1" smtClean="0"/>
              <a:t>بإنتهاج</a:t>
            </a:r>
            <a:r>
              <a:rPr lang="ar-DZ" sz="1800" b="1" dirty="0" smtClean="0"/>
              <a:t> سياسة اللامركزية </a:t>
            </a:r>
            <a:r>
              <a:rPr lang="ar-DZ" sz="1800" b="1" dirty="0" err="1" smtClean="0"/>
              <a:t>و</a:t>
            </a:r>
            <a:r>
              <a:rPr lang="ar-DZ" sz="1800" b="1" dirty="0" smtClean="0"/>
              <a:t>  حددت مهام لكل منها </a:t>
            </a:r>
            <a:r>
              <a:rPr lang="ar-DZ" sz="1800" b="1" dirty="0" err="1" smtClean="0"/>
              <a:t>و</a:t>
            </a:r>
            <a:r>
              <a:rPr lang="ar-DZ" sz="1800" b="1" dirty="0" smtClean="0"/>
              <a:t> نقدمها فيما يأتي:</a:t>
            </a:r>
          </a:p>
          <a:p>
            <a:pPr algn="just" rtl="1">
              <a:buNone/>
            </a:pPr>
            <a:r>
              <a:rPr lang="ar-DZ" sz="2000" b="1" dirty="0" smtClean="0"/>
              <a:t>أ دور الدولة :</a:t>
            </a:r>
          </a:p>
          <a:p>
            <a:pPr algn="just" rtl="1">
              <a:buNone/>
            </a:pPr>
            <a:r>
              <a:rPr lang="ar-DZ" sz="1800" b="1" dirty="0" smtClean="0"/>
              <a:t>الدولة هي التي تخلق البيئة السياسية والقانونية، وهي تعمل على تحقيق التكامل الإقليمي، الإدماج والاستقرار </a:t>
            </a:r>
            <a:r>
              <a:rPr lang="ar-DZ" sz="1800" b="1" dirty="0" err="1" smtClean="0"/>
              <a:t>الإجتماعي</a:t>
            </a:r>
            <a:r>
              <a:rPr lang="ar-DZ" sz="1800" b="1" dirty="0" smtClean="0"/>
              <a:t>، فهي تهتم </a:t>
            </a:r>
            <a:r>
              <a:rPr lang="ar-DZ" sz="1800" b="1" dirty="0" err="1" smtClean="0"/>
              <a:t>ب</a:t>
            </a:r>
            <a:r>
              <a:rPr lang="ar-DZ" sz="1800" b="1" dirty="0" smtClean="0"/>
              <a:t> :</a:t>
            </a:r>
          </a:p>
          <a:p>
            <a:pPr algn="just" rtl="1">
              <a:buNone/>
            </a:pPr>
            <a:r>
              <a:rPr lang="ar-DZ" sz="1800" b="1" dirty="0" smtClean="0"/>
              <a:t>- تحديد الإستراتيجيات العامة ونطاق تدخل كل من البلدية والولاية.</a:t>
            </a:r>
          </a:p>
          <a:p>
            <a:pPr algn="just" rtl="1">
              <a:buNone/>
            </a:pPr>
            <a:r>
              <a:rPr lang="ar-DZ" sz="1800" b="1" dirty="0" smtClean="0"/>
              <a:t>- تنظيم وتصحيح </a:t>
            </a:r>
            <a:r>
              <a:rPr lang="ar-DZ" sz="1800" b="1" dirty="0" err="1" smtClean="0"/>
              <a:t>الإختلالات</a:t>
            </a:r>
            <a:r>
              <a:rPr lang="ar-DZ" sz="1800" b="1" dirty="0" smtClean="0"/>
              <a:t> الاقتصادية والعقارية وتنظيم </a:t>
            </a:r>
            <a:r>
              <a:rPr lang="ar-DZ" sz="1800" b="1" dirty="0" err="1" smtClean="0"/>
              <a:t>الإحتكارات</a:t>
            </a:r>
            <a:r>
              <a:rPr lang="ar-DZ" sz="1800" b="1" dirty="0" smtClean="0"/>
              <a:t>.</a:t>
            </a:r>
          </a:p>
          <a:p>
            <a:pPr algn="just" rtl="1">
              <a:buNone/>
            </a:pPr>
            <a:r>
              <a:rPr lang="ar-DZ" sz="1800" b="1" dirty="0" smtClean="0"/>
              <a:t>- توفير السلع، والخدمات العمومية، الدفاع والصحة وكذا ضمان حقوق الملكية والتسيير الاقتصادي الكلي.</a:t>
            </a:r>
          </a:p>
          <a:p>
            <a:pPr algn="just" rtl="1">
              <a:buNone/>
            </a:pPr>
            <a:r>
              <a:rPr lang="ar-DZ" sz="1800" b="1" dirty="0" smtClean="0"/>
              <a:t>تمثل الدولة على المستوى المحلي عن طريق الوالي المختص إقليميا الذي يمثل مندوب الحكومة في مستوى الولاية وهو بذلك يمثل مختلف الوزراء الذي يلتزم بتنفيذ التعليمات الصادرة من كل وزير،</a:t>
            </a:r>
          </a:p>
          <a:p>
            <a:pPr algn="just" rtl="1">
              <a:buNone/>
            </a:pPr>
            <a:r>
              <a:rPr lang="ar-DZ" sz="1800" b="1" dirty="0" smtClean="0"/>
              <a:t>أساسي في تنظيم المجال العمراني للمدينة والتجمعات السكنية والتي تمثل الجهاز </a:t>
            </a:r>
            <a:r>
              <a:rPr lang="ar-DZ" sz="1800" b="1" dirty="0" err="1" smtClean="0"/>
              <a:t>اللامركزي</a:t>
            </a:r>
            <a:r>
              <a:rPr lang="ar-DZ" sz="1800" b="1" dirty="0" smtClean="0"/>
              <a:t> لوزارة  حسب ما جاء في المادة 92 من قانون الولاية 85 . ومن أهم الهيئات التنفيذية للولاية التي لها دور السكن والعمران في الجزائر هي : </a:t>
            </a:r>
          </a:p>
        </p:txBody>
      </p:sp>
      <p:sp>
        <p:nvSpPr>
          <p:cNvPr id="3" name="Titre 2"/>
          <p:cNvSpPr>
            <a:spLocks noGrp="1"/>
          </p:cNvSpPr>
          <p:nvPr>
            <p:ph type="title"/>
          </p:nvPr>
        </p:nvSpPr>
        <p:spPr>
          <a:xfrm>
            <a:off x="457200" y="152400"/>
            <a:ext cx="8229600" cy="919146"/>
          </a:xfrm>
        </p:spPr>
        <p:txBody>
          <a:bodyPr/>
          <a:lstStyle/>
          <a:p>
            <a:pPr algn="ctr" rtl="1"/>
            <a:r>
              <a:rPr lang="ar-DZ" b="1" dirty="0" smtClean="0"/>
              <a:t>دور الفاعلين في تفعيل العمران </a:t>
            </a:r>
            <a:r>
              <a:rPr lang="ar-DZ" b="1" dirty="0" err="1" smtClean="0"/>
              <a:t>التشاركي</a:t>
            </a:r>
            <a:r>
              <a:rPr lang="ar-DZ" b="1" dirty="0" smtClean="0"/>
              <a:t> :</a:t>
            </a:r>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5720" y="1428736"/>
            <a:ext cx="8286808" cy="2923877"/>
          </a:xfrm>
          <a:prstGeom prst="rect">
            <a:avLst/>
          </a:prstGeom>
          <a:solidFill>
            <a:srgbClr val="FF0000"/>
          </a:solidFill>
        </p:spPr>
        <p:txBody>
          <a:bodyPr wrap="square" rtlCol="0">
            <a:spAutoFit/>
          </a:bodyPr>
          <a:lstStyle/>
          <a:p>
            <a:pPr algn="r">
              <a:buNone/>
            </a:pPr>
            <a:r>
              <a:rPr lang="ar-DZ" sz="2400" b="1" dirty="0" smtClean="0"/>
              <a:t>مديرية التعمير والبناء</a:t>
            </a:r>
          </a:p>
          <a:p>
            <a:pPr algn="r">
              <a:buNone/>
            </a:pPr>
            <a:r>
              <a:rPr lang="ar-DZ" sz="2000" b="1" dirty="0" smtClean="0"/>
              <a:t>تكمن مهمتها الأساسية بالإشراف التقني على التعمير والبناء سواء كان تابعا للقطاع الخاص أو القطاع العام حيث تتلخص أهم أدواره في : </a:t>
            </a:r>
          </a:p>
          <a:p>
            <a:pPr algn="r">
              <a:buNone/>
            </a:pPr>
            <a:r>
              <a:rPr lang="ar-DZ" sz="2000" b="1" dirty="0" smtClean="0"/>
              <a:t>-1 مراقبة التوسعات العمرانية وتطابقها مع المخطط التوجيهي للتهيئة والتعمير ومخطط شغل الأراضي</a:t>
            </a:r>
          </a:p>
          <a:p>
            <a:pPr algn="r">
              <a:buNone/>
            </a:pPr>
            <a:r>
              <a:rPr lang="ar-DZ" sz="2000" b="1" dirty="0" smtClean="0"/>
              <a:t>-2 مراقبة المخالفات العمرانية.</a:t>
            </a:r>
          </a:p>
          <a:p>
            <a:pPr algn="r">
              <a:buNone/>
            </a:pPr>
            <a:r>
              <a:rPr lang="ar-DZ" sz="2000" b="1" dirty="0" smtClean="0"/>
              <a:t>-3 تولي متابعة الدراسات الحضرية بالتنسيق مع أصحاب العمل (مكاتب الدراسات).</a:t>
            </a:r>
          </a:p>
          <a:p>
            <a:pPr algn="r">
              <a:buNone/>
            </a:pPr>
            <a:r>
              <a:rPr lang="ar-DZ" sz="2000" b="1" dirty="0" smtClean="0"/>
              <a:t>-4 تولي متابعة مشاريع الإنجاز والتنفيذ لعمليات التهيئة الحضرية سواء كانت مع مقاولات عمومية</a:t>
            </a:r>
          </a:p>
          <a:p>
            <a:pPr algn="r">
              <a:buNone/>
            </a:pPr>
            <a:r>
              <a:rPr lang="ar-DZ" sz="2000" b="1" dirty="0" smtClean="0"/>
              <a:t>أو خاصة.</a:t>
            </a:r>
            <a:endParaRPr lang="fr-FR"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r"/>
            <a:r>
              <a:rPr lang="ar-SA" b="1" dirty="0"/>
              <a:t>السلطة التشريعية </a:t>
            </a:r>
            <a:r>
              <a:rPr lang="ar-SA" b="1" dirty="0" smtClean="0"/>
              <a:t>هي </a:t>
            </a:r>
            <a:r>
              <a:rPr lang="ar-SA" b="1" dirty="0"/>
              <a:t>هيئة تداولية لها سلطة تبني القوانين. وتعرف الهيئات </a:t>
            </a:r>
            <a:r>
              <a:rPr lang="ar-SA" b="1" dirty="0" err="1"/>
              <a:t>التشريعة</a:t>
            </a:r>
            <a:r>
              <a:rPr lang="ar-SA" b="1" dirty="0"/>
              <a:t> بتسميات عدة منها: البرلمان، الكونغرس والجمعية الوطنية. تعتبر الهيئة </a:t>
            </a:r>
            <a:r>
              <a:rPr lang="ar-SA" b="1" dirty="0" err="1"/>
              <a:t>التشريعة</a:t>
            </a:r>
            <a:r>
              <a:rPr lang="ar-SA" b="1" dirty="0"/>
              <a:t> في الحكومات ذات النظام البرلماني هي السلطة الرسمية العليا وهي التي تعين المسؤولين في السلطة التنفيذية. أما في الأنظمة الرئاسية فإن الهيئة التشريعية تتكون من أعضاء منتخبين من قبل الشعب ومستقلين عن السلطة التنفيذية مهمتها مناقشة القوانين وإصدارها مع إمكانية اقتراح تلك القوانين من قبل السلطة التنفيذية. إضافة إلى سن القوانين فإن للهيئات التشريعية سلطات حصرية في زيادة الضرائب والمصادقة على ميزانية الدولة والوثائق المالية الأخرى، كما أن مصادقة الهيئات التشريعية مطلوبة لإبرام الاتفاقيات وإعلان الحرب. وتختلف هذه الاختصاصات الحصرية من </a:t>
            </a:r>
            <a:r>
              <a:rPr lang="ar-SA" b="1" dirty="0" smtClean="0"/>
              <a:t>دستور  </a:t>
            </a:r>
            <a:r>
              <a:rPr lang="ar-SA" b="1" dirty="0"/>
              <a:t>إلى آخر. </a:t>
            </a:r>
            <a:endParaRPr lang="ar-DZ" dirty="0"/>
          </a:p>
        </p:txBody>
      </p:sp>
      <p:sp>
        <p:nvSpPr>
          <p:cNvPr id="3" name="عنوان 2"/>
          <p:cNvSpPr>
            <a:spLocks noGrp="1"/>
          </p:cNvSpPr>
          <p:nvPr>
            <p:ph type="title"/>
          </p:nvPr>
        </p:nvSpPr>
        <p:spPr/>
        <p:txBody>
          <a:bodyPr>
            <a:normAutofit fontScale="90000"/>
          </a:bodyPr>
          <a:lstStyle/>
          <a:p>
            <a:pPr algn="ctr"/>
            <a:r>
              <a:rPr lang="ar-DZ" sz="4900" b="1" u="sng" dirty="0" smtClean="0">
                <a:solidFill>
                  <a:srgbClr val="00B0F0"/>
                </a:solidFill>
                <a:effectLst/>
              </a:rPr>
              <a:t>ال</a:t>
            </a:r>
            <a:r>
              <a:rPr lang="ar-SA" sz="4900" b="1" u="sng" dirty="0" smtClean="0">
                <a:solidFill>
                  <a:srgbClr val="00B0F0"/>
                </a:solidFill>
                <a:effectLst/>
              </a:rPr>
              <a:t>سلطة </a:t>
            </a:r>
            <a:r>
              <a:rPr lang="ar-DZ" sz="4900" b="1" u="sng" dirty="0" smtClean="0">
                <a:solidFill>
                  <a:srgbClr val="00B0F0"/>
                </a:solidFill>
                <a:effectLst/>
              </a:rPr>
              <a:t>ال</a:t>
            </a:r>
            <a:r>
              <a:rPr lang="ar-SA" sz="4900" b="1" u="sng" dirty="0" smtClean="0">
                <a:solidFill>
                  <a:srgbClr val="00B0F0"/>
                </a:solidFill>
                <a:effectLst/>
              </a:rPr>
              <a:t>تشريعية</a:t>
            </a:r>
            <a:r>
              <a:rPr lang="ar-SA" sz="4900" b="1" u="sng" dirty="0">
                <a:solidFill>
                  <a:srgbClr val="00B0F0"/>
                </a:solidFill>
                <a:effectLst/>
              </a:rPr>
              <a:t>:</a:t>
            </a:r>
            <a:r>
              <a:rPr lang="en-US" dirty="0">
                <a:effectLst/>
              </a:rPr>
              <a:t/>
            </a:r>
            <a:br>
              <a:rPr lang="en-US" dirty="0">
                <a:effectLst/>
              </a:rPr>
            </a:br>
            <a:endParaRPr lang="ar-DZ" dirty="0"/>
          </a:p>
        </p:txBody>
      </p:sp>
    </p:spTree>
    <p:extLst>
      <p:ext uri="{BB962C8B-B14F-4D97-AF65-F5344CB8AC3E}">
        <p14:creationId xmlns:p14="http://schemas.microsoft.com/office/powerpoint/2010/main" val="2576397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428604"/>
            <a:ext cx="9144000" cy="6072230"/>
          </a:xfrm>
          <a:solidFill>
            <a:srgbClr val="FF0000"/>
          </a:solidFill>
        </p:spPr>
        <p:txBody>
          <a:bodyPr>
            <a:normAutofit fontScale="85000" lnSpcReduction="20000"/>
          </a:bodyPr>
          <a:lstStyle/>
          <a:p>
            <a:pPr algn="just" rtl="1">
              <a:buNone/>
            </a:pPr>
            <a:r>
              <a:rPr lang="ar-DZ" sz="2800" b="1" dirty="0" smtClean="0"/>
              <a:t>دور البلدية :</a:t>
            </a:r>
          </a:p>
          <a:p>
            <a:pPr algn="just" rtl="1">
              <a:buNone/>
            </a:pPr>
            <a:r>
              <a:rPr lang="ar-DZ" dirty="0" smtClean="0"/>
              <a:t>البلدية هي الجماعة القاعدية التي تمثل المجلس المنتخب في إطار اللامركزية ، " فهي تتمتع بالشخصية المعنوية </a:t>
            </a:r>
            <a:r>
              <a:rPr lang="ar-DZ" dirty="0" err="1" smtClean="0"/>
              <a:t>والإستقلال</a:t>
            </a:r>
            <a:r>
              <a:rPr lang="ar-DZ" dirty="0" smtClean="0"/>
              <a:t> المالي" 86 . تمثل المصالح التقنية للبلدية أهم المصالح الإدارية </a:t>
            </a:r>
            <a:r>
              <a:rPr lang="ar-DZ" dirty="0" err="1" smtClean="0"/>
              <a:t>المسؤولة</a:t>
            </a:r>
            <a:r>
              <a:rPr lang="ar-DZ" dirty="0" smtClean="0"/>
              <a:t> على تسيير شؤون الحياة الحضرية في المدين </a:t>
            </a:r>
            <a:r>
              <a:rPr lang="ar-DZ" dirty="0" err="1" smtClean="0"/>
              <a:t>ة</a:t>
            </a:r>
            <a:r>
              <a:rPr lang="ar-DZ" dirty="0" smtClean="0"/>
              <a:t> ،حيث يتعين عليها التزود بكل وسائل التعمير المنصوص عليها في قانون التهيئة والتعمير وكذا التنظيمات المعمول </a:t>
            </a:r>
            <a:r>
              <a:rPr lang="ar-DZ" dirty="0" err="1" smtClean="0"/>
              <a:t>بها</a:t>
            </a:r>
            <a:r>
              <a:rPr lang="ar-DZ" dirty="0" smtClean="0"/>
              <a:t>. فعليها أن تتحقق من احترام </a:t>
            </a:r>
            <a:r>
              <a:rPr lang="ar-DZ" dirty="0" err="1" smtClean="0"/>
              <a:t>تحصيصات</a:t>
            </a:r>
            <a:r>
              <a:rPr lang="ar-DZ" dirty="0" smtClean="0"/>
              <a:t> الأراضي وقواعد استعمالها، كما تسهر على المراقبة الدائمة لمطابقة عمليات البناء والتوسعات العمرانية وفق أدوات التهيئة والتعمير (المخطط التوجيهي للتهيئة والتعمير ومخطط شغل الأراضي). كما تتحمل البلدية على عاتقها ضرورة حماية التراث العمراني والمعماري  والمحافظة على المواقع الطبيعية والأثرية، وبالتالي تكون </a:t>
            </a:r>
            <a:r>
              <a:rPr lang="ar-DZ" dirty="0" err="1" smtClean="0"/>
              <a:t>المسؤول</a:t>
            </a:r>
            <a:r>
              <a:rPr lang="ar-DZ" dirty="0" smtClean="0"/>
              <a:t> الأول والفاعل الأساس </a:t>
            </a:r>
            <a:r>
              <a:rPr lang="ar-DZ" dirty="0" err="1" smtClean="0"/>
              <a:t>ي</a:t>
            </a:r>
            <a:r>
              <a:rPr lang="ar-DZ" dirty="0" smtClean="0"/>
              <a:t> على تسيير الحياة العمرانية وتنظيم المجال </a:t>
            </a:r>
            <a:r>
              <a:rPr lang="ar-DZ" dirty="0" err="1" smtClean="0"/>
              <a:t>بها</a:t>
            </a:r>
            <a:r>
              <a:rPr lang="ar-DZ" dirty="0" smtClean="0"/>
              <a:t>.</a:t>
            </a:r>
          </a:p>
          <a:p>
            <a:pPr algn="just" rtl="1">
              <a:buNone/>
            </a:pPr>
            <a:r>
              <a:rPr lang="ar-DZ" b="1" dirty="0" smtClean="0"/>
              <a:t>دور القطاع الخاص :</a:t>
            </a:r>
          </a:p>
          <a:p>
            <a:pPr algn="just" rtl="1">
              <a:buNone/>
            </a:pPr>
            <a:r>
              <a:rPr lang="ar-DZ" dirty="0" smtClean="0"/>
              <a:t>هي المؤسسات </a:t>
            </a:r>
            <a:r>
              <a:rPr lang="ar-DZ" dirty="0" err="1" smtClean="0"/>
              <a:t>الإستثمارية</a:t>
            </a:r>
            <a:r>
              <a:rPr lang="ar-DZ" dirty="0" smtClean="0"/>
              <a:t> الخاصة في مجال التصنيع، التجارة، البناء والتعمير... إذ تعتبر جزء من المجتمع المدني وتكون مستقلة ماليا ولها دور في خلق الوظائف والدخل للمدينة.</a:t>
            </a:r>
          </a:p>
          <a:p>
            <a:pPr algn="just" rtl="1">
              <a:buNone/>
            </a:pPr>
            <a:r>
              <a:rPr lang="ar-DZ" dirty="0" smtClean="0"/>
              <a:t>إن القطاع الخاص ساهم </a:t>
            </a:r>
            <a:r>
              <a:rPr lang="ar-DZ" dirty="0" err="1" smtClean="0"/>
              <a:t>بإنتظام</a:t>
            </a:r>
            <a:r>
              <a:rPr lang="ar-DZ" dirty="0" smtClean="0"/>
              <a:t> مع القطاع العام في تحقيق النمو والتهيئة الحضرية من خلال الشركات والبنوك التي تملك حافظة عقارية </a:t>
            </a:r>
            <a:r>
              <a:rPr lang="ar-DZ" dirty="0" err="1" smtClean="0"/>
              <a:t>للإستثمار</a:t>
            </a:r>
            <a:r>
              <a:rPr lang="ar-DZ" dirty="0" smtClean="0"/>
              <a:t> والترقية العقارية، ومنه تحقيق </a:t>
            </a:r>
            <a:r>
              <a:rPr lang="ar-DZ" dirty="0" err="1" smtClean="0"/>
              <a:t>ا</a:t>
            </a:r>
            <a:r>
              <a:rPr lang="ar-DZ" dirty="0" smtClean="0"/>
              <a:t> </a:t>
            </a:r>
            <a:r>
              <a:rPr lang="ar-DZ" dirty="0" err="1" smtClean="0"/>
              <a:t>لإقتصاد</a:t>
            </a:r>
            <a:r>
              <a:rPr lang="ar-DZ" dirty="0" smtClean="0"/>
              <a:t> لأهم الفاعلين في التهيئة الحضري وتنافسية المدن. </a:t>
            </a:r>
          </a:p>
          <a:p>
            <a:pPr algn="just" rtl="1">
              <a:buNone/>
            </a:pPr>
            <a:r>
              <a:rPr lang="ar-DZ" dirty="0" smtClean="0"/>
              <a:t>كما يمثل عناصر القطاع الخاص يضم المرقين العقاريين الذين لهم القدرة المالية لتموين برنامج سكن حضري حتى </a:t>
            </a:r>
            <a:r>
              <a:rPr lang="ar-DZ" dirty="0" err="1" smtClean="0"/>
              <a:t>الإنتهاء</a:t>
            </a:r>
            <a:r>
              <a:rPr lang="ar-DZ" dirty="0" smtClean="0"/>
              <a:t> من إنجازه ، وكذا أصحاب الأرض (أصحاب الممتلكات العقارية) الذين يساهمون بطريقة مباشرة في تحديد ثمن السوق العقارية.</a:t>
            </a:r>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620688"/>
            <a:ext cx="8858280" cy="5810272"/>
          </a:xfrm>
          <a:solidFill>
            <a:srgbClr val="FF0000"/>
          </a:solidFill>
        </p:spPr>
        <p:txBody>
          <a:bodyPr>
            <a:normAutofit/>
          </a:bodyPr>
          <a:lstStyle/>
          <a:p>
            <a:pPr algn="just" rtl="1">
              <a:buNone/>
            </a:pPr>
            <a:r>
              <a:rPr lang="ar-DZ" b="1" dirty="0" smtClean="0"/>
              <a:t>دور المجتمع المدني :</a:t>
            </a:r>
          </a:p>
          <a:p>
            <a:pPr algn="just" rtl="1">
              <a:buNone/>
            </a:pPr>
            <a:r>
              <a:rPr lang="ar-DZ" dirty="0" smtClean="0"/>
              <a:t>هو المجال الذي يتفاعل فيه المواطن ويؤسسون بآرائهم تنظيمات مستقلة عن السلطة للتعبير عن المشاعر وتحقيق المصالح أو خدمة القضايا المشتركة.</a:t>
            </a:r>
          </a:p>
          <a:p>
            <a:pPr algn="just" rtl="1">
              <a:buNone/>
            </a:pPr>
            <a:r>
              <a:rPr lang="ar-DZ" dirty="0" smtClean="0"/>
              <a:t>المجتمع المدني هو ناتج عن عجز الدولة في توفير كل ما يحتاج إليه السكان، الشيء الذي يدفع بهم إلى تأسيس جمعيات الأحياء التي هي عبارة عن يقظة للمجتمع المدني وذلك من أجل خدمة الساكنة والمجال الحضري.</a:t>
            </a:r>
          </a:p>
          <a:p>
            <a:pPr algn="just" rtl="1">
              <a:buNone/>
            </a:pPr>
            <a:r>
              <a:rPr lang="ar-DZ" dirty="0" smtClean="0"/>
              <a:t> إن إدماج المجتمع المدني في عمليات التخطيط الحضري وتدبير المعمار يجعل</a:t>
            </a:r>
          </a:p>
          <a:p>
            <a:pPr algn="just" rtl="1">
              <a:buNone/>
            </a:pPr>
            <a:r>
              <a:rPr lang="ar-DZ" dirty="0" smtClean="0"/>
              <a:t>المواطن يحس بالمسؤولية في إنجاح أو فشل كل مشروع معماري وتدفع </a:t>
            </a:r>
            <a:r>
              <a:rPr lang="ar-DZ" dirty="0" err="1" smtClean="0"/>
              <a:t>به</a:t>
            </a:r>
            <a:r>
              <a:rPr lang="ar-DZ" dirty="0" smtClean="0"/>
              <a:t> إلى البحث عن المحافظة</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357166"/>
            <a:ext cx="8229600" cy="6286544"/>
          </a:xfrm>
          <a:solidFill>
            <a:srgbClr val="FF0000"/>
          </a:solidFill>
        </p:spPr>
        <p:txBody>
          <a:bodyPr>
            <a:noAutofit/>
          </a:bodyPr>
          <a:lstStyle/>
          <a:p>
            <a:pPr algn="just" rtl="1">
              <a:buNone/>
            </a:pPr>
            <a:r>
              <a:rPr lang="ar-DZ" sz="1800" b="1" dirty="0" smtClean="0"/>
              <a:t> دور المختصين المهنيين :</a:t>
            </a:r>
          </a:p>
          <a:p>
            <a:pPr algn="just" rtl="1">
              <a:buNone/>
            </a:pPr>
            <a:r>
              <a:rPr lang="ar-DZ" sz="1800" b="1" dirty="0" smtClean="0"/>
              <a:t>إن للمختصين المهنيين دو  أساسيا في رسم صورة المدينة وتحديد </a:t>
            </a:r>
            <a:r>
              <a:rPr lang="ar-DZ" sz="1800" b="1" dirty="0" err="1" smtClean="0"/>
              <a:t>المورفولوجية</a:t>
            </a:r>
            <a:r>
              <a:rPr lang="ar-DZ" sz="1800" b="1" dirty="0" smtClean="0"/>
              <a:t> الحضرية لها. فهم يمثلون أصحاب المعرفة والخبرة التي يكون من الضروري الّلجوء إليها من قبل أصحاب المشروع للقيام بالدراسات المتعددة </a:t>
            </a:r>
            <a:r>
              <a:rPr lang="ar-DZ" sz="1800" b="1" dirty="0" err="1" smtClean="0"/>
              <a:t>الإختصاصات</a:t>
            </a:r>
            <a:r>
              <a:rPr lang="ar-DZ" sz="1800" b="1" dirty="0" smtClean="0"/>
              <a:t> وإنجازها على أرض الواقع . كما يكون لهم تأثير فعال </a:t>
            </a:r>
            <a:r>
              <a:rPr lang="ar-DZ" sz="1800" b="1" dirty="0" err="1" smtClean="0"/>
              <a:t>و</a:t>
            </a:r>
            <a:r>
              <a:rPr lang="ar-DZ" sz="1800" b="1" dirty="0" smtClean="0"/>
              <a:t> إيجابي في تنظيم التوتر القائم بين صناعة القرار والمواطنين وتعمل على توضيح المبادئ التوجيهية. للحلول التقنية الملائمة لأية مشروع حضري مثل ما حاولنا تبسيط مفهومه </a:t>
            </a:r>
          </a:p>
          <a:p>
            <a:pPr algn="r">
              <a:buNone/>
            </a:pPr>
            <a:r>
              <a:rPr lang="ar-DZ" sz="1800" b="1" dirty="0" smtClean="0"/>
              <a:t>: المختصين في صناعة الوسط الحضري إلى ما يلي : </a:t>
            </a:r>
            <a:r>
              <a:rPr lang="fr-FR" sz="1800" b="1" dirty="0" err="1" smtClean="0"/>
              <a:t>Reysset</a:t>
            </a:r>
            <a:r>
              <a:rPr lang="fr-FR" sz="1800" b="1" dirty="0" smtClean="0"/>
              <a:t> Pascal </a:t>
            </a:r>
            <a:r>
              <a:rPr lang="ar-DZ" sz="1800" b="1" dirty="0" smtClean="0"/>
              <a:t>يصنف الباحث</a:t>
            </a:r>
          </a:p>
          <a:p>
            <a:pPr algn="just" rtl="1">
              <a:buNone/>
            </a:pPr>
            <a:r>
              <a:rPr lang="ar-DZ" sz="1800" b="1" dirty="0" smtClean="0"/>
              <a:t>- المعماريون الذي يكون على عاتقهم تحديد المشروع الحضري ومراقبة إنجازه</a:t>
            </a:r>
          </a:p>
          <a:p>
            <a:pPr algn="just" rtl="1">
              <a:buNone/>
            </a:pPr>
            <a:r>
              <a:rPr lang="ar-DZ" sz="1800" b="1" dirty="0" smtClean="0"/>
              <a:t>- </a:t>
            </a:r>
            <a:r>
              <a:rPr lang="ar-DZ" sz="1800" b="1" dirty="0" err="1" smtClean="0"/>
              <a:t>العمرانيون</a:t>
            </a:r>
            <a:r>
              <a:rPr lang="ar-DZ" sz="1800" b="1" dirty="0" smtClean="0"/>
              <a:t> الذي يكون تدخلهم في أغلب الحالات قبل بدء عمل المهندس المعماري، حيث يكون لهم الدور في تحديد التوجيهات الحضرية لوظائف المدينة والعلاقة التي سوف توجد بين المشروع الحضري والأحياء المحيطة </a:t>
            </a:r>
            <a:r>
              <a:rPr lang="ar-DZ" sz="1800" b="1" dirty="0" err="1" smtClean="0"/>
              <a:t>به</a:t>
            </a:r>
            <a:r>
              <a:rPr lang="ar-DZ" sz="1800" b="1" dirty="0" smtClean="0"/>
              <a:t>.</a:t>
            </a:r>
          </a:p>
          <a:p>
            <a:pPr algn="just" rtl="1">
              <a:buNone/>
            </a:pPr>
            <a:r>
              <a:rPr lang="ar-DZ" sz="1800" b="1" dirty="0" smtClean="0"/>
              <a:t>- المختص بالمظهر ،تكون مهمته إدماج مظهر المشروع في قلب المظهر العام مع تحديد برامج التشجير ومعالجة </a:t>
            </a:r>
            <a:r>
              <a:rPr lang="ar-DZ" sz="1800" b="1" dirty="0" err="1" smtClean="0"/>
              <a:t>الفضاءات</a:t>
            </a:r>
            <a:r>
              <a:rPr lang="ar-DZ" sz="1800" b="1" dirty="0" smtClean="0"/>
              <a:t> والمجالات العامة.</a:t>
            </a:r>
          </a:p>
          <a:p>
            <a:pPr algn="just" rtl="1">
              <a:buFontTx/>
              <a:buChar char="-"/>
            </a:pPr>
            <a:r>
              <a:rPr lang="ar-DZ" sz="1800" b="1" dirty="0" smtClean="0"/>
              <a:t>الخبير الهندسي الذي يكون </a:t>
            </a:r>
            <a:r>
              <a:rPr lang="ar-DZ" sz="1800" b="1" dirty="0" err="1" smtClean="0"/>
              <a:t>مسؤول</a:t>
            </a:r>
            <a:r>
              <a:rPr lang="ar-DZ" sz="1800" b="1" dirty="0" smtClean="0"/>
              <a:t> على إنجاز الوثائق الطبوغرافية الضرورية لتحديد المواقع </a:t>
            </a:r>
            <a:r>
              <a:rPr lang="ar-DZ" sz="1800" b="1" dirty="0" err="1" smtClean="0"/>
              <a:t>الطوبوغرافية</a:t>
            </a:r>
            <a:r>
              <a:rPr lang="ar-DZ" sz="1800" b="1" dirty="0" smtClean="0"/>
              <a:t> الحقيقية للمشروع العمراني أو المعماري.</a:t>
            </a:r>
          </a:p>
          <a:p>
            <a:pPr algn="just" rtl="1">
              <a:buFontTx/>
              <a:buChar char="-"/>
            </a:pPr>
            <a:r>
              <a:rPr lang="ar-DZ" sz="1800" b="1" dirty="0" smtClean="0"/>
              <a:t> -مهندس الطرق والشبكات المختلفة الذي يتحمل على عاتقه دراسة   وإنجاز أعمال التهيئة.</a:t>
            </a:r>
          </a:p>
          <a:p>
            <a:pPr algn="just" rtl="1">
              <a:buNone/>
            </a:pPr>
            <a:r>
              <a:rPr lang="ar-DZ" sz="1800" b="1" dirty="0" smtClean="0"/>
              <a:t>- مهندس </a:t>
            </a:r>
            <a:r>
              <a:rPr lang="ar-DZ" sz="1800" b="1" dirty="0" err="1" smtClean="0"/>
              <a:t>الإيكولوجيا</a:t>
            </a:r>
            <a:r>
              <a:rPr lang="ar-DZ" sz="1800" b="1" dirty="0" smtClean="0"/>
              <a:t> الذي يخوض دراسات التأثير على البيئة من قبل المشروع الحضري.</a:t>
            </a:r>
          </a:p>
          <a:p>
            <a:pPr algn="just" rtl="1">
              <a:buNone/>
            </a:pPr>
            <a:r>
              <a:rPr lang="ar-DZ" sz="1800" b="1" dirty="0" smtClean="0"/>
              <a:t>- مهندس الجيولوجيا الذي يعتبر قاطرة أساسية لكل عملية عمرانية أو معمارية إذ ينبغي التزود بالمعلومات </a:t>
            </a:r>
            <a:r>
              <a:rPr lang="ar-DZ" sz="1800" b="1" dirty="0" err="1" smtClean="0"/>
              <a:t>والدرسات</a:t>
            </a:r>
            <a:r>
              <a:rPr lang="ar-DZ" sz="1800" b="1" dirty="0" smtClean="0"/>
              <a:t> التقنية الأساسية للأرضية الداخلية والسطحية.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596" y="0"/>
            <a:ext cx="8229600" cy="1219200"/>
          </a:xfrm>
        </p:spPr>
        <p:txBody>
          <a:bodyPr/>
          <a:lstStyle/>
          <a:p>
            <a:pPr algn="r"/>
            <a:r>
              <a:rPr lang="ar-DZ" dirty="0" smtClean="0"/>
              <a:t>ملاحظات :</a:t>
            </a:r>
            <a:endParaRPr lang="fr-FR" dirty="0"/>
          </a:p>
        </p:txBody>
      </p:sp>
      <p:sp>
        <p:nvSpPr>
          <p:cNvPr id="4" name="ZoneTexte 3"/>
          <p:cNvSpPr txBox="1"/>
          <p:nvPr/>
        </p:nvSpPr>
        <p:spPr>
          <a:xfrm>
            <a:off x="214282" y="1225689"/>
            <a:ext cx="8929718" cy="5909310"/>
          </a:xfrm>
          <a:prstGeom prst="rect">
            <a:avLst/>
          </a:prstGeom>
          <a:solidFill>
            <a:srgbClr val="C00000"/>
          </a:solidFill>
        </p:spPr>
        <p:txBody>
          <a:bodyPr wrap="square" rtlCol="0">
            <a:spAutoFit/>
          </a:bodyPr>
          <a:lstStyle/>
          <a:p>
            <a:pPr algn="just" rtl="1"/>
            <a:r>
              <a:rPr lang="ar-DZ" sz="2000" b="1" dirty="0" smtClean="0"/>
              <a:t>- يكون مجال تطبيق العمران </a:t>
            </a:r>
            <a:r>
              <a:rPr lang="ar-DZ" sz="2000" b="1" dirty="0" err="1" smtClean="0"/>
              <a:t>التشاركي</a:t>
            </a:r>
            <a:r>
              <a:rPr lang="ar-DZ" sz="2000" b="1" dirty="0" smtClean="0"/>
              <a:t> سهل وفعال إذا وجه لمعالجة العمران اليومي والمشاكل الأقل تعقيد التي تهتم بإطار الحياة اليومية حيث كلما كان عدد المشاركين قليل كانت النتائج المنتظرة إيجابية. على عكس التخطيط الاستراتيجي المبرمج على المدى الطويل بمحاوره الكبرى والمتداخلة</a:t>
            </a:r>
          </a:p>
          <a:p>
            <a:pPr algn="just" rtl="1"/>
            <a:r>
              <a:rPr lang="ar-DZ" sz="2000" b="1" dirty="0" smtClean="0"/>
              <a:t>الذي يحول على عدم نجاح هذه العملية، إذ تقتصر خطوة المشاركة على </a:t>
            </a:r>
            <a:r>
              <a:rPr lang="ar-DZ" sz="2000" b="1" dirty="0" err="1" smtClean="0"/>
              <a:t>الإكتفاء</a:t>
            </a:r>
            <a:r>
              <a:rPr lang="ar-DZ" sz="2000" b="1" dirty="0" smtClean="0"/>
              <a:t> بالإعلام كخطوة مبدئية.</a:t>
            </a:r>
          </a:p>
          <a:p>
            <a:pPr algn="just" rtl="1"/>
            <a:r>
              <a:rPr lang="ar-DZ" sz="2000" b="1" dirty="0" smtClean="0"/>
              <a:t>- يكون من السهل على العمران </a:t>
            </a:r>
            <a:r>
              <a:rPr lang="ar-DZ" sz="2000" b="1" dirty="0" err="1" smtClean="0"/>
              <a:t>التشاركي</a:t>
            </a:r>
            <a:r>
              <a:rPr lang="ar-DZ" sz="2000" b="1" dirty="0" smtClean="0"/>
              <a:t> التعرض إلى المشاكل الأقل تعقيدا وصغيرة الحجم على عكس المشاكل الكبيرة التي يكون فيها أوجه المعارضة متضاربة، ما يعرقل في مدة المشاورة والحوار بين كل الفاعلين.</a:t>
            </a:r>
          </a:p>
          <a:p>
            <a:pPr algn="just" rtl="1"/>
            <a:r>
              <a:rPr lang="ar-DZ" sz="2000" b="1" dirty="0" smtClean="0"/>
              <a:t>- كما تهتم هذه العملية على وجه الخصوص بالسكان المقيمين في مجال الدراسة التي تقام فيها عملية المشاورة، ولا تهتم بآراء المواطنين الذين يقتنون من هذا المجال بعض الأمور الضرورية لإطارهم الحياتي، حيث يحبذ لمثل هذا الإجراء الحديث للعمران </a:t>
            </a:r>
            <a:r>
              <a:rPr lang="ar-DZ" sz="2000" b="1" dirty="0" err="1" smtClean="0"/>
              <a:t>التشاركي</a:t>
            </a:r>
            <a:r>
              <a:rPr lang="ar-DZ" sz="2000" b="1" dirty="0" smtClean="0"/>
              <a:t> ضرورة الأخذ في الحسبان المستوى الشامل من أجل تسيير محلي حسن.</a:t>
            </a:r>
          </a:p>
          <a:p>
            <a:pPr algn="just" rtl="1"/>
            <a:r>
              <a:rPr lang="ar-DZ" sz="2000" b="1" dirty="0" smtClean="0"/>
              <a:t>- إن لمثل هذه الخطوات </a:t>
            </a:r>
            <a:r>
              <a:rPr lang="ar-DZ" sz="2000" b="1" dirty="0" err="1" smtClean="0"/>
              <a:t>التشاركية</a:t>
            </a:r>
            <a:r>
              <a:rPr lang="ar-DZ" sz="2000" b="1" dirty="0" smtClean="0"/>
              <a:t> بعض السلبية كونها تلقي </a:t>
            </a:r>
            <a:r>
              <a:rPr lang="ar-DZ" sz="2000" b="1" dirty="0" err="1" smtClean="0"/>
              <a:t>الإهتمام</a:t>
            </a:r>
            <a:r>
              <a:rPr lang="ar-DZ" sz="2000" b="1" dirty="0" smtClean="0"/>
              <a:t> عند بعض الطبقات الاجتماعية الحائزة على مستوى تعليمي جيد، على عكس بعض الطبقات الأخرى الأقل تعلم وتفهم لهذا النوع من النهج الديمقراطي الذي سيعود بالإيجابية على المحيط المعيشي لهم.</a:t>
            </a:r>
          </a:p>
          <a:p>
            <a:pPr algn="just" rtl="1"/>
            <a:r>
              <a:rPr lang="ar-DZ" sz="2000" b="1" dirty="0" smtClean="0"/>
              <a:t>- كما أن هناك نوع من </a:t>
            </a:r>
            <a:r>
              <a:rPr lang="ar-DZ" sz="2000" b="1" dirty="0" err="1" smtClean="0"/>
              <a:t>الإحتكار</a:t>
            </a:r>
            <a:r>
              <a:rPr lang="ar-DZ" sz="2000" b="1" dirty="0" smtClean="0"/>
              <a:t> لفئة معينة من السكان أو لجان الأحياء التي تكون لها هي فقط آذان صاغية في اتخاذ القرار الخاص بالمشروع الحضري وهذا على حساب أقلية من السكان التي لم تستطع أن تكون في موقف الحدث لضعف المستوى الثقافي والاجتماعي، وعليه يمكن القول "أن عملية المشاركة تمثل خطوة راقية تقتصر على البلدان الغنية ذات معدلات النمو المنخفضة"</a:t>
            </a:r>
          </a:p>
          <a:p>
            <a:pPr algn="just" rtl="1"/>
            <a:endParaRPr lang="fr-FR" sz="2000"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052736"/>
            <a:ext cx="8715404" cy="3600986"/>
          </a:xfrm>
          <a:prstGeom prst="rect">
            <a:avLst/>
          </a:prstGeom>
          <a:solidFill>
            <a:srgbClr val="FF0000"/>
          </a:solidFill>
        </p:spPr>
        <p:txBody>
          <a:bodyPr wrap="square" rtlCol="0">
            <a:spAutoFit/>
          </a:bodyPr>
          <a:lstStyle/>
          <a:p>
            <a:pPr algn="ctr">
              <a:lnSpc>
                <a:spcPct val="150000"/>
              </a:lnSpc>
            </a:pPr>
            <a:r>
              <a:rPr lang="ar-DZ" sz="3200" b="1" dirty="0" err="1" smtClean="0"/>
              <a:t>المدينه</a:t>
            </a:r>
            <a:r>
              <a:rPr lang="ar-DZ" sz="3200" b="1" dirty="0" smtClean="0"/>
              <a:t> الجزائرية </a:t>
            </a:r>
            <a:r>
              <a:rPr lang="ar-DZ" sz="3200" b="1" dirty="0" err="1" smtClean="0"/>
              <a:t>الي</a:t>
            </a:r>
            <a:r>
              <a:rPr lang="ar-DZ" sz="3200" b="1" dirty="0" smtClean="0"/>
              <a:t> </a:t>
            </a:r>
            <a:r>
              <a:rPr lang="ar-DZ" sz="3200" b="1" dirty="0" err="1" smtClean="0"/>
              <a:t>اين</a:t>
            </a:r>
            <a:r>
              <a:rPr lang="ar-DZ" sz="3200" b="1" dirty="0" smtClean="0"/>
              <a:t> ؟ </a:t>
            </a:r>
          </a:p>
          <a:p>
            <a:pPr algn="ctr">
              <a:lnSpc>
                <a:spcPct val="150000"/>
              </a:lnSpc>
            </a:pPr>
            <a:r>
              <a:rPr lang="ar-DZ" sz="2400" b="1" dirty="0" smtClean="0"/>
              <a:t>يستطيع كل منك </a:t>
            </a:r>
            <a:r>
              <a:rPr lang="ar-DZ" sz="2400" b="1" dirty="0" err="1" smtClean="0"/>
              <a:t>ان</a:t>
            </a:r>
            <a:r>
              <a:rPr lang="ar-DZ" sz="2400" b="1" dirty="0" smtClean="0"/>
              <a:t> يجيب على هذا السؤال من منطلق فهمه وتحليله وخبرته الميدانية ويمكن </a:t>
            </a:r>
            <a:r>
              <a:rPr lang="ar-DZ" sz="2400" b="1" dirty="0" err="1" smtClean="0"/>
              <a:t>ان</a:t>
            </a:r>
            <a:r>
              <a:rPr lang="ar-DZ" sz="2400" b="1" dirty="0" smtClean="0"/>
              <a:t> نختلف ونتجادل ويحمل كل واحد منا </a:t>
            </a:r>
            <a:r>
              <a:rPr lang="ar-DZ" sz="2400" b="1" dirty="0" err="1" smtClean="0"/>
              <a:t>اسلوبا</a:t>
            </a:r>
            <a:r>
              <a:rPr lang="ar-DZ" sz="2400" b="1" dirty="0" smtClean="0"/>
              <a:t> وفهما ......</a:t>
            </a:r>
          </a:p>
          <a:p>
            <a:pPr algn="ctr">
              <a:lnSpc>
                <a:spcPct val="150000"/>
              </a:lnSpc>
            </a:pPr>
            <a:r>
              <a:rPr lang="ar-DZ" sz="2400" b="1" dirty="0" smtClean="0"/>
              <a:t>لكن لا يمكن ان نفترق او نختلف </a:t>
            </a:r>
            <a:r>
              <a:rPr lang="ar-DZ" sz="2400" b="1" dirty="0" err="1" smtClean="0"/>
              <a:t>لاننا</a:t>
            </a:r>
            <a:r>
              <a:rPr lang="ar-DZ" sz="2400" b="1" dirty="0" smtClean="0"/>
              <a:t> نحمل نفس الهدف ونريد مدنا راقية </a:t>
            </a:r>
            <a:r>
              <a:rPr lang="ar-DZ" sz="2400" b="1" dirty="0" err="1" smtClean="0"/>
              <a:t>بسكانهاومخلصة</a:t>
            </a:r>
            <a:r>
              <a:rPr lang="ar-DZ" sz="2400" b="1" dirty="0" smtClean="0"/>
              <a:t> بمسؤوليها </a:t>
            </a:r>
          </a:p>
          <a:p>
            <a:pPr algn="ctr">
              <a:lnSpc>
                <a:spcPct val="150000"/>
              </a:lnSpc>
            </a:pPr>
            <a:endParaRPr lang="fr-FR"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DZ" sz="3200" dirty="0" smtClean="0">
                <a:solidFill>
                  <a:srgbClr val="FF0000"/>
                </a:solidFill>
              </a:rPr>
              <a:t>تعريف التشريع  :                                                     </a:t>
            </a:r>
          </a:p>
          <a:p>
            <a:r>
              <a:rPr lang="ar-DZ" u="sng" dirty="0" smtClean="0"/>
              <a:t>بالمعنى الضيق </a:t>
            </a:r>
            <a:r>
              <a:rPr lang="ar-DZ" dirty="0" smtClean="0"/>
              <a:t>: يقصد به مجموعة القواعد القانونية المكتوبة التي تصدرها السلطة التشريعية أو البرلمان في شكل قانون.                </a:t>
            </a:r>
          </a:p>
          <a:p>
            <a:pPr algn="r"/>
            <a:r>
              <a:rPr lang="ar-DZ" u="sng" dirty="0" smtClean="0"/>
              <a:t>بالمعنى الواسع</a:t>
            </a:r>
            <a:r>
              <a:rPr lang="ar-DZ" dirty="0" smtClean="0"/>
              <a:t>:   القواعد القانونية العامة التي تشمل الى جانب القوانين         الصادرة عن البرلمان , مختلف الأنظمة واللوائح الصادرة عن السلطة التنفيذية , </a:t>
            </a:r>
            <a:r>
              <a:rPr lang="ar-DZ" dirty="0" err="1" smtClean="0"/>
              <a:t>قي</a:t>
            </a:r>
            <a:r>
              <a:rPr lang="ar-DZ" dirty="0" smtClean="0"/>
              <a:t> شكل مراسيم وقرارات ..الخ. </a:t>
            </a:r>
            <a:endParaRPr lang="ar-DZ" dirty="0"/>
          </a:p>
        </p:txBody>
      </p:sp>
      <p:sp>
        <p:nvSpPr>
          <p:cNvPr id="3" name="عنوان 2"/>
          <p:cNvSpPr>
            <a:spLocks noGrp="1"/>
          </p:cNvSpPr>
          <p:nvPr>
            <p:ph type="title"/>
          </p:nvPr>
        </p:nvSpPr>
        <p:spPr/>
        <p:txBody>
          <a:bodyPr/>
          <a:lstStyle/>
          <a:p>
            <a:pPr algn="ctr"/>
            <a:r>
              <a:rPr lang="ar-DZ" dirty="0" smtClean="0">
                <a:solidFill>
                  <a:srgbClr val="00B0F0"/>
                </a:solidFill>
              </a:rPr>
              <a:t>التشريع في الجزائر</a:t>
            </a:r>
            <a:endParaRPr lang="ar-DZ" dirty="0">
              <a:solidFill>
                <a:srgbClr val="00B0F0"/>
              </a:solidFill>
            </a:endParaRPr>
          </a:p>
        </p:txBody>
      </p:sp>
    </p:spTree>
    <p:extLst>
      <p:ext uri="{BB962C8B-B14F-4D97-AF65-F5344CB8AC3E}">
        <p14:creationId xmlns:p14="http://schemas.microsoft.com/office/powerpoint/2010/main" val="8314718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12238</TotalTime>
  <Words>6512</Words>
  <Application>Microsoft Office PowerPoint</Application>
  <PresentationFormat>Affichage à l'écran (4:3)</PresentationFormat>
  <Paragraphs>483</Paragraphs>
  <Slides>84</Slides>
  <Notes>0</Notes>
  <HiddenSlides>0</HiddenSlides>
  <MMClips>0</MMClips>
  <ScaleCrop>false</ScaleCrop>
  <HeadingPairs>
    <vt:vector size="4" baseType="variant">
      <vt:variant>
        <vt:lpstr>Thème</vt:lpstr>
      </vt:variant>
      <vt:variant>
        <vt:i4>1</vt:i4>
      </vt:variant>
      <vt:variant>
        <vt:lpstr>Titres des diapositives</vt:lpstr>
      </vt:variant>
      <vt:variant>
        <vt:i4>84</vt:i4>
      </vt:variant>
    </vt:vector>
  </HeadingPairs>
  <TitlesOfParts>
    <vt:vector size="85" baseType="lpstr">
      <vt:lpstr>Papier</vt:lpstr>
      <vt:lpstr>Présentation PowerPoint</vt:lpstr>
      <vt:lpstr>اا</vt:lpstr>
      <vt:lpstr>اهم السلطات</vt:lpstr>
      <vt:lpstr>السلطة القضائية: </vt:lpstr>
      <vt:lpstr>السلطة التنفيذية: </vt:lpstr>
      <vt:lpstr>صلاحيات السلطة التنفيذية</vt:lpstr>
      <vt:lpstr>علاقة السلطة القضائية بالسلطة التنفيذية</vt:lpstr>
      <vt:lpstr>السلطة التشريعية: </vt:lpstr>
      <vt:lpstr>التشريع في الجزائر</vt:lpstr>
      <vt:lpstr>خصائص التشريع            </vt:lpstr>
      <vt:lpstr>أنواع التشريع</vt:lpstr>
      <vt:lpstr>ا- التشريع الأساسيّ  ٌ الدستورٌ </vt:lpstr>
      <vt:lpstr>ب- التشريع العادي  ٌالقانون ٌ </vt:lpstr>
      <vt:lpstr>ج- التشريع الفرعي  ٌاللوائح ٌ </vt:lpstr>
      <vt:lpstr>ماهي مراحل التشريع ؟</vt:lpstr>
      <vt:lpstr>متى يصبح القانون نافذا ؟</vt:lpstr>
      <vt:lpstr>ماهو القانون ؟</vt:lpstr>
      <vt:lpstr> ماهي أنواع القانون ؟</vt:lpstr>
      <vt:lpstr>Présentation PowerPoint</vt:lpstr>
      <vt:lpstr>Présentation PowerPoint</vt:lpstr>
      <vt:lpstr>Présentation PowerPoint</vt:lpstr>
      <vt:lpstr>Management   :     معنى التسيير </vt:lpstr>
      <vt:lpstr>مامعنى كلمة :GOUVERNANCE    </vt:lpstr>
      <vt:lpstr>ماهي أهم مدارس التسيير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مفهوم البلدية وتطور نظامها :</vt:lpstr>
      <vt:lpstr>Présentation PowerPoint</vt:lpstr>
      <vt:lpstr>مراحل تطور نظام البلدية: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المحور الثاني : استعمالات الأرض بالمدينة و التطور التشريعي لقوانين العمران في الجزائر occupations au sol dans la ville et le règlement en Algérie </vt:lpstr>
      <vt:lpstr>Présentation PowerPoint</vt:lpstr>
      <vt:lpstr>Présentation PowerPoint</vt:lpstr>
      <vt:lpstr>Présentation PowerPoint</vt:lpstr>
      <vt:lpstr>العهد العثماني:</vt:lpstr>
      <vt:lpstr>العهد الاستعماري: </vt:lpstr>
      <vt:lpstr>Présentation PowerPoint</vt:lpstr>
      <vt:lpstr>Présentation PowerPoint</vt:lpstr>
      <vt:lpstr>Présentation PowerPoint</vt:lpstr>
      <vt:lpstr>الجزء الثاني: السياسة الحضرية بعد الاستقلال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خلاصة:</vt:lpstr>
      <vt:lpstr>المحور الرابع :المدينة و التنمية المستدامة</vt:lpstr>
      <vt:lpstr>Présentation PowerPoint</vt:lpstr>
      <vt:lpstr>Présentation PowerPoint</vt:lpstr>
      <vt:lpstr>المشاركة عنصر فعال في تحقيق نمو عمراني مستديم</vt:lpstr>
      <vt:lpstr>دور الفاعلين في تفعيل العمران التشاركي :</vt:lpstr>
      <vt:lpstr>Présentation PowerPoint</vt:lpstr>
      <vt:lpstr>Présentation PowerPoint</vt:lpstr>
      <vt:lpstr>Présentation PowerPoint</vt:lpstr>
      <vt:lpstr>Présentation PowerPoint</vt:lpstr>
      <vt:lpstr>ملاحظات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سياسة العمران في الجزائر</dc:title>
  <dc:creator>star</dc:creator>
  <cp:lastModifiedBy>AHMED</cp:lastModifiedBy>
  <cp:revision>419</cp:revision>
  <dcterms:created xsi:type="dcterms:W3CDTF">2012-03-26T17:39:40Z</dcterms:created>
  <dcterms:modified xsi:type="dcterms:W3CDTF">2024-04-22T10:14:04Z</dcterms:modified>
</cp:coreProperties>
</file>