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5" r:id="rId5"/>
    <p:sldId id="274" r:id="rId6"/>
    <p:sldId id="273" r:id="rId7"/>
    <p:sldId id="272" r:id="rId8"/>
    <p:sldId id="271" r:id="rId9"/>
    <p:sldId id="270" r:id="rId10"/>
    <p:sldId id="269" r:id="rId11"/>
    <p:sldId id="268" r:id="rId12"/>
    <p:sldId id="267" r:id="rId13"/>
    <p:sldId id="266" r:id="rId14"/>
    <p:sldId id="265" r:id="rId15"/>
    <p:sldId id="264" r:id="rId16"/>
    <p:sldId id="262" r:id="rId17"/>
    <p:sldId id="261" r:id="rId18"/>
    <p:sldId id="260" r:id="rId19"/>
    <p:sldId id="259" r:id="rId20"/>
    <p:sldId id="276" r:id="rId21"/>
    <p:sldId id="277" r:id="rId22"/>
    <p:sldId id="282" r:id="rId23"/>
    <p:sldId id="278" r:id="rId24"/>
    <p:sldId id="279" r:id="rId25"/>
    <p:sldId id="281" r:id="rId26"/>
    <p:sldId id="280"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673F155F-DB28-4FD9-8975-EE2D87FAD238}" type="datetimeFigureOut">
              <a:rPr lang="fr-FR" smtClean="0"/>
              <a:pPr/>
              <a:t>04/03/2019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53B55-A9AB-42BB-8004-DCEC97623F5E}"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73F155F-DB28-4FD9-8975-EE2D87FAD238}" type="datetimeFigureOut">
              <a:rPr lang="fr-FR" smtClean="0"/>
              <a:pPr/>
              <a:t>04/03/2019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53B55-A9AB-42BB-8004-DCEC97623F5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73F155F-DB28-4FD9-8975-EE2D87FAD238}" type="datetimeFigureOut">
              <a:rPr lang="fr-FR" smtClean="0"/>
              <a:pPr/>
              <a:t>04/03/2019</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AEA53B55-A9AB-42BB-8004-DCEC97623F5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73F155F-DB28-4FD9-8975-EE2D87FAD238}" type="datetimeFigureOut">
              <a:rPr lang="fr-FR" smtClean="0"/>
              <a:pPr/>
              <a:t>04/03/2019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53B55-A9AB-42BB-8004-DCEC97623F5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73F155F-DB28-4FD9-8975-EE2D87FAD238}" type="datetimeFigureOut">
              <a:rPr lang="fr-FR" smtClean="0"/>
              <a:pPr/>
              <a:t>04/03/2019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53B55-A9AB-42BB-8004-DCEC97623F5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73F155F-DB28-4FD9-8975-EE2D87FAD238}" type="datetimeFigureOut">
              <a:rPr lang="fr-FR" smtClean="0"/>
              <a:pPr/>
              <a:t>04/03/2019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A53B55-A9AB-42BB-8004-DCEC97623F5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73F155F-DB28-4FD9-8975-EE2D87FAD238}" type="datetimeFigureOut">
              <a:rPr lang="fr-FR" smtClean="0"/>
              <a:pPr/>
              <a:t>04/03/2019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A53B55-A9AB-42BB-8004-DCEC97623F5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73F155F-DB28-4FD9-8975-EE2D87FAD238}" type="datetimeFigureOut">
              <a:rPr lang="fr-FR" smtClean="0"/>
              <a:pPr/>
              <a:t>04/03/2019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A53B55-A9AB-42BB-8004-DCEC97623F5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3F155F-DB28-4FD9-8975-EE2D87FAD238}" type="datetimeFigureOut">
              <a:rPr lang="fr-FR" smtClean="0"/>
              <a:pPr/>
              <a:t>04/03/2019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A53B55-A9AB-42BB-8004-DCEC97623F5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73F155F-DB28-4FD9-8975-EE2D87FAD238}" type="datetimeFigureOut">
              <a:rPr lang="fr-FR" smtClean="0"/>
              <a:pPr/>
              <a:t>04/03/2019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A53B55-A9AB-42BB-8004-DCEC97623F5E}"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673F155F-DB28-4FD9-8975-EE2D87FAD238}" type="datetimeFigureOut">
              <a:rPr lang="fr-FR" smtClean="0"/>
              <a:pPr/>
              <a:t>04/03/2019</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AEA53B55-A9AB-42BB-8004-DCEC97623F5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73F155F-DB28-4FD9-8975-EE2D87FAD238}" type="datetimeFigureOut">
              <a:rPr lang="fr-FR" smtClean="0"/>
              <a:pPr/>
              <a:t>04/03/2019</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EA53B55-A9AB-42BB-8004-DCEC97623F5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118872"/>
            <a:ext cx="8229600" cy="2090928"/>
          </a:xfrm>
        </p:spPr>
        <p:txBody>
          <a:bodyPr>
            <a:normAutofit/>
          </a:bodyPr>
          <a:lstStyle/>
          <a:p>
            <a:r>
              <a:rPr lang="en-US" sz="4800" dirty="0" smtClean="0"/>
              <a:t>Lecture 09: Literary Analysis</a:t>
            </a:r>
            <a:endParaRPr lang="fr-FR" sz="4800" dirty="0"/>
          </a:p>
        </p:txBody>
      </p:sp>
      <p:sp>
        <p:nvSpPr>
          <p:cNvPr id="5" name="Espace réservé du texte 4"/>
          <p:cNvSpPr>
            <a:spLocks noGrp="1"/>
          </p:cNvSpPr>
          <p:nvPr>
            <p:ph type="body" idx="1"/>
          </p:nvPr>
        </p:nvSpPr>
        <p:spPr>
          <a:xfrm>
            <a:off x="533400" y="3505200"/>
            <a:ext cx="8022336" cy="685800"/>
          </a:xfrm>
        </p:spPr>
        <p:txBody>
          <a:bodyPr/>
          <a:lstStyle/>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dirty="0" smtClean="0"/>
              <a:t>Outline of Literary Analysis Essay</a:t>
            </a:r>
            <a:endParaRPr lang="fr-FR" dirty="0"/>
          </a:p>
        </p:txBody>
      </p:sp>
      <p:sp>
        <p:nvSpPr>
          <p:cNvPr id="3" name="Espace réservé du contenu 2"/>
          <p:cNvSpPr>
            <a:spLocks noGrp="1"/>
          </p:cNvSpPr>
          <p:nvPr>
            <p:ph idx="1"/>
          </p:nvPr>
        </p:nvSpPr>
        <p:spPr>
          <a:xfrm>
            <a:off x="228600" y="1600200"/>
            <a:ext cx="8686800" cy="5029199"/>
          </a:xfrm>
        </p:spPr>
        <p:txBody>
          <a:bodyPr>
            <a:normAutofit fontScale="85000" lnSpcReduction="20000"/>
          </a:bodyPr>
          <a:lstStyle/>
          <a:p>
            <a:pPr algn="just">
              <a:buNone/>
            </a:pPr>
            <a:endParaRPr lang="en-US" sz="3300" b="1" dirty="0" smtClean="0">
              <a:solidFill>
                <a:srgbClr val="FF0000"/>
              </a:solidFill>
              <a:latin typeface="Times New Roman" pitchFamily="18" charset="0"/>
              <a:cs typeface="Times New Roman" pitchFamily="18" charset="0"/>
            </a:endParaRPr>
          </a:p>
          <a:p>
            <a:pPr algn="just">
              <a:buNone/>
            </a:pPr>
            <a:r>
              <a:rPr lang="en-US" sz="3300" b="1" dirty="0" smtClean="0">
                <a:solidFill>
                  <a:srgbClr val="FF0000"/>
                </a:solidFill>
                <a:latin typeface="Times New Roman" pitchFamily="18" charset="0"/>
                <a:cs typeface="Times New Roman" pitchFamily="18" charset="0"/>
              </a:rPr>
              <a:t>Body</a:t>
            </a:r>
          </a:p>
          <a:p>
            <a:pPr algn="just">
              <a:buNone/>
            </a:pPr>
            <a:endParaRPr lang="en-US" sz="3300" b="1" dirty="0" smtClean="0">
              <a:solidFill>
                <a:srgbClr val="FF0000"/>
              </a:solidFill>
              <a:latin typeface="Times New Roman" pitchFamily="18" charset="0"/>
              <a:cs typeface="Times New Roman" pitchFamily="18" charset="0"/>
            </a:endParaRPr>
          </a:p>
          <a:p>
            <a:pPr algn="just">
              <a:buNone/>
            </a:pPr>
            <a:r>
              <a:rPr lang="en-US" sz="3100" dirty="0" smtClean="0">
                <a:latin typeface="Times New Roman" pitchFamily="18" charset="0"/>
                <a:cs typeface="Times New Roman" pitchFamily="18" charset="0"/>
              </a:rPr>
              <a:t>   The term regularly used for the development of the central idea of a literary analysis essay is the </a:t>
            </a:r>
            <a:r>
              <a:rPr lang="en-US" sz="3100" b="1" dirty="0" smtClean="0">
                <a:latin typeface="Times New Roman" pitchFamily="18" charset="0"/>
                <a:cs typeface="Times New Roman" pitchFamily="18" charset="0"/>
              </a:rPr>
              <a:t>body</a:t>
            </a:r>
            <a:r>
              <a:rPr lang="en-US" sz="3100" dirty="0" smtClean="0">
                <a:latin typeface="Times New Roman" pitchFamily="18" charset="0"/>
                <a:cs typeface="Times New Roman" pitchFamily="18" charset="0"/>
              </a:rPr>
              <a:t>. In this section you present the paragraphs (</a:t>
            </a:r>
            <a:r>
              <a:rPr lang="en-US" sz="3100" b="1" dirty="0" smtClean="0">
                <a:latin typeface="Times New Roman" pitchFamily="18" charset="0"/>
                <a:cs typeface="Times New Roman" pitchFamily="18" charset="0"/>
              </a:rPr>
              <a:t>at least 3 paragraphs</a:t>
            </a:r>
            <a:r>
              <a:rPr lang="en-US" sz="3100" dirty="0" smtClean="0">
                <a:latin typeface="Times New Roman" pitchFamily="18" charset="0"/>
                <a:cs typeface="Times New Roman" pitchFamily="18" charset="0"/>
              </a:rPr>
              <a:t>) that support your thesis statement.</a:t>
            </a:r>
          </a:p>
          <a:p>
            <a:pPr algn="just">
              <a:buNone/>
            </a:pPr>
            <a:r>
              <a:rPr lang="en-US" sz="3100" dirty="0" smtClean="0">
                <a:latin typeface="Times New Roman" pitchFamily="18" charset="0"/>
                <a:cs typeface="Times New Roman" pitchFamily="18" charset="0"/>
              </a:rPr>
              <a:t> </a:t>
            </a:r>
          </a:p>
          <a:p>
            <a:pPr algn="just">
              <a:buNone/>
            </a:pPr>
            <a:r>
              <a:rPr lang="en-US" sz="3100" dirty="0" smtClean="0">
                <a:latin typeface="Times New Roman" pitchFamily="18" charset="0"/>
                <a:cs typeface="Times New Roman" pitchFamily="18" charset="0"/>
              </a:rPr>
              <a:t>    Good literary analysis essays contain an explanation of your ideas and evidence from the text (short story, poem, play) that supports those ideas. </a:t>
            </a:r>
            <a:r>
              <a:rPr lang="en-US" sz="3100" b="1" dirty="0" smtClean="0">
                <a:solidFill>
                  <a:srgbClr val="FF0000"/>
                </a:solidFill>
                <a:latin typeface="Times New Roman" pitchFamily="18" charset="0"/>
                <a:cs typeface="Times New Roman" pitchFamily="18" charset="0"/>
              </a:rPr>
              <a:t>Textual evidence </a:t>
            </a:r>
            <a:r>
              <a:rPr lang="en-US" sz="3100" b="1" dirty="0" smtClean="0">
                <a:latin typeface="Times New Roman" pitchFamily="18" charset="0"/>
                <a:cs typeface="Times New Roman" pitchFamily="18" charset="0"/>
              </a:rPr>
              <a:t>consists of summary, paraphrase, specific details, and direct quotations</a:t>
            </a:r>
            <a:r>
              <a:rPr lang="en-US" sz="3100" dirty="0" smtClean="0">
                <a:latin typeface="Times New Roman" pitchFamily="18" charset="0"/>
                <a:cs typeface="Times New Roman" pitchFamily="18" charset="0"/>
              </a:rPr>
              <a:t>. </a:t>
            </a:r>
          </a:p>
          <a:p>
            <a:pPr algn="just">
              <a:buNone/>
            </a:pPr>
            <a:endParaRPr lang="en-US" sz="3100" dirty="0" smtClean="0">
              <a:latin typeface="Times New Roman" pitchFamily="18" charset="0"/>
              <a:cs typeface="Times New Roman" pitchFamily="18" charset="0"/>
            </a:endParaRPr>
          </a:p>
          <a:p>
            <a:pPr algn="just">
              <a:buNone/>
            </a:pPr>
            <a:r>
              <a:rPr lang="en-US" sz="3100" dirty="0" smtClean="0">
                <a:latin typeface="Times New Roman" pitchFamily="18" charset="0"/>
                <a:cs typeface="Times New Roman" pitchFamily="18" charset="0"/>
              </a:rPr>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heckerboard(across)">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dirty="0" smtClean="0"/>
              <a:t>Outline of Literary Analysis Essay</a:t>
            </a:r>
            <a:endParaRPr lang="fr-FR" dirty="0"/>
          </a:p>
        </p:txBody>
      </p:sp>
      <p:sp>
        <p:nvSpPr>
          <p:cNvPr id="3" name="Espace réservé du contenu 2"/>
          <p:cNvSpPr>
            <a:spLocks noGrp="1"/>
          </p:cNvSpPr>
          <p:nvPr>
            <p:ph idx="1"/>
          </p:nvPr>
        </p:nvSpPr>
        <p:spPr>
          <a:xfrm>
            <a:off x="304800" y="1600200"/>
            <a:ext cx="8686800" cy="4952999"/>
          </a:xfrm>
        </p:spPr>
        <p:txBody>
          <a:bodyPr>
            <a:normAutofit fontScale="85000" lnSpcReduction="10000"/>
          </a:bodyPr>
          <a:lstStyle/>
          <a:p>
            <a:pPr algn="just">
              <a:buNone/>
            </a:pPr>
            <a:r>
              <a:rPr lang="en-US" b="1" dirty="0" smtClean="0">
                <a:solidFill>
                  <a:srgbClr val="FF0000"/>
                </a:solidFill>
                <a:latin typeface="Times New Roman" pitchFamily="18" charset="0"/>
                <a:cs typeface="Times New Roman" pitchFamily="18" charset="0"/>
              </a:rPr>
              <a:t>Body</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Each paragraph should contain a </a:t>
            </a:r>
            <a:r>
              <a:rPr lang="en-US" b="1" dirty="0" smtClean="0">
                <a:latin typeface="Times New Roman" pitchFamily="18" charset="0"/>
                <a:cs typeface="Times New Roman" pitchFamily="18" charset="0"/>
              </a:rPr>
              <a:t>topic sentence </a:t>
            </a:r>
            <a:r>
              <a:rPr lang="en-US" dirty="0" smtClean="0">
                <a:latin typeface="Times New Roman" pitchFamily="18" charset="0"/>
                <a:cs typeface="Times New Roman" pitchFamily="18" charset="0"/>
              </a:rPr>
              <a:t>(usually the first sentence of the paragraph) which states one of the topics associated with your thesis, combined with some assertion about how the topic will support the central idea</a:t>
            </a:r>
            <a:r>
              <a:rPr lang="en-US" b="1" i="1" dirty="0" smtClean="0"/>
              <a:t>. </a:t>
            </a:r>
            <a:endParaRPr lang="fr-FR" dirty="0" smtClean="0"/>
          </a:p>
          <a:p>
            <a:pPr algn="just">
              <a:buNone/>
            </a:pPr>
            <a:endParaRPr lang="en-US" dirty="0" smtClean="0"/>
          </a:p>
          <a:p>
            <a:pPr algn="just">
              <a:buNone/>
            </a:pPr>
            <a:r>
              <a:rPr lang="en-US" dirty="0" smtClean="0">
                <a:latin typeface="Times New Roman" pitchFamily="18" charset="0"/>
                <a:cs typeface="Times New Roman" pitchFamily="18" charset="0"/>
              </a:rPr>
              <a:t>   The content of each of your developmental paragraphs (the body of your essay) will be </a:t>
            </a:r>
            <a:r>
              <a:rPr lang="en-US" b="1" dirty="0" smtClean="0">
                <a:latin typeface="Times New Roman" pitchFamily="18" charset="0"/>
                <a:cs typeface="Times New Roman" pitchFamily="18" charset="0"/>
              </a:rPr>
              <a:t>the explanations, summaries, paraphrases, specific details, and direct quotations </a:t>
            </a:r>
            <a:r>
              <a:rPr lang="en-US" dirty="0" smtClean="0">
                <a:latin typeface="Times New Roman" pitchFamily="18" charset="0"/>
                <a:cs typeface="Times New Roman" pitchFamily="18" charset="0"/>
              </a:rPr>
              <a:t>you need to support and develop the </a:t>
            </a:r>
            <a:r>
              <a:rPr lang="en-US" b="1" dirty="0" smtClean="0">
                <a:latin typeface="Times New Roman" pitchFamily="18" charset="0"/>
                <a:cs typeface="Times New Roman" pitchFamily="18" charset="0"/>
              </a:rPr>
              <a:t>more general statement </a:t>
            </a:r>
            <a:r>
              <a:rPr lang="en-US" dirty="0" smtClean="0">
                <a:latin typeface="Times New Roman" pitchFamily="18" charset="0"/>
                <a:cs typeface="Times New Roman" pitchFamily="18" charset="0"/>
              </a:rPr>
              <a:t>you have made in your topic sentence. </a:t>
            </a:r>
            <a:endParaRPr lang="fr-FR"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155448"/>
            <a:ext cx="8839200" cy="1252728"/>
          </a:xfrm>
        </p:spPr>
        <p:txBody>
          <a:bodyPr>
            <a:normAutofit/>
          </a:bodyPr>
          <a:lstStyle/>
          <a:p>
            <a:r>
              <a:rPr lang="en-US" sz="4000" dirty="0" smtClean="0"/>
              <a:t>Example of </a:t>
            </a:r>
            <a:r>
              <a:rPr lang="fr-FR" sz="4000" dirty="0" smtClean="0"/>
              <a:t>a </a:t>
            </a:r>
            <a:r>
              <a:rPr lang="fr-FR" sz="4000" dirty="0" err="1" smtClean="0"/>
              <a:t>Developmental</a:t>
            </a:r>
            <a:r>
              <a:rPr lang="fr-FR" sz="4000" dirty="0" smtClean="0"/>
              <a:t> </a:t>
            </a:r>
            <a:r>
              <a:rPr lang="fr-FR" sz="4000" dirty="0" err="1" smtClean="0"/>
              <a:t>Paragraph</a:t>
            </a:r>
            <a:endParaRPr lang="fr-FR" sz="4000" dirty="0" smtClean="0"/>
          </a:p>
        </p:txBody>
      </p:sp>
      <p:sp>
        <p:nvSpPr>
          <p:cNvPr id="3" name="Espace réservé du contenu 2"/>
          <p:cNvSpPr>
            <a:spLocks noGrp="1"/>
          </p:cNvSpPr>
          <p:nvPr>
            <p:ph idx="1"/>
          </p:nvPr>
        </p:nvSpPr>
        <p:spPr>
          <a:xfrm>
            <a:off x="0" y="1600200"/>
            <a:ext cx="8915400" cy="5029199"/>
          </a:xfrm>
        </p:spPr>
        <p:txBody>
          <a:bodyPr>
            <a:noAutofit/>
          </a:bodyPr>
          <a:lstStyle/>
          <a:p>
            <a:pPr algn="just">
              <a:buNone/>
            </a:pPr>
            <a:r>
              <a:rPr lang="en-US" sz="1800" dirty="0" smtClean="0"/>
              <a:t>      </a:t>
            </a:r>
          </a:p>
          <a:p>
            <a:pPr algn="just">
              <a:buNone/>
            </a:pPr>
            <a:r>
              <a:rPr lang="en-US" sz="1800" dirty="0" smtClean="0"/>
              <a:t>      </a:t>
            </a:r>
            <a:r>
              <a:rPr lang="en-US" sz="2000" dirty="0" smtClean="0">
                <a:latin typeface="Times New Roman" pitchFamily="18" charset="0"/>
                <a:cs typeface="Times New Roman" pitchFamily="18" charset="0"/>
              </a:rPr>
              <a:t>Sammy's descriptions of the A &amp; P present a setting that is ugly, monotonous, and rigidly regulated. The chain store is a common fixture in modern society, so the reader can identify with the uniformity Sammy describes. The fluorescent light is as blandly cool as the "checkerboard green-and-cream rubber tile floor" (486). The "usual traffic in the store moves in one direction (except for the swim suited girls, who move against it), and everything is neatly organized and categorized in tidy aisles. The dehumanizing routine of this environment is suggested by Sammy's offhand references to the typical shoppers as "sheep," "house slaves," and "pigs” (486). These regular customers seem to walk through the store in a stupor; as Sammy indicates, not even dynamite could move them out of their routine (485). </a:t>
            </a:r>
          </a:p>
          <a:p>
            <a:pPr algn="just">
              <a:buNone/>
            </a:pP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This paragraph is a strong one because it is developed through </a:t>
            </a:r>
            <a:r>
              <a:rPr lang="en-US" sz="2000" b="1" dirty="0" smtClean="0">
                <a:latin typeface="Times New Roman" pitchFamily="18" charset="0"/>
                <a:cs typeface="Times New Roman" pitchFamily="18" charset="0"/>
              </a:rPr>
              <a:t>the use of quotations, summary, details, and explanation to support the topic sentence</a:t>
            </a:r>
            <a:r>
              <a:rPr lang="en-US" sz="2000" dirty="0" smtClean="0">
                <a:latin typeface="Times New Roman" pitchFamily="18" charset="0"/>
                <a:cs typeface="Times New Roman" pitchFamily="18" charset="0"/>
              </a:rPr>
              <a:t>. Notice how </a:t>
            </a:r>
            <a:r>
              <a:rPr lang="en-US" sz="2000" b="1" dirty="0" smtClean="0">
                <a:solidFill>
                  <a:srgbClr val="FF0000"/>
                </a:solidFill>
                <a:latin typeface="Times New Roman" pitchFamily="18" charset="0"/>
                <a:cs typeface="Times New Roman" pitchFamily="18" charset="0"/>
              </a:rPr>
              <a:t>it relates back to the thesis statement </a:t>
            </a:r>
            <a:endParaRPr lang="fr-FR" sz="20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dirty="0" smtClean="0"/>
              <a:t>Outline of Literary Analysis Essay</a:t>
            </a:r>
            <a:endParaRPr lang="fr-FR" dirty="0"/>
          </a:p>
        </p:txBody>
      </p:sp>
      <p:sp>
        <p:nvSpPr>
          <p:cNvPr id="3" name="Espace réservé du contenu 2"/>
          <p:cNvSpPr>
            <a:spLocks noGrp="1"/>
          </p:cNvSpPr>
          <p:nvPr>
            <p:ph idx="1"/>
          </p:nvPr>
        </p:nvSpPr>
        <p:spPr>
          <a:xfrm>
            <a:off x="228600" y="1600200"/>
            <a:ext cx="8686800" cy="4952999"/>
          </a:xfrm>
        </p:spPr>
        <p:txBody>
          <a:bodyPr>
            <a:normAutofit/>
          </a:bodyPr>
          <a:lstStyle/>
          <a:p>
            <a:pPr algn="just">
              <a:buNone/>
            </a:pPr>
            <a:r>
              <a:rPr lang="en-US" sz="2700" b="1" dirty="0" smtClean="0">
                <a:solidFill>
                  <a:srgbClr val="FF0000"/>
                </a:solidFill>
                <a:latin typeface="Times New Roman" pitchFamily="18" charset="0"/>
                <a:cs typeface="Times New Roman" pitchFamily="18" charset="0"/>
              </a:rPr>
              <a:t>Conclusion</a:t>
            </a:r>
            <a:r>
              <a:rPr lang="en-US" sz="2700" dirty="0" smtClean="0">
                <a:latin typeface="Times New Roman" pitchFamily="18" charset="0"/>
                <a:cs typeface="Times New Roman" pitchFamily="18" charset="0"/>
              </a:rPr>
              <a:t> </a:t>
            </a:r>
            <a:endParaRPr lang="en-US" sz="2700" b="1" dirty="0" smtClean="0">
              <a:solidFill>
                <a:srgbClr val="FF0000"/>
              </a:solidFill>
              <a:latin typeface="Times New Roman" pitchFamily="18" charset="0"/>
              <a:cs typeface="Times New Roman" pitchFamily="18" charset="0"/>
            </a:endParaRPr>
          </a:p>
          <a:p>
            <a:pPr algn="just">
              <a:buNone/>
            </a:pPr>
            <a:r>
              <a:rPr lang="en-US" sz="2700" dirty="0" smtClean="0">
                <a:latin typeface="Times New Roman" pitchFamily="18" charset="0"/>
                <a:cs typeface="Times New Roman" pitchFamily="18" charset="0"/>
              </a:rPr>
              <a:t>   </a:t>
            </a:r>
          </a:p>
          <a:p>
            <a:pPr algn="just">
              <a:buNone/>
            </a:pPr>
            <a:r>
              <a:rPr lang="en-US" sz="2700" dirty="0" smtClean="0">
                <a:latin typeface="Times New Roman" pitchFamily="18" charset="0"/>
                <a:cs typeface="Times New Roman" pitchFamily="18" charset="0"/>
              </a:rPr>
              <a:t>   Your literary analysis essay should have a concluding paragraph that gives your essay a sense of completeness and lets your readers know that they have come to the end of your paper. Your concluding paragraph might </a:t>
            </a:r>
            <a:r>
              <a:rPr lang="en-US" sz="2700" b="1" dirty="0" smtClean="0">
                <a:latin typeface="Times New Roman" pitchFamily="18" charset="0"/>
                <a:cs typeface="Times New Roman" pitchFamily="18" charset="0"/>
              </a:rPr>
              <a:t>restate the thesis in different words, summarize the main points you have made, or make a relevant comment</a:t>
            </a:r>
            <a:r>
              <a:rPr lang="en-US" sz="2700" dirty="0" smtClean="0">
                <a:latin typeface="Times New Roman" pitchFamily="18" charset="0"/>
                <a:cs typeface="Times New Roman" pitchFamily="18" charset="0"/>
              </a:rPr>
              <a:t> about the literary work you are analyzing .</a:t>
            </a:r>
            <a:endParaRPr lang="fr-FR" sz="27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4000" dirty="0" smtClean="0"/>
              <a:t>Example of </a:t>
            </a:r>
            <a:r>
              <a:rPr lang="fr-FR" sz="4000" dirty="0" smtClean="0"/>
              <a:t>a </a:t>
            </a:r>
            <a:r>
              <a:rPr lang="fr-FR" sz="4000" dirty="0" err="1" smtClean="0"/>
              <a:t>Concluding</a:t>
            </a:r>
            <a:r>
              <a:rPr lang="fr-FR" sz="4000" dirty="0" smtClean="0"/>
              <a:t> </a:t>
            </a:r>
            <a:r>
              <a:rPr lang="fr-FR" sz="4000" dirty="0" err="1" smtClean="0"/>
              <a:t>Paragraph</a:t>
            </a:r>
            <a:endParaRPr lang="fr-FR" sz="4000" dirty="0"/>
          </a:p>
        </p:txBody>
      </p:sp>
      <p:sp>
        <p:nvSpPr>
          <p:cNvPr id="3" name="Espace réservé du contenu 2"/>
          <p:cNvSpPr>
            <a:spLocks noGrp="1"/>
          </p:cNvSpPr>
          <p:nvPr>
            <p:ph idx="1"/>
          </p:nvPr>
        </p:nvSpPr>
        <p:spPr>
          <a:xfrm>
            <a:off x="228600" y="1600200"/>
            <a:ext cx="8686800" cy="5029200"/>
          </a:xfrm>
        </p:spPr>
        <p:txBody>
          <a:bodyPr>
            <a:noAutofit/>
          </a:bodyPr>
          <a:lstStyle/>
          <a:p>
            <a:pPr algn="just">
              <a:buNone/>
            </a:pPr>
            <a:r>
              <a:rPr lang="en-US" sz="2400" dirty="0" smtClean="0">
                <a:latin typeface="Times New Roman" pitchFamily="18" charset="0"/>
                <a:cs typeface="Times New Roman" pitchFamily="18" charset="0"/>
              </a:rPr>
              <a:t>   Below is the concluding paragraph from the essay already mentioned about </a:t>
            </a:r>
            <a:r>
              <a:rPr lang="en-US" sz="2400" b="1" dirty="0" err="1" smtClean="0">
                <a:latin typeface="Times New Roman" pitchFamily="18" charset="0"/>
                <a:cs typeface="Times New Roman" pitchFamily="18" charset="0"/>
              </a:rPr>
              <a:t>Browning's</a:t>
            </a:r>
            <a:r>
              <a:rPr lang="en-US" sz="2400" b="1" dirty="0" smtClean="0">
                <a:latin typeface="Times New Roman" pitchFamily="18" charset="0"/>
                <a:cs typeface="Times New Roman" pitchFamily="18" charset="0"/>
              </a:rPr>
              <a:t> poem "My Last Duchess":</a:t>
            </a:r>
          </a:p>
          <a:p>
            <a:pPr algn="just">
              <a:buNone/>
            </a:pPr>
            <a:endParaRPr lang="en-US" sz="2400" dirty="0" smtClean="0">
              <a:latin typeface="Times New Roman" pitchFamily="18" charset="0"/>
              <a:cs typeface="Times New Roman" pitchFamily="18" charset="0"/>
            </a:endParaRPr>
          </a:p>
          <a:p>
            <a:pPr algn="just">
              <a:lnSpc>
                <a:spcPct val="150000"/>
              </a:lnSpc>
              <a:buNone/>
            </a:pPr>
            <a:r>
              <a:rPr lang="en-US" sz="2400" dirty="0" smtClean="0">
                <a:latin typeface="Times New Roman" pitchFamily="18" charset="0"/>
                <a:cs typeface="Times New Roman" pitchFamily="18" charset="0"/>
              </a:rPr>
              <a:t>    If the Duke has any redeeming qualities, they fail to appear in the poem. </a:t>
            </a:r>
            <a:r>
              <a:rPr lang="en-US" sz="2400" dirty="0" err="1" smtClean="0">
                <a:latin typeface="Times New Roman" pitchFamily="18" charset="0"/>
                <a:cs typeface="Times New Roman" pitchFamily="18" charset="0"/>
              </a:rPr>
              <a:t>Browning's</a:t>
            </a:r>
            <a:r>
              <a:rPr lang="en-US" sz="2400" dirty="0" smtClean="0">
                <a:latin typeface="Times New Roman" pitchFamily="18" charset="0"/>
                <a:cs typeface="Times New Roman" pitchFamily="18" charset="0"/>
              </a:rPr>
              <a:t> emphasis on the Duke's traits of arrogance, jealousy, and materialism make it apparent that anyone who might have known the Duke personally would have based his opinion of him on these three personality "flaws." Ultimately, the </a:t>
            </a:r>
            <a:r>
              <a:rPr lang="en-US" sz="2400" dirty="0" smtClean="0">
                <a:latin typeface="Times New Roman" pitchFamily="18" charset="0"/>
                <a:cs typeface="Times New Roman" pitchFamily="18" charset="0"/>
              </a:rPr>
              <a:t>reader’s </a:t>
            </a:r>
            <a:r>
              <a:rPr lang="en-US" sz="2400" dirty="0" smtClean="0">
                <a:latin typeface="Times New Roman" pitchFamily="18" charset="0"/>
                <a:cs typeface="Times New Roman" pitchFamily="18" charset="0"/>
              </a:rPr>
              <a:t>opinion of the Duke is not a favorable one, and it is clear that Browning intended that the </a:t>
            </a:r>
            <a:r>
              <a:rPr lang="en-US" sz="2400" dirty="0" smtClean="0">
                <a:latin typeface="Times New Roman" pitchFamily="18" charset="0"/>
                <a:cs typeface="Times New Roman" pitchFamily="18" charset="0"/>
              </a:rPr>
              <a:t>readers </a:t>
            </a:r>
            <a:r>
              <a:rPr lang="en-US" sz="2400" dirty="0" smtClean="0">
                <a:latin typeface="Times New Roman" pitchFamily="18" charset="0"/>
                <a:cs typeface="Times New Roman" pitchFamily="18" charset="0"/>
              </a:rPr>
              <a:t>feel this way.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sz="3600" dirty="0" smtClean="0"/>
              <a:t>Considerations in Literary Analysis Essay</a:t>
            </a:r>
            <a:endParaRPr lang="fr-FR" sz="3600" dirty="0"/>
          </a:p>
        </p:txBody>
      </p:sp>
      <p:sp>
        <p:nvSpPr>
          <p:cNvPr id="3" name="Espace réservé du contenu 2"/>
          <p:cNvSpPr>
            <a:spLocks noGrp="1"/>
          </p:cNvSpPr>
          <p:nvPr>
            <p:ph idx="1"/>
          </p:nvPr>
        </p:nvSpPr>
        <p:spPr>
          <a:xfrm>
            <a:off x="304800" y="1600200"/>
            <a:ext cx="8534400" cy="5257799"/>
          </a:xfrm>
        </p:spPr>
        <p:txBody>
          <a:bodyPr>
            <a:normAutofit fontScale="77500" lnSpcReduction="20000"/>
          </a:bodyPr>
          <a:lstStyle/>
          <a:p>
            <a:pPr algn="just">
              <a:buNone/>
            </a:pPr>
            <a:r>
              <a:rPr lang="en-US" sz="3400" b="1" dirty="0" smtClean="0">
                <a:solidFill>
                  <a:srgbClr val="FF0000"/>
                </a:solidFill>
                <a:latin typeface="Times New Roman" pitchFamily="18" charset="0"/>
                <a:cs typeface="Times New Roman" pitchFamily="18" charset="0"/>
              </a:rPr>
              <a:t>The Title of Your Essay</a:t>
            </a:r>
          </a:p>
          <a:p>
            <a:pPr algn="just">
              <a:buNone/>
            </a:pPr>
            <a:endParaRPr lang="en-US" sz="3400" dirty="0" smtClean="0">
              <a:latin typeface="Times New Roman" pitchFamily="18" charset="0"/>
              <a:cs typeface="Times New Roman" pitchFamily="18" charset="0"/>
            </a:endParaRPr>
          </a:p>
          <a:p>
            <a:pPr algn="just">
              <a:buNone/>
            </a:pPr>
            <a:r>
              <a:rPr lang="en-US" sz="3400" dirty="0" smtClean="0">
                <a:latin typeface="Times New Roman" pitchFamily="18" charset="0"/>
                <a:cs typeface="Times New Roman" pitchFamily="18" charset="0"/>
              </a:rPr>
              <a:t>    It is essential that you give your essay a title that is </a:t>
            </a:r>
            <a:r>
              <a:rPr lang="en-US" sz="3400" b="1" dirty="0" smtClean="0">
                <a:latin typeface="Times New Roman" pitchFamily="18" charset="0"/>
                <a:cs typeface="Times New Roman" pitchFamily="18" charset="0"/>
              </a:rPr>
              <a:t>descriptive of the approach you are taking </a:t>
            </a:r>
            <a:r>
              <a:rPr lang="en-US" sz="3400" dirty="0" smtClean="0">
                <a:latin typeface="Times New Roman" pitchFamily="18" charset="0"/>
                <a:cs typeface="Times New Roman" pitchFamily="18" charset="0"/>
              </a:rPr>
              <a:t>in your paper. Just as you did in your introductory paragraph, try to get the reader's attention. Consider the various elements that contribute to the meaning of the work, such as </a:t>
            </a:r>
            <a:r>
              <a:rPr lang="en-US" sz="3400" b="1" dirty="0" smtClean="0">
                <a:latin typeface="Times New Roman" pitchFamily="18" charset="0"/>
                <a:cs typeface="Times New Roman" pitchFamily="18" charset="0"/>
              </a:rPr>
              <a:t>conflict, narrative points of view, characterization, setting tone, mood, foreshadowing, imagery, style, and symbolism</a:t>
            </a:r>
            <a:r>
              <a:rPr lang="en-US" sz="3400" dirty="0" smtClean="0">
                <a:latin typeface="Times New Roman" pitchFamily="18" charset="0"/>
                <a:cs typeface="Times New Roman" pitchFamily="18" charset="0"/>
              </a:rPr>
              <a:t>. </a:t>
            </a:r>
          </a:p>
          <a:p>
            <a:pPr algn="just">
              <a:buNone/>
            </a:pPr>
            <a:endParaRPr lang="en-US" sz="3400" dirty="0" smtClean="0">
              <a:latin typeface="Times New Roman" pitchFamily="18" charset="0"/>
              <a:cs typeface="Times New Roman" pitchFamily="18" charset="0"/>
            </a:endParaRPr>
          </a:p>
          <a:p>
            <a:pPr algn="just">
              <a:buNone/>
            </a:pPr>
            <a:r>
              <a:rPr lang="en-US" sz="3400" b="1" dirty="0" smtClean="0">
                <a:solidFill>
                  <a:srgbClr val="FF0000"/>
                </a:solidFill>
                <a:latin typeface="Times New Roman" pitchFamily="18" charset="0"/>
                <a:cs typeface="Times New Roman" pitchFamily="18" charset="0"/>
              </a:rPr>
              <a:t> Examples:</a:t>
            </a:r>
          </a:p>
          <a:p>
            <a:pPr algn="just">
              <a:buNone/>
            </a:pPr>
            <a:endParaRPr lang="en-US" sz="3400" dirty="0" smtClean="0">
              <a:latin typeface="Times New Roman" pitchFamily="18" charset="0"/>
              <a:cs typeface="Times New Roman" pitchFamily="18" charset="0"/>
            </a:endParaRPr>
          </a:p>
          <a:p>
            <a:pPr algn="just">
              <a:buFont typeface="Wingdings" pitchFamily="2" charset="2"/>
              <a:buChar char="§"/>
            </a:pPr>
            <a:r>
              <a:rPr lang="en-US" sz="3400" dirty="0" smtClean="0">
                <a:latin typeface="Times New Roman" pitchFamily="18" charset="0"/>
                <a:cs typeface="Times New Roman" pitchFamily="18" charset="0"/>
              </a:rPr>
              <a:t>Robert </a:t>
            </a:r>
            <a:r>
              <a:rPr lang="en-US" sz="3400" dirty="0" err="1" smtClean="0">
                <a:latin typeface="Times New Roman" pitchFamily="18" charset="0"/>
                <a:cs typeface="Times New Roman" pitchFamily="18" charset="0"/>
              </a:rPr>
              <a:t>Browning's</a:t>
            </a:r>
            <a:r>
              <a:rPr lang="en-US" sz="3400" dirty="0" smtClean="0">
                <a:latin typeface="Times New Roman" pitchFamily="18" charset="0"/>
                <a:cs typeface="Times New Roman" pitchFamily="18" charset="0"/>
              </a:rPr>
              <a:t> Duke: A Portrayal of a Sinister Man </a:t>
            </a:r>
          </a:p>
          <a:p>
            <a:pPr algn="just">
              <a:buFont typeface="Wingdings" pitchFamily="2" charset="2"/>
              <a:buChar char="§"/>
            </a:pPr>
            <a:r>
              <a:rPr lang="en-US" sz="3400" dirty="0" smtClean="0">
                <a:latin typeface="Times New Roman" pitchFamily="18" charset="0"/>
                <a:cs typeface="Times New Roman" pitchFamily="18" charset="0"/>
              </a:rPr>
              <a:t>The A &amp; P as a State of Mind </a:t>
            </a:r>
          </a:p>
          <a:p>
            <a:pPr algn="just">
              <a:buFont typeface="Wingdings" pitchFamily="2" charset="2"/>
              <a:buChar char="§"/>
            </a:pPr>
            <a:r>
              <a:rPr lang="en-US" sz="3400" dirty="0" smtClean="0">
                <a:latin typeface="Times New Roman" pitchFamily="18" charset="0"/>
                <a:cs typeface="Times New Roman" pitchFamily="18" charset="0"/>
              </a:rPr>
              <a:t>Theme in "The Secret Lion": The Struggle of Adolescence </a:t>
            </a:r>
            <a:endParaRPr lang="fr-FR" sz="3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ox(in)">
                                      <p:cBhvr>
                                        <p:cTn id="20" dur="500"/>
                                        <p:tgtEl>
                                          <p:spTgt spid="3">
                                            <p:txEl>
                                              <p:pRg st="6" end="6"/>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ox(in)">
                                      <p:cBhvr>
                                        <p:cTn id="23" dur="500"/>
                                        <p:tgtEl>
                                          <p:spTgt spid="3">
                                            <p:txEl>
                                              <p:pRg st="7" end="7"/>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ox(in)">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55448"/>
            <a:ext cx="8534400" cy="1252728"/>
          </a:xfrm>
        </p:spPr>
        <p:txBody>
          <a:bodyPr>
            <a:noAutofit/>
          </a:bodyPr>
          <a:lstStyle/>
          <a:p>
            <a:pPr algn="ctr"/>
            <a:r>
              <a:rPr lang="en-US" sz="3600" dirty="0" smtClean="0"/>
              <a:t>Considerations in Literary Analysis Essay</a:t>
            </a:r>
            <a:endParaRPr lang="fr-FR" sz="3600" dirty="0"/>
          </a:p>
        </p:txBody>
      </p:sp>
      <p:sp>
        <p:nvSpPr>
          <p:cNvPr id="3" name="Espace réservé du contenu 2"/>
          <p:cNvSpPr>
            <a:spLocks noGrp="1"/>
          </p:cNvSpPr>
          <p:nvPr>
            <p:ph idx="1"/>
          </p:nvPr>
        </p:nvSpPr>
        <p:spPr>
          <a:xfrm>
            <a:off x="304800" y="1523999"/>
            <a:ext cx="8534400" cy="5181601"/>
          </a:xfrm>
        </p:spPr>
        <p:txBody>
          <a:bodyPr>
            <a:normAutofit lnSpcReduction="10000"/>
          </a:bodyPr>
          <a:lstStyle/>
          <a:p>
            <a:pPr algn="just">
              <a:buNone/>
            </a:pPr>
            <a:r>
              <a:rPr lang="en-US" sz="2400" b="1" dirty="0" smtClean="0">
                <a:solidFill>
                  <a:srgbClr val="FF0000"/>
                </a:solidFill>
                <a:latin typeface="Times New Roman" pitchFamily="18" charset="0"/>
                <a:cs typeface="Times New Roman" pitchFamily="18" charset="0"/>
              </a:rPr>
              <a:t>Audience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Consider </a:t>
            </a:r>
            <a:r>
              <a:rPr lang="en-US" sz="2400" dirty="0" smtClean="0">
                <a:latin typeface="Times New Roman" pitchFamily="18" charset="0"/>
                <a:cs typeface="Times New Roman" pitchFamily="18" charset="0"/>
              </a:rPr>
              <a:t>the reader for whom you are writing your essay. The audience could have read the analyzed work, but perhaps </a:t>
            </a:r>
            <a:r>
              <a:rPr lang="en-US" sz="2400" b="1" dirty="0" smtClean="0">
                <a:latin typeface="Times New Roman" pitchFamily="18" charset="0"/>
                <a:cs typeface="Times New Roman" pitchFamily="18" charset="0"/>
              </a:rPr>
              <a:t>they have not thought about it in exactly the same way. </a:t>
            </a:r>
            <a:r>
              <a:rPr lang="en-US" sz="2400" dirty="0" smtClean="0">
                <a:latin typeface="Times New Roman" pitchFamily="18" charset="0"/>
                <a:cs typeface="Times New Roman" pitchFamily="18" charset="0"/>
              </a:rPr>
              <a:t>so, it is not necessary to "retell" the work of literature in any way.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Your </a:t>
            </a:r>
            <a:r>
              <a:rPr lang="en-US" sz="2400" dirty="0" smtClean="0">
                <a:latin typeface="Times New Roman" pitchFamily="18" charset="0"/>
                <a:cs typeface="Times New Roman" pitchFamily="18" charset="0"/>
              </a:rPr>
              <a:t>role is to be </a:t>
            </a:r>
            <a:r>
              <a:rPr lang="en-US" sz="2400" b="1" dirty="0" smtClean="0">
                <a:latin typeface="Times New Roman" pitchFamily="18" charset="0"/>
                <a:cs typeface="Times New Roman" pitchFamily="18" charset="0"/>
              </a:rPr>
              <a:t>the explainer or interpreter of the work—to tell what certain elements of the work mean in relation to your central idea (thesis).</a:t>
            </a:r>
            <a:r>
              <a:rPr lang="en-US" sz="2400" dirty="0" smtClean="0">
                <a:latin typeface="Times New Roman" pitchFamily="18" charset="0"/>
                <a:cs typeface="Times New Roman" pitchFamily="18" charset="0"/>
              </a:rPr>
              <a:t> When you make references to the text of the short story, poem, or play, you are doing so to remind your audience of something they already know. The principle emphasis of your essay is to draw conclusions and develop arguments. Be sure to avoid plot summary.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t>  Some </a:t>
            </a:r>
            <a:r>
              <a:rPr lang="en-US" sz="3600" dirty="0" smtClean="0"/>
              <a:t>Approaches  in a Literary Analysis</a:t>
            </a:r>
            <a:endParaRPr lang="fr-FR" sz="3600" dirty="0"/>
          </a:p>
        </p:txBody>
      </p:sp>
      <p:sp>
        <p:nvSpPr>
          <p:cNvPr id="3" name="Espace réservé du contenu 2"/>
          <p:cNvSpPr>
            <a:spLocks noGrp="1"/>
          </p:cNvSpPr>
          <p:nvPr>
            <p:ph idx="1"/>
          </p:nvPr>
        </p:nvSpPr>
        <p:spPr/>
        <p:txBody>
          <a:bodyPr>
            <a:normAutofit/>
          </a:bodyPr>
          <a:lstStyle/>
          <a:p>
            <a:pPr algn="just">
              <a:buNone/>
            </a:pPr>
            <a:r>
              <a:rPr lang="en-US" sz="2800" b="1" dirty="0" smtClean="0">
                <a:solidFill>
                  <a:srgbClr val="FF0000"/>
                </a:solidFill>
                <a:latin typeface="Times New Roman" pitchFamily="18" charset="0"/>
                <a:cs typeface="Times New Roman" pitchFamily="18" charset="0"/>
              </a:rPr>
              <a:t>   Discuss </a:t>
            </a:r>
            <a:r>
              <a:rPr lang="en-US" sz="2800" dirty="0" smtClean="0">
                <a:latin typeface="Times New Roman" pitchFamily="18" charset="0"/>
                <a:cs typeface="Times New Roman" pitchFamily="18" charset="0"/>
              </a:rPr>
              <a:t>the conflict(s) or tension(s) within a character or between two characters describing:</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1. The </a:t>
            </a:r>
            <a:r>
              <a:rPr lang="en-US" sz="2800" dirty="0" smtClean="0">
                <a:latin typeface="Times New Roman" pitchFamily="18" charset="0"/>
                <a:cs typeface="Times New Roman" pitchFamily="18" charset="0"/>
              </a:rPr>
              <a:t>origins of the conflict within a character or between two characters.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2. The element(s) that bring the tension to a climax.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3. How the conflict is resolved – murder, compromise, resumption of old tension</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checkerboard(across)">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t>Some Approaches  in a Literary Analysis</a:t>
            </a:r>
            <a:endParaRPr lang="fr-FR" sz="3600" dirty="0"/>
          </a:p>
        </p:txBody>
      </p:sp>
      <p:sp>
        <p:nvSpPr>
          <p:cNvPr id="3" name="Espace réservé du contenu 2"/>
          <p:cNvSpPr>
            <a:spLocks noGrp="1"/>
          </p:cNvSpPr>
          <p:nvPr>
            <p:ph idx="1"/>
          </p:nvPr>
        </p:nvSpPr>
        <p:spPr>
          <a:xfrm>
            <a:off x="228600" y="1600201"/>
            <a:ext cx="8686800" cy="4800600"/>
          </a:xfrm>
        </p:spPr>
        <p:txBody>
          <a:bodyPr>
            <a:normAutofit fontScale="92500" lnSpcReduction="10000"/>
          </a:bodyPr>
          <a:lstStyle/>
          <a:p>
            <a:pPr algn="just">
              <a:buNone/>
            </a:pPr>
            <a:r>
              <a:rPr lang="en-US" sz="2800" b="1" dirty="0" smtClean="0">
                <a:solidFill>
                  <a:srgbClr val="FF0000"/>
                </a:solidFill>
                <a:latin typeface="Times New Roman" pitchFamily="18" charset="0"/>
                <a:cs typeface="Times New Roman" pitchFamily="18" charset="0"/>
              </a:rPr>
              <a:t>   Compare and contrast </a:t>
            </a:r>
            <a:r>
              <a:rPr lang="en-US" sz="2800" dirty="0" smtClean="0">
                <a:latin typeface="Times New Roman" pitchFamily="18" charset="0"/>
                <a:cs typeface="Times New Roman" pitchFamily="18" charset="0"/>
              </a:rPr>
              <a:t>a character in one work with a character in the same or a different work, describing: </a:t>
            </a:r>
          </a:p>
          <a:p>
            <a:pPr algn="just">
              <a:buNone/>
            </a:pPr>
            <a:endParaRPr lang="en-US" sz="2800" dirty="0" smtClean="0">
              <a:latin typeface="Times New Roman" pitchFamily="18" charset="0"/>
              <a:cs typeface="Times New Roman" pitchFamily="18" charset="0"/>
            </a:endParaRPr>
          </a:p>
          <a:p>
            <a:pPr marL="633222" indent="-514350" algn="just">
              <a:buAutoNum type="arabicPeriod"/>
            </a:pPr>
            <a:r>
              <a:rPr lang="en-US" sz="2800" dirty="0" smtClean="0">
                <a:latin typeface="Times New Roman" pitchFamily="18" charset="0"/>
                <a:cs typeface="Times New Roman" pitchFamily="18" charset="0"/>
              </a:rPr>
              <a:t>How Character X is like Character Y, their physical, psychological, or social similarities/differences, and the significance of these traits.</a:t>
            </a:r>
          </a:p>
          <a:p>
            <a:pPr marL="633222" indent="-514350" algn="just">
              <a:buAutoNum type="arabicPeriod"/>
            </a:pPr>
            <a:endParaRPr lang="en-US" sz="2800" dirty="0" smtClean="0">
              <a:latin typeface="Times New Roman" pitchFamily="18" charset="0"/>
              <a:cs typeface="Times New Roman" pitchFamily="18" charset="0"/>
            </a:endParaRPr>
          </a:p>
          <a:p>
            <a:pPr marL="633222" indent="-514350" algn="just">
              <a:buAutoNum type="arabicPeriod"/>
            </a:pPr>
            <a:r>
              <a:rPr lang="en-US" sz="2800" dirty="0" smtClean="0">
                <a:latin typeface="Times New Roman" pitchFamily="18" charset="0"/>
                <a:cs typeface="Times New Roman" pitchFamily="18" charset="0"/>
              </a:rPr>
              <a:t>How the characters react in comparable or different ways to the pressures on them. </a:t>
            </a:r>
          </a:p>
          <a:p>
            <a:pPr marL="633222" indent="-514350" algn="just">
              <a:buAutoNum type="arabicPeriod"/>
            </a:pPr>
            <a:endParaRPr lang="en-US" sz="2800" dirty="0" smtClean="0">
              <a:latin typeface="Times New Roman" pitchFamily="18" charset="0"/>
              <a:cs typeface="Times New Roman" pitchFamily="18" charset="0"/>
            </a:endParaRPr>
          </a:p>
          <a:p>
            <a:pPr marL="633222" indent="-514350" algn="just">
              <a:buAutoNum type="arabicPeriod"/>
            </a:pPr>
            <a:r>
              <a:rPr lang="en-US" sz="2800" dirty="0" smtClean="0">
                <a:latin typeface="Times New Roman" pitchFamily="18" charset="0"/>
                <a:cs typeface="Times New Roman" pitchFamily="18" charset="0"/>
              </a:rPr>
              <a:t>The character more carefully realized or described in the work, which character is more powerful and compelling, and why. </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checkerboard(across)">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t>Some Approaches  in a Literary Analysis</a:t>
            </a:r>
            <a:endParaRPr lang="fr-FR" sz="3600" dirty="0"/>
          </a:p>
        </p:txBody>
      </p:sp>
      <p:sp>
        <p:nvSpPr>
          <p:cNvPr id="3" name="Espace réservé du contenu 2"/>
          <p:cNvSpPr>
            <a:spLocks noGrp="1"/>
          </p:cNvSpPr>
          <p:nvPr>
            <p:ph idx="1"/>
          </p:nvPr>
        </p:nvSpPr>
        <p:spPr>
          <a:xfrm>
            <a:off x="304800" y="1600200"/>
            <a:ext cx="8534400" cy="4952999"/>
          </a:xfrm>
        </p:spPr>
        <p:txBody>
          <a:bodyPr>
            <a:normAutofit/>
          </a:bodyPr>
          <a:lstStyle/>
          <a:p>
            <a:pPr algn="just">
              <a:buNone/>
            </a:pPr>
            <a:r>
              <a:rPr lang="en-US" sz="2800" b="1" dirty="0" smtClean="0">
                <a:solidFill>
                  <a:srgbClr val="FF0000"/>
                </a:solidFill>
                <a:latin typeface="Times New Roman" pitchFamily="18" charset="0"/>
                <a:cs typeface="Times New Roman" pitchFamily="18" charset="0"/>
              </a:rPr>
              <a:t>   Discuss the motivation </a:t>
            </a:r>
            <a:r>
              <a:rPr lang="en-US" sz="2800" dirty="0" smtClean="0">
                <a:latin typeface="Times New Roman" pitchFamily="18" charset="0"/>
                <a:cs typeface="Times New Roman" pitchFamily="18" charset="0"/>
              </a:rPr>
              <a:t>that causes a character to perform an action or to make a decision explaining:</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1. Why Character X acted the way he did and whether he was motivated by heredity.</a:t>
            </a:r>
          </a:p>
          <a:p>
            <a:pPr marL="633222" indent="-514350" algn="just">
              <a:buAutoNum type="arabicPeriod"/>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2. What clues about his motives are given in the work.</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3. Why readers are sympathetic or critical </a:t>
            </a:r>
            <a:r>
              <a:rPr lang="en-US" sz="2800" dirty="0" smtClean="0">
                <a:latin typeface="Times New Roman" pitchFamily="18" charset="0"/>
                <a:cs typeface="Times New Roman" pitchFamily="18" charset="0"/>
              </a:rPr>
              <a:t>to </a:t>
            </a:r>
            <a:r>
              <a:rPr lang="en-US" sz="2800" dirty="0" smtClean="0">
                <a:latin typeface="Times New Roman" pitchFamily="18" charset="0"/>
                <a:cs typeface="Times New Roman" pitchFamily="18" charset="0"/>
              </a:rPr>
              <a:t>him</a:t>
            </a:r>
            <a:r>
              <a:rPr lang="en-US" sz="2800" dirty="0" smtClean="0">
                <a:latin typeface="Times New Roman" pitchFamily="18" charset="0"/>
                <a:cs typeface="Times New Roman" pitchFamily="18" charset="0"/>
              </a:rPr>
              <a:t>.</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checkerboard(across)">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 Literary Analysis Essay </a:t>
            </a:r>
            <a:endParaRPr lang="fr-FR" dirty="0"/>
          </a:p>
        </p:txBody>
      </p:sp>
      <p:sp>
        <p:nvSpPr>
          <p:cNvPr id="3" name="Espace réservé du contenu 2"/>
          <p:cNvSpPr>
            <a:spLocks noGrp="1"/>
          </p:cNvSpPr>
          <p:nvPr>
            <p:ph idx="1"/>
          </p:nvPr>
        </p:nvSpPr>
        <p:spPr>
          <a:xfrm>
            <a:off x="152400" y="1447800"/>
            <a:ext cx="8763000" cy="5105399"/>
          </a:xfrm>
        </p:spPr>
        <p:txBody>
          <a:bodyPr>
            <a:normAutofit fontScale="77500" lnSpcReduction="20000"/>
          </a:bodyPr>
          <a:lstStyle/>
          <a:p>
            <a:endParaRPr lang="fr-FR" dirty="0" smtClean="0"/>
          </a:p>
          <a:p>
            <a:pPr algn="just">
              <a:buNone/>
            </a:pPr>
            <a:r>
              <a:rPr lang="en-US" dirty="0" smtClean="0"/>
              <a:t>     </a:t>
            </a:r>
            <a:r>
              <a:rPr lang="en-US" sz="4100" dirty="0" smtClean="0">
                <a:latin typeface="Times New Roman" pitchFamily="18" charset="0"/>
                <a:cs typeface="Times New Roman" pitchFamily="18" charset="0"/>
              </a:rPr>
              <a:t>Literary analysis essay is an academic piece of paper that  carefully examines and evaluates a work of literature or an aspect of a work of literature.</a:t>
            </a:r>
          </a:p>
          <a:p>
            <a:pPr algn="just">
              <a:buNone/>
            </a:pPr>
            <a:endParaRPr lang="en-US" sz="4100" dirty="0" smtClean="0">
              <a:latin typeface="Times New Roman" pitchFamily="18" charset="0"/>
              <a:cs typeface="Times New Roman" pitchFamily="18" charset="0"/>
            </a:endParaRPr>
          </a:p>
          <a:p>
            <a:pPr algn="just">
              <a:buNone/>
            </a:pPr>
            <a:r>
              <a:rPr lang="en-US" sz="4100" dirty="0" smtClean="0">
                <a:latin typeface="Times New Roman" pitchFamily="18" charset="0"/>
                <a:cs typeface="Times New Roman" pitchFamily="18" charset="0"/>
              </a:rPr>
              <a:t>   Literary analysis involves breaking down the subject into its constituent parts. Evaluating the various elements of a particular work of literature is a process that will assist you to better appreciate and comprehend this work in its entirety.</a:t>
            </a:r>
          </a:p>
          <a:p>
            <a:pPr>
              <a:buNone/>
            </a:pPr>
            <a:r>
              <a:rPr lang="en-US"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t>Some Approaches  in a Literary Analysis</a:t>
            </a:r>
            <a:endParaRPr lang="fr-FR" sz="3600" dirty="0"/>
          </a:p>
        </p:txBody>
      </p:sp>
      <p:sp>
        <p:nvSpPr>
          <p:cNvPr id="3" name="Espace réservé du contenu 2"/>
          <p:cNvSpPr>
            <a:spLocks noGrp="1"/>
          </p:cNvSpPr>
          <p:nvPr>
            <p:ph idx="1"/>
          </p:nvPr>
        </p:nvSpPr>
        <p:spPr/>
        <p:txBody>
          <a:bodyPr>
            <a:normAutofit lnSpcReduction="10000"/>
          </a:bodyPr>
          <a:lstStyle/>
          <a:p>
            <a:pPr algn="just">
              <a:buNone/>
            </a:pPr>
            <a:r>
              <a:rPr lang="en-US" sz="2800" b="1" dirty="0" smtClean="0">
                <a:solidFill>
                  <a:srgbClr val="FF0000"/>
                </a:solidFill>
                <a:latin typeface="Times New Roman" pitchFamily="18" charset="0"/>
                <a:cs typeface="Times New Roman" pitchFamily="18" charset="0"/>
              </a:rPr>
              <a:t>   Discuss the relationship </a:t>
            </a:r>
            <a:r>
              <a:rPr lang="en-US" sz="2800" dirty="0" smtClean="0">
                <a:latin typeface="Times New Roman" pitchFamily="18" charset="0"/>
                <a:cs typeface="Times New Roman" pitchFamily="18" charset="0"/>
              </a:rPr>
              <a:t>between character and theme, describing: </a:t>
            </a:r>
          </a:p>
          <a:p>
            <a:pPr algn="just">
              <a:buNone/>
            </a:pPr>
            <a:endParaRPr lang="en-US" sz="2800" dirty="0" smtClean="0">
              <a:latin typeface="Times New Roman" pitchFamily="18" charset="0"/>
              <a:cs typeface="Times New Roman" pitchFamily="18" charset="0"/>
            </a:endParaRPr>
          </a:p>
          <a:p>
            <a:pPr marL="633222" indent="-514350" algn="just">
              <a:buAutoNum type="arabicPeriod"/>
            </a:pPr>
            <a:r>
              <a:rPr lang="en-US" sz="2800" dirty="0" smtClean="0">
                <a:latin typeface="Times New Roman" pitchFamily="18" charset="0"/>
                <a:cs typeface="Times New Roman" pitchFamily="18" charset="0"/>
              </a:rPr>
              <a:t>Whether the character is pompous or untrustworthy or self-sacrificing.</a:t>
            </a:r>
          </a:p>
          <a:p>
            <a:pPr marL="633222" indent="-514350" algn="just">
              <a:buAutoNum type="arabicPeriod"/>
            </a:pPr>
            <a:endParaRPr lang="en-US" sz="2800" dirty="0" smtClean="0">
              <a:latin typeface="Times New Roman" pitchFamily="18" charset="0"/>
              <a:cs typeface="Times New Roman" pitchFamily="18" charset="0"/>
            </a:endParaRPr>
          </a:p>
          <a:p>
            <a:pPr marL="633222" indent="-514350" algn="just">
              <a:buAutoNum type="arabicPeriod"/>
            </a:pPr>
            <a:r>
              <a:rPr lang="en-US" sz="2800" dirty="0" smtClean="0">
                <a:latin typeface="Times New Roman" pitchFamily="18" charset="0"/>
                <a:cs typeface="Times New Roman" pitchFamily="18" charset="0"/>
              </a:rPr>
              <a:t>The setting limits the work’s message of universality and, if so, in what ways.</a:t>
            </a:r>
          </a:p>
          <a:p>
            <a:pPr marL="633222" indent="-514350" algn="just">
              <a:buAutoNum type="arabicPeriod"/>
            </a:pPr>
            <a:endParaRPr lang="en-US" sz="2800" dirty="0" smtClean="0">
              <a:latin typeface="Times New Roman" pitchFamily="18" charset="0"/>
              <a:cs typeface="Times New Roman" pitchFamily="18" charset="0"/>
            </a:endParaRPr>
          </a:p>
          <a:p>
            <a:pPr marL="633222" indent="-514350" algn="just">
              <a:buAutoNum type="arabicPeriod"/>
            </a:pPr>
            <a:r>
              <a:rPr lang="en-US" sz="2800" dirty="0" smtClean="0">
                <a:latin typeface="Times New Roman" pitchFamily="18" charset="0"/>
                <a:cs typeface="Times New Roman" pitchFamily="18" charset="0"/>
              </a:rPr>
              <a:t>Details of the setting have an impact on the characters, the events, and the meaning.</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checkerboard(across)">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t>Some Approaches  in a Literary Analysis</a:t>
            </a:r>
            <a:endParaRPr lang="fr-FR" sz="3600" dirty="0"/>
          </a:p>
        </p:txBody>
      </p:sp>
      <p:sp>
        <p:nvSpPr>
          <p:cNvPr id="3" name="Espace réservé du contenu 2"/>
          <p:cNvSpPr>
            <a:spLocks noGrp="1"/>
          </p:cNvSpPr>
          <p:nvPr>
            <p:ph idx="1"/>
          </p:nvPr>
        </p:nvSpPr>
        <p:spPr>
          <a:xfrm>
            <a:off x="228600" y="1524000"/>
            <a:ext cx="8686800" cy="5181599"/>
          </a:xfrm>
        </p:spPr>
        <p:txBody>
          <a:bodyPr>
            <a:noAutofit/>
          </a:bodyPr>
          <a:lstStyle/>
          <a:p>
            <a:pPr algn="just">
              <a:buNone/>
            </a:pPr>
            <a:r>
              <a:rPr lang="en-US" sz="2800" b="1" dirty="0" smtClean="0">
                <a:solidFill>
                  <a:srgbClr val="FF0000"/>
                </a:solidFill>
                <a:latin typeface="Times New Roman" pitchFamily="18" charset="0"/>
                <a:cs typeface="Times New Roman" pitchFamily="18" charset="0"/>
              </a:rPr>
              <a:t>  </a:t>
            </a:r>
          </a:p>
          <a:p>
            <a:pPr algn="just">
              <a:buNone/>
            </a:pPr>
            <a:endParaRPr lang="en-US" sz="2800" b="1" dirty="0" smtClean="0">
              <a:solidFill>
                <a:srgbClr val="FF0000"/>
              </a:solidFill>
              <a:latin typeface="Times New Roman" pitchFamily="18" charset="0"/>
              <a:cs typeface="Times New Roman" pitchFamily="18" charset="0"/>
            </a:endParaRPr>
          </a:p>
          <a:p>
            <a:pPr algn="just">
              <a:buNone/>
            </a:pPr>
            <a:r>
              <a:rPr lang="en-US" sz="2800" b="1" dirty="0" smtClean="0">
                <a:solidFill>
                  <a:srgbClr val="FF0000"/>
                </a:solidFill>
                <a:latin typeface="Times New Roman" pitchFamily="18" charset="0"/>
                <a:cs typeface="Times New Roman" pitchFamily="18" charset="0"/>
              </a:rPr>
              <a:t>   Discuss special techniques(s)</a:t>
            </a:r>
            <a:r>
              <a:rPr lang="en-US" sz="2800" dirty="0" smtClean="0">
                <a:latin typeface="Times New Roman" pitchFamily="18" charset="0"/>
                <a:cs typeface="Times New Roman" pitchFamily="18" charset="0"/>
              </a:rPr>
              <a:t>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The author uses for example</a:t>
            </a:r>
            <a:r>
              <a:rPr lang="en-US" sz="2800" i="1" dirty="0" smtClean="0">
                <a:latin typeface="Times New Roman" pitchFamily="18" charset="0"/>
                <a:cs typeface="Times New Roman" pitchFamily="18" charset="0"/>
              </a:rPr>
              <a:t>, point of view, flashbacks, symbols or imagery, irony, humor, satire, tone, surprise endings, surrealism, dialect, or stereotypes</a:t>
            </a:r>
            <a:r>
              <a:rPr lang="en-US" sz="28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t>Some Approaches  in a Literary Analysis</a:t>
            </a:r>
            <a:endParaRPr lang="fr-FR" sz="3600" dirty="0"/>
          </a:p>
        </p:txBody>
      </p:sp>
      <p:sp>
        <p:nvSpPr>
          <p:cNvPr id="3" name="Espace réservé du contenu 2"/>
          <p:cNvSpPr>
            <a:spLocks noGrp="1"/>
          </p:cNvSpPr>
          <p:nvPr>
            <p:ph idx="1"/>
          </p:nvPr>
        </p:nvSpPr>
        <p:spPr/>
        <p:txBody>
          <a:bodyPr>
            <a:normAutofit fontScale="77500" lnSpcReduction="20000"/>
          </a:bodyPr>
          <a:lstStyle/>
          <a:p>
            <a:pPr marL="633222" indent="-514350" algn="just">
              <a:buNone/>
            </a:pPr>
            <a:r>
              <a:rPr lang="en-US" b="1" dirty="0" smtClean="0">
                <a:solidFill>
                  <a:srgbClr val="FF0000"/>
                </a:solidFill>
                <a:latin typeface="Times New Roman" pitchFamily="18" charset="0"/>
                <a:cs typeface="Times New Roman" pitchFamily="18" charset="0"/>
              </a:rPr>
              <a:t>Discuss special techniques(s)</a:t>
            </a:r>
            <a:endParaRPr lang="en-US" dirty="0" smtClean="0">
              <a:latin typeface="Times New Roman" pitchFamily="18" charset="0"/>
              <a:cs typeface="Times New Roman" pitchFamily="18" charset="0"/>
            </a:endParaRPr>
          </a:p>
          <a:p>
            <a:pPr marL="633222" indent="-514350" algn="just">
              <a:buNone/>
            </a:pPr>
            <a:endParaRPr lang="en-US" dirty="0" smtClean="0">
              <a:latin typeface="Times New Roman" pitchFamily="18" charset="0"/>
              <a:cs typeface="Times New Roman" pitchFamily="18" charset="0"/>
            </a:endParaRPr>
          </a:p>
          <a:p>
            <a:pPr marL="633222" indent="-514350" algn="just">
              <a:buNone/>
            </a:pPr>
            <a:r>
              <a:rPr lang="en-US" dirty="0" smtClean="0">
                <a:latin typeface="Times New Roman" pitchFamily="18" charset="0"/>
                <a:cs typeface="Times New Roman" pitchFamily="18" charset="0"/>
              </a:rPr>
              <a:t>1. In a paper on </a:t>
            </a:r>
            <a:r>
              <a:rPr lang="en-US" b="1" dirty="0" smtClean="0">
                <a:latin typeface="Times New Roman" pitchFamily="18" charset="0"/>
                <a:cs typeface="Times New Roman" pitchFamily="18" charset="0"/>
              </a:rPr>
              <a:t>a work’s point of view </a:t>
            </a:r>
            <a:r>
              <a:rPr lang="en-US" dirty="0" smtClean="0">
                <a:latin typeface="Times New Roman" pitchFamily="18" charset="0"/>
                <a:cs typeface="Times New Roman" pitchFamily="18" charset="0"/>
              </a:rPr>
              <a:t>describe: </a:t>
            </a:r>
          </a:p>
          <a:p>
            <a:pPr marL="633222" indent="-514350" algn="just">
              <a:buAutoNum type="arabicPeriod"/>
            </a:pPr>
            <a:endParaRPr lang="en-US" dirty="0" smtClean="0">
              <a:latin typeface="Times New Roman" pitchFamily="18" charset="0"/>
              <a:cs typeface="Times New Roman" pitchFamily="18" charset="0"/>
            </a:endParaRPr>
          </a:p>
          <a:p>
            <a:pPr marL="633222" indent="-514350" algn="just">
              <a:buNone/>
            </a:pPr>
            <a:r>
              <a:rPr lang="en-US" dirty="0" smtClean="0">
                <a:latin typeface="Times New Roman" pitchFamily="18" charset="0"/>
                <a:cs typeface="Times New Roman" pitchFamily="18" charset="0"/>
              </a:rPr>
              <a:t>a. The point of view from which the work is told, identifying the narrator as well as the literary classification.</a:t>
            </a:r>
          </a:p>
          <a:p>
            <a:pPr marL="633222" indent="-514350" algn="just">
              <a:buAutoNum type="alphaLcPeriod"/>
            </a:pPr>
            <a:endParaRPr lang="en-US" dirty="0" smtClean="0">
              <a:latin typeface="Times New Roman" pitchFamily="18" charset="0"/>
              <a:cs typeface="Times New Roman" pitchFamily="18" charset="0"/>
            </a:endParaRPr>
          </a:p>
          <a:p>
            <a:pPr marL="633222" indent="-514350" algn="just">
              <a:buNone/>
            </a:pPr>
            <a:r>
              <a:rPr lang="en-US" dirty="0" smtClean="0">
                <a:latin typeface="Times New Roman" pitchFamily="18" charset="0"/>
                <a:cs typeface="Times New Roman" pitchFamily="18" charset="0"/>
              </a:rPr>
              <a:t> b. The effect(s) of the point of view on the selection of details and the manner in which the details are presented. </a:t>
            </a:r>
          </a:p>
          <a:p>
            <a:pPr marL="633222" indent="-514350" algn="just">
              <a:buNone/>
            </a:pPr>
            <a:endParaRPr lang="en-US" dirty="0" smtClean="0">
              <a:latin typeface="Times New Roman" pitchFamily="18" charset="0"/>
              <a:cs typeface="Times New Roman" pitchFamily="18" charset="0"/>
            </a:endParaRPr>
          </a:p>
          <a:p>
            <a:pPr marL="633222" indent="-514350" algn="just">
              <a:buNone/>
            </a:pPr>
            <a:r>
              <a:rPr lang="en-US" dirty="0" smtClean="0">
                <a:latin typeface="Times New Roman" pitchFamily="18" charset="0"/>
                <a:cs typeface="Times New Roman" pitchFamily="18" charset="0"/>
              </a:rPr>
              <a:t>c. The effect(s) the point of view has on the reader, in other words, the attitudes and judgments readers make based on the perspective from which the work is told. </a:t>
            </a:r>
            <a:endParaRPr lang="fr-FR" dirty="0" smtClean="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checkerboard(across)">
                                      <p:cBhvr>
                                        <p:cTn id="15" dur="500"/>
                                        <p:tgtEl>
                                          <p:spTgt spid="3">
                                            <p:txEl>
                                              <p:pRg st="6" end="6"/>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checkerboard(across)">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t>Some Approaches  in a Literary Analysis</a:t>
            </a:r>
            <a:endParaRPr lang="fr-FR" sz="3600" dirty="0"/>
          </a:p>
        </p:txBody>
      </p:sp>
      <p:sp>
        <p:nvSpPr>
          <p:cNvPr id="3" name="Espace réservé du contenu 2"/>
          <p:cNvSpPr>
            <a:spLocks noGrp="1"/>
          </p:cNvSpPr>
          <p:nvPr>
            <p:ph idx="1"/>
          </p:nvPr>
        </p:nvSpPr>
        <p:spPr/>
        <p:txBody>
          <a:bodyPr>
            <a:normAutofit/>
          </a:bodyPr>
          <a:lstStyle/>
          <a:p>
            <a:pPr algn="just">
              <a:buNone/>
            </a:pPr>
            <a:r>
              <a:rPr lang="en-US" sz="2800" b="1" dirty="0" smtClean="0">
                <a:solidFill>
                  <a:srgbClr val="FF0000"/>
                </a:solidFill>
                <a:latin typeface="Times New Roman" pitchFamily="18" charset="0"/>
                <a:cs typeface="Times New Roman" pitchFamily="18" charset="0"/>
              </a:rPr>
              <a:t>Discuss special techniques(s)</a:t>
            </a:r>
            <a:endParaRPr lang="en-US"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2. In a paper on </a:t>
            </a:r>
            <a:r>
              <a:rPr lang="en-US" sz="2800" b="1" dirty="0" smtClean="0">
                <a:latin typeface="Times New Roman" pitchFamily="18" charset="0"/>
                <a:cs typeface="Times New Roman" pitchFamily="18" charset="0"/>
              </a:rPr>
              <a:t>narrative or dramatic method </a:t>
            </a:r>
            <a:r>
              <a:rPr lang="en-US" sz="2800" dirty="0" smtClean="0">
                <a:latin typeface="Times New Roman" pitchFamily="18" charset="0"/>
                <a:cs typeface="Times New Roman" pitchFamily="18" charset="0"/>
              </a:rPr>
              <a:t>explain: </a:t>
            </a:r>
          </a:p>
          <a:p>
            <a:pPr algn="just">
              <a:buNone/>
            </a:pPr>
            <a:endParaRPr lang="en-US" sz="2800" dirty="0" smtClean="0">
              <a:latin typeface="Times New Roman" pitchFamily="18" charset="0"/>
              <a:cs typeface="Times New Roman" pitchFamily="18" charset="0"/>
            </a:endParaRPr>
          </a:p>
          <a:p>
            <a:pPr marL="633222" indent="-514350" algn="just">
              <a:buNone/>
            </a:pPr>
            <a:r>
              <a:rPr lang="en-US" sz="2800" dirty="0" smtClean="0">
                <a:latin typeface="Times New Roman" pitchFamily="18" charset="0"/>
                <a:cs typeface="Times New Roman" pitchFamily="18" charset="0"/>
              </a:rPr>
              <a:t>a. How the reader’s understanding of a work is affected by how the chronology of incidents and/or the sequence of events is presented. </a:t>
            </a:r>
          </a:p>
          <a:p>
            <a:pPr marL="633222" indent="-514350" algn="just">
              <a:buAutoNum type="alphaLcPeriod"/>
            </a:pPr>
            <a:endParaRPr lang="en-US" sz="2800" dirty="0" smtClean="0">
              <a:latin typeface="Times New Roman" pitchFamily="18" charset="0"/>
              <a:cs typeface="Times New Roman" pitchFamily="18" charset="0"/>
            </a:endParaRPr>
          </a:p>
          <a:p>
            <a:pPr marL="633222" indent="-514350" algn="just">
              <a:buNone/>
            </a:pPr>
            <a:r>
              <a:rPr lang="en-US" sz="2800" dirty="0" smtClean="0">
                <a:latin typeface="Times New Roman" pitchFamily="18" charset="0"/>
                <a:cs typeface="Times New Roman" pitchFamily="18" charset="0"/>
              </a:rPr>
              <a:t>b. The part coincidence plays in the work. </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checkerboard(across)">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t>Some Approaches  in a Literary Analysis</a:t>
            </a:r>
            <a:endParaRPr lang="fr-FR" sz="3600" dirty="0"/>
          </a:p>
        </p:txBody>
      </p:sp>
      <p:sp>
        <p:nvSpPr>
          <p:cNvPr id="3" name="Espace réservé du contenu 2"/>
          <p:cNvSpPr>
            <a:spLocks noGrp="1"/>
          </p:cNvSpPr>
          <p:nvPr>
            <p:ph idx="1"/>
          </p:nvPr>
        </p:nvSpPr>
        <p:spPr/>
        <p:txBody>
          <a:bodyPr>
            <a:normAutofit lnSpcReduction="10000"/>
          </a:bodyPr>
          <a:lstStyle/>
          <a:p>
            <a:pPr algn="just">
              <a:buNone/>
            </a:pPr>
            <a:r>
              <a:rPr lang="en-US" sz="2800" b="1" dirty="0" smtClean="0">
                <a:solidFill>
                  <a:srgbClr val="FF0000"/>
                </a:solidFill>
                <a:latin typeface="Times New Roman" pitchFamily="18" charset="0"/>
                <a:cs typeface="Times New Roman" pitchFamily="18" charset="0"/>
              </a:rPr>
              <a:t>Discuss special techniques(s)</a:t>
            </a:r>
            <a:endParaRPr lang="en-US"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3. In a paper </a:t>
            </a:r>
            <a:r>
              <a:rPr lang="en-US" sz="2800" b="1" dirty="0" smtClean="0">
                <a:latin typeface="Times New Roman" pitchFamily="18" charset="0"/>
                <a:cs typeface="Times New Roman" pitchFamily="18" charset="0"/>
              </a:rPr>
              <a:t>on symbolism </a:t>
            </a:r>
            <a:r>
              <a:rPr lang="en-US" sz="2800" dirty="0" smtClean="0">
                <a:latin typeface="Times New Roman" pitchFamily="18" charset="0"/>
                <a:cs typeface="Times New Roman" pitchFamily="18" charset="0"/>
              </a:rPr>
              <a:t>(you should narrow your focus to a single symbol), describe: </a:t>
            </a:r>
          </a:p>
          <a:p>
            <a:pPr algn="just">
              <a:buNone/>
            </a:pPr>
            <a:endParaRPr lang="en-US" sz="2800" dirty="0" smtClean="0">
              <a:latin typeface="Times New Roman" pitchFamily="18" charset="0"/>
              <a:cs typeface="Times New Roman" pitchFamily="18" charset="0"/>
            </a:endParaRPr>
          </a:p>
          <a:p>
            <a:pPr marL="633222" indent="-514350" algn="just">
              <a:buAutoNum type="alphaLcPeriod"/>
            </a:pPr>
            <a:r>
              <a:rPr lang="en-US" sz="2800" dirty="0" smtClean="0">
                <a:latin typeface="Times New Roman" pitchFamily="18" charset="0"/>
                <a:cs typeface="Times New Roman" pitchFamily="18" charset="0"/>
              </a:rPr>
              <a:t>The major symbols in the work.</a:t>
            </a:r>
          </a:p>
          <a:p>
            <a:pPr marL="633222" indent="-514350" algn="just">
              <a:buAutoNum type="alphaLcPeriod"/>
            </a:pPr>
            <a:endParaRPr lang="en-US" sz="2800" dirty="0" smtClean="0">
              <a:latin typeface="Times New Roman" pitchFamily="18" charset="0"/>
              <a:cs typeface="Times New Roman" pitchFamily="18" charset="0"/>
            </a:endParaRPr>
          </a:p>
          <a:p>
            <a:pPr marL="633222" indent="-514350" algn="just">
              <a:buAutoNum type="alphaLcPeriod"/>
            </a:pPr>
            <a:r>
              <a:rPr lang="en-US" sz="2800" dirty="0" smtClean="0">
                <a:latin typeface="Times New Roman" pitchFamily="18" charset="0"/>
                <a:cs typeface="Times New Roman" pitchFamily="18" charset="0"/>
              </a:rPr>
              <a:t>When and where they occur. </a:t>
            </a:r>
          </a:p>
          <a:p>
            <a:pPr marL="633222" indent="-514350" algn="just">
              <a:buAutoNum type="alphaLcPeriod"/>
            </a:pPr>
            <a:endParaRPr lang="en-US" sz="2800" dirty="0" smtClean="0">
              <a:latin typeface="Times New Roman" pitchFamily="18" charset="0"/>
              <a:cs typeface="Times New Roman" pitchFamily="18" charset="0"/>
            </a:endParaRPr>
          </a:p>
          <a:p>
            <a:pPr marL="633222" indent="-514350" algn="just">
              <a:buAutoNum type="alphaLcPeriod"/>
            </a:pPr>
            <a:r>
              <a:rPr lang="en-US" sz="2800" dirty="0" smtClean="0">
                <a:latin typeface="Times New Roman" pitchFamily="18" charset="0"/>
                <a:cs typeface="Times New Roman" pitchFamily="18" charset="0"/>
              </a:rPr>
              <a:t>The impact of the symbols and the meanings they reinforce. </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checkerboard(across)">
                                      <p:cBhvr>
                                        <p:cTn id="15" dur="500"/>
                                        <p:tgtEl>
                                          <p:spTgt spid="3">
                                            <p:txEl>
                                              <p:pRg st="6" end="6"/>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checkerboard(across)">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t>Some Approaches  in a Literary Analysis</a:t>
            </a:r>
            <a:endParaRPr lang="fr-FR" sz="3600" dirty="0"/>
          </a:p>
        </p:txBody>
      </p:sp>
      <p:sp>
        <p:nvSpPr>
          <p:cNvPr id="3" name="Espace réservé du contenu 2"/>
          <p:cNvSpPr>
            <a:spLocks noGrp="1"/>
          </p:cNvSpPr>
          <p:nvPr>
            <p:ph idx="1"/>
          </p:nvPr>
        </p:nvSpPr>
        <p:spPr/>
        <p:txBody>
          <a:bodyPr>
            <a:normAutofit lnSpcReduction="10000"/>
          </a:bodyPr>
          <a:lstStyle/>
          <a:p>
            <a:pPr algn="just">
              <a:buNone/>
            </a:pPr>
            <a:r>
              <a:rPr lang="en-US" sz="2800" b="1" dirty="0" smtClean="0">
                <a:solidFill>
                  <a:srgbClr val="FF0000"/>
                </a:solidFill>
                <a:latin typeface="Times New Roman" pitchFamily="18" charset="0"/>
                <a:cs typeface="Times New Roman" pitchFamily="18" charset="0"/>
              </a:rPr>
              <a:t>Discuss special techniques(s)</a:t>
            </a:r>
            <a:endParaRPr lang="en-US"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4. In a paper on </a:t>
            </a:r>
            <a:r>
              <a:rPr lang="en-US" sz="2800" b="1" dirty="0" smtClean="0">
                <a:latin typeface="Times New Roman" pitchFamily="18" charset="0"/>
                <a:cs typeface="Times New Roman" pitchFamily="18" charset="0"/>
              </a:rPr>
              <a:t>irony,</a:t>
            </a:r>
            <a:r>
              <a:rPr lang="en-US" sz="2800" dirty="0" smtClean="0">
                <a:latin typeface="Times New Roman" pitchFamily="18" charset="0"/>
                <a:cs typeface="Times New Roman" pitchFamily="18" charset="0"/>
              </a:rPr>
              <a:t> describe:</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a. The major irony, contradiction, or reversal in the work.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b. The event(s) or person(s) that cause the irony.</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c. Other ironical elements that reinforce the central irony. </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checkerboard(across)">
                                      <p:cBhvr>
                                        <p:cTn id="15" dur="500"/>
                                        <p:tgtEl>
                                          <p:spTgt spid="3">
                                            <p:txEl>
                                              <p:pRg st="6" end="6"/>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checkerboard(across)">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t>Some Approaches  in a Literary Analysis</a:t>
            </a:r>
            <a:endParaRPr lang="fr-FR" sz="3600" dirty="0"/>
          </a:p>
        </p:txBody>
      </p:sp>
      <p:sp>
        <p:nvSpPr>
          <p:cNvPr id="3" name="Espace réservé du contenu 2"/>
          <p:cNvSpPr>
            <a:spLocks noGrp="1"/>
          </p:cNvSpPr>
          <p:nvPr>
            <p:ph idx="1"/>
          </p:nvPr>
        </p:nvSpPr>
        <p:spPr>
          <a:xfrm>
            <a:off x="228600" y="1524001"/>
            <a:ext cx="8763000" cy="5334000"/>
          </a:xfrm>
        </p:spPr>
        <p:txBody>
          <a:bodyPr>
            <a:noAutofit/>
          </a:bodyPr>
          <a:lstStyle/>
          <a:p>
            <a:pPr algn="just">
              <a:buNone/>
            </a:pPr>
            <a:r>
              <a:rPr lang="en-US" sz="2800" b="1" dirty="0" smtClean="0">
                <a:solidFill>
                  <a:srgbClr val="FF0000"/>
                </a:solidFill>
                <a:latin typeface="Times New Roman" pitchFamily="18" charset="0"/>
                <a:cs typeface="Times New Roman" pitchFamily="18" charset="0"/>
              </a:rPr>
              <a:t>Discuss special techniques(s)</a:t>
            </a:r>
            <a:endParaRPr lang="en-US"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5. In a paper on </a:t>
            </a:r>
            <a:r>
              <a:rPr lang="en-US" sz="2800" b="1" dirty="0" smtClean="0">
                <a:latin typeface="Times New Roman" pitchFamily="18" charset="0"/>
                <a:cs typeface="Times New Roman" pitchFamily="18" charset="0"/>
              </a:rPr>
              <a:t>tone</a:t>
            </a:r>
            <a:r>
              <a:rPr lang="en-US" sz="2800" dirty="0" smtClean="0">
                <a:latin typeface="Times New Roman" pitchFamily="18" charset="0"/>
                <a:cs typeface="Times New Roman" pitchFamily="18" charset="0"/>
              </a:rPr>
              <a:t>  (The apparent emotional state of the speaker/narrator/narrative voice, as conveyed through</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tell whether: </a:t>
            </a:r>
          </a:p>
          <a:p>
            <a:pPr marL="633222" indent="-514350" algn="just">
              <a:buNone/>
            </a:pPr>
            <a:r>
              <a:rPr lang="en-US" sz="2800" dirty="0" smtClean="0">
                <a:latin typeface="Times New Roman" pitchFamily="18" charset="0"/>
                <a:cs typeface="Times New Roman" pitchFamily="18" charset="0"/>
              </a:rPr>
              <a:t>a. The tone or attitude or the teller’s “voice” is bitter, angry, tolerant, amused, earnest or casual. </a:t>
            </a:r>
          </a:p>
          <a:p>
            <a:pPr marL="633222" indent="-514350" algn="just">
              <a:buNone/>
            </a:pPr>
            <a:r>
              <a:rPr lang="en-US" sz="2800" dirty="0" smtClean="0">
                <a:latin typeface="Times New Roman" pitchFamily="18" charset="0"/>
                <a:cs typeface="Times New Roman" pitchFamily="18" charset="0"/>
              </a:rPr>
              <a:t>b. The narrator’s tone is the same as or different from that of the author. </a:t>
            </a:r>
          </a:p>
          <a:p>
            <a:pPr marL="633222" indent="-514350" algn="just">
              <a:buNone/>
            </a:pPr>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The </a:t>
            </a:r>
            <a:r>
              <a:rPr lang="en-US" sz="2800" dirty="0" smtClean="0">
                <a:latin typeface="Times New Roman" pitchFamily="18" charset="0"/>
                <a:cs typeface="Times New Roman" pitchFamily="18" charset="0"/>
              </a:rPr>
              <a:t>poem has a bitter and sardonic tone, revealing the speaker’s anger and resentment</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heckerboard(across)">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Literary Analysis Essay</a:t>
            </a:r>
            <a:endParaRPr lang="fr-FR" dirty="0"/>
          </a:p>
        </p:txBody>
      </p:sp>
      <p:sp>
        <p:nvSpPr>
          <p:cNvPr id="3" name="Espace réservé du contenu 2"/>
          <p:cNvSpPr>
            <a:spLocks noGrp="1"/>
          </p:cNvSpPr>
          <p:nvPr>
            <p:ph idx="1"/>
          </p:nvPr>
        </p:nvSpPr>
        <p:spPr>
          <a:xfrm>
            <a:off x="152400" y="1524001"/>
            <a:ext cx="8763000" cy="5334000"/>
          </a:xfrm>
        </p:spPr>
        <p:txBody>
          <a:bodyPr>
            <a:normAutofit fontScale="25000" lnSpcReduction="20000"/>
          </a:bodyPr>
          <a:lstStyle/>
          <a:p>
            <a:pPr algn="just">
              <a:buNone/>
            </a:pPr>
            <a:r>
              <a:rPr lang="en-US" sz="9600" b="1" dirty="0" smtClean="0">
                <a:solidFill>
                  <a:srgbClr val="FF0000"/>
                </a:solidFill>
                <a:latin typeface="Times New Roman" pitchFamily="18" charset="0"/>
                <a:cs typeface="Times New Roman" pitchFamily="18" charset="0"/>
              </a:rPr>
              <a:t>For example, </a:t>
            </a:r>
          </a:p>
          <a:p>
            <a:pPr algn="just">
              <a:buNone/>
            </a:pPr>
            <a:endParaRPr lang="en-US" sz="4100" b="1" dirty="0" smtClean="0">
              <a:solidFill>
                <a:srgbClr val="FF0000"/>
              </a:solidFill>
              <a:latin typeface="Times New Roman" pitchFamily="18" charset="0"/>
              <a:cs typeface="Times New Roman" pitchFamily="18" charset="0"/>
            </a:endParaRPr>
          </a:p>
          <a:p>
            <a:pPr algn="just">
              <a:buFont typeface="Wingdings" pitchFamily="2" charset="2"/>
              <a:buChar char="ü"/>
            </a:pPr>
            <a:r>
              <a:rPr lang="en-US" sz="9600" dirty="0" smtClean="0">
                <a:latin typeface="Times New Roman" pitchFamily="18" charset="0"/>
                <a:cs typeface="Times New Roman" pitchFamily="18" charset="0"/>
              </a:rPr>
              <a:t>an analysis of a play will involve the analysis of the correlation between the subplot and the main plot.</a:t>
            </a:r>
          </a:p>
          <a:p>
            <a:pPr algn="just">
              <a:buFont typeface="Wingdings" pitchFamily="2" charset="2"/>
              <a:buChar char="ü"/>
            </a:pPr>
            <a:endParaRPr lang="en-US" sz="9600" dirty="0" smtClean="0">
              <a:latin typeface="Times New Roman" pitchFamily="18" charset="0"/>
              <a:cs typeface="Times New Roman" pitchFamily="18" charset="0"/>
            </a:endParaRPr>
          </a:p>
          <a:p>
            <a:pPr algn="just">
              <a:buFont typeface="Wingdings" pitchFamily="2" charset="2"/>
              <a:buChar char="ü"/>
            </a:pPr>
            <a:r>
              <a:rPr lang="en-US" sz="9600" dirty="0" smtClean="0">
                <a:latin typeface="Times New Roman" pitchFamily="18" charset="0"/>
                <a:cs typeface="Times New Roman" pitchFamily="18" charset="0"/>
              </a:rPr>
              <a:t>if you were to analyze a poem, you would have to deal with the different kinds of images in that poem or the relationship between the form and the content.</a:t>
            </a:r>
          </a:p>
          <a:p>
            <a:pPr algn="just">
              <a:buFont typeface="Wingdings" pitchFamily="2" charset="2"/>
              <a:buChar char="ü"/>
            </a:pPr>
            <a:endParaRPr lang="en-US" sz="9600" dirty="0" smtClean="0">
              <a:latin typeface="Times New Roman" pitchFamily="18" charset="0"/>
              <a:cs typeface="Times New Roman" pitchFamily="18" charset="0"/>
            </a:endParaRPr>
          </a:p>
          <a:p>
            <a:pPr algn="just">
              <a:buFont typeface="Wingdings" pitchFamily="2" charset="2"/>
              <a:buChar char="ü"/>
            </a:pPr>
            <a:r>
              <a:rPr lang="en-US" sz="9600" dirty="0" smtClean="0">
                <a:latin typeface="Times New Roman" pitchFamily="18" charset="0"/>
                <a:cs typeface="Times New Roman" pitchFamily="18" charset="0"/>
              </a:rPr>
              <a:t>you would analyze the character flaw of a hero by figuring out how it’s revealed throughout the play. </a:t>
            </a:r>
          </a:p>
          <a:p>
            <a:pPr algn="just">
              <a:buFont typeface="Wingdings" pitchFamily="2" charset="2"/>
              <a:buChar char="ü"/>
            </a:pPr>
            <a:endParaRPr lang="en-US" sz="9600" dirty="0" smtClean="0">
              <a:latin typeface="Times New Roman" pitchFamily="18" charset="0"/>
              <a:cs typeface="Times New Roman" pitchFamily="18" charset="0"/>
            </a:endParaRPr>
          </a:p>
          <a:p>
            <a:pPr algn="just">
              <a:buFont typeface="Wingdings" pitchFamily="2" charset="2"/>
              <a:buChar char="ü"/>
            </a:pPr>
            <a:r>
              <a:rPr lang="en-US" sz="9600" dirty="0" smtClean="0">
                <a:latin typeface="Times New Roman" pitchFamily="18" charset="0"/>
                <a:cs typeface="Times New Roman" pitchFamily="18" charset="0"/>
              </a:rPr>
              <a:t>you may identify a specific theme (for instance, the difficulty in transitioning from adolescence to adulthood) and portray how the writer brings out that theme or explain how the attitude of the main character towards the female gender is disclosed via his actions and dialogue.</a:t>
            </a:r>
          </a:p>
          <a:p>
            <a:pPr>
              <a:buFont typeface="Wingdings" pitchFamily="2" charset="2"/>
              <a:buChar char="ü"/>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ox(in)">
                                      <p:cBhvr>
                                        <p:cTn id="10" dur="500"/>
                                        <p:tgtEl>
                                          <p:spTgt spid="3">
                                            <p:txEl>
                                              <p:pRg st="4" end="4"/>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ox(in)">
                                      <p:cBhvr>
                                        <p:cTn id="13" dur="500"/>
                                        <p:tgtEl>
                                          <p:spTgt spid="3">
                                            <p:txEl>
                                              <p:pRg st="6" end="6"/>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box(in)">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pPr algn="ctr"/>
            <a:r>
              <a:rPr lang="en-US" dirty="0" smtClean="0"/>
              <a:t>Literary Analysis Essay</a:t>
            </a:r>
            <a:endParaRPr lang="fr-FR" dirty="0"/>
          </a:p>
        </p:txBody>
      </p:sp>
      <p:sp>
        <p:nvSpPr>
          <p:cNvPr id="8" name="Espace réservé du texte 7"/>
          <p:cNvSpPr>
            <a:spLocks noGrp="1"/>
          </p:cNvSpPr>
          <p:nvPr>
            <p:ph type="body" idx="1"/>
          </p:nvPr>
        </p:nvSpPr>
        <p:spPr/>
        <p:txBody>
          <a:bodyPr/>
          <a:lstStyle/>
          <a:p>
            <a:pPr algn="ctr"/>
            <a:r>
              <a:rPr lang="fr-FR" dirty="0" smtClean="0">
                <a:solidFill>
                  <a:srgbClr val="FF0000"/>
                </a:solidFill>
                <a:latin typeface="Times New Roman" pitchFamily="18" charset="0"/>
                <a:cs typeface="Times New Roman" pitchFamily="18" charset="0"/>
              </a:rPr>
              <a:t>The basics </a:t>
            </a:r>
            <a:endParaRPr lang="fr-FR" dirty="0">
              <a:solidFill>
                <a:srgbClr val="FF0000"/>
              </a:solidFill>
              <a:latin typeface="Times New Roman" pitchFamily="18" charset="0"/>
              <a:cs typeface="Times New Roman" pitchFamily="18" charset="0"/>
            </a:endParaRPr>
          </a:p>
        </p:txBody>
      </p:sp>
      <p:sp>
        <p:nvSpPr>
          <p:cNvPr id="9" name="Espace réservé du contenu 8"/>
          <p:cNvSpPr>
            <a:spLocks noGrp="1"/>
          </p:cNvSpPr>
          <p:nvPr>
            <p:ph sz="half" idx="2"/>
          </p:nvPr>
        </p:nvSpPr>
        <p:spPr/>
        <p:txBody>
          <a:bodyPr>
            <a:noAutofit/>
          </a:bodyPr>
          <a:lstStyle/>
          <a:p>
            <a:r>
              <a:rPr lang="en-US" sz="2800" dirty="0" smtClean="0">
                <a:latin typeface="Times New Roman" pitchFamily="18" charset="0"/>
                <a:cs typeface="Times New Roman" pitchFamily="18" charset="0"/>
              </a:rPr>
              <a:t>Plot </a:t>
            </a:r>
          </a:p>
          <a:p>
            <a:r>
              <a:rPr lang="en-US" sz="2800" dirty="0" smtClean="0">
                <a:latin typeface="Times New Roman" pitchFamily="18" charset="0"/>
                <a:cs typeface="Times New Roman" pitchFamily="18" charset="0"/>
              </a:rPr>
              <a:t>Setting </a:t>
            </a:r>
          </a:p>
          <a:p>
            <a:r>
              <a:rPr lang="en-US" sz="2800" dirty="0" smtClean="0">
                <a:latin typeface="Times New Roman" pitchFamily="18" charset="0"/>
                <a:cs typeface="Times New Roman" pitchFamily="18" charset="0"/>
              </a:rPr>
              <a:t>Narration/point of view</a:t>
            </a:r>
          </a:p>
          <a:p>
            <a:r>
              <a:rPr lang="en-US" sz="2800" dirty="0" smtClean="0">
                <a:latin typeface="Times New Roman" pitchFamily="18" charset="0"/>
                <a:cs typeface="Times New Roman" pitchFamily="18" charset="0"/>
              </a:rPr>
              <a:t>Characterization </a:t>
            </a:r>
          </a:p>
          <a:p>
            <a:r>
              <a:rPr lang="en-US" sz="2800" dirty="0" smtClean="0">
                <a:latin typeface="Times New Roman" pitchFamily="18" charset="0"/>
                <a:cs typeface="Times New Roman" pitchFamily="18" charset="0"/>
              </a:rPr>
              <a:t>Symbol </a:t>
            </a:r>
          </a:p>
          <a:p>
            <a:r>
              <a:rPr lang="en-US" sz="2800" dirty="0" smtClean="0">
                <a:latin typeface="Times New Roman" pitchFamily="18" charset="0"/>
                <a:cs typeface="Times New Roman" pitchFamily="18" charset="0"/>
              </a:rPr>
              <a:t>Metaphor </a:t>
            </a:r>
          </a:p>
          <a:p>
            <a:r>
              <a:rPr lang="en-US" sz="2800" dirty="0" smtClean="0">
                <a:latin typeface="Times New Roman" pitchFamily="18" charset="0"/>
                <a:cs typeface="Times New Roman" pitchFamily="18" charset="0"/>
              </a:rPr>
              <a:t>Genre </a:t>
            </a:r>
          </a:p>
          <a:p>
            <a:r>
              <a:rPr lang="en-US" sz="2800" dirty="0" smtClean="0">
                <a:latin typeface="Times New Roman" pitchFamily="18" charset="0"/>
                <a:cs typeface="Times New Roman" pitchFamily="18" charset="0"/>
              </a:rPr>
              <a:t>Irony/ambiguity</a:t>
            </a:r>
          </a:p>
          <a:p>
            <a:r>
              <a:rPr lang="en-US" sz="2800" dirty="0" smtClean="0">
                <a:latin typeface="Times New Roman" pitchFamily="18" charset="0"/>
                <a:cs typeface="Times New Roman" pitchFamily="18" charset="0"/>
              </a:rPr>
              <a:t>Imagery </a:t>
            </a:r>
            <a:endParaRPr lang="fr-FR" sz="2800" dirty="0">
              <a:latin typeface="Times New Roman" pitchFamily="18" charset="0"/>
              <a:cs typeface="Times New Roman" pitchFamily="18" charset="0"/>
            </a:endParaRPr>
          </a:p>
        </p:txBody>
      </p:sp>
      <p:sp>
        <p:nvSpPr>
          <p:cNvPr id="10" name="Espace réservé du texte 9"/>
          <p:cNvSpPr>
            <a:spLocks noGrp="1"/>
          </p:cNvSpPr>
          <p:nvPr>
            <p:ph type="body" sz="quarter" idx="3"/>
          </p:nvPr>
        </p:nvSpPr>
        <p:spPr/>
        <p:txBody>
          <a:bodyPr>
            <a:normAutofit/>
          </a:bodyPr>
          <a:lstStyle/>
          <a:p>
            <a:pPr algn="ctr"/>
            <a:r>
              <a:rPr lang="fr-FR" dirty="0" err="1" smtClean="0">
                <a:solidFill>
                  <a:srgbClr val="FF0000"/>
                </a:solidFill>
                <a:latin typeface="Times New Roman" pitchFamily="18" charset="0"/>
                <a:cs typeface="Times New Roman" pitchFamily="18" charset="0"/>
              </a:rPr>
              <a:t>Other</a:t>
            </a:r>
            <a:r>
              <a:rPr lang="fr-FR" dirty="0" smtClean="0">
                <a:solidFill>
                  <a:srgbClr val="FF0000"/>
                </a:solidFill>
                <a:latin typeface="Times New Roman" pitchFamily="18" charset="0"/>
                <a:cs typeface="Times New Roman" pitchFamily="18" charset="0"/>
              </a:rPr>
              <a:t> </a:t>
            </a:r>
            <a:r>
              <a:rPr lang="fr-FR" dirty="0" err="1" smtClean="0">
                <a:solidFill>
                  <a:srgbClr val="FF0000"/>
                </a:solidFill>
                <a:latin typeface="Times New Roman" pitchFamily="18" charset="0"/>
                <a:cs typeface="Times New Roman" pitchFamily="18" charset="0"/>
              </a:rPr>
              <a:t>key</a:t>
            </a:r>
            <a:r>
              <a:rPr lang="fr-FR" dirty="0" smtClean="0">
                <a:solidFill>
                  <a:srgbClr val="FF0000"/>
                </a:solidFill>
                <a:latin typeface="Times New Roman" pitchFamily="18" charset="0"/>
                <a:cs typeface="Times New Roman" pitchFamily="18" charset="0"/>
              </a:rPr>
              <a:t> concepts</a:t>
            </a:r>
          </a:p>
        </p:txBody>
      </p:sp>
      <p:sp>
        <p:nvSpPr>
          <p:cNvPr id="11" name="Espace réservé du contenu 10"/>
          <p:cNvSpPr>
            <a:spLocks noGrp="1"/>
          </p:cNvSpPr>
          <p:nvPr>
            <p:ph sz="quarter" idx="4"/>
          </p:nvPr>
        </p:nvSpPr>
        <p:spPr>
          <a:xfrm>
            <a:off x="4645025" y="2449512"/>
            <a:ext cx="4041775" cy="4027488"/>
          </a:xfrm>
        </p:spPr>
        <p:txBody>
          <a:bodyPr>
            <a:normAutofit/>
          </a:bodyPr>
          <a:lstStyle/>
          <a:p>
            <a:r>
              <a:rPr lang="en-US" sz="2800" dirty="0" smtClean="0">
                <a:latin typeface="Times New Roman" pitchFamily="18" charset="0"/>
                <a:cs typeface="Times New Roman" pitchFamily="18" charset="0"/>
              </a:rPr>
              <a:t>Historical context </a:t>
            </a:r>
          </a:p>
          <a:p>
            <a:r>
              <a:rPr lang="en-US" sz="2800" dirty="0" smtClean="0">
                <a:latin typeface="Times New Roman" pitchFamily="18" charset="0"/>
                <a:cs typeface="Times New Roman" pitchFamily="18" charset="0"/>
              </a:rPr>
              <a:t>Social, political, economic contexts </a:t>
            </a:r>
          </a:p>
          <a:p>
            <a:r>
              <a:rPr lang="en-US" sz="2800" dirty="0" smtClean="0">
                <a:latin typeface="Times New Roman" pitchFamily="18" charset="0"/>
                <a:cs typeface="Times New Roman" pitchFamily="18" charset="0"/>
              </a:rPr>
              <a:t>Ideology</a:t>
            </a:r>
          </a:p>
          <a:p>
            <a:r>
              <a:rPr lang="en-US" sz="2800" dirty="0" smtClean="0">
                <a:latin typeface="Times New Roman" pitchFamily="18" charset="0"/>
                <a:cs typeface="Times New Roman" pitchFamily="18" charset="0"/>
              </a:rPr>
              <a:t> Multiple voices </a:t>
            </a:r>
          </a:p>
          <a:p>
            <a:r>
              <a:rPr lang="en-US" sz="2800" dirty="0" smtClean="0">
                <a:latin typeface="Times New Roman" pitchFamily="18" charset="0"/>
                <a:cs typeface="Times New Roman" pitchFamily="18" charset="0"/>
              </a:rPr>
              <a:t>Various critical orientations</a:t>
            </a:r>
          </a:p>
          <a:p>
            <a:r>
              <a:rPr lang="en-US" sz="2800" dirty="0" smtClean="0">
                <a:latin typeface="Times New Roman" pitchFamily="18" charset="0"/>
                <a:cs typeface="Times New Roman" pitchFamily="18" charset="0"/>
              </a:rPr>
              <a:t>Literary theory</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heckerboard(across)">
                                      <p:cBhvr>
                                        <p:cTn id="7" dur="500"/>
                                        <p:tgtEl>
                                          <p:spTgt spid="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checkerboard(across)">
                                      <p:cBhvr>
                                        <p:cTn id="10" dur="500"/>
                                        <p:tgtEl>
                                          <p:spTgt spid="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checkerboard(across)">
                                      <p:cBhvr>
                                        <p:cTn id="13" dur="500"/>
                                        <p:tgtEl>
                                          <p:spTgt spid="9">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checkerboard(across)">
                                      <p:cBhvr>
                                        <p:cTn id="16" dur="500"/>
                                        <p:tgtEl>
                                          <p:spTgt spid="9">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checkerboard(across)">
                                      <p:cBhvr>
                                        <p:cTn id="19" dur="500"/>
                                        <p:tgtEl>
                                          <p:spTgt spid="9">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checkerboard(across)">
                                      <p:cBhvr>
                                        <p:cTn id="22" dur="500"/>
                                        <p:tgtEl>
                                          <p:spTgt spid="9">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checkerboard(across)">
                                      <p:cBhvr>
                                        <p:cTn id="25" dur="500"/>
                                        <p:tgtEl>
                                          <p:spTgt spid="9">
                                            <p:txEl>
                                              <p:pRg st="6" end="6"/>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9">
                                            <p:txEl>
                                              <p:pRg st="7" end="7"/>
                                            </p:txEl>
                                          </p:spTgt>
                                        </p:tgtEl>
                                        <p:attrNameLst>
                                          <p:attrName>style.visibility</p:attrName>
                                        </p:attrNameLst>
                                      </p:cBhvr>
                                      <p:to>
                                        <p:strVal val="visible"/>
                                      </p:to>
                                    </p:set>
                                    <p:animEffect transition="in" filter="checkerboard(across)">
                                      <p:cBhvr>
                                        <p:cTn id="28" dur="500"/>
                                        <p:tgtEl>
                                          <p:spTgt spid="9">
                                            <p:txEl>
                                              <p:pRg st="7" end="7"/>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Effect transition="in" filter="checkerboard(across)">
                                      <p:cBhvr>
                                        <p:cTn id="31" dur="500"/>
                                        <p:tgtEl>
                                          <p:spTgt spid="9">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checkerboard(across)">
                                      <p:cBhvr>
                                        <p:cTn id="36" dur="500"/>
                                        <p:tgtEl>
                                          <p:spTgt spid="11">
                                            <p:txEl>
                                              <p:pRg st="0" end="0"/>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animEffect transition="in" filter="checkerboard(across)">
                                      <p:cBhvr>
                                        <p:cTn id="39" dur="500"/>
                                        <p:tgtEl>
                                          <p:spTgt spid="11">
                                            <p:txEl>
                                              <p:pRg st="1" end="1"/>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11">
                                            <p:txEl>
                                              <p:pRg st="2" end="2"/>
                                            </p:txEl>
                                          </p:spTgt>
                                        </p:tgtEl>
                                        <p:attrNameLst>
                                          <p:attrName>style.visibility</p:attrName>
                                        </p:attrNameLst>
                                      </p:cBhvr>
                                      <p:to>
                                        <p:strVal val="visible"/>
                                      </p:to>
                                    </p:set>
                                    <p:animEffect transition="in" filter="checkerboard(across)">
                                      <p:cBhvr>
                                        <p:cTn id="42" dur="500"/>
                                        <p:tgtEl>
                                          <p:spTgt spid="11">
                                            <p:txEl>
                                              <p:pRg st="2" end="2"/>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11">
                                            <p:txEl>
                                              <p:pRg st="3" end="3"/>
                                            </p:txEl>
                                          </p:spTgt>
                                        </p:tgtEl>
                                        <p:attrNameLst>
                                          <p:attrName>style.visibility</p:attrName>
                                        </p:attrNameLst>
                                      </p:cBhvr>
                                      <p:to>
                                        <p:strVal val="visible"/>
                                      </p:to>
                                    </p:set>
                                    <p:animEffect transition="in" filter="checkerboard(across)">
                                      <p:cBhvr>
                                        <p:cTn id="45" dur="500"/>
                                        <p:tgtEl>
                                          <p:spTgt spid="11">
                                            <p:txEl>
                                              <p:pRg st="3" end="3"/>
                                            </p:txEl>
                                          </p:spTgt>
                                        </p:tgtEl>
                                      </p:cBhvr>
                                    </p:animEffect>
                                  </p:childTnLst>
                                </p:cTn>
                              </p:par>
                              <p:par>
                                <p:cTn id="46" presetID="5" presetClass="entr" presetSubtype="10" fill="hold" nodeType="withEffect">
                                  <p:stCondLst>
                                    <p:cond delay="0"/>
                                  </p:stCondLst>
                                  <p:childTnLst>
                                    <p:set>
                                      <p:cBhvr>
                                        <p:cTn id="47" dur="1" fill="hold">
                                          <p:stCondLst>
                                            <p:cond delay="0"/>
                                          </p:stCondLst>
                                        </p:cTn>
                                        <p:tgtEl>
                                          <p:spTgt spid="11">
                                            <p:txEl>
                                              <p:pRg st="4" end="4"/>
                                            </p:txEl>
                                          </p:spTgt>
                                        </p:tgtEl>
                                        <p:attrNameLst>
                                          <p:attrName>style.visibility</p:attrName>
                                        </p:attrNameLst>
                                      </p:cBhvr>
                                      <p:to>
                                        <p:strVal val="visible"/>
                                      </p:to>
                                    </p:set>
                                    <p:animEffect transition="in" filter="checkerboard(across)">
                                      <p:cBhvr>
                                        <p:cTn id="48" dur="500"/>
                                        <p:tgtEl>
                                          <p:spTgt spid="11">
                                            <p:txEl>
                                              <p:pRg st="4" end="4"/>
                                            </p:txEl>
                                          </p:spTgt>
                                        </p:tgtEl>
                                      </p:cBhvr>
                                    </p:animEffect>
                                  </p:childTnLst>
                                </p:cTn>
                              </p:par>
                              <p:par>
                                <p:cTn id="49" presetID="5" presetClass="entr" presetSubtype="10" fill="hold" nodeType="withEffect">
                                  <p:stCondLst>
                                    <p:cond delay="0"/>
                                  </p:stCondLst>
                                  <p:childTnLst>
                                    <p:set>
                                      <p:cBhvr>
                                        <p:cTn id="50" dur="1" fill="hold">
                                          <p:stCondLst>
                                            <p:cond delay="0"/>
                                          </p:stCondLst>
                                        </p:cTn>
                                        <p:tgtEl>
                                          <p:spTgt spid="11">
                                            <p:txEl>
                                              <p:pRg st="5" end="5"/>
                                            </p:txEl>
                                          </p:spTgt>
                                        </p:tgtEl>
                                        <p:attrNameLst>
                                          <p:attrName>style.visibility</p:attrName>
                                        </p:attrNameLst>
                                      </p:cBhvr>
                                      <p:to>
                                        <p:strVal val="visible"/>
                                      </p:to>
                                    </p:set>
                                    <p:animEffect transition="in" filter="checkerboard(across)">
                                      <p:cBhvr>
                                        <p:cTn id="51"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Literary Analysis Essay</a:t>
            </a:r>
            <a:endParaRPr lang="fr-FR" dirty="0"/>
          </a:p>
        </p:txBody>
      </p:sp>
      <p:sp>
        <p:nvSpPr>
          <p:cNvPr id="3" name="Espace réservé du contenu 2"/>
          <p:cNvSpPr>
            <a:spLocks noGrp="1"/>
          </p:cNvSpPr>
          <p:nvPr>
            <p:ph idx="1"/>
          </p:nvPr>
        </p:nvSpPr>
        <p:spPr>
          <a:xfrm>
            <a:off x="228600" y="1600201"/>
            <a:ext cx="8686800" cy="5105399"/>
          </a:xfrm>
        </p:spPr>
        <p:txBody>
          <a:bodyPr>
            <a:noAutofit/>
          </a:bodyPr>
          <a:lstStyle/>
          <a:p>
            <a:pPr algn="just">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purpose of writing a literary analysis is </a:t>
            </a:r>
            <a:r>
              <a:rPr lang="en-US" sz="2800" dirty="0" smtClean="0">
                <a:latin typeface="Times New Roman" pitchFamily="18" charset="0"/>
                <a:cs typeface="Times New Roman" pitchFamily="18" charset="0"/>
              </a:rPr>
              <a:t>to convince the person reading your essay that you have supported the idea you are </a:t>
            </a:r>
            <a:r>
              <a:rPr lang="en-US" sz="2800" dirty="0" smtClean="0">
                <a:latin typeface="Times New Roman" pitchFamily="18" charset="0"/>
                <a:cs typeface="Times New Roman" pitchFamily="18" charset="0"/>
              </a:rPr>
              <a:t>developing. </a:t>
            </a:r>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literary analysis involves tight organization and control</a:t>
            </a:r>
            <a:r>
              <a:rPr lang="en-US" sz="2800" dirty="0" smtClean="0">
                <a:latin typeface="Times New Roman" pitchFamily="18" charset="0"/>
                <a:cs typeface="Times New Roman" pitchFamily="18" charset="0"/>
              </a:rPr>
              <a:t>.</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Thus</a:t>
            </a:r>
            <a:r>
              <a:rPr lang="en-US" sz="2800" dirty="0" smtClean="0">
                <a:latin typeface="Times New Roman" pitchFamily="18" charset="0"/>
                <a:cs typeface="Times New Roman" pitchFamily="18" charset="0"/>
              </a:rPr>
              <a:t>, your literary analysis essay outline should contain </a:t>
            </a:r>
            <a:r>
              <a:rPr lang="en-US" sz="2800" b="1" i="1" dirty="0" smtClean="0">
                <a:solidFill>
                  <a:srgbClr val="FF0000"/>
                </a:solidFill>
                <a:latin typeface="Times New Roman" pitchFamily="18" charset="0"/>
                <a:cs typeface="Times New Roman" pitchFamily="18" charset="0"/>
              </a:rPr>
              <a:t>a thesis </a:t>
            </a:r>
            <a:r>
              <a:rPr lang="en-US" sz="2800" dirty="0" smtClean="0">
                <a:latin typeface="Times New Roman" pitchFamily="18" charset="0"/>
                <a:cs typeface="Times New Roman" pitchFamily="18" charset="0"/>
              </a:rPr>
              <a:t>(main idea) and several paragraphs that branch out systematically out of the thesis, and </a:t>
            </a:r>
            <a:r>
              <a:rPr lang="en-US" sz="2800" i="1" dirty="0" smtClean="0">
                <a:solidFill>
                  <a:srgbClr val="FF0000"/>
                </a:solidFill>
                <a:latin typeface="Times New Roman" pitchFamily="18" charset="0"/>
                <a:cs typeface="Times New Roman" pitchFamily="18" charset="0"/>
              </a:rPr>
              <a:t>everything in these paragraphs must be related to the thesis </a:t>
            </a:r>
            <a:r>
              <a:rPr lang="en-US" sz="2800" dirty="0" smtClean="0">
                <a:latin typeface="Times New Roman" pitchFamily="18" charset="0"/>
                <a:cs typeface="Times New Roman" pitchFamily="18" charset="0"/>
              </a:rPr>
              <a:t>and must also contribute to the reader’s comprehension of the main idea.</a:t>
            </a:r>
          </a:p>
          <a:p>
            <a:pPr algn="just">
              <a:buNone/>
            </a:pPr>
            <a:endParaRPr lang="fr-FR"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228600"/>
            <a:ext cx="8686800" cy="990600"/>
          </a:xfrm>
        </p:spPr>
        <p:txBody>
          <a:bodyPr>
            <a:normAutofit fontScale="90000"/>
          </a:bodyPr>
          <a:lstStyle/>
          <a:p>
            <a:r>
              <a:rPr lang="en-US" sz="4600" dirty="0" smtClean="0"/>
              <a:t/>
            </a:r>
            <a:br>
              <a:rPr lang="en-US" sz="4600" dirty="0" smtClean="0"/>
            </a:br>
            <a:r>
              <a:rPr lang="en-US" sz="4000" dirty="0" smtClean="0"/>
              <a:t>The Thesis Statement of a Literary Analysis </a:t>
            </a:r>
            <a:r>
              <a:rPr lang="en-US" sz="4900" i="1" dirty="0" smtClean="0">
                <a:solidFill>
                  <a:srgbClr val="FF0000"/>
                </a:solidFill>
              </a:rPr>
              <a:t/>
            </a:r>
            <a:br>
              <a:rPr lang="en-US" sz="4900" i="1" dirty="0" smtClean="0">
                <a:solidFill>
                  <a:srgbClr val="FF0000"/>
                </a:solidFill>
              </a:rPr>
            </a:br>
            <a:endParaRPr lang="fr-FR" dirty="0"/>
          </a:p>
        </p:txBody>
      </p:sp>
      <p:sp>
        <p:nvSpPr>
          <p:cNvPr id="3" name="Espace réservé du contenu 2"/>
          <p:cNvSpPr>
            <a:spLocks noGrp="1"/>
          </p:cNvSpPr>
          <p:nvPr>
            <p:ph idx="1"/>
          </p:nvPr>
        </p:nvSpPr>
        <p:spPr>
          <a:xfrm>
            <a:off x="0" y="1447800"/>
            <a:ext cx="8991600" cy="5410200"/>
          </a:xfrm>
        </p:spPr>
        <p:txBody>
          <a:bodyPr>
            <a:normAutofit fontScale="25000" lnSpcReduction="20000"/>
          </a:bodyPr>
          <a:lstStyle/>
          <a:p>
            <a:endParaRPr lang="en-US" b="1" i="1" dirty="0" smtClean="0">
              <a:solidFill>
                <a:srgbClr val="FF0000"/>
              </a:solidFill>
            </a:endParaRPr>
          </a:p>
          <a:p>
            <a:endParaRPr lang="en-US" b="1" dirty="0" smtClean="0">
              <a:solidFill>
                <a:srgbClr val="FF0000"/>
              </a:solidFill>
            </a:endParaRPr>
          </a:p>
          <a:p>
            <a:pPr algn="just">
              <a:buNone/>
            </a:pPr>
            <a:r>
              <a:rPr lang="en-US" sz="40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The thesis statement lets the reader know what to expect. It is a sentence that reveals your essay’s objective, that is, the point you’re trying to put across. An essay has no chance of success in the absence of a carefully formulated thesis. </a:t>
            </a:r>
            <a:r>
              <a:rPr lang="en-US" sz="9600" b="1" dirty="0" smtClean="0">
                <a:solidFill>
                  <a:srgbClr val="FF0000"/>
                </a:solidFill>
                <a:latin typeface="Times New Roman" pitchFamily="18" charset="0"/>
                <a:cs typeface="Times New Roman" pitchFamily="18" charset="0"/>
              </a:rPr>
              <a:t>Examples:</a:t>
            </a:r>
          </a:p>
          <a:p>
            <a:pPr algn="just"/>
            <a:endParaRPr lang="en-US" sz="9600" dirty="0" smtClean="0">
              <a:latin typeface="Times New Roman" pitchFamily="18" charset="0"/>
              <a:cs typeface="Times New Roman" pitchFamily="18" charset="0"/>
            </a:endParaRPr>
          </a:p>
          <a:p>
            <a:pPr algn="just">
              <a:buFont typeface="Wingdings" pitchFamily="2" charset="2"/>
              <a:buChar char="Ø"/>
            </a:pPr>
            <a:r>
              <a:rPr lang="en-US" sz="9600" dirty="0" smtClean="0">
                <a:latin typeface="Times New Roman" pitchFamily="18" charset="0"/>
                <a:cs typeface="Times New Roman" pitchFamily="18" charset="0"/>
              </a:rPr>
              <a:t>The imagery captured in Fern Hill, a poem by Dylan Thompson, exposes the ambiguity of humankind’s relationship with nature.</a:t>
            </a:r>
          </a:p>
          <a:p>
            <a:pPr algn="just">
              <a:buFont typeface="Wingdings" pitchFamily="2" charset="2"/>
              <a:buChar char="Ø"/>
            </a:pPr>
            <a:endParaRPr lang="en-US" sz="9600" dirty="0" smtClean="0">
              <a:latin typeface="Times New Roman" pitchFamily="18" charset="0"/>
              <a:cs typeface="Times New Roman" pitchFamily="18" charset="0"/>
            </a:endParaRPr>
          </a:p>
          <a:p>
            <a:pPr algn="just">
              <a:buFont typeface="Wingdings" pitchFamily="2" charset="2"/>
              <a:buChar char="Ø"/>
            </a:pPr>
            <a:r>
              <a:rPr lang="en-US" sz="9600" dirty="0" smtClean="0">
                <a:latin typeface="Times New Roman" pitchFamily="18" charset="0"/>
                <a:cs typeface="Times New Roman" pitchFamily="18" charset="0"/>
              </a:rPr>
              <a:t>The 1960 poem titled The Ballad of Rudolph Reed by Gwendolyn Brook illustrates how the poet utilizes the standard poetic form of the ballad to treat the eccentric, poetic subject matter of racial prejudice.</a:t>
            </a:r>
          </a:p>
          <a:p>
            <a:pPr algn="just">
              <a:buFont typeface="Wingdings" pitchFamily="2" charset="2"/>
              <a:buChar char="Ø"/>
            </a:pPr>
            <a:endParaRPr lang="en-US" sz="9600" dirty="0" smtClean="0">
              <a:latin typeface="Times New Roman" pitchFamily="18" charset="0"/>
              <a:cs typeface="Times New Roman" pitchFamily="18" charset="0"/>
            </a:endParaRPr>
          </a:p>
          <a:p>
            <a:pPr algn="just">
              <a:buFont typeface="Wingdings" pitchFamily="2" charset="2"/>
              <a:buChar char="Ø"/>
            </a:pPr>
            <a:r>
              <a:rPr lang="en-US" sz="9600" dirty="0" smtClean="0">
                <a:latin typeface="Times New Roman" pitchFamily="18" charset="0"/>
                <a:cs typeface="Times New Roman" pitchFamily="18" charset="0"/>
              </a:rPr>
              <a:t>The fate of the main characters in </a:t>
            </a:r>
            <a:r>
              <a:rPr lang="en-US" sz="9600" dirty="0" err="1" smtClean="0">
                <a:latin typeface="Times New Roman" pitchFamily="18" charset="0"/>
                <a:cs typeface="Times New Roman" pitchFamily="18" charset="0"/>
              </a:rPr>
              <a:t>Antigone</a:t>
            </a:r>
            <a:r>
              <a:rPr lang="en-US" sz="9600" dirty="0" smtClean="0">
                <a:latin typeface="Times New Roman" pitchFamily="18" charset="0"/>
                <a:cs typeface="Times New Roman" pitchFamily="18" charset="0"/>
              </a:rPr>
              <a:t> demonstrates the dangers that result from excessive pride.</a:t>
            </a:r>
          </a:p>
          <a:p>
            <a:pPr algn="just"/>
            <a:endParaRPr lang="en-US" sz="8000" dirty="0" smtClean="0">
              <a:latin typeface="Times New Roman" pitchFamily="18" charset="0"/>
              <a:cs typeface="Times New Roman" pitchFamily="18" charset="0"/>
            </a:endParaRPr>
          </a:p>
          <a:p>
            <a:pPr algn="just">
              <a:buNone/>
            </a:pPr>
            <a:r>
              <a:rPr lang="en-US" sz="8400" i="1" dirty="0" smtClean="0">
                <a:solidFill>
                  <a:srgbClr val="FF0000"/>
                </a:solidFill>
                <a:latin typeface="Times New Roman" pitchFamily="18" charset="0"/>
                <a:cs typeface="Times New Roman" pitchFamily="18" charset="0"/>
              </a:rPr>
              <a:t>Note: </a:t>
            </a:r>
            <a:r>
              <a:rPr lang="en-US" sz="8400" dirty="0" smtClean="0">
                <a:latin typeface="Times New Roman" pitchFamily="18" charset="0"/>
                <a:cs typeface="Times New Roman" pitchFamily="18" charset="0"/>
              </a:rPr>
              <a:t>The thesis statement usually comes at the end of the introductory paragraph.</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ox(in)">
                                      <p:cBhvr>
                                        <p:cTn id="15" dur="500"/>
                                        <p:tgtEl>
                                          <p:spTgt spid="3">
                                            <p:txEl>
                                              <p:pRg st="6" end="6"/>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box(in)">
                                      <p:cBhvr>
                                        <p:cTn id="18" dur="500"/>
                                        <p:tgtEl>
                                          <p:spTgt spid="3">
                                            <p:txEl>
                                              <p:pRg st="8" end="8"/>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Effect transition="in" filter="box(in)">
                                      <p:cBhvr>
                                        <p:cTn id="2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dirty="0" smtClean="0"/>
              <a:t>Outline of Literary Analysis Essay</a:t>
            </a:r>
            <a:endParaRPr lang="fr-FR" dirty="0"/>
          </a:p>
        </p:txBody>
      </p:sp>
      <p:sp>
        <p:nvSpPr>
          <p:cNvPr id="3" name="Espace réservé du contenu 2"/>
          <p:cNvSpPr>
            <a:spLocks noGrp="1"/>
          </p:cNvSpPr>
          <p:nvPr>
            <p:ph idx="1"/>
          </p:nvPr>
        </p:nvSpPr>
        <p:spPr>
          <a:xfrm>
            <a:off x="152400" y="1600200"/>
            <a:ext cx="8839200" cy="5257800"/>
          </a:xfrm>
        </p:spPr>
        <p:txBody>
          <a:bodyPr>
            <a:noAutofit/>
          </a:bodyPr>
          <a:lstStyle/>
          <a:p>
            <a:pPr algn="just">
              <a:buNone/>
            </a:pPr>
            <a:r>
              <a:rPr lang="en-US" sz="2800" b="1" dirty="0" smtClean="0">
                <a:solidFill>
                  <a:srgbClr val="FF0000"/>
                </a:solidFill>
                <a:latin typeface="Times New Roman" pitchFamily="18" charset="0"/>
                <a:cs typeface="Times New Roman" pitchFamily="18" charset="0"/>
              </a:rPr>
              <a:t> Introduction</a:t>
            </a:r>
          </a:p>
          <a:p>
            <a:pPr algn="just">
              <a:lnSpc>
                <a:spcPct val="150000"/>
              </a:lnSpc>
              <a:buNone/>
            </a:pPr>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introduction to your literary analysis essay should try to capture your reader’s interest. To bring immediate focus to your subject, you may want to use </a:t>
            </a:r>
            <a:r>
              <a:rPr lang="en-US" sz="2400" b="1" dirty="0" smtClean="0">
                <a:latin typeface="Times New Roman" pitchFamily="18" charset="0"/>
                <a:cs typeface="Times New Roman" pitchFamily="18" charset="0"/>
              </a:rPr>
              <a:t>a quotation, a provocative question, a brief anecdote, a startling statement, or a combination of these. </a:t>
            </a:r>
            <a:r>
              <a:rPr lang="en-US" sz="2400" dirty="0" smtClean="0">
                <a:latin typeface="Times New Roman" pitchFamily="18" charset="0"/>
                <a:cs typeface="Times New Roman" pitchFamily="18" charset="0"/>
              </a:rPr>
              <a:t>You may also want to include </a:t>
            </a:r>
            <a:r>
              <a:rPr lang="en-US" sz="2400" b="1" dirty="0" smtClean="0">
                <a:latin typeface="Times New Roman" pitchFamily="18" charset="0"/>
                <a:cs typeface="Times New Roman" pitchFamily="18" charset="0"/>
              </a:rPr>
              <a:t>background information </a:t>
            </a:r>
            <a:r>
              <a:rPr lang="en-US" sz="2400" dirty="0" smtClean="0">
                <a:latin typeface="Times New Roman" pitchFamily="18" charset="0"/>
                <a:cs typeface="Times New Roman" pitchFamily="18" charset="0"/>
              </a:rPr>
              <a:t>relevant to your thesis and necessary for the reader to understand the position you are taking. In addition, you need to include </a:t>
            </a:r>
            <a:r>
              <a:rPr lang="en-US" sz="2400" b="1" dirty="0" smtClean="0">
                <a:latin typeface="Times New Roman" pitchFamily="18" charset="0"/>
                <a:cs typeface="Times New Roman" pitchFamily="18" charset="0"/>
              </a:rPr>
              <a:t>the title of the work of literature and name of the author</a:t>
            </a:r>
            <a:r>
              <a:rPr lang="en-US" sz="2400" dirty="0" smtClean="0">
                <a:latin typeface="Times New Roman" pitchFamily="18" charset="0"/>
                <a:cs typeface="Times New Roman" pitchFamily="18" charset="0"/>
              </a:rPr>
              <a:t>. </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155448"/>
            <a:ext cx="8610600" cy="1252728"/>
          </a:xfrm>
        </p:spPr>
        <p:txBody>
          <a:bodyPr>
            <a:normAutofit fontScale="90000"/>
          </a:bodyPr>
          <a:lstStyle/>
          <a:p>
            <a:r>
              <a:rPr lang="en-US" dirty="0" smtClean="0"/>
              <a:t>Examples </a:t>
            </a:r>
            <a:r>
              <a:rPr lang="en-US" sz="4600" dirty="0" smtClean="0"/>
              <a:t>of </a:t>
            </a:r>
            <a:r>
              <a:rPr lang="fr-FR" sz="4600" dirty="0" err="1" smtClean="0"/>
              <a:t>Introductory</a:t>
            </a:r>
            <a:r>
              <a:rPr lang="fr-FR" sz="4600" dirty="0" smtClean="0"/>
              <a:t> </a:t>
            </a:r>
            <a:r>
              <a:rPr lang="fr-FR" sz="4600" dirty="0" err="1" smtClean="0"/>
              <a:t>Paragraphs</a:t>
            </a:r>
            <a:r>
              <a:rPr lang="fr-FR" sz="4600" dirty="0" smtClean="0"/>
              <a:t> </a:t>
            </a:r>
            <a:r>
              <a:rPr lang="en-US" sz="4600" dirty="0" smtClean="0"/>
              <a:t> </a:t>
            </a:r>
            <a:endParaRPr lang="fr-FR" sz="4600" dirty="0" smtClean="0"/>
          </a:p>
        </p:txBody>
      </p:sp>
      <p:sp>
        <p:nvSpPr>
          <p:cNvPr id="3" name="Espace réservé du contenu 2"/>
          <p:cNvSpPr>
            <a:spLocks noGrp="1"/>
          </p:cNvSpPr>
          <p:nvPr>
            <p:ph idx="1"/>
          </p:nvPr>
        </p:nvSpPr>
        <p:spPr>
          <a:xfrm>
            <a:off x="304800" y="1524001"/>
            <a:ext cx="8610600" cy="5181600"/>
          </a:xfrm>
        </p:spPr>
        <p:txBody>
          <a:bodyPr>
            <a:noAutofit/>
          </a:bodyPr>
          <a:lstStyle/>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What would one expect to be the personality of a man who has his wife sent away to a convent (or perhaps has had her murdered) because she took too much pleasure in the sunset and in a compliment paid to her by another man? It is just such a man—a Renaissance duke—who </a:t>
            </a:r>
            <a:r>
              <a:rPr lang="en-US" sz="2800" b="1" dirty="0" smtClean="0">
                <a:latin typeface="Times New Roman" pitchFamily="18" charset="0"/>
                <a:cs typeface="Times New Roman" pitchFamily="18" charset="0"/>
              </a:rPr>
              <a:t>Robert Browning </a:t>
            </a:r>
            <a:r>
              <a:rPr lang="en-US" sz="2800" dirty="0" smtClean="0">
                <a:latin typeface="Times New Roman" pitchFamily="18" charset="0"/>
                <a:cs typeface="Times New Roman" pitchFamily="18" charset="0"/>
              </a:rPr>
              <a:t>portrays in his poem </a:t>
            </a:r>
            <a:r>
              <a:rPr lang="en-US" sz="2800" b="1" dirty="0" smtClean="0">
                <a:latin typeface="Times New Roman" pitchFamily="18" charset="0"/>
                <a:cs typeface="Times New Roman" pitchFamily="18" charset="0"/>
              </a:rPr>
              <a:t>“My Last Duchess.” </a:t>
            </a:r>
            <a:r>
              <a:rPr lang="en-US" sz="2800" dirty="0" smtClean="0">
                <a:latin typeface="Times New Roman" pitchFamily="18" charset="0"/>
                <a:cs typeface="Times New Roman" pitchFamily="18" charset="0"/>
              </a:rPr>
              <a:t>A character analysis of the Duke reveals that through his internal dialogue, his interpretation of earlier incidents, and his actions, his traits—arrogance, jealousy, and greediness—emerge. </a:t>
            </a: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155448"/>
            <a:ext cx="8610600" cy="1252728"/>
          </a:xfrm>
        </p:spPr>
        <p:txBody>
          <a:bodyPr>
            <a:normAutofit fontScale="90000"/>
          </a:bodyPr>
          <a:lstStyle/>
          <a:p>
            <a:r>
              <a:rPr lang="en-US" dirty="0" smtClean="0"/>
              <a:t>  Examples </a:t>
            </a:r>
            <a:r>
              <a:rPr lang="en-US" sz="4400" dirty="0" smtClean="0"/>
              <a:t>of </a:t>
            </a:r>
            <a:r>
              <a:rPr lang="fr-FR" sz="4400" dirty="0" err="1" smtClean="0"/>
              <a:t>Introductory</a:t>
            </a:r>
            <a:r>
              <a:rPr lang="fr-FR" sz="4400" dirty="0" smtClean="0"/>
              <a:t> </a:t>
            </a:r>
            <a:r>
              <a:rPr lang="fr-FR" sz="4400" dirty="0" err="1" smtClean="0"/>
              <a:t>Paragraphs</a:t>
            </a:r>
            <a:r>
              <a:rPr lang="fr-FR" sz="4400" dirty="0" smtClean="0"/>
              <a:t> </a:t>
            </a:r>
            <a:endParaRPr lang="fr-FR" dirty="0"/>
          </a:p>
        </p:txBody>
      </p:sp>
      <p:sp>
        <p:nvSpPr>
          <p:cNvPr id="3" name="Espace réservé du contenu 2"/>
          <p:cNvSpPr>
            <a:spLocks noGrp="1"/>
          </p:cNvSpPr>
          <p:nvPr>
            <p:ph idx="1"/>
          </p:nvPr>
        </p:nvSpPr>
        <p:spPr>
          <a:xfrm>
            <a:off x="228600" y="1524000"/>
            <a:ext cx="8686800" cy="5105399"/>
          </a:xfrm>
        </p:spPr>
        <p:txBody>
          <a:bodyPr>
            <a:noAutofit/>
          </a:bodyPr>
          <a:lstStyle/>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setting of </a:t>
            </a:r>
            <a:r>
              <a:rPr lang="en-US" sz="2400" b="1" dirty="0" smtClean="0">
                <a:latin typeface="Times New Roman" pitchFamily="18" charset="0"/>
                <a:cs typeface="Times New Roman" pitchFamily="18" charset="0"/>
              </a:rPr>
              <a:t>John </a:t>
            </a:r>
            <a:r>
              <a:rPr lang="en-US" sz="2400" b="1" dirty="0" err="1" smtClean="0">
                <a:latin typeface="Times New Roman" pitchFamily="18" charset="0"/>
                <a:cs typeface="Times New Roman" pitchFamily="18" charset="0"/>
              </a:rPr>
              <a:t>Updike</a:t>
            </a:r>
            <a:r>
              <a:rPr lang="en-US" sz="2400" dirty="0" err="1"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story </a:t>
            </a:r>
            <a:r>
              <a:rPr lang="en-US" sz="2400" b="1" dirty="0" smtClean="0">
                <a:latin typeface="Times New Roman" pitchFamily="18" charset="0"/>
                <a:cs typeface="Times New Roman" pitchFamily="18" charset="0"/>
              </a:rPr>
              <a:t>“A &amp; P” </a:t>
            </a:r>
            <a:r>
              <a:rPr lang="en-US" sz="2400" dirty="0" smtClean="0">
                <a:latin typeface="Times New Roman" pitchFamily="18" charset="0"/>
                <a:cs typeface="Times New Roman" pitchFamily="18" charset="0"/>
              </a:rPr>
              <a:t>is crucial to the </a:t>
            </a:r>
            <a:r>
              <a:rPr lang="en-US" sz="2400" dirty="0" smtClean="0">
                <a:latin typeface="Times New Roman" pitchFamily="18" charset="0"/>
                <a:cs typeface="Times New Roman" pitchFamily="18" charset="0"/>
              </a:rPr>
              <a:t>reader’s </a:t>
            </a:r>
            <a:r>
              <a:rPr lang="en-US" sz="2400" dirty="0" smtClean="0">
                <a:latin typeface="Times New Roman" pitchFamily="18" charset="0"/>
                <a:cs typeface="Times New Roman" pitchFamily="18" charset="0"/>
              </a:rPr>
              <a:t>understanding of </a:t>
            </a:r>
            <a:r>
              <a:rPr lang="en-US" sz="2400" dirty="0" smtClean="0">
                <a:latin typeface="Times New Roman" pitchFamily="18" charset="0"/>
                <a:cs typeface="Times New Roman" pitchFamily="18" charset="0"/>
              </a:rPr>
              <a:t>Sammy’s </a:t>
            </a:r>
            <a:r>
              <a:rPr lang="en-US" sz="2400" dirty="0" smtClean="0">
                <a:latin typeface="Times New Roman" pitchFamily="18" charset="0"/>
                <a:cs typeface="Times New Roman" pitchFamily="18" charset="0"/>
              </a:rPr>
              <a:t>decision to quit his job. Even though Sammy knows that his quitting will make life more difficult for him, he instinctively insists upon rejecting what the A &amp; P represents in the story. When he rings up a “No Sale” and “saunter[s]” out of the store, Sammy leaves behind not only a job but the rigid state of mind associated with the A &amp; P. Although Sammy is the central character in the story, Updike seems to invest as much effort in describing the setting as he does Sammy. The title, after all, is not “Youthful Rebellion” or “Sammy Quits” but “A &amp; P.” The setting is the antagonist of the story and plays a role that is as important as </a:t>
            </a:r>
            <a:r>
              <a:rPr lang="en-US" sz="2400" dirty="0" smtClean="0">
                <a:latin typeface="Times New Roman" pitchFamily="18" charset="0"/>
                <a:cs typeface="Times New Roman" pitchFamily="18" charset="0"/>
              </a:rPr>
              <a:t>Sammy’s</a:t>
            </a:r>
            <a:r>
              <a:rPr lang="en-US" sz="2400" dirty="0" smtClean="0">
                <a:latin typeface="Times New Roman" pitchFamily="18" charset="0"/>
                <a:cs typeface="Times New Roman" pitchFamily="18" charset="0"/>
              </a:rPr>
              <a:t>. </a:t>
            </a:r>
          </a:p>
          <a:p>
            <a:pPr algn="just">
              <a:buNone/>
            </a:pP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517</TotalTime>
  <Words>2386</Words>
  <Application>Microsoft Office PowerPoint</Application>
  <PresentationFormat>Affichage à l'écran (4:3)</PresentationFormat>
  <Paragraphs>187</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Module</vt:lpstr>
      <vt:lpstr>Lecture 09: Literary Analysis</vt:lpstr>
      <vt:lpstr> Literary Analysis Essay </vt:lpstr>
      <vt:lpstr>Literary Analysis Essay</vt:lpstr>
      <vt:lpstr>Literary Analysis Essay</vt:lpstr>
      <vt:lpstr>Literary Analysis Essay</vt:lpstr>
      <vt:lpstr> The Thesis Statement of a Literary Analysis  </vt:lpstr>
      <vt:lpstr>Outline of Literary Analysis Essay</vt:lpstr>
      <vt:lpstr>Examples of Introductory Paragraphs  </vt:lpstr>
      <vt:lpstr>  Examples of Introductory Paragraphs </vt:lpstr>
      <vt:lpstr>Outline of Literary Analysis Essay</vt:lpstr>
      <vt:lpstr>Outline of Literary Analysis Essay</vt:lpstr>
      <vt:lpstr>Example of a Developmental Paragraph</vt:lpstr>
      <vt:lpstr>Outline of Literary Analysis Essay</vt:lpstr>
      <vt:lpstr>Example of a Concluding Paragraph</vt:lpstr>
      <vt:lpstr>Considerations in Literary Analysis Essay</vt:lpstr>
      <vt:lpstr>Considerations in Literary Analysis Essay</vt:lpstr>
      <vt:lpstr>  Some Approaches  in a Literary Analysis</vt:lpstr>
      <vt:lpstr>Some Approaches  in a Literary Analysis</vt:lpstr>
      <vt:lpstr>Some Approaches  in a Literary Analysis</vt:lpstr>
      <vt:lpstr>Some Approaches  in a Literary Analysis</vt:lpstr>
      <vt:lpstr>Some Approaches  in a Literary Analysis</vt:lpstr>
      <vt:lpstr>Some Approaches  in a Literary Analysis</vt:lpstr>
      <vt:lpstr>Some Approaches  in a Literary Analysis</vt:lpstr>
      <vt:lpstr>Some Approaches  in a Literary Analysis</vt:lpstr>
      <vt:lpstr>Some Approaches  in a Literary Analysis</vt:lpstr>
      <vt:lpstr>Some Approaches  in a Literary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09: Literary Analysis</dc:title>
  <dc:creator>compaq</dc:creator>
  <cp:lastModifiedBy>compaq</cp:lastModifiedBy>
  <cp:revision>30</cp:revision>
  <dcterms:created xsi:type="dcterms:W3CDTF">2019-03-03T10:06:40Z</dcterms:created>
  <dcterms:modified xsi:type="dcterms:W3CDTF">2019-03-04T13:29:43Z</dcterms:modified>
</cp:coreProperties>
</file>