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C6306BD-6504-4C23-98C1-CBA8374C38AC}" type="datetimeFigureOut">
              <a:rPr lang="fr-FR" smtClean="0"/>
              <a:t>19/03/2024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C6306BD-6504-4C23-98C1-CBA8374C38AC}" type="datetimeFigureOut">
              <a:rPr lang="fr-FR" smtClean="0"/>
              <a:t>19/03/2024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C6306BD-6504-4C23-98C1-CBA8374C38AC}" type="datetimeFigureOut">
              <a:rPr lang="fr-FR" smtClean="0"/>
              <a:t>19/03/2024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6306BD-6504-4C23-98C1-CBA8374C38AC}" type="datetimeFigureOut">
              <a:rPr lang="fr-FR" smtClean="0"/>
              <a:t>19/03/2024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6306BD-6504-4C23-98C1-CBA8374C38AC}" type="datetimeFigureOut">
              <a:rPr lang="fr-FR" smtClean="0"/>
              <a:t>19/03/2024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6306BD-6504-4C23-98C1-CBA8374C38AC}" type="datetimeFigureOut">
              <a:rPr lang="fr-FR" smtClean="0"/>
              <a:t>19/03/2024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7948B8C-E01F-452B-AFB0-63E0EEEDD90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306BD-6504-4C23-98C1-CBA8374C38AC}" type="datetimeFigureOut">
              <a:rPr lang="fr-FR" smtClean="0"/>
              <a:t>19/03/2024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48B8C-E01F-452B-AFB0-63E0EEEDD90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214282" y="3357562"/>
            <a:ext cx="8643998"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0"/>
              </a:spcBef>
              <a:buFontTx/>
              <a:buNone/>
            </a:pPr>
            <a:r>
              <a:rPr lang="fr-FR" altLang="fr-FR" sz="5400" dirty="0" smtClean="0">
                <a:latin typeface="Arial" pitchFamily="34" charset="0"/>
                <a:cs typeface="Majalla UI"/>
              </a:rPr>
              <a:t>L’expression écrite</a:t>
            </a:r>
            <a:endParaRPr lang="ar-DZ" altLang="fr-FR" sz="5400" dirty="0">
              <a:latin typeface="Arial" pitchFamily="34" charset="0"/>
              <a:cs typeface="Majalla UI"/>
            </a:endParaRPr>
          </a:p>
        </p:txBody>
      </p:sp>
      <p:sp>
        <p:nvSpPr>
          <p:cNvPr id="2051" name="مستطيل 2"/>
          <p:cNvSpPr>
            <a:spLocks noChangeArrowheads="1"/>
          </p:cNvSpPr>
          <p:nvPr/>
        </p:nvSpPr>
        <p:spPr bwMode="auto">
          <a:xfrm>
            <a:off x="428596" y="2357430"/>
            <a:ext cx="8358246"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0"/>
              </a:spcBef>
              <a:buFontTx/>
              <a:buNone/>
            </a:pPr>
            <a:r>
              <a:rPr lang="fr-FR" altLang="fr-FR" sz="5400" b="1" dirty="0" smtClean="0">
                <a:solidFill>
                  <a:srgbClr val="FF0000"/>
                </a:solidFill>
                <a:cs typeface="Majalla UI"/>
              </a:rPr>
              <a:t>Première séance </a:t>
            </a:r>
            <a:endParaRPr lang="ar-DZ" altLang="fr-FR" sz="5400" b="1" dirty="0">
              <a:solidFill>
                <a:srgbClr val="FF0000"/>
              </a:solidFill>
              <a:cs typeface="Majalla UI"/>
            </a:endParaRPr>
          </a:p>
        </p:txBody>
      </p:sp>
      <p:sp>
        <p:nvSpPr>
          <p:cNvPr id="2052" name="Text Box 7"/>
          <p:cNvSpPr txBox="1">
            <a:spLocks noChangeArrowheads="1"/>
          </p:cNvSpPr>
          <p:nvPr/>
        </p:nvSpPr>
        <p:spPr bwMode="auto">
          <a:xfrm>
            <a:off x="1042988" y="404813"/>
            <a:ext cx="7058025" cy="2462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50000"/>
              </a:spcBef>
              <a:buFontTx/>
              <a:buNone/>
            </a:pPr>
            <a:r>
              <a:rPr lang="fr-FR" altLang="fr-FR" sz="2800" dirty="0" smtClean="0">
                <a:latin typeface="Arial" pitchFamily="34" charset="0"/>
                <a:cs typeface="Majalla UI"/>
              </a:rPr>
              <a:t>Université Mohamed Boudiaf M’</a:t>
            </a:r>
            <a:r>
              <a:rPr lang="fr-FR" altLang="fr-FR" sz="2800" dirty="0" err="1" smtClean="0">
                <a:latin typeface="Arial" pitchFamily="34" charset="0"/>
                <a:cs typeface="Majalla UI"/>
              </a:rPr>
              <a:t>sila</a:t>
            </a:r>
            <a:endParaRPr lang="fr-FR" altLang="fr-FR" sz="2800" dirty="0" smtClean="0">
              <a:latin typeface="Arial" pitchFamily="34" charset="0"/>
              <a:cs typeface="Majalla UI"/>
            </a:endParaRPr>
          </a:p>
          <a:p>
            <a:pPr algn="ctr" rtl="1" eaLnBrk="1" hangingPunct="1">
              <a:spcBef>
                <a:spcPct val="50000"/>
              </a:spcBef>
              <a:buFontTx/>
              <a:buNone/>
            </a:pPr>
            <a:endParaRPr lang="fr-FR" altLang="fr-FR" sz="2800" dirty="0" smtClean="0">
              <a:latin typeface="Arial" pitchFamily="34" charset="0"/>
              <a:cs typeface="Majalla UI"/>
            </a:endParaRPr>
          </a:p>
          <a:p>
            <a:pPr algn="ctr" rtl="1" eaLnBrk="1" hangingPunct="1">
              <a:spcBef>
                <a:spcPct val="50000"/>
              </a:spcBef>
              <a:buFontTx/>
              <a:buNone/>
            </a:pPr>
            <a:r>
              <a:rPr lang="fr-FR" altLang="fr-FR" sz="2800" dirty="0" smtClean="0">
                <a:latin typeface="Arial" pitchFamily="34" charset="0"/>
                <a:cs typeface="Majalla UI"/>
              </a:rPr>
              <a:t>Département d’architecture</a:t>
            </a:r>
            <a:endParaRPr lang="fr-FR" altLang="fr-FR" sz="2800" dirty="0">
              <a:latin typeface="Arial" pitchFamily="34" charset="0"/>
              <a:cs typeface="Majalla UI"/>
            </a:endParaRPr>
          </a:p>
          <a:p>
            <a:pPr algn="ctr" rtl="1" eaLnBrk="1" hangingPunct="1">
              <a:spcBef>
                <a:spcPct val="50000"/>
              </a:spcBef>
              <a:buFontTx/>
              <a:buNone/>
            </a:pPr>
            <a:endParaRPr lang="fr-FR" altLang="fr-FR" sz="2800" dirty="0">
              <a:latin typeface="Arial" pitchFamily="34" charset="0"/>
              <a:cs typeface="Majalla UI"/>
            </a:endParaRPr>
          </a:p>
        </p:txBody>
      </p:sp>
      <p:sp>
        <p:nvSpPr>
          <p:cNvPr id="8" name="Rectangle 11"/>
          <p:cNvSpPr>
            <a:spLocks noChangeArrowheads="1"/>
          </p:cNvSpPr>
          <p:nvPr/>
        </p:nvSpPr>
        <p:spPr bwMode="auto">
          <a:xfrm>
            <a:off x="1214414" y="981075"/>
            <a:ext cx="6859571"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lgn="l" rtl="0"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algn="l" rtl="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algn="l" rtl="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algn="l" rtl="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1" eaLnBrk="1" hangingPunct="1">
              <a:spcBef>
                <a:spcPct val="0"/>
              </a:spcBef>
              <a:buFontTx/>
              <a:buNone/>
            </a:pPr>
            <a:r>
              <a:rPr lang="fr-FR" altLang="fr-FR" sz="2400" dirty="0" smtClean="0">
                <a:latin typeface="Arial" pitchFamily="34" charset="0"/>
                <a:cs typeface="Majalla UI"/>
              </a:rPr>
              <a:t>Expression orale et écrite  </a:t>
            </a:r>
            <a:r>
              <a:rPr lang="fr-FR" altLang="fr-FR" sz="2400" dirty="0">
                <a:latin typeface="Arial" pitchFamily="34" charset="0"/>
                <a:cs typeface="Majalla UI"/>
              </a:rPr>
              <a:t>1 LMD Socle commun</a:t>
            </a:r>
          </a:p>
        </p:txBody>
      </p:sp>
    </p:spTree>
    <p:extLst>
      <p:ext uri="{BB962C8B-B14F-4D97-AF65-F5344CB8AC3E}">
        <p14:creationId xmlns="" xmlns:p14="http://schemas.microsoft.com/office/powerpoint/2010/main" val="3053393916"/>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6186309"/>
          </a:xfrm>
          <a:prstGeom prst="rect">
            <a:avLst/>
          </a:prstGeom>
        </p:spPr>
        <p:txBody>
          <a:bodyPr wrap="square">
            <a:spAutoFit/>
          </a:bodyPr>
          <a:lstStyle/>
          <a:p>
            <a:pPr algn="ctr"/>
            <a:r>
              <a:rPr lang="fr-FR" sz="3200" b="1" dirty="0" smtClean="0">
                <a:solidFill>
                  <a:srgbClr val="FF0000"/>
                </a:solidFill>
              </a:rPr>
              <a:t>Qu’est que l’expression écrite ? </a:t>
            </a:r>
          </a:p>
          <a:p>
            <a:pPr algn="just"/>
            <a:r>
              <a:rPr lang="fr-FR" sz="2800" dirty="0" smtClean="0"/>
              <a:t>L’expression écrite est un acte signifiant qui amène l’étudiant à former et à exprimer ses idées, ses sentiments, ses intérêts, ses préoccupations, pour les communiquer à d’autres. Cette forme de communication exige la mise en œuvre des habiletés et des stratégies que l’étudiant sera appelé à maitriser graduellement au cours de ses apprentissages.</a:t>
            </a:r>
          </a:p>
          <a:p>
            <a:pPr algn="just"/>
            <a:endParaRPr lang="fr-FR" sz="2800" dirty="0" smtClean="0"/>
          </a:p>
          <a:p>
            <a:pPr algn="just"/>
            <a:r>
              <a:rPr lang="fr-FR" sz="2800" dirty="0" smtClean="0"/>
              <a:t>Son acquisition est liée à la lecture car ces deux aspects du langage écrits se développent de façon parallèle et interdépendante. Puisque ces deux processus, la lecture et l’écriture, se développent simultanément, ils doivent être enseignés en même temps, l’enfant utilise aussi sa connaissance de l’oral pour aborder l’écrit. </a:t>
            </a:r>
            <a:endParaRPr lang="fr-FR"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14"/>
            <a:ext cx="9144000" cy="2739211"/>
          </a:xfrm>
          <a:prstGeom prst="rect">
            <a:avLst/>
          </a:prstGeom>
          <a:solidFill>
            <a:schemeClr val="bg1">
              <a:lumMod val="95000"/>
            </a:schemeClr>
          </a:solidFill>
        </p:spPr>
        <p:txBody>
          <a:bodyPr wrap="square">
            <a:spAutoFit/>
          </a:bodyPr>
          <a:lstStyle/>
          <a:p>
            <a:pPr algn="ctr"/>
            <a:r>
              <a:rPr lang="fr-FR" sz="3200" b="1" u="sng" dirty="0" smtClean="0">
                <a:solidFill>
                  <a:srgbClr val="FF0000"/>
                </a:solidFill>
              </a:rPr>
              <a:t>Que signifie écrire ? </a:t>
            </a:r>
          </a:p>
          <a:p>
            <a:pPr algn="just"/>
            <a:r>
              <a:rPr lang="fr-FR" sz="2800" dirty="0" smtClean="0"/>
              <a:t>Ecrire n’est pas recopier, c’est une activité complexe, faisant appel à l’utilisation simultanée de savoir sur la langue, exigeant des savoir-faire multiples au niveau du choix d’une stratégie discursive. La rédaction des phrases en structurant le texte, la révision, l’évaluation et enfin la réécriture. </a:t>
            </a:r>
            <a:endParaRPr lang="fr-FR" sz="2800" dirty="0"/>
          </a:p>
        </p:txBody>
      </p:sp>
      <p:sp>
        <p:nvSpPr>
          <p:cNvPr id="4" name="Rectangle 3"/>
          <p:cNvSpPr/>
          <p:nvPr/>
        </p:nvSpPr>
        <p:spPr>
          <a:xfrm>
            <a:off x="0" y="2857496"/>
            <a:ext cx="9144000" cy="3108543"/>
          </a:xfrm>
          <a:prstGeom prst="rect">
            <a:avLst/>
          </a:prstGeom>
          <a:solidFill>
            <a:schemeClr val="accent3">
              <a:lumMod val="20000"/>
              <a:lumOff val="80000"/>
            </a:schemeClr>
          </a:solidFill>
        </p:spPr>
        <p:txBody>
          <a:bodyPr wrap="square">
            <a:spAutoFit/>
          </a:bodyPr>
          <a:lstStyle/>
          <a:p>
            <a:r>
              <a:rPr lang="fr-FR" sz="2800" dirty="0" smtClean="0"/>
              <a:t>De façon plus synthétique, on peut dire </a:t>
            </a:r>
            <a:r>
              <a:rPr lang="fr-FR" sz="2800" b="1" u="sng" dirty="0" smtClean="0"/>
              <a:t>qu’écrire</a:t>
            </a:r>
            <a:r>
              <a:rPr lang="fr-FR" sz="2800" dirty="0" smtClean="0"/>
              <a:t>, c’est : </a:t>
            </a:r>
          </a:p>
          <a:p>
            <a:r>
              <a:rPr lang="fr-FR" sz="2800" dirty="0" smtClean="0"/>
              <a:t>- Fixer le temps. </a:t>
            </a:r>
          </a:p>
          <a:p>
            <a:r>
              <a:rPr lang="fr-FR" sz="2800" dirty="0" smtClean="0"/>
              <a:t>- Construire des repères. </a:t>
            </a:r>
          </a:p>
          <a:p>
            <a:pPr>
              <a:buFontTx/>
              <a:buChar char="-"/>
            </a:pPr>
            <a:r>
              <a:rPr lang="fr-FR" sz="2800" dirty="0" smtClean="0"/>
              <a:t>S’exprimer. </a:t>
            </a:r>
          </a:p>
          <a:p>
            <a:pPr>
              <a:buFontTx/>
              <a:buChar char="-"/>
            </a:pPr>
            <a:r>
              <a:rPr lang="fr-FR" sz="2800" dirty="0" smtClean="0"/>
              <a:t> l’écriture apprend à écrire. </a:t>
            </a:r>
          </a:p>
          <a:p>
            <a:r>
              <a:rPr lang="fr-FR" sz="2800" dirty="0" smtClean="0"/>
              <a:t>- Composer une œuvre littéraire, faire métier d’écrivain. </a:t>
            </a:r>
          </a:p>
          <a:p>
            <a:r>
              <a:rPr lang="fr-FR" sz="2800" dirty="0" smtClean="0"/>
              <a:t>- Laisser sa trace.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4290"/>
            <a:ext cx="9144000" cy="6247864"/>
          </a:xfrm>
          <a:prstGeom prst="rect">
            <a:avLst/>
          </a:prstGeom>
        </p:spPr>
        <p:txBody>
          <a:bodyPr wrap="square">
            <a:spAutoFit/>
          </a:bodyPr>
          <a:lstStyle/>
          <a:p>
            <a:pPr algn="ctr"/>
            <a:r>
              <a:rPr lang="fr-FR" sz="3200" b="1" dirty="0" smtClean="0">
                <a:solidFill>
                  <a:srgbClr val="FF0000"/>
                </a:solidFill>
              </a:rPr>
              <a:t>C’est quoi l’écriture?</a:t>
            </a:r>
          </a:p>
          <a:p>
            <a:pPr algn="just"/>
            <a:endParaRPr lang="fr-FR" sz="3200" b="1" dirty="0" smtClean="0">
              <a:solidFill>
                <a:srgbClr val="FF0000"/>
              </a:solidFill>
            </a:endParaRPr>
          </a:p>
          <a:p>
            <a:pPr algn="just"/>
            <a:r>
              <a:rPr lang="fr-FR" sz="2400" dirty="0" smtClean="0"/>
              <a:t>L’écriture se définie comme un système de signes graphiques qui représentent la langue parlée. Son origine est dans le besoin que les hommes ont éprouvé de conserver, pour véhiculer ou transmettre les messages du langage articulé. </a:t>
            </a:r>
          </a:p>
          <a:p>
            <a:pPr algn="just"/>
            <a:endParaRPr lang="fr-FR" sz="2400" dirty="0" smtClean="0"/>
          </a:p>
          <a:p>
            <a:pPr algn="just"/>
            <a:r>
              <a:rPr lang="fr-FR" sz="2400" dirty="0" smtClean="0"/>
              <a:t>L’écriture est un code de communication au second degré par rapport au langage code de communication au premier degré. La parole se déroule dans le temps et disparait. « L’écriture a pour support l’espace qui la conserve ». </a:t>
            </a:r>
          </a:p>
          <a:p>
            <a:pPr algn="just"/>
            <a:endParaRPr lang="fr-FR" sz="2400" dirty="0" smtClean="0"/>
          </a:p>
          <a:p>
            <a:pPr algn="just"/>
            <a:r>
              <a:rPr lang="fr-FR" sz="2400" dirty="0" smtClean="0"/>
              <a:t>L’écriture est une activité sociale fondamentale. Savoir s’exprimer par l’écrit fais partie des compétences à acquérir par chacun. Cet apprentissage du langage écrit est bien l’une des missions essentielles de  cette matière. </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 y="-71462"/>
            <a:ext cx="9144016" cy="6124754"/>
          </a:xfrm>
          <a:prstGeom prst="rect">
            <a:avLst/>
          </a:prstGeom>
        </p:spPr>
        <p:txBody>
          <a:bodyPr wrap="square">
            <a:spAutoFit/>
          </a:bodyPr>
          <a:lstStyle/>
          <a:p>
            <a:pPr algn="ctr"/>
            <a:r>
              <a:rPr lang="fr-FR" sz="3200" b="1" dirty="0" smtClean="0">
                <a:solidFill>
                  <a:srgbClr val="FF0000"/>
                </a:solidFill>
              </a:rPr>
              <a:t>Les fonctions de l’écriture</a:t>
            </a:r>
          </a:p>
          <a:p>
            <a:pPr algn="just"/>
            <a:endParaRPr lang="fr-FR" sz="2400" dirty="0" smtClean="0">
              <a:solidFill>
                <a:srgbClr val="FF0000"/>
              </a:solidFill>
            </a:endParaRPr>
          </a:p>
          <a:p>
            <a:pPr algn="just"/>
            <a:r>
              <a:rPr lang="fr-FR" sz="2400" dirty="0" smtClean="0"/>
              <a:t>L'écriture est un acte qui peut remplir plusieurs fonctions:</a:t>
            </a:r>
          </a:p>
          <a:p>
            <a:pPr algn="just"/>
            <a:endParaRPr lang="fr-FR" sz="2400" dirty="0" smtClean="0"/>
          </a:p>
          <a:p>
            <a:pPr algn="just"/>
            <a:r>
              <a:rPr lang="fr-FR" sz="2400" dirty="0" smtClean="0"/>
              <a:t>Au départ elle peut être subjective mais elle se doit d’être objective. Elle est, fondamentalement, une activité individuelle, au même titre que le langage, elle constitue pour celui qui la possède un certain rapport au monde et à soi-même. </a:t>
            </a:r>
          </a:p>
          <a:p>
            <a:pPr algn="just"/>
            <a:endParaRPr lang="fr-FR" sz="2400" dirty="0" smtClean="0"/>
          </a:p>
          <a:p>
            <a:pPr algn="just"/>
            <a:r>
              <a:rPr lang="fr-FR" sz="2400" dirty="0" smtClean="0"/>
              <a:t>C'est parce qu'elle est une activité individuelle qu'elle devient un moyen d'expression. Quand l'écriture est suffisamment automatisée, on peut la reconnaître comme on reconnaît la voix ou le visage d'une personne. </a:t>
            </a:r>
          </a:p>
          <a:p>
            <a:pPr algn="just"/>
            <a:endParaRPr lang="fr-FR" sz="2400" dirty="0" smtClean="0"/>
          </a:p>
          <a:p>
            <a:pPr algn="just"/>
            <a:r>
              <a:rPr lang="fr-FR" sz="2400" dirty="0" smtClean="0"/>
              <a:t>L'écriture présente des caractéristiques nationales signalées par les historiens de l’écriture. Les tracés individuels révèlent les traits personnels de celui qui écrit ainsi que des particularités culturelles. </a:t>
            </a:r>
            <a:endParaRPr lang="fr-F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728"/>
            <a:ext cx="9144000" cy="6432530"/>
          </a:xfrm>
          <a:prstGeom prst="rect">
            <a:avLst/>
          </a:prstGeom>
        </p:spPr>
        <p:txBody>
          <a:bodyPr wrap="square">
            <a:spAutoFit/>
          </a:bodyPr>
          <a:lstStyle/>
          <a:p>
            <a:pPr algn="just"/>
            <a:r>
              <a:rPr lang="fr-FR" sz="2800" b="1" dirty="0" smtClean="0">
                <a:solidFill>
                  <a:srgbClr val="FF0000"/>
                </a:solidFill>
              </a:rPr>
              <a:t>Conditions pour une bonne expression orale et écrite </a:t>
            </a:r>
          </a:p>
          <a:p>
            <a:pPr algn="just"/>
            <a:endParaRPr lang="fr-FR" sz="2400" dirty="0" smtClean="0"/>
          </a:p>
          <a:p>
            <a:pPr algn="just"/>
            <a:r>
              <a:rPr lang="fr-FR" sz="2400" dirty="0" smtClean="0"/>
              <a:t>Il s’agit principalement de comportements suivants : </a:t>
            </a:r>
          </a:p>
          <a:p>
            <a:pPr algn="just">
              <a:buFontTx/>
              <a:buChar char="-"/>
            </a:pPr>
            <a:r>
              <a:rPr lang="fr-FR" sz="2400" dirty="0" smtClean="0"/>
              <a:t>Aimer la lecture des ouvrages (œuvres) des auteurs divers ayant écrit en français  et dans l’architecture pour s’habituer autant dans le domaine.</a:t>
            </a:r>
          </a:p>
          <a:p>
            <a:pPr algn="just"/>
            <a:endParaRPr lang="fr-FR" sz="2400" dirty="0" smtClean="0"/>
          </a:p>
          <a:p>
            <a:pPr algn="just">
              <a:buFontTx/>
              <a:buChar char="-"/>
            </a:pPr>
            <a:r>
              <a:rPr lang="fr-FR" sz="2400" dirty="0" smtClean="0"/>
              <a:t> Assister à des conférences, aux exposés, bref à des séances culturelles organisées ( séminaire, conférence, exposé, débat, discussion, émission télévisée, radiodiffusée, etc.). </a:t>
            </a:r>
          </a:p>
          <a:p>
            <a:pPr algn="just"/>
            <a:endParaRPr lang="fr-FR" sz="2400" dirty="0" smtClean="0"/>
          </a:p>
          <a:p>
            <a:pPr algn="just">
              <a:buFontTx/>
              <a:buChar char="-"/>
            </a:pPr>
            <a:r>
              <a:rPr lang="fr-FR" sz="2400" dirty="0" smtClean="0"/>
              <a:t> Avoir des connaissances générales dans des disciplines qui ont des rapports avec la spécialité qui obligent, à ce titre, le locuteur à s’exprimer en public, à communiquer un message donné . </a:t>
            </a:r>
          </a:p>
          <a:p>
            <a:pPr algn="just">
              <a:buFontTx/>
              <a:buChar char="-"/>
            </a:pPr>
            <a:endParaRPr lang="fr-FR" sz="2400" dirty="0" smtClean="0"/>
          </a:p>
          <a:p>
            <a:pPr algn="just">
              <a:buFontTx/>
              <a:buChar char="-"/>
            </a:pPr>
            <a:r>
              <a:rPr lang="fr-FR" sz="2400" dirty="0" smtClean="0"/>
              <a:t> Ne pas avoir peur/honte d’exercer ses organes à la bonne prononciation des phonèmes oraux. </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 y="1"/>
            <a:ext cx="9144016" cy="3539430"/>
          </a:xfrm>
          <a:prstGeom prst="rect">
            <a:avLst/>
          </a:prstGeom>
        </p:spPr>
        <p:txBody>
          <a:bodyPr wrap="square">
            <a:spAutoFit/>
          </a:bodyPr>
          <a:lstStyle/>
          <a:p>
            <a:pPr algn="just"/>
            <a:r>
              <a:rPr lang="fr-FR" sz="2400" b="1" dirty="0" smtClean="0">
                <a:solidFill>
                  <a:srgbClr val="FF0000"/>
                </a:solidFill>
              </a:rPr>
              <a:t>Aspects considérés dans l’évaluation de l’écriture </a:t>
            </a:r>
          </a:p>
          <a:p>
            <a:pPr algn="just"/>
            <a:r>
              <a:rPr lang="fr-FR" sz="2000" b="1" dirty="0" smtClean="0">
                <a:solidFill>
                  <a:srgbClr val="FF0000"/>
                </a:solidFill>
              </a:rPr>
              <a:t>1- Le contenu </a:t>
            </a:r>
          </a:p>
          <a:p>
            <a:pPr algn="just"/>
            <a:r>
              <a:rPr lang="fr-FR" sz="2000" dirty="0" smtClean="0"/>
              <a:t>Le contenu du texte porte sur le choix et la pertinence des idées ou des informations à transmettre. Une attention spéciale est accordée aux détails qui viendront appuyer, préciser, développer ou illustrer ces idées et ces informations.</a:t>
            </a:r>
          </a:p>
          <a:p>
            <a:pPr algn="just"/>
            <a:r>
              <a:rPr lang="fr-FR" sz="2000" dirty="0" smtClean="0"/>
              <a:t> </a:t>
            </a:r>
          </a:p>
          <a:p>
            <a:pPr algn="just"/>
            <a:r>
              <a:rPr lang="fr-FR" sz="2000" b="1" dirty="0" smtClean="0">
                <a:solidFill>
                  <a:srgbClr val="FF0000"/>
                </a:solidFill>
              </a:rPr>
              <a:t>2- Le style </a:t>
            </a:r>
          </a:p>
          <a:p>
            <a:pPr algn="just"/>
            <a:r>
              <a:rPr lang="fr-FR" sz="2000" dirty="0" smtClean="0"/>
              <a:t>Le style, c’est la capacité à manipuler toutes les catégories grammaticales (sujets, verbes, adj. adverbes). De plus, il y’a une créativité qui se développe sur le plan de la langue. On est à la recherche de synonymes, homonymes, antonyme. On joue sur la syntaxe ou la ponctuation. </a:t>
            </a:r>
            <a:endParaRPr lang="fr-FR" sz="2000" dirty="0"/>
          </a:p>
        </p:txBody>
      </p:sp>
      <p:sp>
        <p:nvSpPr>
          <p:cNvPr id="4" name="Rectangle 3"/>
          <p:cNvSpPr/>
          <p:nvPr/>
        </p:nvSpPr>
        <p:spPr>
          <a:xfrm>
            <a:off x="0" y="3616487"/>
            <a:ext cx="9144000" cy="3477875"/>
          </a:xfrm>
          <a:prstGeom prst="rect">
            <a:avLst/>
          </a:prstGeom>
        </p:spPr>
        <p:txBody>
          <a:bodyPr wrap="square">
            <a:spAutoFit/>
          </a:bodyPr>
          <a:lstStyle/>
          <a:p>
            <a:pPr algn="just"/>
            <a:r>
              <a:rPr lang="fr-FR" sz="2000" b="1" dirty="0" smtClean="0">
                <a:solidFill>
                  <a:srgbClr val="FF0000"/>
                </a:solidFill>
              </a:rPr>
              <a:t>3- L’organisation du texte </a:t>
            </a:r>
          </a:p>
          <a:p>
            <a:pPr algn="just"/>
            <a:r>
              <a:rPr lang="fr-FR" sz="2000" dirty="0" smtClean="0"/>
              <a:t>Il s’agit, pour l’apprenant d’organiser clairement ses idées pour bien communiquer avec l’autre. C'est-à-dire transmettre son message. Il doit savoir employer les liens logiques et ses idées doivent s’enchainer. Il doit veiller à la cohérence.</a:t>
            </a:r>
          </a:p>
          <a:p>
            <a:pPr algn="just"/>
            <a:r>
              <a:rPr lang="fr-FR" sz="2000" dirty="0" smtClean="0"/>
              <a:t> </a:t>
            </a:r>
          </a:p>
          <a:p>
            <a:pPr algn="just"/>
            <a:r>
              <a:rPr lang="fr-FR" sz="2000" b="1" dirty="0" smtClean="0">
                <a:solidFill>
                  <a:srgbClr val="FF0000"/>
                </a:solidFill>
              </a:rPr>
              <a:t>4-Les règles de la langue </a:t>
            </a:r>
          </a:p>
          <a:p>
            <a:pPr algn="just"/>
            <a:r>
              <a:rPr lang="fr-FR" sz="2000" dirty="0" smtClean="0"/>
              <a:t>C’est la capacité d’employer correctement l’orthographe d’usage et grammaticale, la ponctuation, le lexique et la syntaxe afin que le message à transmettre soit compris sans ambiguïté. C’est savoir respecter les règles de la grammaire pour qui son message soit objectif et correcte. </a:t>
            </a:r>
          </a:p>
          <a:p>
            <a:pPr algn="just"/>
            <a:endParaRPr lang="fr-F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62"/>
            <a:ext cx="9144000" cy="6986528"/>
          </a:xfrm>
          <a:prstGeom prst="rect">
            <a:avLst/>
          </a:prstGeom>
        </p:spPr>
        <p:txBody>
          <a:bodyPr wrap="square">
            <a:spAutoFit/>
          </a:bodyPr>
          <a:lstStyle/>
          <a:p>
            <a:pPr algn="ctr"/>
            <a:r>
              <a:rPr lang="fr-FR" sz="2800" b="1" dirty="0" smtClean="0">
                <a:solidFill>
                  <a:srgbClr val="FF0000"/>
                </a:solidFill>
              </a:rPr>
              <a:t>Les avantages de l’écriture dans un but de communication </a:t>
            </a:r>
          </a:p>
          <a:p>
            <a:pPr algn="just"/>
            <a:r>
              <a:rPr lang="fr-FR" sz="2800" dirty="0" smtClean="0"/>
              <a:t>Il est primordial selon que chaque étudiant fasse l’expérience en tant que lecteur et producteur : </a:t>
            </a:r>
          </a:p>
          <a:p>
            <a:pPr algn="just"/>
            <a:r>
              <a:rPr lang="fr-FR" sz="2800" dirty="0" smtClean="0"/>
              <a:t>- de l’utilité et des fonctions diverses de l’écrit. L’écrit sert à quelque chose, répond à des intentions, diffère selon les situations, sous-tend des enjeux. </a:t>
            </a:r>
          </a:p>
          <a:p>
            <a:pPr algn="just"/>
            <a:r>
              <a:rPr lang="fr-FR" sz="2800" dirty="0" smtClean="0"/>
              <a:t>- Du pouvoir que donne une maitrise suffisante de l’écrit. (le pouvoir de raconter, de décrire, de convaincre,…) </a:t>
            </a:r>
          </a:p>
          <a:p>
            <a:pPr algn="just">
              <a:buFontTx/>
              <a:buChar char="-"/>
            </a:pPr>
            <a:r>
              <a:rPr lang="fr-FR" sz="2800" dirty="0" smtClean="0"/>
              <a:t>Du plaisir que peut procurer la production d’un écrit ; le plaisir d’inventer, de construire un texte, de comprendre comment ça fonctionne, le plaisir de surmonter les difficultés rencontrées, de trouver le type d’écrit et les formulations, les approprier à la situation, plaisir de faire du progrès. </a:t>
            </a:r>
          </a:p>
          <a:p>
            <a:pPr algn="just">
              <a:buFontTx/>
              <a:buChar char="-"/>
            </a:pPr>
            <a:r>
              <a:rPr lang="fr-FR" sz="2800" dirty="0" smtClean="0"/>
              <a:t>on n’écrit pas seulement pour écrire mais pour communiquer ; il y a ainsi communication avec l’extérieur ; à quelqu’un.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963</Words>
  <Application>Microsoft Office PowerPoint</Application>
  <PresentationFormat>Affichage à l'écran (4:3)</PresentationFormat>
  <Paragraphs>62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MAISON XP</dc:creator>
  <cp:lastModifiedBy>MAISON XP</cp:lastModifiedBy>
  <cp:revision>1</cp:revision>
  <dcterms:created xsi:type="dcterms:W3CDTF">2024-03-19T10:24:04Z</dcterms:created>
  <dcterms:modified xsi:type="dcterms:W3CDTF">2024-03-19T10:25:57Z</dcterms:modified>
</cp:coreProperties>
</file>