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6" r:id="rId1"/>
  </p:sldMasterIdLst>
  <p:notesMasterIdLst>
    <p:notesMasterId r:id="rId41"/>
  </p:notesMasterIdLst>
  <p:sldIdLst>
    <p:sldId id="264" r:id="rId2"/>
    <p:sldId id="357" r:id="rId3"/>
    <p:sldId id="358" r:id="rId4"/>
    <p:sldId id="359" r:id="rId5"/>
    <p:sldId id="363" r:id="rId6"/>
    <p:sldId id="362" r:id="rId7"/>
    <p:sldId id="364" r:id="rId8"/>
    <p:sldId id="360" r:id="rId9"/>
    <p:sldId id="391" r:id="rId10"/>
    <p:sldId id="365" r:id="rId11"/>
    <p:sldId id="395" r:id="rId12"/>
    <p:sldId id="397" r:id="rId13"/>
    <p:sldId id="369" r:id="rId14"/>
    <p:sldId id="386" r:id="rId15"/>
    <p:sldId id="392" r:id="rId16"/>
    <p:sldId id="393" r:id="rId17"/>
    <p:sldId id="384" r:id="rId18"/>
    <p:sldId id="385" r:id="rId19"/>
    <p:sldId id="398" r:id="rId20"/>
    <p:sldId id="394" r:id="rId21"/>
    <p:sldId id="372" r:id="rId22"/>
    <p:sldId id="374" r:id="rId23"/>
    <p:sldId id="375" r:id="rId24"/>
    <p:sldId id="376" r:id="rId25"/>
    <p:sldId id="380" r:id="rId26"/>
    <p:sldId id="389" r:id="rId27"/>
    <p:sldId id="390" r:id="rId28"/>
    <p:sldId id="388" r:id="rId29"/>
    <p:sldId id="400" r:id="rId30"/>
    <p:sldId id="401" r:id="rId31"/>
    <p:sldId id="402" r:id="rId32"/>
    <p:sldId id="403" r:id="rId33"/>
    <p:sldId id="404" r:id="rId34"/>
    <p:sldId id="405" r:id="rId35"/>
    <p:sldId id="406" r:id="rId36"/>
    <p:sldId id="408" r:id="rId37"/>
    <p:sldId id="407" r:id="rId38"/>
    <p:sldId id="409" r:id="rId39"/>
    <p:sldId id="356" r:id="rId4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32" autoAdjust="0"/>
    <p:restoredTop sz="86019" autoAdjust="0"/>
  </p:normalViewPr>
  <p:slideViewPr>
    <p:cSldViewPr snapToGrid="0">
      <p:cViewPr varScale="1">
        <p:scale>
          <a:sx n="44" d="100"/>
          <a:sy n="44" d="100"/>
        </p:scale>
        <p:origin x="1214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5F3E9-254A-4E4B-8F8E-6A51EB9B74F5}" type="datetimeFigureOut">
              <a:rPr lang="fr-FR" smtClean="0"/>
              <a:pPr/>
              <a:t>11/01/2021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7660E-6B4D-40D1-BC63-9ED74637B45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5107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rgbClr val="004A84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 b="1">
                <a:solidFill>
                  <a:srgbClr val="004A84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 b="1">
                <a:solidFill>
                  <a:srgbClr val="004A84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 b="1">
                <a:solidFill>
                  <a:srgbClr val="004A84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 b="1">
                <a:solidFill>
                  <a:srgbClr val="004A84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4A84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4A84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4A84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4A84"/>
                </a:solidFill>
                <a:latin typeface="Times New Roman" panose="02020603050405020304" pitchFamily="18" charset="0"/>
              </a:defRPr>
            </a:lvl9pPr>
          </a:lstStyle>
          <a:p>
            <a:fld id="{CDB18C59-4A78-4377-8DA2-5A375D55CED7}" type="slidenum">
              <a:rPr lang="en-GB" altLang="fr-FR" sz="1200" b="0">
                <a:solidFill>
                  <a:schemeClr val="tx1"/>
                </a:solidFill>
              </a:rPr>
              <a:pPr/>
              <a:t>1</a:t>
            </a:fld>
            <a:endParaRPr lang="en-GB" altLang="fr-FR" sz="1200" b="0">
              <a:solidFill>
                <a:schemeClr val="tx1"/>
              </a:solidFill>
            </a:endParaRPr>
          </a:p>
        </p:txBody>
      </p:sp>
      <p:sp>
        <p:nvSpPr>
          <p:cNvPr id="2" name="Espace réservé des commentaires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587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10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24802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11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095193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12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77578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13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699705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14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552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15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3462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16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55789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17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8547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18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19096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19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2391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623214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20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63145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21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25540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22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51096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23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77697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24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47987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25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04108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26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33910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27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7843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28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40958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39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6248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3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7137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4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1677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5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85767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6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856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7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16329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8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84320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54F97-52C6-417E-A7E3-2405198BB89E}" type="slidenum">
              <a:rPr lang="fr-FR"/>
              <a:pPr/>
              <a:t>9</a:t>
            </a:fld>
            <a:endParaRPr lang="fr-FR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3996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F2889-DDE6-48BD-AE84-6B25B50B0904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492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BB9BB-3D16-4A45-B2D7-C04B13895128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4915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CAFF6-DFCF-4543-BC27-02A2E1654D88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632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6851"/>
            <a:ext cx="5715000" cy="600074"/>
          </a:xfrm>
        </p:spPr>
        <p:txBody>
          <a:bodyPr>
            <a:noAutofit/>
          </a:bodyPr>
          <a:lstStyle>
            <a:lvl1pPr>
              <a:defRPr sz="4000" b="0">
                <a:solidFill>
                  <a:schemeClr val="bg1"/>
                </a:solidFill>
                <a:latin typeface="Bernard MT Condensed" panose="02050806060905020404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E7D58-D14C-430D-8BDC-66A0DB2C6118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53100" y="314326"/>
            <a:ext cx="539750" cy="365125"/>
          </a:xfrm>
        </p:spPr>
        <p:txBody>
          <a:bodyPr/>
          <a:lstStyle>
            <a:lvl1pPr algn="ctr">
              <a:defRPr sz="1800">
                <a:solidFill>
                  <a:schemeClr val="tx1"/>
                </a:solidFill>
                <a:latin typeface="Bernard MT Condensed" panose="02050806060905020404" pitchFamily="18" charset="0"/>
              </a:defRPr>
            </a:lvl1pPr>
          </a:lstStyle>
          <a:p>
            <a:fld id="{B5B4FF39-2D77-443F-96ED-AC822870153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4999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0E6C2-ABAF-45E8-883A-45FFB19AFCF3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1316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D6DDE-6517-470C-9695-F37ED41F5D8B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1791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35644-3F63-45C9-8BFE-9BDDA6B95BA3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555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4D071-251A-4D50-B115-BAFF9CD3A17B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7551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8B6B8-1DBF-4005-848B-1D3245B03414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07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E31A-450B-49A1-96CC-A61CD2B3EC4A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562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DAA2C-B033-4C39-B3AD-09B110A88915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0774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968EF-02A4-4981-8A30-E28EE1ED2861}" type="datetime1">
              <a:rPr lang="fr-FR" smtClean="0"/>
              <a:pPr/>
              <a:t>11/01/2021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4FF39-2D77-443F-96ED-AC822870153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219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969265" y="2926080"/>
            <a:ext cx="7150608" cy="1298448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r-FR" sz="4400" dirty="0">
                <a:latin typeface="Rockwell Extra Bold" panose="02060903040505020403" pitchFamily="18" charset="0"/>
              </a:rPr>
              <a:t>Rappels sur JavaScript</a:t>
            </a:r>
            <a:endParaRPr lang="fr-FR" sz="4400" dirty="0">
              <a:latin typeface="Berlin Sans FB Demi" panose="020E0802020502020306" pitchFamily="34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366205" y="0"/>
            <a:ext cx="7272337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Université de Msila</a:t>
            </a:r>
          </a:p>
          <a:p>
            <a:pPr algn="ctr">
              <a:lnSpc>
                <a:spcPct val="150000"/>
              </a:lnSpc>
              <a:defRPr/>
            </a:pPr>
            <a:r>
              <a:rPr lang="fr-FR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Faculté </a:t>
            </a:r>
            <a:r>
              <a:rPr lang="fr-F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des mathématiques </a:t>
            </a:r>
            <a:r>
              <a:rPr lang="fr-FR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et </a:t>
            </a:r>
            <a:r>
              <a:rPr lang="fr-F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 l’informatique </a:t>
            </a: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150000"/>
              </a:lnSpc>
              <a:defRPr/>
            </a:pPr>
            <a:r>
              <a:rPr lang="fr-FR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Département d’informatique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928938" y="1928813"/>
            <a:ext cx="3448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en-US" sz="2400" dirty="0" smtClean="0">
                <a:latin typeface="Times New Roman" charset="0"/>
                <a:cs typeface="Times New Roman" charset="0"/>
              </a:rPr>
              <a:t>3</a:t>
            </a:r>
            <a:r>
              <a:rPr lang="fr-FR" altLang="en-US" sz="2400" baseline="30000" dirty="0" smtClean="0">
                <a:latin typeface="Times New Roman" charset="0"/>
                <a:cs typeface="Times New Roman" charset="0"/>
              </a:rPr>
              <a:t>ième</a:t>
            </a:r>
            <a:r>
              <a:rPr lang="fr-FR" altLang="en-US" sz="2400" dirty="0" smtClean="0">
                <a:latin typeface="Times New Roman" charset="0"/>
                <a:cs typeface="Times New Roman" charset="0"/>
              </a:rPr>
              <a:t> </a:t>
            </a:r>
            <a:r>
              <a:rPr lang="fr-FR" altLang="en-US" sz="2400" dirty="0">
                <a:latin typeface="Times New Roman" charset="0"/>
                <a:cs typeface="Times New Roman" charset="0"/>
              </a:rPr>
              <a:t>année </a:t>
            </a:r>
            <a:r>
              <a:rPr lang="fr-FR" altLang="en-US" sz="2400" dirty="0" smtClean="0">
                <a:latin typeface="Times New Roman" charset="0"/>
                <a:cs typeface="Times New Roman" charset="0"/>
              </a:rPr>
              <a:t>Licence ISIL</a:t>
            </a:r>
            <a:endParaRPr lang="fr-FR" altLang="en-US" sz="2400" dirty="0"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745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Les identificateurs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6" y="1221182"/>
            <a:ext cx="8911105" cy="50246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dirty="0"/>
              <a:t>définition classique 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dirty="0"/>
              <a:t> caractère suivi de caractères ou chiffres.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dirty="0"/>
              <a:t>on peut utiliser le caractère </a:t>
            </a:r>
            <a:r>
              <a:rPr lang="fr-FR" b="1" dirty="0"/>
              <a:t>souligné</a:t>
            </a:r>
            <a:r>
              <a:rPr lang="fr-FR" dirty="0"/>
              <a:t> (</a:t>
            </a:r>
            <a:r>
              <a:rPr lang="fr-FR" b="1" dirty="0">
                <a:solidFill>
                  <a:srgbClr val="FF0000"/>
                </a:solidFill>
              </a:rPr>
              <a:t>_</a:t>
            </a:r>
            <a:r>
              <a:rPr lang="fr-FR" dirty="0"/>
              <a:t>)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dirty="0"/>
              <a:t>on peut également utiliser </a:t>
            </a:r>
            <a:r>
              <a:rPr lang="fr-FR" b="1" dirty="0"/>
              <a:t>$</a:t>
            </a:r>
            <a:r>
              <a:rPr lang="fr-FR" dirty="0"/>
              <a:t> (</a:t>
            </a:r>
            <a:r>
              <a:rPr lang="fr-FR" dirty="0" err="1"/>
              <a:t>cf</a:t>
            </a:r>
            <a:r>
              <a:rPr lang="fr-FR" dirty="0"/>
              <a:t> </a:t>
            </a:r>
            <a:r>
              <a:rPr lang="fr-FR" dirty="0" err="1"/>
              <a:t>frameworks</a:t>
            </a:r>
            <a:r>
              <a:rPr lang="fr-FR" dirty="0"/>
              <a:t> Ajax)</a:t>
            </a:r>
          </a:p>
          <a:p>
            <a:endParaRPr lang="fr-FR" sz="14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760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Typage et Variable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6" y="957714"/>
            <a:ext cx="8911105" cy="57608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2400" dirty="0"/>
              <a:t>Les variables sont des objets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2400" dirty="0"/>
              <a:t>elles peuvent être déclarées à tout moment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2400" dirty="0"/>
              <a:t>on peut utiliser le mot-clé </a:t>
            </a:r>
            <a:r>
              <a:rPr lang="fr-FR" sz="2400" b="1" dirty="0">
                <a:solidFill>
                  <a:srgbClr val="FF0000"/>
                </a:solidFill>
              </a:rPr>
              <a:t>var</a:t>
            </a:r>
            <a:r>
              <a:rPr lang="fr-FR" sz="2400" dirty="0"/>
              <a:t> pour les déclarer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2400" dirty="0"/>
              <a:t>Toute valeur a un type en JavaScript. Mais ce type n’est pas spécifié lors de la déclaration d’une variable.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dirty="0"/>
              <a:t>Les types sont </a:t>
            </a:r>
            <a:r>
              <a:rPr lang="fr-FR" b="1" dirty="0"/>
              <a:t>dynamiques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5830222-585C-4389-A9D4-0CE7F51FA57F}"/>
              </a:ext>
            </a:extLst>
          </p:cNvPr>
          <p:cNvSpPr/>
          <p:nvPr/>
        </p:nvSpPr>
        <p:spPr>
          <a:xfrm>
            <a:off x="325884" y="3146156"/>
            <a:ext cx="8508148" cy="14723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400" b="1" dirty="0">
                <a:latin typeface="Century Gothic" panose="020B0502020202020204" pitchFamily="34" charset="0"/>
              </a:rPr>
              <a:t>var x = 1;</a:t>
            </a:r>
          </a:p>
          <a:p>
            <a:r>
              <a:rPr lang="fr-FR" sz="2400" b="1" dirty="0" err="1">
                <a:latin typeface="Century Gothic" panose="020B0502020202020204" pitchFamily="34" charset="0"/>
              </a:rPr>
              <a:t>typeof</a:t>
            </a:r>
            <a:r>
              <a:rPr lang="fr-FR" sz="2400" b="1" dirty="0">
                <a:latin typeface="Century Gothic" panose="020B0502020202020204" pitchFamily="34" charset="0"/>
              </a:rPr>
              <a:t> x;  </a:t>
            </a:r>
            <a:r>
              <a:rPr lang="fr-FR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// → </a:t>
            </a:r>
            <a:r>
              <a:rPr lang="fr-FR" sz="2400" b="1" dirty="0" err="1">
                <a:solidFill>
                  <a:srgbClr val="00B050"/>
                </a:solidFill>
                <a:latin typeface="Century Gothic" panose="020B0502020202020204" pitchFamily="34" charset="0"/>
              </a:rPr>
              <a:t>number</a:t>
            </a:r>
            <a:endParaRPr lang="fr-FR" sz="24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  <a:p>
            <a:r>
              <a:rPr lang="fr-FR" sz="2400" b="1" dirty="0">
                <a:latin typeface="Century Gothic" panose="020B0502020202020204" pitchFamily="34" charset="0"/>
              </a:rPr>
              <a:t>var y = "</a:t>
            </a:r>
            <a:r>
              <a:rPr lang="fr-FR" sz="24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Vous êtes bien réveillés ?</a:t>
            </a:r>
            <a:r>
              <a:rPr lang="fr-FR" sz="2400" b="1" dirty="0">
                <a:latin typeface="Century Gothic" panose="020B0502020202020204" pitchFamily="34" charset="0"/>
              </a:rPr>
              <a:t>";</a:t>
            </a:r>
          </a:p>
          <a:p>
            <a:r>
              <a:rPr lang="fr-FR" sz="2400" b="1" dirty="0" err="1">
                <a:latin typeface="Century Gothic" panose="020B0502020202020204" pitchFamily="34" charset="0"/>
              </a:rPr>
              <a:t>typeof</a:t>
            </a:r>
            <a:r>
              <a:rPr lang="fr-FR" sz="2400" b="1" dirty="0">
                <a:latin typeface="Century Gothic" panose="020B0502020202020204" pitchFamily="34" charset="0"/>
              </a:rPr>
              <a:t> y;  </a:t>
            </a:r>
            <a:r>
              <a:rPr lang="fr-FR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// → string</a:t>
            </a:r>
            <a:endParaRPr lang="x-none" sz="24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13F447E-1633-449F-8FF4-418671C7CD9E}"/>
              </a:ext>
            </a:extLst>
          </p:cNvPr>
          <p:cNvSpPr/>
          <p:nvPr/>
        </p:nvSpPr>
        <p:spPr>
          <a:xfrm>
            <a:off x="325884" y="5424407"/>
            <a:ext cx="8508148" cy="13825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 err="1">
                <a:latin typeface="Century Gothic" panose="020B0502020202020204" pitchFamily="34" charset="0"/>
              </a:rPr>
              <a:t>var</a:t>
            </a:r>
            <a:r>
              <a:rPr lang="en-US" sz="2400" b="1" dirty="0">
                <a:latin typeface="Century Gothic" panose="020B0502020202020204" pitchFamily="34" charset="0"/>
              </a:rPr>
              <a:t> x;             	  </a:t>
            </a:r>
            <a:r>
              <a:rPr lang="en-US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// Now x is 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undefined</a:t>
            </a:r>
          </a:p>
          <a:p>
            <a:r>
              <a:rPr lang="en-US" sz="2400" b="1" dirty="0" err="1">
                <a:latin typeface="Century Gothic" panose="020B0502020202020204" pitchFamily="34" charset="0"/>
              </a:rPr>
              <a:t>var</a:t>
            </a:r>
            <a:r>
              <a:rPr lang="en-US" sz="2400" b="1" dirty="0">
                <a:latin typeface="Century Gothic" panose="020B0502020202020204" pitchFamily="34" charset="0"/>
              </a:rPr>
              <a:t> x = 5;           	 </a:t>
            </a:r>
            <a:r>
              <a:rPr lang="en-US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// Now x is a 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Number</a:t>
            </a:r>
          </a:p>
          <a:p>
            <a:r>
              <a:rPr lang="en-US" sz="2400" b="1" dirty="0" err="1">
                <a:latin typeface="Century Gothic" panose="020B0502020202020204" pitchFamily="34" charset="0"/>
              </a:rPr>
              <a:t>var</a:t>
            </a:r>
            <a:r>
              <a:rPr lang="en-US" sz="2400" b="1" dirty="0">
                <a:latin typeface="Century Gothic" panose="020B0502020202020204" pitchFamily="34" charset="0"/>
              </a:rPr>
              <a:t> x = “</a:t>
            </a:r>
            <a:r>
              <a:rPr lang="en-US" sz="24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Yahia</a:t>
            </a:r>
            <a:r>
              <a:rPr lang="en-US" sz="2400" b="1" dirty="0">
                <a:latin typeface="Century Gothic" panose="020B0502020202020204" pitchFamily="34" charset="0"/>
              </a:rPr>
              <a:t>";        </a:t>
            </a:r>
            <a:r>
              <a:rPr lang="en-US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// Now x is a 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String</a:t>
            </a:r>
            <a:endParaRPr lang="x-none" sz="2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27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Typage et Variable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08488" y="957714"/>
            <a:ext cx="8927023" cy="57608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dirty="0"/>
              <a:t>Il y a 6 types en JavaScript :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fr-FR" sz="2200" dirty="0"/>
              <a:t>5 types </a:t>
            </a:r>
            <a:r>
              <a:rPr lang="fr-FR" sz="2200" b="1" dirty="0">
                <a:solidFill>
                  <a:srgbClr val="FF0000"/>
                </a:solidFill>
              </a:rPr>
              <a:t>primitifs</a:t>
            </a:r>
            <a:r>
              <a:rPr lang="fr-FR" sz="2200" dirty="0"/>
              <a:t> (</a:t>
            </a:r>
            <a:r>
              <a:rPr lang="fr-FR" sz="2200" b="1" dirty="0"/>
              <a:t>Boolean, </a:t>
            </a:r>
            <a:r>
              <a:rPr lang="fr-FR" sz="2200" b="1" dirty="0" err="1"/>
              <a:t>Number</a:t>
            </a:r>
            <a:r>
              <a:rPr lang="fr-FR" sz="2200" b="1" dirty="0"/>
              <a:t>, String, </a:t>
            </a:r>
            <a:r>
              <a:rPr lang="fr-FR" sz="2200" b="1" dirty="0" err="1"/>
              <a:t>Null</a:t>
            </a:r>
            <a:r>
              <a:rPr lang="fr-FR" sz="2200" b="1" dirty="0"/>
              <a:t>, </a:t>
            </a:r>
            <a:r>
              <a:rPr lang="fr-FR" sz="2200" b="1" dirty="0" err="1"/>
              <a:t>Undefined</a:t>
            </a:r>
            <a:r>
              <a:rPr lang="fr-FR" sz="2200" dirty="0"/>
              <a:t>)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fr-FR" sz="2200" dirty="0"/>
              <a:t>les objets </a:t>
            </a:r>
            <a:r>
              <a:rPr lang="fr-FR" sz="2200" b="1" dirty="0"/>
              <a:t>Object</a:t>
            </a:r>
            <a:r>
              <a:rPr lang="fr-FR" sz="2200" dirty="0"/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2400" b="1" dirty="0" err="1"/>
              <a:t>Undefined</a:t>
            </a:r>
            <a:r>
              <a:rPr lang="fr-FR" sz="2400" dirty="0"/>
              <a:t> est le type des variables qui n’ont pas de valeur (e.g. une variable non initialisée).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b="1" dirty="0">
                <a:solidFill>
                  <a:srgbClr val="FF0000"/>
                </a:solidFill>
              </a:rPr>
              <a:t>Portée des variables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fr-FR" b="1" dirty="0">
                <a:solidFill>
                  <a:srgbClr val="0099CC"/>
                </a:solidFill>
              </a:rPr>
              <a:t>Locale</a:t>
            </a:r>
            <a:r>
              <a:rPr lang="fr-FR" dirty="0"/>
              <a:t> (uniquement dans le script ou la fonction)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rgbClr val="FF0000"/>
                </a:solidFill>
              </a:rPr>
              <a:t>var</a:t>
            </a:r>
            <a:r>
              <a:rPr lang="fr-FR" dirty="0"/>
              <a:t> </a:t>
            </a:r>
            <a:r>
              <a:rPr lang="fr-FR" dirty="0" err="1"/>
              <a:t>vloc</a:t>
            </a:r>
            <a:r>
              <a:rPr lang="fr-FR" dirty="0"/>
              <a:t> = 0 ;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fr-FR" b="1" dirty="0">
                <a:solidFill>
                  <a:srgbClr val="0099CC"/>
                </a:solidFill>
              </a:rPr>
              <a:t>Globale</a:t>
            </a:r>
            <a:r>
              <a:rPr lang="fr-FR" dirty="0"/>
              <a:t> (en tout point du document)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fr-FR" dirty="0" err="1"/>
              <a:t>vglob</a:t>
            </a:r>
            <a:r>
              <a:rPr lang="fr-FR" dirty="0"/>
              <a:t> = 0 ;</a:t>
            </a:r>
            <a:endParaRPr lang="en-US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5830222-585C-4389-A9D4-0CE7F51FA57F}"/>
              </a:ext>
            </a:extLst>
          </p:cNvPr>
          <p:cNvSpPr/>
          <p:nvPr/>
        </p:nvSpPr>
        <p:spPr>
          <a:xfrm>
            <a:off x="317925" y="3196079"/>
            <a:ext cx="8508148" cy="12840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400" b="1" dirty="0">
                <a:latin typeface="Century Gothic" panose="020B0502020202020204" pitchFamily="34" charset="0"/>
              </a:rPr>
              <a:t>var x;</a:t>
            </a:r>
          </a:p>
          <a:p>
            <a:r>
              <a:rPr lang="fr-FR" sz="2400" b="1" dirty="0" err="1">
                <a:latin typeface="Century Gothic" panose="020B0502020202020204" pitchFamily="34" charset="0"/>
              </a:rPr>
              <a:t>typeof</a:t>
            </a:r>
            <a:r>
              <a:rPr lang="fr-FR" sz="2400" b="1" dirty="0">
                <a:latin typeface="Century Gothic" panose="020B0502020202020204" pitchFamily="34" charset="0"/>
              </a:rPr>
              <a:t> x;</a:t>
            </a:r>
          </a:p>
          <a:p>
            <a:r>
              <a:rPr lang="fr-FR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// → </a:t>
            </a:r>
            <a:r>
              <a:rPr lang="fr-FR" sz="2400" b="1" dirty="0" err="1">
                <a:solidFill>
                  <a:srgbClr val="00B050"/>
                </a:solidFill>
                <a:latin typeface="Century Gothic" panose="020B0502020202020204" pitchFamily="34" charset="0"/>
              </a:rPr>
              <a:t>undefined</a:t>
            </a:r>
            <a:endParaRPr lang="x-none" sz="24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90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Operateurs 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6" y="1097196"/>
            <a:ext cx="8911105" cy="5489584"/>
          </a:xfrm>
        </p:spPr>
        <p:txBody>
          <a:bodyPr>
            <a:noAutofit/>
          </a:bodyPr>
          <a:lstStyle/>
          <a:p>
            <a:r>
              <a:rPr lang="fr-FR" b="1" dirty="0"/>
              <a:t>affectation</a:t>
            </a:r>
          </a:p>
          <a:p>
            <a:pPr marL="0" indent="0">
              <a:buNone/>
            </a:pPr>
            <a:r>
              <a:rPr lang="fr-FR" dirty="0"/>
              <a:t>	</a:t>
            </a:r>
            <a:r>
              <a:rPr lang="x-none" dirty="0"/>
              <a:t>+=, -=, *=, /=, %=, &amp;=, |=, &lt;&lt;=, &gt;&gt;=</a:t>
            </a:r>
          </a:p>
          <a:p>
            <a:r>
              <a:rPr lang="fr-FR" b="1" dirty="0"/>
              <a:t>comparaison</a:t>
            </a:r>
          </a:p>
          <a:p>
            <a:pPr marL="0" indent="0">
              <a:buNone/>
            </a:pPr>
            <a:r>
              <a:rPr lang="fr-FR" dirty="0"/>
              <a:t>	</a:t>
            </a:r>
            <a:r>
              <a:rPr lang="x-none" dirty="0"/>
              <a:t>==, !=, &lt;, &lt;=, &gt;, &gt;=</a:t>
            </a:r>
            <a:r>
              <a:rPr lang="fr-FR" dirty="0"/>
              <a:t> ,=== ,!==</a:t>
            </a:r>
            <a:endParaRPr lang="x-none" dirty="0"/>
          </a:p>
          <a:p>
            <a:r>
              <a:rPr lang="fr-FR" b="1" dirty="0"/>
              <a:t>arithmétique</a:t>
            </a:r>
          </a:p>
          <a:p>
            <a:pPr marL="0" indent="0">
              <a:buNone/>
            </a:pPr>
            <a:r>
              <a:rPr lang="fr-FR" dirty="0"/>
              <a:t>	</a:t>
            </a:r>
            <a:r>
              <a:rPr lang="x-none" dirty="0"/>
              <a:t>%, ++, --</a:t>
            </a:r>
          </a:p>
          <a:p>
            <a:r>
              <a:rPr lang="fr-FR" b="1" dirty="0"/>
              <a:t>logique</a:t>
            </a:r>
            <a:r>
              <a:rPr lang="fr-FR" dirty="0"/>
              <a:t> (évaluation paresseuse)</a:t>
            </a:r>
          </a:p>
          <a:p>
            <a:pPr marL="0" indent="0">
              <a:buNone/>
            </a:pPr>
            <a:r>
              <a:rPr lang="fr-FR" dirty="0"/>
              <a:t>	</a:t>
            </a:r>
            <a:r>
              <a:rPr lang="x-none" dirty="0"/>
              <a:t>&amp;&amp;, ||, !</a:t>
            </a:r>
          </a:p>
          <a:p>
            <a:r>
              <a:rPr lang="fr-FR" b="1" dirty="0"/>
              <a:t>bit</a:t>
            </a:r>
          </a:p>
          <a:p>
            <a:pPr marL="0" indent="0">
              <a:buNone/>
            </a:pPr>
            <a:r>
              <a:rPr lang="fr-FR" dirty="0"/>
              <a:t>	&amp;, |, ^ (XOR), &lt;&lt;, &gt;&gt;, &gt;&gt;&gt;</a:t>
            </a:r>
            <a:endParaRPr lang="en-US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367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Structures de contrôle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6" y="1097196"/>
            <a:ext cx="8911105" cy="54895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dirty="0"/>
              <a:t>Javascript possède les structures de contrôle du langage C 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dirty="0"/>
              <a:t>if </a:t>
            </a:r>
            <a:r>
              <a:rPr lang="fr-FR" dirty="0" err="1"/>
              <a:t>else</a:t>
            </a:r>
            <a:endParaRPr lang="fr-FR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dirty="0"/>
              <a:t>for, </a:t>
            </a:r>
            <a:r>
              <a:rPr lang="fr-FR" dirty="0" err="1"/>
              <a:t>while</a:t>
            </a:r>
            <a:r>
              <a:rPr lang="fr-FR" dirty="0"/>
              <a:t>, do.. </a:t>
            </a:r>
            <a:r>
              <a:rPr lang="fr-FR" dirty="0" err="1"/>
              <a:t>while</a:t>
            </a:r>
            <a:endParaRPr lang="fr-FR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dirty="0"/>
              <a:t>break, continue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dirty="0"/>
              <a:t>switch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dirty="0"/>
              <a:t>plus le </a:t>
            </a:r>
            <a:r>
              <a:rPr lang="fr-FR" b="1" dirty="0"/>
              <a:t>for … in </a:t>
            </a:r>
            <a:r>
              <a:rPr lang="fr-FR" dirty="0"/>
              <a:t>(</a:t>
            </a:r>
            <a:r>
              <a:rPr lang="fr-FR" dirty="0" err="1"/>
              <a:t>foreach</a:t>
            </a:r>
            <a:r>
              <a:rPr lang="fr-FR" dirty="0"/>
              <a:t>) pour les tableaux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et les exceptions throw, try, catch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8631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Les fonctions 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6" y="942216"/>
            <a:ext cx="8911105" cy="57685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400" dirty="0"/>
              <a:t>Déclaration comme en Java, C++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fr-FR" dirty="0"/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sz="2400" dirty="0"/>
              <a:t>Les variables </a:t>
            </a:r>
            <a:r>
              <a:rPr lang="fr-FR" sz="2400" b="1" dirty="0"/>
              <a:t>peuvent stocker</a:t>
            </a:r>
            <a:r>
              <a:rPr lang="fr-FR" sz="2400" dirty="0"/>
              <a:t> des fonctions ! </a:t>
            </a:r>
            <a:br>
              <a:rPr lang="fr-FR" sz="2400" dirty="0"/>
            </a:br>
            <a:r>
              <a:rPr lang="fr-FR" sz="2400" dirty="0"/>
              <a:t>Le code ci-dessus est équivalent à: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fr-FR" dirty="0"/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sz="2400" dirty="0"/>
              <a:t>Les fonctions sont des </a:t>
            </a:r>
            <a:r>
              <a:rPr lang="fr-FR" sz="2400" b="1" dirty="0"/>
              <a:t>objets de «première classe»</a:t>
            </a:r>
            <a:r>
              <a:rPr lang="fr-FR" sz="2400" dirty="0"/>
              <a:t> : elles peuvent être manipulées et échangées comme tous les autres objets JavaScript.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8A34D71-3896-4A39-A93B-2DCD382B7D8F}"/>
              </a:ext>
            </a:extLst>
          </p:cNvPr>
          <p:cNvSpPr/>
          <p:nvPr/>
        </p:nvSpPr>
        <p:spPr>
          <a:xfrm>
            <a:off x="232895" y="1439664"/>
            <a:ext cx="8508149" cy="4821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Century Gothic" panose="020B0502020202020204" pitchFamily="34" charset="0"/>
              </a:rPr>
              <a:t>function</a:t>
            </a:r>
            <a:r>
              <a:rPr lang="en-US" sz="2800" dirty="0">
                <a:latin typeface="Century Gothic" panose="020B0502020202020204" pitchFamily="34" charset="0"/>
              </a:rPr>
              <a:t> square(x) { </a:t>
            </a:r>
            <a:r>
              <a:rPr lang="en-US" sz="2800" b="1" dirty="0">
                <a:latin typeface="Century Gothic" panose="020B0502020202020204" pitchFamily="34" charset="0"/>
              </a:rPr>
              <a:t>return</a:t>
            </a:r>
            <a:r>
              <a:rPr lang="en-US" sz="2800" dirty="0">
                <a:latin typeface="Century Gothic" panose="020B0502020202020204" pitchFamily="34" charset="0"/>
              </a:rPr>
              <a:t> x * x; };</a:t>
            </a:r>
            <a:endParaRPr lang="x-none" sz="2800" dirty="0">
              <a:latin typeface="Century Gothic" panose="020B0502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C49F5A0-489C-46DE-94D3-4774C1E97D23}"/>
              </a:ext>
            </a:extLst>
          </p:cNvPr>
          <p:cNvSpPr/>
          <p:nvPr/>
        </p:nvSpPr>
        <p:spPr>
          <a:xfrm>
            <a:off x="232896" y="2986637"/>
            <a:ext cx="8508148" cy="546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Century Gothic" panose="020B0502020202020204" pitchFamily="34" charset="0"/>
              </a:rPr>
              <a:t>var</a:t>
            </a:r>
            <a:r>
              <a:rPr lang="en-US" sz="2800" b="1" dirty="0">
                <a:latin typeface="Century Gothic" panose="020B0502020202020204" pitchFamily="34" charset="0"/>
              </a:rPr>
              <a:t> </a:t>
            </a:r>
            <a:r>
              <a:rPr lang="en-US" sz="2800" dirty="0">
                <a:latin typeface="Century Gothic" panose="020B0502020202020204" pitchFamily="34" charset="0"/>
              </a:rPr>
              <a:t>square</a:t>
            </a:r>
            <a:r>
              <a:rPr lang="en-US" sz="2800" b="1" dirty="0">
                <a:latin typeface="Century Gothic" panose="020B0502020202020204" pitchFamily="34" charset="0"/>
              </a:rPr>
              <a:t> = function </a:t>
            </a:r>
            <a:r>
              <a:rPr lang="en-US" sz="2800" dirty="0">
                <a:latin typeface="Century Gothic" panose="020B0502020202020204" pitchFamily="34" charset="0"/>
              </a:rPr>
              <a:t>(x) {  </a:t>
            </a:r>
            <a:r>
              <a:rPr lang="en-US" sz="2800" b="1" dirty="0">
                <a:latin typeface="Century Gothic" panose="020B0502020202020204" pitchFamily="34" charset="0"/>
              </a:rPr>
              <a:t>return</a:t>
            </a:r>
            <a:r>
              <a:rPr lang="en-US" sz="2800" dirty="0">
                <a:latin typeface="Century Gothic" panose="020B0502020202020204" pitchFamily="34" charset="0"/>
              </a:rPr>
              <a:t> x * x;};</a:t>
            </a:r>
            <a:endParaRPr lang="x-none" sz="2800" dirty="0">
              <a:latin typeface="Century Gothic" panose="020B0502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775C07F-32FF-428A-B8C9-76BD2F9534D5}"/>
              </a:ext>
            </a:extLst>
          </p:cNvPr>
          <p:cNvSpPr/>
          <p:nvPr/>
        </p:nvSpPr>
        <p:spPr>
          <a:xfrm>
            <a:off x="232895" y="4912962"/>
            <a:ext cx="8508148" cy="17978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400" b="1">
                <a:latin typeface="Century Gothic" panose="020B0502020202020204" pitchFamily="34" charset="0"/>
              </a:rPr>
              <a:t>function</a:t>
            </a:r>
            <a:r>
              <a:rPr lang="fr-FR" sz="2400">
                <a:latin typeface="Century Gothic" panose="020B0502020202020204" pitchFamily="34" charset="0"/>
              </a:rPr>
              <a:t> square(x) {  return x * x; };</a:t>
            </a:r>
          </a:p>
          <a:p>
            <a:r>
              <a:rPr lang="fr-FR" sz="2400" b="1">
                <a:latin typeface="Century Gothic" panose="020B0502020202020204" pitchFamily="34" charset="0"/>
              </a:rPr>
              <a:t>var</a:t>
            </a:r>
            <a:r>
              <a:rPr lang="fr-FR" sz="2400">
                <a:latin typeface="Century Gothic" panose="020B0502020202020204" pitchFamily="34" charset="0"/>
              </a:rPr>
              <a:t> varfonc = square;  </a:t>
            </a:r>
            <a:r>
              <a:rPr lang="fr-FR" sz="2400" b="1">
                <a:solidFill>
                  <a:srgbClr val="00B050"/>
                </a:solidFill>
                <a:latin typeface="Century Gothic" panose="020B0502020202020204" pitchFamily="34" charset="0"/>
              </a:rPr>
              <a:t>// Affectation de la variable</a:t>
            </a:r>
          </a:p>
          <a:p>
            <a:r>
              <a:rPr lang="fr-FR" sz="2400" b="1">
                <a:solidFill>
                  <a:srgbClr val="00B050"/>
                </a:solidFill>
                <a:latin typeface="Century Gothic" panose="020B0502020202020204" pitchFamily="34" charset="0"/>
              </a:rPr>
              <a:t>// Exécution de la fonction avec l'opérateur ()</a:t>
            </a:r>
          </a:p>
          <a:p>
            <a:r>
              <a:rPr lang="fr-FR" sz="2400">
                <a:latin typeface="Century Gothic" panose="020B0502020202020204" pitchFamily="34" charset="0"/>
              </a:rPr>
              <a:t>varfonc(2); </a:t>
            </a:r>
            <a:r>
              <a:rPr lang="fr-FR" sz="2400" b="1">
                <a:solidFill>
                  <a:srgbClr val="00B050"/>
                </a:solidFill>
                <a:latin typeface="Century Gothic" panose="020B0502020202020204" pitchFamily="34" charset="0"/>
              </a:rPr>
              <a:t>// → 4</a:t>
            </a:r>
            <a:endParaRPr lang="x-none" sz="24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149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Les fonctions 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6" y="942216"/>
            <a:ext cx="8911105" cy="566006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400" dirty="0"/>
              <a:t>Une fonction renvoie toujours quelque chose. Par défaut, la fonction renvoie </a:t>
            </a:r>
            <a:r>
              <a:rPr lang="fr-FR" sz="2400" b="1" dirty="0" err="1"/>
              <a:t>undefined</a:t>
            </a:r>
            <a:r>
              <a:rPr lang="fr-FR" sz="2400" dirty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fr-FR" sz="24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400" dirty="0"/>
              <a:t>Une fonction peut prendre en argument une fonction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fr-FR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8A34D71-3896-4A39-A93B-2DCD382B7D8F}"/>
              </a:ext>
            </a:extLst>
          </p:cNvPr>
          <p:cNvSpPr/>
          <p:nvPr/>
        </p:nvSpPr>
        <p:spPr>
          <a:xfrm>
            <a:off x="558148" y="1937288"/>
            <a:ext cx="8043619" cy="22937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400" b="1" dirty="0" err="1">
                <a:latin typeface="Century Gothic" panose="020B0502020202020204" pitchFamily="34" charset="0"/>
              </a:rPr>
              <a:t>function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fr-FR" sz="2400" dirty="0" err="1">
                <a:latin typeface="Century Gothic" panose="020B0502020202020204" pitchFamily="34" charset="0"/>
              </a:rPr>
              <a:t>mauvaiscarre</a:t>
            </a:r>
            <a:r>
              <a:rPr lang="fr-FR" sz="2400" dirty="0">
                <a:latin typeface="Century Gothic" panose="020B0502020202020204" pitchFamily="34" charset="0"/>
              </a:rPr>
              <a:t>(x) {</a:t>
            </a:r>
          </a:p>
          <a:p>
            <a:r>
              <a:rPr lang="fr-FR" sz="2400" dirty="0">
                <a:latin typeface="Century Gothic" panose="020B0502020202020204" pitchFamily="34" charset="0"/>
              </a:rPr>
              <a:t>var y = x * x;</a:t>
            </a:r>
          </a:p>
          <a:p>
            <a:r>
              <a:rPr lang="fr-FR" sz="2400" dirty="0">
                <a:solidFill>
                  <a:srgbClr val="00B050"/>
                </a:solidFill>
                <a:latin typeface="Century Gothic" panose="020B0502020202020204" pitchFamily="34" charset="0"/>
              </a:rPr>
              <a:t>	/</a:t>
            </a:r>
            <a:r>
              <a:rPr lang="fr-FR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/ Le développeur a oublié d'écrire return y;</a:t>
            </a:r>
          </a:p>
          <a:p>
            <a:r>
              <a:rPr lang="fr-FR" sz="2400" dirty="0">
                <a:latin typeface="Century Gothic" panose="020B0502020202020204" pitchFamily="34" charset="0"/>
              </a:rPr>
              <a:t>}</a:t>
            </a:r>
          </a:p>
          <a:p>
            <a:r>
              <a:rPr lang="fr-FR" sz="2400" dirty="0" err="1">
                <a:latin typeface="Century Gothic" panose="020B0502020202020204" pitchFamily="34" charset="0"/>
              </a:rPr>
              <a:t>mauvaiscarre</a:t>
            </a:r>
            <a:r>
              <a:rPr lang="fr-FR" sz="2400" dirty="0">
                <a:latin typeface="Century Gothic" panose="020B0502020202020204" pitchFamily="34" charset="0"/>
              </a:rPr>
              <a:t>(2);</a:t>
            </a:r>
          </a:p>
          <a:p>
            <a:r>
              <a:rPr lang="fr-FR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	// → </a:t>
            </a:r>
            <a:r>
              <a:rPr lang="fr-FR" sz="2400" b="1" dirty="0" err="1">
                <a:solidFill>
                  <a:srgbClr val="00B050"/>
                </a:solidFill>
                <a:latin typeface="Century Gothic" panose="020B0502020202020204" pitchFamily="34" charset="0"/>
              </a:rPr>
              <a:t>undefined</a:t>
            </a:r>
            <a:endParaRPr lang="x-none" sz="24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E6C6657-C56A-416A-8401-5274941D2133}"/>
              </a:ext>
            </a:extLst>
          </p:cNvPr>
          <p:cNvSpPr/>
          <p:nvPr/>
        </p:nvSpPr>
        <p:spPr>
          <a:xfrm>
            <a:off x="558148" y="4947137"/>
            <a:ext cx="8043619" cy="16551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400" b="1" dirty="0" err="1">
                <a:latin typeface="Century Gothic" panose="020B0502020202020204" pitchFamily="34" charset="0"/>
              </a:rPr>
              <a:t>function</a:t>
            </a:r>
            <a:r>
              <a:rPr lang="fr-FR" sz="2400" dirty="0">
                <a:latin typeface="Century Gothic" panose="020B0502020202020204" pitchFamily="34" charset="0"/>
              </a:rPr>
              <a:t> boum() {</a:t>
            </a:r>
            <a:r>
              <a:rPr lang="fr-FR" sz="2400" dirty="0" err="1">
                <a:latin typeface="Century Gothic" panose="020B0502020202020204" pitchFamily="34" charset="0"/>
              </a:rPr>
              <a:t>alert</a:t>
            </a:r>
            <a:r>
              <a:rPr lang="fr-FR" sz="2400" dirty="0">
                <a:latin typeface="Century Gothic" panose="020B0502020202020204" pitchFamily="34" charset="0"/>
              </a:rPr>
              <a:t>('Boum!');}</a:t>
            </a:r>
          </a:p>
          <a:p>
            <a:r>
              <a:rPr lang="fr-FR" sz="2400" b="1" dirty="0" err="1">
                <a:latin typeface="Century Gothic" panose="020B0502020202020204" pitchFamily="34" charset="0"/>
              </a:rPr>
              <a:t>setTimeout</a:t>
            </a:r>
            <a:r>
              <a:rPr lang="fr-FR" sz="2400" dirty="0">
                <a:latin typeface="Century Gothic" panose="020B0502020202020204" pitchFamily="34" charset="0"/>
              </a:rPr>
              <a:t>(boum,2000);</a:t>
            </a:r>
          </a:p>
          <a:p>
            <a:r>
              <a:rPr lang="fr-FR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// </a:t>
            </a:r>
            <a:r>
              <a:rPr lang="fr-FR" sz="2400" b="1" dirty="0" err="1">
                <a:solidFill>
                  <a:srgbClr val="00B050"/>
                </a:solidFill>
                <a:latin typeface="Century Gothic" panose="020B0502020202020204" pitchFamily="34" charset="0"/>
              </a:rPr>
              <a:t>setTimeout</a:t>
            </a:r>
            <a:r>
              <a:rPr lang="fr-FR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 exécute la fonction dans  la variable boum après 2s</a:t>
            </a:r>
          </a:p>
        </p:txBody>
      </p:sp>
    </p:spTree>
    <p:extLst>
      <p:ext uri="{BB962C8B-B14F-4D97-AF65-F5344CB8AC3E}">
        <p14:creationId xmlns:p14="http://schemas.microsoft.com/office/powerpoint/2010/main" val="22545782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Les fonctions 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6" y="942216"/>
            <a:ext cx="8911105" cy="57685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b="1" dirty="0"/>
              <a:t>Les fonctions principales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b="1" dirty="0" err="1">
                <a:solidFill>
                  <a:srgbClr val="0099CC"/>
                </a:solidFill>
              </a:rPr>
              <a:t>eval</a:t>
            </a:r>
            <a:r>
              <a:rPr lang="fr-FR" b="1" dirty="0">
                <a:solidFill>
                  <a:srgbClr val="0099CC"/>
                </a:solidFill>
              </a:rPr>
              <a:t>(string) </a:t>
            </a:r>
            <a:r>
              <a:rPr lang="fr-FR" dirty="0"/>
              <a:t>: évalue le code Javascript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b="1" dirty="0" err="1">
                <a:solidFill>
                  <a:srgbClr val="0099CC"/>
                </a:solidFill>
              </a:rPr>
              <a:t>Number</a:t>
            </a:r>
            <a:r>
              <a:rPr lang="fr-FR" b="1" dirty="0">
                <a:solidFill>
                  <a:srgbClr val="0099CC"/>
                </a:solidFill>
              </a:rPr>
              <a:t>(var) </a:t>
            </a:r>
            <a:r>
              <a:rPr lang="fr-FR" dirty="0"/>
              <a:t>: convertir en nombre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b="1" dirty="0">
                <a:solidFill>
                  <a:srgbClr val="0099CC"/>
                </a:solidFill>
              </a:rPr>
              <a:t>String(var) </a:t>
            </a:r>
            <a:r>
              <a:rPr lang="fr-FR" dirty="0"/>
              <a:t>: convertir en chaîne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b="1" dirty="0" err="1">
                <a:solidFill>
                  <a:srgbClr val="0099CC"/>
                </a:solidFill>
              </a:rPr>
              <a:t>int</a:t>
            </a:r>
            <a:r>
              <a:rPr lang="fr-FR" b="1" dirty="0">
                <a:solidFill>
                  <a:srgbClr val="0099CC"/>
                </a:solidFill>
              </a:rPr>
              <a:t> </a:t>
            </a:r>
            <a:r>
              <a:rPr lang="fr-FR" b="1" dirty="0" err="1">
                <a:solidFill>
                  <a:srgbClr val="0099CC"/>
                </a:solidFill>
              </a:rPr>
              <a:t>parseInt</a:t>
            </a:r>
            <a:r>
              <a:rPr lang="fr-FR" b="1" dirty="0">
                <a:solidFill>
                  <a:srgbClr val="0099CC"/>
                </a:solidFill>
              </a:rPr>
              <a:t>(string[,</a:t>
            </a:r>
            <a:r>
              <a:rPr lang="fr-FR" b="1" dirty="0" err="1">
                <a:solidFill>
                  <a:srgbClr val="0099CC"/>
                </a:solidFill>
              </a:rPr>
              <a:t>radix</a:t>
            </a:r>
            <a:r>
              <a:rPr lang="fr-FR" b="1" dirty="0">
                <a:solidFill>
                  <a:srgbClr val="0099CC"/>
                </a:solidFill>
              </a:rPr>
              <a:t>]) </a:t>
            </a:r>
            <a:r>
              <a:rPr lang="fr-FR" dirty="0"/>
              <a:t>: convertir en entier en fonction de la base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b="1" dirty="0" err="1">
                <a:solidFill>
                  <a:srgbClr val="0099CC"/>
                </a:solidFill>
              </a:rPr>
              <a:t>float</a:t>
            </a:r>
            <a:r>
              <a:rPr lang="fr-FR" b="1" dirty="0">
                <a:solidFill>
                  <a:srgbClr val="0099CC"/>
                </a:solidFill>
              </a:rPr>
              <a:t> </a:t>
            </a:r>
            <a:r>
              <a:rPr lang="fr-FR" b="1" dirty="0" err="1">
                <a:solidFill>
                  <a:srgbClr val="0099CC"/>
                </a:solidFill>
              </a:rPr>
              <a:t>parseFloat</a:t>
            </a:r>
            <a:r>
              <a:rPr lang="fr-FR" b="1" dirty="0">
                <a:solidFill>
                  <a:srgbClr val="0099CC"/>
                </a:solidFill>
              </a:rPr>
              <a:t>(string) </a:t>
            </a:r>
            <a:r>
              <a:rPr lang="fr-FR" dirty="0"/>
              <a:t>: convertir en réel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b="1" dirty="0" err="1">
                <a:solidFill>
                  <a:srgbClr val="0099CC"/>
                </a:solidFill>
              </a:rPr>
              <a:t>encodeURI</a:t>
            </a:r>
            <a:r>
              <a:rPr lang="fr-FR" b="1" dirty="0">
                <a:solidFill>
                  <a:srgbClr val="0099CC"/>
                </a:solidFill>
              </a:rPr>
              <a:t>(</a:t>
            </a:r>
            <a:r>
              <a:rPr lang="fr-FR" b="1" dirty="0" err="1">
                <a:solidFill>
                  <a:srgbClr val="0099CC"/>
                </a:solidFill>
              </a:rPr>
              <a:t>uri</a:t>
            </a:r>
            <a:r>
              <a:rPr lang="fr-FR" b="1" dirty="0">
                <a:solidFill>
                  <a:srgbClr val="0099CC"/>
                </a:solidFill>
              </a:rPr>
              <a:t>)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b="1" dirty="0" err="1">
                <a:solidFill>
                  <a:srgbClr val="0099CC"/>
                </a:solidFill>
              </a:rPr>
              <a:t>decodeURI</a:t>
            </a:r>
            <a:r>
              <a:rPr lang="fr-FR" b="1" dirty="0">
                <a:solidFill>
                  <a:srgbClr val="0099CC"/>
                </a:solidFill>
              </a:rPr>
              <a:t>(</a:t>
            </a:r>
            <a:r>
              <a:rPr lang="fr-FR" b="1" dirty="0" err="1">
                <a:solidFill>
                  <a:srgbClr val="0099CC"/>
                </a:solidFill>
              </a:rPr>
              <a:t>uri</a:t>
            </a:r>
            <a:r>
              <a:rPr lang="fr-FR" b="1" dirty="0">
                <a:solidFill>
                  <a:srgbClr val="0099CC"/>
                </a:solidFill>
              </a:rPr>
              <a:t>)</a:t>
            </a:r>
            <a:endParaRPr lang="en-US" b="1" dirty="0">
              <a:solidFill>
                <a:srgbClr val="0099CC"/>
              </a:solidFill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27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Les fonctions </a:t>
            </a:r>
          </a:p>
        </p:txBody>
      </p:sp>
      <p:pic>
        <p:nvPicPr>
          <p:cNvPr id="3" name="Espace réservé du contenu 2">
            <a:extLst>
              <a:ext uri="{FF2B5EF4-FFF2-40B4-BE49-F238E27FC236}">
                <a16:creationId xmlns="" xmlns:a16="http://schemas.microsoft.com/office/drawing/2014/main" id="{EC47438B-2861-4214-8A6D-5911A75E1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8489" y="929898"/>
            <a:ext cx="9035512" cy="5928102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107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Les </a:t>
            </a:r>
            <a:r>
              <a:rPr lang="fr-FR" dirty="0" err="1"/>
              <a:t>timers</a:t>
            </a:r>
            <a:r>
              <a:rPr lang="fr-FR" dirty="0"/>
              <a:t> javascript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986" y="1053885"/>
            <a:ext cx="8818536" cy="568787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/>
              <a:t>Les </a:t>
            </a:r>
            <a:r>
              <a:rPr lang="fr-FR" sz="2200" b="1" dirty="0" err="1">
                <a:solidFill>
                  <a:srgbClr val="FF0000"/>
                </a:solidFill>
              </a:rPr>
              <a:t>timers</a:t>
            </a:r>
            <a:r>
              <a:rPr lang="fr-FR" sz="2200" dirty="0"/>
              <a:t> permettent d’exécuter une action après un certain délai, exécuter une action toutes les x secondes,…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/>
              <a:t>Pour activer un </a:t>
            </a:r>
            <a:r>
              <a:rPr lang="fr-FR" sz="2200" dirty="0" err="1"/>
              <a:t>timer</a:t>
            </a:r>
            <a:r>
              <a:rPr lang="fr-FR" sz="2200" dirty="0"/>
              <a:t> est une opération simple.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b="1" dirty="0" err="1">
                <a:solidFill>
                  <a:srgbClr val="FF0000"/>
                </a:solidFill>
              </a:rPr>
              <a:t>setTimeout</a:t>
            </a:r>
            <a:r>
              <a:rPr lang="fr-FR" sz="2200" b="1" dirty="0">
                <a:solidFill>
                  <a:srgbClr val="FF0000"/>
                </a:solidFill>
              </a:rPr>
              <a:t>() et </a:t>
            </a:r>
            <a:r>
              <a:rPr lang="fr-FR" sz="2200" b="1" dirty="0" err="1">
                <a:solidFill>
                  <a:srgbClr val="FF0000"/>
                </a:solidFill>
              </a:rPr>
              <a:t>clearTimeout</a:t>
            </a:r>
            <a:r>
              <a:rPr lang="fr-FR" sz="2200" b="1" dirty="0">
                <a:solidFill>
                  <a:srgbClr val="FF0000"/>
                </a:solidFill>
              </a:rPr>
              <a:t>()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fr-FR" sz="2200" b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/>
              <a:t>Ce code va appeler la fonction </a:t>
            </a:r>
            <a:r>
              <a:rPr lang="fr-FR" sz="2200" dirty="0" err="1"/>
              <a:t>mafonction</a:t>
            </a:r>
            <a:r>
              <a:rPr lang="fr-FR" sz="2200" dirty="0"/>
              <a:t>() après une seconde (le temps est exprimé ici en millièmes de secondes). 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/>
              <a:t>On peut arrêter un </a:t>
            </a:r>
            <a:r>
              <a:rPr lang="fr-FR" sz="2200" dirty="0" err="1"/>
              <a:t>timer</a:t>
            </a:r>
            <a:r>
              <a:rPr lang="fr-FR" sz="2200" dirty="0"/>
              <a:t> avant son timeout, en utilisant la fonction </a:t>
            </a:r>
            <a:r>
              <a:rPr lang="fr-FR" sz="2200" b="1" dirty="0" err="1"/>
              <a:t>clearTimeout</a:t>
            </a:r>
            <a:r>
              <a:rPr lang="fr-FR" sz="2200" dirty="0"/>
              <a:t>(). Mais il faut alors "nommer" notre timeout, comme ceci 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fr-FR" sz="22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/>
              <a:t>Ce qui permettra de le stopper comme ceci 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fr-FR" sz="22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fr-FR" sz="2200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9787C80-F240-4CF1-A1A5-DBC18A684644}"/>
              </a:ext>
            </a:extLst>
          </p:cNvPr>
          <p:cNvSpPr/>
          <p:nvPr/>
        </p:nvSpPr>
        <p:spPr>
          <a:xfrm>
            <a:off x="232895" y="2834511"/>
            <a:ext cx="8508149" cy="513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Century Gothic" panose="020B0502020202020204" pitchFamily="34" charset="0"/>
              </a:rPr>
              <a:t>window.</a:t>
            </a:r>
            <a:r>
              <a:rPr lang="en-US" sz="2400" b="1" dirty="0" err="1">
                <a:latin typeface="Century Gothic" panose="020B0502020202020204" pitchFamily="34" charset="0"/>
              </a:rPr>
              <a:t>setTimeout</a:t>
            </a:r>
            <a:r>
              <a:rPr lang="en-US" sz="2400" dirty="0">
                <a:latin typeface="Century Gothic" panose="020B0502020202020204" pitchFamily="34" charset="0"/>
              </a:rPr>
              <a:t>("</a:t>
            </a:r>
            <a:r>
              <a:rPr lang="en-US" sz="2400" dirty="0" err="1">
                <a:latin typeface="Century Gothic" panose="020B0502020202020204" pitchFamily="34" charset="0"/>
              </a:rPr>
              <a:t>mafonction</a:t>
            </a:r>
            <a:r>
              <a:rPr lang="en-US" sz="2400" dirty="0">
                <a:latin typeface="Century Gothic" panose="020B0502020202020204" pitchFamily="34" charset="0"/>
              </a:rPr>
              <a:t>()",1000);</a:t>
            </a:r>
            <a:endParaRPr lang="x-none" sz="2400" dirty="0">
              <a:latin typeface="Century Gothic" panose="020B0502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8CD0B89-2563-48FC-B75A-80E49535B069}"/>
              </a:ext>
            </a:extLst>
          </p:cNvPr>
          <p:cNvSpPr/>
          <p:nvPr/>
        </p:nvSpPr>
        <p:spPr>
          <a:xfrm>
            <a:off x="279179" y="5252246"/>
            <a:ext cx="8508149" cy="513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latin typeface="Century Gothic" panose="020B0502020202020204" pitchFamily="34" charset="0"/>
              </a:rPr>
              <a:t>montimer</a:t>
            </a:r>
            <a:r>
              <a:rPr lang="en-US" sz="2400" dirty="0">
                <a:latin typeface="Century Gothic" panose="020B0502020202020204" pitchFamily="34" charset="0"/>
              </a:rPr>
              <a:t>=</a:t>
            </a:r>
            <a:r>
              <a:rPr lang="en-US" sz="2400" dirty="0" err="1">
                <a:latin typeface="Century Gothic" panose="020B0502020202020204" pitchFamily="34" charset="0"/>
              </a:rPr>
              <a:t>window.</a:t>
            </a:r>
            <a:r>
              <a:rPr lang="en-US" sz="2400" b="1" dirty="0" err="1">
                <a:latin typeface="Century Gothic" panose="020B0502020202020204" pitchFamily="34" charset="0"/>
              </a:rPr>
              <a:t>setTimeout</a:t>
            </a:r>
            <a:r>
              <a:rPr lang="en-US" sz="2400" dirty="0">
                <a:latin typeface="Century Gothic" panose="020B0502020202020204" pitchFamily="34" charset="0"/>
              </a:rPr>
              <a:t>("</a:t>
            </a:r>
            <a:r>
              <a:rPr lang="en-US" sz="2400" dirty="0" err="1">
                <a:latin typeface="Century Gothic" panose="020B0502020202020204" pitchFamily="34" charset="0"/>
              </a:rPr>
              <a:t>mafonction</a:t>
            </a:r>
            <a:r>
              <a:rPr lang="en-US" sz="2400" dirty="0">
                <a:latin typeface="Century Gothic" panose="020B0502020202020204" pitchFamily="34" charset="0"/>
              </a:rPr>
              <a:t>()",5000);</a:t>
            </a:r>
            <a:endParaRPr lang="x-none" sz="2400" dirty="0">
              <a:latin typeface="Century Gothic" panose="020B0502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15B8DBC-A038-4093-8AB6-1510D6CB814A}"/>
              </a:ext>
            </a:extLst>
          </p:cNvPr>
          <p:cNvSpPr/>
          <p:nvPr/>
        </p:nvSpPr>
        <p:spPr>
          <a:xfrm>
            <a:off x="279178" y="6228640"/>
            <a:ext cx="8508149" cy="513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Century Gothic" panose="020B0502020202020204" pitchFamily="34" charset="0"/>
              </a:rPr>
              <a:t>window.</a:t>
            </a:r>
            <a:r>
              <a:rPr lang="en-US" sz="2400" b="1" dirty="0" err="1">
                <a:latin typeface="Century Gothic" panose="020B0502020202020204" pitchFamily="34" charset="0"/>
              </a:rPr>
              <a:t>clearTimeout</a:t>
            </a:r>
            <a:r>
              <a:rPr lang="en-US" sz="2400" dirty="0">
                <a:latin typeface="Century Gothic" panose="020B0502020202020204" pitchFamily="34" charset="0"/>
              </a:rPr>
              <a:t>(</a:t>
            </a:r>
            <a:r>
              <a:rPr lang="en-US" sz="2400" b="1" dirty="0" err="1">
                <a:latin typeface="Century Gothic" panose="020B0502020202020204" pitchFamily="34" charset="0"/>
              </a:rPr>
              <a:t>montimer</a:t>
            </a:r>
            <a:r>
              <a:rPr lang="en-US" sz="2400" dirty="0">
                <a:latin typeface="Century Gothic" panose="020B0502020202020204" pitchFamily="34" charset="0"/>
              </a:rPr>
              <a:t>);</a:t>
            </a:r>
            <a:endParaRPr lang="x-none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95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 Langage Javascript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232895" y="1035203"/>
            <a:ext cx="8911105" cy="49913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fr-FR" b="1" dirty="0">
                <a:solidFill>
                  <a:srgbClr val="FF0000"/>
                </a:solidFill>
              </a:rPr>
              <a:t>Intérêt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fr-FR" sz="2000" dirty="0"/>
          </a:p>
          <a:p>
            <a:pPr>
              <a:lnSpc>
                <a:spcPct val="150000"/>
              </a:lnSpc>
            </a:pPr>
            <a:endParaRPr lang="fr-FR" sz="18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55A922AE-E375-4CCF-A430-3E6F6004AA22}"/>
              </a:ext>
            </a:extLst>
          </p:cNvPr>
          <p:cNvSpPr txBox="1">
            <a:spLocks noChangeArrowheads="1"/>
          </p:cNvSpPr>
          <p:nvPr/>
        </p:nvSpPr>
        <p:spPr>
          <a:xfrm>
            <a:off x="232896" y="1755435"/>
            <a:ext cx="8461654" cy="49243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u="sng" dirty="0"/>
              <a:t>Exemple 1</a:t>
            </a:r>
          </a:p>
          <a:p>
            <a:pPr marL="457200" lvl="1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&lt;html&gt;</a:t>
            </a:r>
          </a:p>
          <a:p>
            <a:pPr marL="914400" lvl="2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&lt;</a:t>
            </a:r>
            <a:r>
              <a:rPr lang="fr-FR" sz="2800" dirty="0" err="1">
                <a:latin typeface="Consolas" panose="020B0609020204030204" pitchFamily="49" charset="0"/>
              </a:rPr>
              <a:t>head</a:t>
            </a:r>
            <a:r>
              <a:rPr lang="fr-FR" sz="2800" dirty="0">
                <a:latin typeface="Consolas" panose="020B0609020204030204" pitchFamily="49" charset="0"/>
              </a:rPr>
              <a:t>&gt;</a:t>
            </a:r>
          </a:p>
          <a:p>
            <a:pPr marL="914400" lvl="2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	&lt;</a:t>
            </a:r>
            <a:r>
              <a:rPr lang="fr-FR" sz="2800" dirty="0" err="1">
                <a:latin typeface="Consolas" panose="020B0609020204030204" pitchFamily="49" charset="0"/>
              </a:rPr>
              <a:t>title</a:t>
            </a:r>
            <a:r>
              <a:rPr lang="fr-FR" sz="2800" dirty="0">
                <a:latin typeface="Consolas" panose="020B0609020204030204" pitchFamily="49" charset="0"/>
              </a:rPr>
              <a:t>&gt;Page statique&lt;/</a:t>
            </a:r>
            <a:r>
              <a:rPr lang="fr-FR" sz="2800" dirty="0" err="1">
                <a:latin typeface="Consolas" panose="020B0609020204030204" pitchFamily="49" charset="0"/>
              </a:rPr>
              <a:t>title</a:t>
            </a:r>
            <a:r>
              <a:rPr lang="fr-FR" sz="2800" dirty="0">
                <a:latin typeface="Consolas" panose="020B0609020204030204" pitchFamily="49" charset="0"/>
              </a:rPr>
              <a:t>&gt;</a:t>
            </a:r>
          </a:p>
          <a:p>
            <a:pPr marL="914400" lvl="2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&lt;/</a:t>
            </a:r>
            <a:r>
              <a:rPr lang="fr-FR" sz="2800" dirty="0" err="1">
                <a:latin typeface="Consolas" panose="020B0609020204030204" pitchFamily="49" charset="0"/>
              </a:rPr>
              <a:t>head</a:t>
            </a:r>
            <a:r>
              <a:rPr lang="fr-FR" sz="2800" dirty="0">
                <a:latin typeface="Consolas" panose="020B0609020204030204" pitchFamily="49" charset="0"/>
              </a:rPr>
              <a:t>&gt;</a:t>
            </a:r>
          </a:p>
          <a:p>
            <a:pPr marL="914400" lvl="2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&lt;body&gt;</a:t>
            </a:r>
          </a:p>
          <a:p>
            <a:pPr marL="1371600" lvl="3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&lt;div&gt;</a:t>
            </a:r>
          </a:p>
          <a:p>
            <a:pPr marL="1371600" lvl="3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	Nous sommes le </a:t>
            </a:r>
            <a:r>
              <a:rPr lang="fr-FR" sz="2800" dirty="0" smtClean="0">
                <a:latin typeface="Consolas" panose="020B0609020204030204" pitchFamily="49" charset="0"/>
              </a:rPr>
              <a:t>04/11/2018</a:t>
            </a:r>
            <a:endParaRPr lang="fr-FR" sz="2800" dirty="0">
              <a:latin typeface="Consolas" panose="020B0609020204030204" pitchFamily="49" charset="0"/>
            </a:endParaRPr>
          </a:p>
          <a:p>
            <a:pPr marL="1371600" lvl="3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&lt;/div&gt;</a:t>
            </a:r>
          </a:p>
          <a:p>
            <a:pPr marL="914400" lvl="2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&lt;/body&gt;</a:t>
            </a:r>
          </a:p>
          <a:p>
            <a:pPr marL="457200" lvl="1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&lt;/html&gt;</a:t>
            </a:r>
            <a:endParaRPr lang="fr-FR" sz="2800" b="1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endParaRPr lang="fr-FR" sz="2000" dirty="0"/>
          </a:p>
          <a:p>
            <a:pPr>
              <a:lnSpc>
                <a:spcPct val="150000"/>
              </a:lnSpc>
            </a:pP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2533614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Les fonctions 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6" y="942216"/>
            <a:ext cx="8911105" cy="57685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FF0000"/>
                </a:solidFill>
              </a:rPr>
              <a:t>Méthodes des objets</a:t>
            </a:r>
          </a:p>
          <a:p>
            <a:r>
              <a:rPr lang="fr-FR" sz="2400" b="1" dirty="0"/>
              <a:t>Question : </a:t>
            </a:r>
            <a:r>
              <a:rPr lang="fr-FR" sz="2400" dirty="0"/>
              <a:t>Comment définir une méthode d’un </a:t>
            </a:r>
            <a:r>
              <a:rPr lang="fr-FR" sz="2400" dirty="0" smtClean="0"/>
              <a:t>objet</a:t>
            </a:r>
            <a:endParaRPr lang="fr-FR" sz="2400" dirty="0"/>
          </a:p>
          <a:p>
            <a:r>
              <a:rPr lang="fr-FR" sz="2400" b="1" dirty="0"/>
              <a:t>Réponse : </a:t>
            </a:r>
            <a:r>
              <a:rPr lang="fr-FR" sz="2400" dirty="0"/>
              <a:t>Il suffit d’assigner une valeur de type </a:t>
            </a:r>
            <a:r>
              <a:rPr lang="fr-FR" sz="2400" b="1" dirty="0" err="1"/>
              <a:t>function</a:t>
            </a:r>
            <a:r>
              <a:rPr lang="fr-FR" sz="2400" dirty="0"/>
              <a:t> à un attribut. </a:t>
            </a:r>
          </a:p>
          <a:p>
            <a:endParaRPr lang="fr-FR" sz="2400" dirty="0"/>
          </a:p>
          <a:p>
            <a:endParaRPr lang="fr-FR" sz="2400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endParaRPr lang="fr-FR" b="1" dirty="0" err="1">
              <a:solidFill>
                <a:srgbClr val="0099CC"/>
              </a:solidFill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E817F2D-D79B-432C-82AB-3888414CA79C}"/>
              </a:ext>
            </a:extLst>
          </p:cNvPr>
          <p:cNvSpPr/>
          <p:nvPr/>
        </p:nvSpPr>
        <p:spPr>
          <a:xfrm>
            <a:off x="232895" y="2882685"/>
            <a:ext cx="8663132" cy="36421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sz="2400" b="1" dirty="0">
                <a:latin typeface="Century Gothic" panose="020B0502020202020204" pitchFamily="34" charset="0"/>
              </a:rPr>
              <a:t>var</a:t>
            </a:r>
            <a:r>
              <a:rPr lang="fr-FR" sz="2400" dirty="0">
                <a:latin typeface="Century Gothic" panose="020B0502020202020204" pitchFamily="34" charset="0"/>
              </a:rPr>
              <a:t> point = {coord1:1, coord2:3, size: "normal"};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sz="2400" dirty="0" err="1">
                <a:latin typeface="Century Gothic" panose="020B0502020202020204" pitchFamily="34" charset="0"/>
              </a:rPr>
              <a:t>point.</a:t>
            </a:r>
            <a:r>
              <a:rPr lang="fr-FR" sz="2400" b="1" dirty="0" err="1">
                <a:latin typeface="Century Gothic" panose="020B0502020202020204" pitchFamily="34" charset="0"/>
              </a:rPr>
              <a:t>print</a:t>
            </a:r>
            <a:r>
              <a:rPr lang="fr-FR" sz="2400" dirty="0">
                <a:latin typeface="Century Gothic" panose="020B0502020202020204" pitchFamily="34" charset="0"/>
              </a:rPr>
              <a:t> = </a:t>
            </a:r>
            <a:r>
              <a:rPr lang="fr-FR" sz="2400" dirty="0" err="1">
                <a:latin typeface="Century Gothic" panose="020B0502020202020204" pitchFamily="34" charset="0"/>
              </a:rPr>
              <a:t>function</a:t>
            </a:r>
            <a:r>
              <a:rPr lang="fr-FR" sz="2400" dirty="0">
                <a:latin typeface="Century Gothic" panose="020B0502020202020204" pitchFamily="34" charset="0"/>
              </a:rPr>
              <a:t>() {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fr-FR" sz="2400" b="1" dirty="0" err="1">
                <a:latin typeface="Century Gothic" panose="020B0502020202020204" pitchFamily="34" charset="0"/>
              </a:rPr>
              <a:t>alert</a:t>
            </a:r>
            <a:r>
              <a:rPr lang="fr-FR" sz="2400" dirty="0">
                <a:latin typeface="Century Gothic" panose="020B0502020202020204" pitchFamily="34" charset="0"/>
              </a:rPr>
              <a:t>("Mes coordonnées sont " + </a:t>
            </a:r>
            <a:r>
              <a:rPr lang="fr-FR" sz="2400" b="1" dirty="0">
                <a:latin typeface="Century Gothic" panose="020B0502020202020204" pitchFamily="34" charset="0"/>
              </a:rPr>
              <a:t>this</a:t>
            </a:r>
            <a:r>
              <a:rPr lang="fr-FR" sz="2400" dirty="0">
                <a:latin typeface="Century Gothic" panose="020B0502020202020204" pitchFamily="34" charset="0"/>
              </a:rPr>
              <a:t>.coord1 + "," + </a:t>
            </a:r>
            <a:r>
              <a:rPr lang="fr-FR" sz="2400" b="1" dirty="0">
                <a:latin typeface="Century Gothic" panose="020B0502020202020204" pitchFamily="34" charset="0"/>
              </a:rPr>
              <a:t>this</a:t>
            </a:r>
            <a:r>
              <a:rPr lang="fr-FR" sz="2400" dirty="0">
                <a:latin typeface="Century Gothic" panose="020B0502020202020204" pitchFamily="34" charset="0"/>
              </a:rPr>
              <a:t>.coord2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fr-FR" sz="2400" dirty="0">
                <a:latin typeface="Century Gothic" panose="020B0502020202020204" pitchFamily="34" charset="0"/>
              </a:rPr>
              <a:t>);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sz="2400" dirty="0">
                <a:latin typeface="Century Gothic" panose="020B0502020202020204" pitchFamily="34" charset="0"/>
              </a:rPr>
              <a:t>}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fr-FR" sz="2400" dirty="0" err="1">
                <a:latin typeface="Century Gothic" panose="020B0502020202020204" pitchFamily="34" charset="0"/>
              </a:rPr>
              <a:t>point.</a:t>
            </a:r>
            <a:r>
              <a:rPr lang="fr-FR" sz="2400" b="1" dirty="0" err="1">
                <a:latin typeface="Century Gothic" panose="020B0502020202020204" pitchFamily="34" charset="0"/>
              </a:rPr>
              <a:t>print</a:t>
            </a:r>
            <a:r>
              <a:rPr lang="fr-FR" sz="2400" dirty="0">
                <a:latin typeface="Century Gothic" panose="020B0502020202020204" pitchFamily="34" charset="0"/>
              </a:rPr>
              <a:t>(); </a:t>
            </a:r>
            <a:r>
              <a:rPr lang="fr-FR" sz="24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// → "Mes coordonnées sont 1,3"</a:t>
            </a:r>
            <a:endParaRPr lang="x-none" sz="32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7384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Couche Objet en Javascript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6" y="1097196"/>
            <a:ext cx="8911105" cy="548958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-FR" sz="3200" b="1" dirty="0">
                <a:solidFill>
                  <a:srgbClr val="FF0000"/>
                </a:solidFill>
              </a:rPr>
              <a:t>Création d'objets</a:t>
            </a:r>
            <a:endParaRPr lang="fr-FR" sz="3200" dirty="0">
              <a:solidFill>
                <a:srgbClr val="FF0000"/>
              </a:solidFill>
            </a:endParaRP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dirty="0"/>
              <a:t>On peut créer les objets de 3 manières différentes</a:t>
            </a:r>
          </a:p>
          <a:p>
            <a:pPr marL="514350" indent="-51435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fr-FR" dirty="0"/>
              <a:t>utilisation de la classe </a:t>
            </a:r>
            <a:r>
              <a:rPr lang="fr-FR" b="1" dirty="0"/>
              <a:t>Object</a:t>
            </a:r>
            <a:r>
              <a:rPr lang="fr-FR" dirty="0"/>
              <a:t> puis associer des attributs et fonctions</a:t>
            </a:r>
          </a:p>
          <a:p>
            <a:pPr marL="514350" indent="-51435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fr-FR" dirty="0"/>
              <a:t>création d’un </a:t>
            </a:r>
            <a:r>
              <a:rPr lang="fr-FR" b="1" dirty="0"/>
              <a:t>constructeur</a:t>
            </a:r>
            <a:r>
              <a:rPr lang="fr-FR" dirty="0"/>
              <a:t> puis d’une instance</a:t>
            </a:r>
          </a:p>
          <a:p>
            <a:pPr marL="514350" indent="-51435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fr-FR" dirty="0"/>
              <a:t>création d’une instance grâce au format </a:t>
            </a:r>
            <a:r>
              <a:rPr lang="fr-FR" b="1" dirty="0"/>
              <a:t>JSON</a:t>
            </a:r>
            <a:endParaRPr lang="en-US" b="1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719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Couche Objet en Javascript</a:t>
            </a:r>
          </a:p>
        </p:txBody>
      </p:sp>
      <p:pic>
        <p:nvPicPr>
          <p:cNvPr id="3" name="Espace réservé du contenu 2">
            <a:extLst>
              <a:ext uri="{FF2B5EF4-FFF2-40B4-BE49-F238E27FC236}">
                <a16:creationId xmlns="" xmlns:a16="http://schemas.microsoft.com/office/drawing/2014/main" id="{DE76449D-6E15-477D-BCD7-AFDB6E33EA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960895"/>
            <a:ext cx="9144000" cy="5757620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714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Couche Objet en Javascript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C95E111C-F101-4698-A859-DE04F255E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981990"/>
            <a:ext cx="9144000" cy="582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Couche Objet en Javascript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3" name="Image 2">
            <a:extLst>
              <a:ext uri="{FF2B5EF4-FFF2-40B4-BE49-F238E27FC236}">
                <a16:creationId xmlns="" xmlns:a16="http://schemas.microsoft.com/office/drawing/2014/main" id="{2AAEFE56-F564-4545-AA85-49557045C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67" y="1115879"/>
            <a:ext cx="8991833" cy="556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53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Couche Objet en Javascript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986" y="1053885"/>
            <a:ext cx="8896028" cy="5687878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b="1" dirty="0">
                <a:solidFill>
                  <a:srgbClr val="FF0000"/>
                </a:solidFill>
              </a:rPr>
              <a:t>Objet en tant que tableau associatif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fr-FR" dirty="0"/>
              <a:t>un objet javascript est en fait un tableau associatif d’attributs et méthodes identifiés par leurs noms.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endParaRPr lang="x-none" b="1" dirty="0">
              <a:solidFill>
                <a:srgbClr val="FF0000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="" xmlns:a16="http://schemas.microsoft.com/office/drawing/2014/main" id="{09FE07AA-DFBB-49D5-ADAE-7EB292645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5" y="3129401"/>
            <a:ext cx="8896029" cy="361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5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Couche Objet en Javascript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986" y="1053885"/>
            <a:ext cx="8896028" cy="568787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fr-FR" b="1" dirty="0">
                <a:solidFill>
                  <a:srgbClr val="FF0000"/>
                </a:solidFill>
              </a:rPr>
              <a:t>Accès aux propriétés de l' objet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400" dirty="0"/>
              <a:t>person1 = new </a:t>
            </a:r>
            <a:r>
              <a:rPr lang="fr-FR" sz="2400" dirty="0" err="1"/>
              <a:t>person</a:t>
            </a:r>
            <a:r>
              <a:rPr lang="fr-FR" sz="2400" dirty="0"/>
              <a:t> (" Mohamed ", " Yahia ", 20)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400" dirty="0"/>
              <a:t>Var nom= person1.firstName; </a:t>
            </a:r>
            <a:r>
              <a:rPr lang="fr-FR" sz="2400" dirty="0">
                <a:solidFill>
                  <a:srgbClr val="92D050"/>
                </a:solidFill>
              </a:rPr>
              <a:t>//notation pointée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400" dirty="0"/>
              <a:t>Var </a:t>
            </a:r>
            <a:r>
              <a:rPr lang="fr-FR" sz="2400" dirty="0" err="1"/>
              <a:t>prenom</a:t>
            </a:r>
            <a:r>
              <a:rPr lang="fr-FR" sz="2400" dirty="0"/>
              <a:t> = person1[" </a:t>
            </a:r>
            <a:r>
              <a:rPr lang="fr-FR" sz="2400" dirty="0" err="1"/>
              <a:t>lastName</a:t>
            </a:r>
            <a:r>
              <a:rPr lang="fr-FR" sz="2400" dirty="0"/>
              <a:t> "]; </a:t>
            </a:r>
            <a:r>
              <a:rPr lang="fr-FR" sz="2400" dirty="0">
                <a:solidFill>
                  <a:srgbClr val="92D050"/>
                </a:solidFill>
              </a:rPr>
              <a:t>//tableau associatif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400" dirty="0">
                <a:solidFill>
                  <a:srgbClr val="92D050"/>
                </a:solidFill>
              </a:rPr>
              <a:t>//toutes les propriétés: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da-DK" sz="2400" b="1" dirty="0"/>
              <a:t>for </a:t>
            </a:r>
            <a:r>
              <a:rPr lang="da-DK" sz="2400" dirty="0"/>
              <a:t>(</a:t>
            </a:r>
            <a:r>
              <a:rPr lang="da-DK" sz="2400" b="1" dirty="0"/>
              <a:t>var </a:t>
            </a:r>
            <a:r>
              <a:rPr lang="da-DK" sz="2400" dirty="0"/>
              <a:t>i </a:t>
            </a:r>
            <a:r>
              <a:rPr lang="da-DK" sz="2400" b="1" dirty="0"/>
              <a:t>in </a:t>
            </a:r>
            <a:r>
              <a:rPr lang="fr-FR" sz="2400" dirty="0"/>
              <a:t>person1</a:t>
            </a:r>
            <a:r>
              <a:rPr lang="da-DK" sz="2400" dirty="0"/>
              <a:t>){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-FR" sz="2400" dirty="0"/>
              <a:t>	</a:t>
            </a:r>
            <a:r>
              <a:rPr lang="fr-FR" sz="2400" dirty="0" err="1"/>
              <a:t>alert</a:t>
            </a:r>
            <a:r>
              <a:rPr lang="fr-FR" sz="2400" dirty="0"/>
              <a:t>(" Attribut : " + i + " , valeur: "+ person1[i]);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x-none" sz="2400" dirty="0"/>
              <a:t>}</a:t>
            </a:r>
            <a:endParaRPr lang="x-none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80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Couche Objet en Javascript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986" y="1053885"/>
            <a:ext cx="9020014" cy="568787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fr-FR" b="1" dirty="0">
                <a:solidFill>
                  <a:srgbClr val="FF0000"/>
                </a:solidFill>
              </a:rPr>
              <a:t>Objets Dynamiques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2400" b="1" dirty="0">
                <a:solidFill>
                  <a:srgbClr val="0099CC"/>
                </a:solidFill>
              </a:rPr>
              <a:t>Lire</a:t>
            </a:r>
            <a:r>
              <a:rPr lang="fr-FR" sz="2400" dirty="0"/>
              <a:t>: var nom= person1.firstName;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2400" b="1" dirty="0">
                <a:solidFill>
                  <a:srgbClr val="0099CC"/>
                </a:solidFill>
              </a:rPr>
              <a:t>Modifier</a:t>
            </a:r>
            <a:r>
              <a:rPr lang="fr-FR" sz="2400" dirty="0"/>
              <a:t>:  person1.firstName = Amine;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2400" b="1" dirty="0">
                <a:solidFill>
                  <a:srgbClr val="0099CC"/>
                </a:solidFill>
              </a:rPr>
              <a:t>Ajouter</a:t>
            </a:r>
            <a:r>
              <a:rPr lang="fr-FR" sz="2400" dirty="0"/>
              <a:t>: //ajout a l'objet (unique) person1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fr-FR" sz="2400" dirty="0"/>
              <a:t>         person1.taille=1,75;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2400" b="1" dirty="0">
                <a:solidFill>
                  <a:srgbClr val="0099CC"/>
                </a:solidFill>
              </a:rPr>
              <a:t>Supprimer</a:t>
            </a:r>
            <a:r>
              <a:rPr lang="fr-FR" sz="2400" dirty="0"/>
              <a:t>: </a:t>
            </a:r>
            <a:r>
              <a:rPr lang="fr-FR" sz="2400" b="1" dirty="0" err="1">
                <a:solidFill>
                  <a:srgbClr val="00B050"/>
                </a:solidFill>
              </a:rPr>
              <a:t>delete</a:t>
            </a:r>
            <a:r>
              <a:rPr lang="fr-FR" sz="2400" dirty="0"/>
              <a:t> person1.age;</a:t>
            </a:r>
          </a:p>
          <a:p>
            <a:r>
              <a:rPr lang="fr-FR" sz="2400" b="1" dirty="0">
                <a:solidFill>
                  <a:srgbClr val="0099CC"/>
                </a:solidFill>
              </a:rPr>
              <a:t>Ajouter à toute les instances produites par un constructeur</a:t>
            </a:r>
          </a:p>
          <a:p>
            <a:pPr marL="0" indent="0">
              <a:buNone/>
            </a:pPr>
            <a:r>
              <a:rPr lang="fr-FR" sz="2400" dirty="0"/>
              <a:t>        </a:t>
            </a:r>
            <a:r>
              <a:rPr lang="fr-FR" sz="2400" dirty="0" err="1"/>
              <a:t>Person.</a:t>
            </a:r>
            <a:r>
              <a:rPr lang="fr-FR" sz="2400" b="1" dirty="0" err="1">
                <a:solidFill>
                  <a:srgbClr val="00B050"/>
                </a:solidFill>
              </a:rPr>
              <a:t>prototype</a:t>
            </a:r>
            <a:r>
              <a:rPr lang="fr-FR" sz="2400" dirty="0" err="1"/>
              <a:t>.taille</a:t>
            </a:r>
            <a:r>
              <a:rPr lang="fr-FR" sz="2400" dirty="0"/>
              <a:t>=1,70;</a:t>
            </a:r>
          </a:p>
        </p:txBody>
      </p:sp>
    </p:spTree>
    <p:extLst>
      <p:ext uri="{BB962C8B-B14F-4D97-AF65-F5344CB8AC3E}">
        <p14:creationId xmlns:p14="http://schemas.microsoft.com/office/powerpoint/2010/main" val="350070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Objets de base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28</a:t>
            </a:fld>
            <a:endParaRPr lang="fr-FR" dirty="0"/>
          </a:p>
        </p:txBody>
      </p:sp>
      <p:graphicFrame>
        <p:nvGraphicFramePr>
          <p:cNvPr id="3" name="Tableau 2">
            <a:extLst>
              <a:ext uri="{FF2B5EF4-FFF2-40B4-BE49-F238E27FC236}">
                <a16:creationId xmlns="" xmlns:a16="http://schemas.microsoft.com/office/drawing/2014/main" id="{73E3C961-2A21-4C6D-8C94-855ADE8ECE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205624"/>
              </p:ext>
            </p:extLst>
          </p:nvPr>
        </p:nvGraphicFramePr>
        <p:xfrm>
          <a:off x="232895" y="1053884"/>
          <a:ext cx="8725545" cy="5618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6359">
                  <a:extLst>
                    <a:ext uri="{9D8B030D-6E8A-4147-A177-3AD203B41FA5}">
                      <a16:colId xmlns="" xmlns:a16="http://schemas.microsoft.com/office/drawing/2014/main" val="162604810"/>
                    </a:ext>
                  </a:extLst>
                </a:gridCol>
                <a:gridCol w="7439186">
                  <a:extLst>
                    <a:ext uri="{9D8B030D-6E8A-4147-A177-3AD203B41FA5}">
                      <a16:colId xmlns="" xmlns:a16="http://schemas.microsoft.com/office/drawing/2014/main" val="2334046140"/>
                    </a:ext>
                  </a:extLst>
                </a:gridCol>
              </a:tblGrid>
              <a:tr h="497523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Objet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</a:rPr>
                        <a:t>Description</a:t>
                      </a:r>
                      <a:endParaRPr lang="x-non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72338359"/>
                  </a:ext>
                </a:extLst>
              </a:tr>
              <a:tr h="497523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Array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Permet de manipuler les tableaux.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66272006"/>
                  </a:ext>
                </a:extLst>
              </a:tr>
              <a:tr h="497523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String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Permet de manipuler les chaînes de caractères.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8658294"/>
                  </a:ext>
                </a:extLst>
              </a:tr>
              <a:tr h="1018156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Math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Fournit des méthodes pour traiter les fonctions mathématiques usuelles, telles que log, exp, aussi bien que les fonctions trigonométriques.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602578592"/>
                  </a:ext>
                </a:extLst>
              </a:tr>
              <a:tr h="1018156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Date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</a:rPr>
                        <a:t>Permet de travailler avec la date courante; fournit également des méthodes pour faire des opérations sur les dates, les heures, les minutes et les secondes.</a:t>
                      </a:r>
                      <a:endParaRPr lang="x-non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48028838"/>
                  </a:ext>
                </a:extLst>
              </a:tr>
              <a:tr h="497523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Boolean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Permet de manipuler les valeurs logiques.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48114994"/>
                  </a:ext>
                </a:extLst>
              </a:tr>
              <a:tr h="497523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Number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Permet de manipuler les valeurs numériques et les constantes.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35954555"/>
                  </a:ext>
                </a:extLst>
              </a:tr>
              <a:tr h="497523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</a:rPr>
                        <a:t>Function</a:t>
                      </a:r>
                      <a:endParaRPr lang="x-non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</a:rPr>
                        <a:t>Permet d'emballer un code dans une fonction.</a:t>
                      </a:r>
                      <a:endParaRPr lang="x-non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43545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911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70003"/>
            <a:ext cx="7296912" cy="600074"/>
          </a:xfrm>
        </p:spPr>
        <p:txBody>
          <a:bodyPr/>
          <a:lstStyle/>
          <a:p>
            <a:r>
              <a:rPr lang="fr-FR" b="1" dirty="0" smtClean="0"/>
              <a:t>Pseudo Programmation Orientée Objet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29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986" y="1053885"/>
            <a:ext cx="9020014" cy="5687878"/>
          </a:xfrm>
        </p:spPr>
        <p:txBody>
          <a:bodyPr>
            <a:normAutofit/>
          </a:bodyPr>
          <a:lstStyle/>
          <a:p>
            <a:pPr algn="just"/>
            <a:r>
              <a:rPr lang="fr-FR" dirty="0" smtClean="0"/>
              <a:t>l'utilisateur peut créer des pseudo-classes avec des propriétés et des méthodes.</a:t>
            </a:r>
          </a:p>
          <a:p>
            <a:pPr algn="just"/>
            <a:r>
              <a:rPr lang="fr-FR" dirty="0" smtClean="0"/>
              <a:t>de pseudo-classes, car en JavaScript, il n'y  a pas de notion d'héritage, ni de polymorphisme. </a:t>
            </a:r>
          </a:p>
          <a:p>
            <a:pPr algn="just"/>
            <a:r>
              <a:rPr lang="fr-FR" dirty="0" smtClean="0"/>
              <a:t>Il existe cependant des pseudo-classes </a:t>
            </a:r>
            <a:r>
              <a:rPr lang="fr-FR" dirty="0" err="1" smtClean="0"/>
              <a:t>pré-définies</a:t>
            </a:r>
            <a:r>
              <a:rPr lang="fr-FR" dirty="0" smtClean="0"/>
              <a:t> qui appartiennent à deux catégories :</a:t>
            </a:r>
          </a:p>
          <a:p>
            <a:pPr indent="46038" algn="just"/>
            <a:r>
              <a:rPr lang="fr-FR" dirty="0" smtClean="0"/>
              <a:t>les pseudo-classes usuelles</a:t>
            </a:r>
          </a:p>
          <a:p>
            <a:pPr indent="46038" algn="just"/>
            <a:r>
              <a:rPr lang="fr-FR" dirty="0" smtClean="0"/>
              <a:t>les pseudo-classes de fenêtrage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 Langage Javascript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232895" y="1035203"/>
            <a:ext cx="8911105" cy="49913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fr-FR" b="1" dirty="0">
                <a:solidFill>
                  <a:srgbClr val="FF0000"/>
                </a:solidFill>
              </a:rPr>
              <a:t>Intérêt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fr-FR" sz="2000" dirty="0"/>
          </a:p>
          <a:p>
            <a:pPr>
              <a:lnSpc>
                <a:spcPct val="150000"/>
              </a:lnSpc>
            </a:pPr>
            <a:endParaRPr lang="fr-FR" sz="18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55A922AE-E375-4CCF-A430-3E6F6004AA22}"/>
              </a:ext>
            </a:extLst>
          </p:cNvPr>
          <p:cNvSpPr txBox="1">
            <a:spLocks noChangeArrowheads="1"/>
          </p:cNvSpPr>
          <p:nvPr/>
        </p:nvSpPr>
        <p:spPr>
          <a:xfrm>
            <a:off x="232895" y="1755435"/>
            <a:ext cx="8740623" cy="49243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u="sng" dirty="0"/>
              <a:t>Exemple 2</a:t>
            </a:r>
          </a:p>
          <a:p>
            <a:pPr marL="0" indent="0">
              <a:buNone/>
            </a:pPr>
            <a:r>
              <a:rPr lang="fr-FR" sz="2400" dirty="0">
                <a:latin typeface="Consolas" panose="020B0609020204030204" pitchFamily="49" charset="0"/>
              </a:rPr>
              <a:t>&lt;html&gt;</a:t>
            </a:r>
          </a:p>
          <a:p>
            <a:pPr marL="457200" lvl="1" indent="0">
              <a:buNone/>
            </a:pPr>
            <a:r>
              <a:rPr lang="fr-FR" dirty="0">
                <a:latin typeface="Consolas" panose="020B0609020204030204" pitchFamily="49" charset="0"/>
              </a:rPr>
              <a:t>&lt;</a:t>
            </a:r>
            <a:r>
              <a:rPr lang="fr-FR" dirty="0" err="1">
                <a:latin typeface="Consolas" panose="020B0609020204030204" pitchFamily="49" charset="0"/>
              </a:rPr>
              <a:t>head</a:t>
            </a:r>
            <a:r>
              <a:rPr lang="fr-FR" dirty="0">
                <a:latin typeface="Consolas" panose="020B0609020204030204" pitchFamily="49" charset="0"/>
              </a:rPr>
              <a:t>&gt;</a:t>
            </a:r>
          </a:p>
          <a:p>
            <a:pPr marL="457200" lvl="1" indent="0">
              <a:buNone/>
            </a:pPr>
            <a:r>
              <a:rPr lang="fr-FR" dirty="0">
                <a:latin typeface="Consolas" panose="020B0609020204030204" pitchFamily="49" charset="0"/>
              </a:rPr>
              <a:t>	&lt;</a:t>
            </a:r>
            <a:r>
              <a:rPr lang="fr-FR" dirty="0" err="1">
                <a:latin typeface="Consolas" panose="020B0609020204030204" pitchFamily="49" charset="0"/>
              </a:rPr>
              <a:t>title</a:t>
            </a:r>
            <a:r>
              <a:rPr lang="fr-FR" dirty="0">
                <a:latin typeface="Consolas" panose="020B0609020204030204" pitchFamily="49" charset="0"/>
              </a:rPr>
              <a:t>&gt;Page statique&lt;/</a:t>
            </a:r>
            <a:r>
              <a:rPr lang="fr-FR" dirty="0" err="1">
                <a:latin typeface="Consolas" panose="020B0609020204030204" pitchFamily="49" charset="0"/>
              </a:rPr>
              <a:t>title</a:t>
            </a:r>
            <a:r>
              <a:rPr lang="fr-FR" dirty="0">
                <a:latin typeface="Consolas" panose="020B0609020204030204" pitchFamily="49" charset="0"/>
              </a:rPr>
              <a:t>&gt;</a:t>
            </a:r>
          </a:p>
          <a:p>
            <a:pPr marL="457200" lvl="1" indent="0">
              <a:buNone/>
            </a:pPr>
            <a:r>
              <a:rPr lang="fr-FR" dirty="0">
                <a:latin typeface="Consolas" panose="020B0609020204030204" pitchFamily="49" charset="0"/>
              </a:rPr>
              <a:t>&lt;/</a:t>
            </a:r>
            <a:r>
              <a:rPr lang="fr-FR" dirty="0" err="1">
                <a:latin typeface="Consolas" panose="020B0609020204030204" pitchFamily="49" charset="0"/>
              </a:rPr>
              <a:t>head</a:t>
            </a:r>
            <a:r>
              <a:rPr lang="fr-FR" dirty="0">
                <a:latin typeface="Consolas" panose="020B0609020204030204" pitchFamily="49" charset="0"/>
              </a:rPr>
              <a:t>&gt;</a:t>
            </a:r>
          </a:p>
          <a:p>
            <a:pPr marL="457200" lvl="1" indent="0">
              <a:buNone/>
            </a:pPr>
            <a:r>
              <a:rPr lang="fr-FR" dirty="0">
                <a:latin typeface="Consolas" panose="020B0609020204030204" pitchFamily="49" charset="0"/>
              </a:rPr>
              <a:t>&lt;body&gt;</a:t>
            </a:r>
          </a:p>
          <a:p>
            <a:pPr marL="914400" lvl="2" indent="0">
              <a:buNone/>
            </a:pPr>
            <a:r>
              <a:rPr lang="fr-FR" sz="2400" dirty="0">
                <a:latin typeface="Consolas" panose="020B0609020204030204" pitchFamily="49" charset="0"/>
              </a:rPr>
              <a:t>&lt;script type = "</a:t>
            </a:r>
            <a:r>
              <a:rPr lang="fr-FR" sz="2400" dirty="0" err="1">
                <a:latin typeface="Consolas" panose="020B0609020204030204" pitchFamily="49" charset="0"/>
              </a:rPr>
              <a:t>text</a:t>
            </a:r>
            <a:r>
              <a:rPr lang="fr-FR" sz="2400" dirty="0">
                <a:latin typeface="Consolas" panose="020B0609020204030204" pitchFamily="49" charset="0"/>
              </a:rPr>
              <a:t>/javascript"&gt;</a:t>
            </a:r>
          </a:p>
          <a:p>
            <a:pPr marL="914400" lvl="2" indent="0">
              <a:buNone/>
            </a:pPr>
            <a:r>
              <a:rPr lang="fr-FR" sz="2400" dirty="0">
                <a:latin typeface="Consolas" panose="020B0609020204030204" pitchFamily="49" charset="0"/>
              </a:rPr>
              <a:t>  date = new Date();</a:t>
            </a:r>
          </a:p>
          <a:p>
            <a:pPr marL="914400" lvl="2" indent="0">
              <a:buNone/>
            </a:pPr>
            <a:r>
              <a:rPr lang="fr-FR" sz="2400" dirty="0">
                <a:latin typeface="Consolas" panose="020B0609020204030204" pitchFamily="49" charset="0"/>
              </a:rPr>
              <a:t>  </a:t>
            </a:r>
            <a:r>
              <a:rPr lang="fr-FR" sz="2400" dirty="0" err="1">
                <a:latin typeface="Consolas" panose="020B0609020204030204" pitchFamily="49" charset="0"/>
              </a:rPr>
              <a:t>document.writeln</a:t>
            </a:r>
            <a:r>
              <a:rPr lang="fr-FR" sz="2400" dirty="0">
                <a:latin typeface="Consolas" panose="020B0609020204030204" pitchFamily="49" charset="0"/>
              </a:rPr>
              <a:t>("Nous sommes le ", date);</a:t>
            </a:r>
          </a:p>
          <a:p>
            <a:pPr marL="914400" lvl="2" indent="0">
              <a:buNone/>
            </a:pPr>
            <a:r>
              <a:rPr lang="fr-FR" sz="2400" dirty="0">
                <a:latin typeface="Consolas" panose="020B0609020204030204" pitchFamily="49" charset="0"/>
              </a:rPr>
              <a:t>&lt;/script&gt;</a:t>
            </a:r>
          </a:p>
          <a:p>
            <a:pPr marL="457200" lvl="1" indent="0">
              <a:buNone/>
            </a:pPr>
            <a:r>
              <a:rPr lang="fr-FR" sz="2800" dirty="0">
                <a:latin typeface="Consolas" panose="020B0609020204030204" pitchFamily="49" charset="0"/>
              </a:rPr>
              <a:t>&lt;/body&gt;</a:t>
            </a:r>
          </a:p>
          <a:p>
            <a:pPr marL="0" indent="0">
              <a:buNone/>
            </a:pPr>
            <a:r>
              <a:rPr lang="fr-FR" sz="2400" dirty="0">
                <a:latin typeface="Consolas" panose="020B0609020204030204" pitchFamily="49" charset="0"/>
              </a:rPr>
              <a:t>&lt;/html&gt;</a:t>
            </a:r>
            <a:endParaRPr lang="fr-FR" sz="2400" b="1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endParaRPr lang="fr-FR" sz="2000" dirty="0"/>
          </a:p>
          <a:p>
            <a:pPr>
              <a:lnSpc>
                <a:spcPct val="150000"/>
              </a:lnSpc>
            </a:pP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10110609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Pseudo-classes usuelles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30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986" y="1053885"/>
            <a:ext cx="9020014" cy="5687878"/>
          </a:xfrm>
        </p:spPr>
        <p:txBody>
          <a:bodyPr>
            <a:normAutofit/>
          </a:bodyPr>
          <a:lstStyle/>
          <a:p>
            <a:pPr algn="just"/>
            <a:r>
              <a:rPr lang="fr-FR" dirty="0" smtClean="0"/>
              <a:t>Il y en a quatre : String, Date, Math, </a:t>
            </a:r>
            <a:r>
              <a:rPr lang="fr-FR" dirty="0" err="1" smtClean="0"/>
              <a:t>Array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25" y="1755649"/>
            <a:ext cx="75247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Pseudo-classes usuelles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986" y="1053885"/>
            <a:ext cx="9020014" cy="1488147"/>
          </a:xfrm>
        </p:spPr>
        <p:txBody>
          <a:bodyPr>
            <a:normAutofit/>
          </a:bodyPr>
          <a:lstStyle/>
          <a:p>
            <a:pPr algn="just"/>
            <a:r>
              <a:rPr lang="fr-FR" dirty="0" smtClean="0"/>
              <a:t>pseudo-classe Date : Cette pseudo-classe permet de manipuler des dates ; elle ne possède que des méthodes (pas de propriété) :</a:t>
            </a:r>
            <a:endParaRPr lang="fr-F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24088"/>
            <a:ext cx="9144000" cy="28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48250"/>
            <a:ext cx="8924544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Pseudo-classes usuelles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07008"/>
            <a:ext cx="9144000" cy="4969955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fr-FR" dirty="0" smtClean="0"/>
              <a:t>pseudo-classe </a:t>
            </a:r>
            <a:r>
              <a:rPr lang="fr-FR" dirty="0" err="1" smtClean="0"/>
              <a:t>Array</a:t>
            </a:r>
            <a:r>
              <a:rPr lang="fr-FR" dirty="0" smtClean="0"/>
              <a:t> : elle permet de définir des tableaux à 1 </a:t>
            </a:r>
            <a:r>
              <a:rPr lang="fr-FR" dirty="0" smtClean="0"/>
              <a:t>indice</a:t>
            </a:r>
          </a:p>
          <a:p>
            <a:pPr algn="just"/>
            <a:endParaRPr lang="fr-FR" dirty="0" smtClean="0"/>
          </a:p>
          <a:p>
            <a:pPr algn="just"/>
            <a:r>
              <a:rPr lang="fr-FR" dirty="0" smtClean="0"/>
              <a:t>matrice=new </a:t>
            </a:r>
            <a:r>
              <a:rPr lang="fr-FR" dirty="0" err="1" smtClean="0"/>
              <a:t>Array</a:t>
            </a:r>
            <a:r>
              <a:rPr lang="fr-FR" dirty="0" smtClean="0"/>
              <a:t>(20) //définit 20 éléments numérotés de 0 à </a:t>
            </a:r>
            <a:r>
              <a:rPr lang="fr-FR" dirty="0" smtClean="0"/>
              <a:t>19</a:t>
            </a:r>
          </a:p>
          <a:p>
            <a:pPr marL="0" indent="0" algn="just">
              <a:buNone/>
            </a:pPr>
            <a:endParaRPr lang="fr-FR" dirty="0" smtClean="0"/>
          </a:p>
          <a:p>
            <a:pPr algn="just"/>
            <a:r>
              <a:rPr lang="fr-FR" dirty="0" smtClean="0"/>
              <a:t>matrice[15]=4.56 //valeur d'un élément du </a:t>
            </a:r>
            <a:r>
              <a:rPr lang="fr-FR" dirty="0" smtClean="0"/>
              <a:t>tableau</a:t>
            </a:r>
          </a:p>
          <a:p>
            <a:pPr algn="just"/>
            <a:endParaRPr lang="fr-FR" dirty="0" smtClean="0"/>
          </a:p>
          <a:p>
            <a:pPr algn="just"/>
            <a:r>
              <a:rPr lang="fr-FR" dirty="0" smtClean="0"/>
              <a:t>Cette pseudo-classe ne possède qu'une seule propriété : </a:t>
            </a:r>
            <a:r>
              <a:rPr lang="fr-FR" b="1" i="1" dirty="0" err="1" smtClean="0"/>
              <a:t>length</a:t>
            </a:r>
            <a:r>
              <a:rPr lang="fr-FR" dirty="0" smtClean="0"/>
              <a:t> et trois méthodes </a:t>
            </a:r>
            <a:r>
              <a:rPr lang="fr-FR" dirty="0" smtClean="0"/>
              <a:t>:</a:t>
            </a:r>
          </a:p>
          <a:p>
            <a:pPr algn="just"/>
            <a:endParaRPr lang="fr-FR" dirty="0" smtClean="0"/>
          </a:p>
          <a:p>
            <a:pPr algn="just"/>
            <a:r>
              <a:rPr lang="fr-FR" b="1" i="1" dirty="0" err="1" smtClean="0"/>
              <a:t>join</a:t>
            </a:r>
            <a:r>
              <a:rPr lang="fr-FR" b="1" i="1" dirty="0" smtClean="0"/>
              <a:t>() </a:t>
            </a:r>
            <a:r>
              <a:rPr lang="fr-FR" dirty="0" smtClean="0"/>
              <a:t>: concaténation de tous les éléments en une chaîne (séparateur à préciser, sinon virgule</a:t>
            </a:r>
            <a:r>
              <a:rPr lang="fr-FR" dirty="0" smtClean="0"/>
              <a:t>)</a:t>
            </a:r>
          </a:p>
          <a:p>
            <a:pPr algn="just"/>
            <a:endParaRPr lang="fr-FR" dirty="0" smtClean="0"/>
          </a:p>
          <a:p>
            <a:pPr algn="just"/>
            <a:r>
              <a:rPr lang="fr-FR" b="1" i="1" dirty="0" smtClean="0"/>
              <a:t>sort()</a:t>
            </a:r>
            <a:r>
              <a:rPr lang="fr-FR" dirty="0" smtClean="0"/>
              <a:t> : tri avec critère (facultatif) à </a:t>
            </a:r>
            <a:r>
              <a:rPr lang="fr-FR" dirty="0" smtClean="0"/>
              <a:t>préciser</a:t>
            </a:r>
          </a:p>
          <a:p>
            <a:pPr algn="just"/>
            <a:endParaRPr lang="fr-FR" dirty="0" smtClean="0"/>
          </a:p>
          <a:p>
            <a:pPr algn="just"/>
            <a:r>
              <a:rPr lang="fr-FR" b="1" i="1" dirty="0" smtClean="0"/>
              <a:t>reverse() </a:t>
            </a:r>
            <a:r>
              <a:rPr lang="fr-FR" dirty="0" smtClean="0"/>
              <a:t>: transposition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32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654051"/>
            <a:ext cx="8046720" cy="600074"/>
          </a:xfrm>
        </p:spPr>
        <p:txBody>
          <a:bodyPr/>
          <a:lstStyle/>
          <a:p>
            <a:r>
              <a:rPr lang="fr-FR" b="1" dirty="0" smtClean="0"/>
              <a:t>Pseudo-classes de fenêtrage</a:t>
            </a:r>
            <a:br>
              <a:rPr lang="fr-FR" b="1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Mr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33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9FDEA2A-CD4F-4203-9D0F-B55B3886A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986" y="1053885"/>
            <a:ext cx="9020014" cy="4834851"/>
          </a:xfrm>
        </p:spPr>
        <p:txBody>
          <a:bodyPr>
            <a:normAutofit/>
          </a:bodyPr>
          <a:lstStyle/>
          <a:p>
            <a:pPr algn="just"/>
            <a:r>
              <a:rPr lang="fr-FR" dirty="0" smtClean="0"/>
              <a:t>Ces pseudo-classes sont relatives aux objets d'affichage manipulés par le navigateur</a:t>
            </a:r>
          </a:p>
          <a:p>
            <a:r>
              <a:rPr lang="fr-FR" dirty="0" smtClean="0"/>
              <a:t>les principales classes:</a:t>
            </a:r>
          </a:p>
          <a:p>
            <a:r>
              <a:rPr lang="fr-FR" dirty="0" smtClean="0"/>
              <a:t>La pseudo-classe </a:t>
            </a:r>
            <a:r>
              <a:rPr lang="fr-FR" b="1" dirty="0" err="1" smtClean="0"/>
              <a:t>window</a:t>
            </a:r>
            <a:r>
              <a:rPr lang="fr-FR" b="1" dirty="0" smtClean="0"/>
              <a:t> </a:t>
            </a:r>
            <a:r>
              <a:rPr lang="fr-FR" dirty="0" smtClean="0"/>
              <a:t>concerne une </a:t>
            </a:r>
            <a:r>
              <a:rPr lang="fr-FR" dirty="0" err="1" smtClean="0"/>
              <a:t>zône</a:t>
            </a:r>
            <a:r>
              <a:rPr lang="fr-FR" dirty="0" smtClean="0"/>
              <a:t> d'affichage</a:t>
            </a:r>
          </a:p>
          <a:p>
            <a:r>
              <a:rPr lang="fr-FR" dirty="0" smtClean="0"/>
              <a:t>La pseudo-classe </a:t>
            </a:r>
            <a:r>
              <a:rPr lang="fr-FR" b="1" dirty="0" smtClean="0"/>
              <a:t>document </a:t>
            </a:r>
            <a:r>
              <a:rPr lang="fr-FR" dirty="0" smtClean="0"/>
              <a:t>porte sur le ou les contenus d'une fenêtre</a:t>
            </a:r>
          </a:p>
          <a:p>
            <a:r>
              <a:rPr lang="fr-FR" dirty="0" smtClean="0"/>
              <a:t>La pseudo-classe </a:t>
            </a:r>
            <a:r>
              <a:rPr lang="fr-FR" b="1" dirty="0" err="1" smtClean="0"/>
              <a:t>history</a:t>
            </a:r>
            <a:r>
              <a:rPr lang="fr-FR" b="1" dirty="0" smtClean="0"/>
              <a:t> </a:t>
            </a:r>
            <a:r>
              <a:rPr lang="fr-FR" dirty="0" smtClean="0"/>
              <a:t>mémorise la succession des sites visités par leur URL</a:t>
            </a:r>
          </a:p>
          <a:p>
            <a:r>
              <a:rPr lang="fr-FR" dirty="0" smtClean="0"/>
              <a:t>La pseudo-classe </a:t>
            </a:r>
            <a:r>
              <a:rPr lang="fr-FR" b="1" dirty="0" smtClean="0"/>
              <a:t>location</a:t>
            </a: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Pseudo-classes de fenêtrage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34</a:t>
            </a:fld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44752"/>
            <a:ext cx="9034272" cy="5413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1104638"/>
            <a:ext cx="40021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smtClean="0"/>
              <a:t>La pseudo-classe </a:t>
            </a:r>
            <a:r>
              <a:rPr lang="fr-FR" sz="2800" b="1" dirty="0" err="1" smtClean="0"/>
              <a:t>window</a:t>
            </a:r>
            <a:r>
              <a:rPr lang="fr-FR" sz="2800" b="1" dirty="0" smtClean="0"/>
              <a:t> 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Pseudo-classes de fenêtrage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35</a:t>
            </a:fld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0" y="1068062"/>
            <a:ext cx="4005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/>
              <a:t>Pseudo-classes document</a:t>
            </a:r>
            <a:endParaRPr lang="fr-FR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28800"/>
            <a:ext cx="9144000" cy="480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Pseudo-classes de fenêtrage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36</a:t>
            </a:fld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0" y="1068062"/>
            <a:ext cx="35235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/>
              <a:t>Pseudo-classes </a:t>
            </a:r>
            <a:r>
              <a:rPr lang="fr-FR" sz="2800" b="1" dirty="0" err="1" smtClean="0"/>
              <a:t>history</a:t>
            </a:r>
            <a:endParaRPr lang="fr-FR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2983" y="1644968"/>
            <a:ext cx="6772275" cy="186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0" y="3543038"/>
            <a:ext cx="3692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/>
              <a:t>Pseudo-classes location</a:t>
            </a:r>
            <a:endParaRPr lang="fr-FR" sz="28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1031" y="4017836"/>
            <a:ext cx="2809875" cy="755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419" y="4363022"/>
            <a:ext cx="2762250" cy="108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96851"/>
            <a:ext cx="7223760" cy="600074"/>
          </a:xfrm>
        </p:spPr>
        <p:txBody>
          <a:bodyPr/>
          <a:lstStyle/>
          <a:p>
            <a:r>
              <a:rPr lang="fr-FR" b="1" dirty="0" smtClean="0"/>
              <a:t>Programmation événementielle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37</a:t>
            </a:fld>
            <a:endParaRPr lang="fr-F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650" y="1028700"/>
            <a:ext cx="7124700" cy="557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96851"/>
            <a:ext cx="7223760" cy="600074"/>
          </a:xfrm>
        </p:spPr>
        <p:txBody>
          <a:bodyPr/>
          <a:lstStyle/>
          <a:p>
            <a:r>
              <a:rPr lang="fr-FR" b="1" dirty="0" smtClean="0"/>
              <a:t>Programmation événementielle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4FF39-2D77-443F-96ED-AC822870153E}" type="slidenum">
              <a:rPr lang="fr-FR" smtClean="0"/>
              <a:pPr/>
              <a:t>38</a:t>
            </a:fld>
            <a:endParaRPr lang="fr-F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0585" y="1133857"/>
            <a:ext cx="7219950" cy="1755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0" y="2980944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800" dirty="0" smtClean="0"/>
              <a:t>Pour créer un gestionnaire d'événement, il suffit d'utiliser une balise et d'ajouter le mot clé de l'événement avec un code JavaScript indiquant l'action à entreprendre si l'événement se produit</a:t>
            </a:r>
          </a:p>
          <a:p>
            <a:pPr algn="ctr"/>
            <a:r>
              <a:rPr lang="fr-FR" sz="2800" b="1" dirty="0" smtClean="0"/>
              <a:t>&lt;BALISE </a:t>
            </a:r>
            <a:r>
              <a:rPr lang="fr-FR" sz="2800" b="1" dirty="0" err="1" smtClean="0"/>
              <a:t>onQuelquechose</a:t>
            </a:r>
            <a:r>
              <a:rPr lang="fr-FR" sz="2800" b="1" dirty="0" smtClean="0"/>
              <a:t>="code </a:t>
            </a:r>
            <a:r>
              <a:rPr lang="fr-FR" sz="2800" b="1" dirty="0" err="1" smtClean="0"/>
              <a:t>javascript</a:t>
            </a:r>
            <a:r>
              <a:rPr lang="fr-FR" sz="2800" b="1" dirty="0" smtClean="0"/>
              <a:t>"&gt;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4409" y="185980"/>
            <a:ext cx="6772334" cy="576294"/>
          </a:xfrm>
        </p:spPr>
        <p:txBody>
          <a:bodyPr>
            <a:noAutofit/>
          </a:bodyPr>
          <a:lstStyle/>
          <a:p>
            <a:r>
              <a:rPr lang="fr-FR" sz="3600" dirty="0"/>
              <a:t>Références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24409" y="1193368"/>
            <a:ext cx="9019591" cy="554839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400" b="1" dirty="0"/>
              <a:t>http://www.info.univ-angers.fr/~richer/ensl3i.php#WEB</a:t>
            </a:r>
            <a:endParaRPr lang="fr-FR" sz="16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5675609" y="277919"/>
            <a:ext cx="539750" cy="365125"/>
          </a:xfrm>
        </p:spPr>
        <p:txBody>
          <a:bodyPr/>
          <a:lstStyle/>
          <a:p>
            <a:fld id="{806C1A11-1B94-4EF1-B339-EF5ABC65174E}" type="slidenum">
              <a:rPr lang="fr-FR" smtClean="0"/>
              <a:pPr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408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Le Langage Javascript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08908" y="973208"/>
            <a:ext cx="8911105" cy="58227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fr-FR" sz="2200" dirty="0" err="1">
                <a:latin typeface="Times New Roman" pitchFamily="18" charset="0"/>
                <a:cs typeface="Times New Roman" pitchFamily="18" charset="0"/>
              </a:rPr>
              <a:t>Javascriptest</a:t>
            </a: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 un langage "de script"  simplifié, intégrant une couche "objet" 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Initialement élaboré par Netscape en association avec Sun </a:t>
            </a:r>
            <a:r>
              <a:rPr lang="fr-FR" sz="2200" dirty="0" err="1">
                <a:latin typeface="Times New Roman" pitchFamily="18" charset="0"/>
                <a:cs typeface="Times New Roman" pitchFamily="18" charset="0"/>
              </a:rPr>
              <a:t>Microsystem</a:t>
            </a: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 (1995: </a:t>
            </a:r>
            <a:r>
              <a:rPr lang="fr-FR" sz="2200" dirty="0" err="1">
                <a:latin typeface="Times New Roman" pitchFamily="18" charset="0"/>
                <a:cs typeface="Times New Roman" pitchFamily="18" charset="0"/>
              </a:rPr>
              <a:t>LiveScript</a:t>
            </a: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Standardisé par un comité spécialisé, l'ECMA (</a:t>
            </a:r>
            <a:r>
              <a:rPr lang="fr-FR" sz="2200" dirty="0" err="1">
                <a:latin typeface="Times New Roman" pitchFamily="18" charset="0"/>
                <a:cs typeface="Times New Roman" pitchFamily="18" charset="0"/>
              </a:rPr>
              <a:t>European</a:t>
            </a: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 Computer Manufactures Association).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Javascript permet de: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 rendre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dynamique</a:t>
            </a: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 un site internet développé en HTML :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Validation de formulaires, calculs, messages,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Modification de la page web,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Communication avec un serveur directement (AJAX)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De développer de véritables applications fonctionnant exclusivement dans le cadre d'Internet.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Validation javascript: </a:t>
            </a:r>
            <a:r>
              <a:rPr lang="fr-FR" sz="2200" b="1" dirty="0">
                <a:latin typeface="Times New Roman" pitchFamily="18" charset="0"/>
                <a:cs typeface="Times New Roman" pitchFamily="18" charset="0"/>
              </a:rPr>
              <a:t>jslint.com</a:t>
            </a:r>
          </a:p>
          <a:p>
            <a:pPr>
              <a:lnSpc>
                <a:spcPct val="150000"/>
              </a:lnSpc>
            </a:pPr>
            <a:endParaRPr lang="fr-FR" sz="18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4379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insertion de code JS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0" y="949959"/>
            <a:ext cx="8911105" cy="2087709"/>
          </a:xfrm>
        </p:spPr>
        <p:txBody>
          <a:bodyPr>
            <a:noAutofit/>
          </a:bodyPr>
          <a:lstStyle/>
          <a:p>
            <a:r>
              <a:rPr lang="fr-FR" b="1" dirty="0">
                <a:latin typeface="Times New Roman" pitchFamily="18" charset="0"/>
                <a:cs typeface="Times New Roman" pitchFamily="18" charset="0"/>
              </a:rPr>
              <a:t>Dans l'entête de la page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Entre les balises &lt;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head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&gt; et &lt;/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head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Code exécuté lors d'un événement utilisateur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L'événement se trouve dans le corps du document.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endParaRPr lang="fr-FR" sz="18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1FCC930C-9CAD-4F16-A5F1-56B66A82F561}"/>
              </a:ext>
            </a:extLst>
          </p:cNvPr>
          <p:cNvSpPr txBox="1">
            <a:spLocks noChangeArrowheads="1"/>
          </p:cNvSpPr>
          <p:nvPr/>
        </p:nvSpPr>
        <p:spPr>
          <a:xfrm>
            <a:off x="495946" y="2913682"/>
            <a:ext cx="8415159" cy="381258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&lt;html&gt;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&lt;</a:t>
            </a:r>
            <a:r>
              <a:rPr lang="fr-FR" sz="2000" dirty="0" err="1"/>
              <a:t>head</a:t>
            </a:r>
            <a:r>
              <a:rPr lang="fr-FR" sz="2000" dirty="0"/>
              <a:t>&gt;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b="1" dirty="0"/>
              <a:t>&lt;script type="</a:t>
            </a:r>
            <a:r>
              <a:rPr lang="fr-FR" sz="2000" b="1" dirty="0" err="1"/>
              <a:t>text</a:t>
            </a:r>
            <a:r>
              <a:rPr lang="fr-FR" sz="2000" b="1" dirty="0"/>
              <a:t>/javascript"&gt;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	</a:t>
            </a:r>
            <a:r>
              <a:rPr lang="fr-FR" sz="2000" dirty="0" err="1"/>
              <a:t>functionf</a:t>
            </a:r>
            <a:r>
              <a:rPr lang="fr-FR" sz="2000" dirty="0"/>
              <a:t> () { </a:t>
            </a:r>
            <a:r>
              <a:rPr lang="fr-FR" sz="2000" dirty="0" err="1"/>
              <a:t>alert</a:t>
            </a:r>
            <a:r>
              <a:rPr lang="fr-FR" sz="2000" dirty="0"/>
              <a:t>('Au revoir'); }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b="1" dirty="0"/>
              <a:t>&lt;/script&gt;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&lt;/</a:t>
            </a:r>
            <a:r>
              <a:rPr lang="fr-FR" sz="2000" dirty="0" err="1"/>
              <a:t>head</a:t>
            </a:r>
            <a:r>
              <a:rPr lang="fr-FR" sz="2000" dirty="0"/>
              <a:t>&gt;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&lt;body </a:t>
            </a:r>
            <a:r>
              <a:rPr lang="fr-FR" sz="2000" b="1" dirty="0" err="1"/>
              <a:t>onUnload</a:t>
            </a:r>
            <a:r>
              <a:rPr lang="fr-FR" sz="2000" b="1" dirty="0"/>
              <a:t>="f();"</a:t>
            </a:r>
            <a:r>
              <a:rPr lang="fr-FR" sz="2000" dirty="0"/>
              <a:t>&gt; // fermeture de la page courante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&lt;/body&gt;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&lt;/html&gt;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69391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insertion de code JS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0" y="1089444"/>
            <a:ext cx="8911105" cy="1405784"/>
          </a:xfrm>
        </p:spPr>
        <p:txBody>
          <a:bodyPr>
            <a:noAutofit/>
          </a:bodyPr>
          <a:lstStyle/>
          <a:p>
            <a:r>
              <a:rPr lang="fr-FR" dirty="0"/>
              <a:t>Dans le corps de la page HTML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dirty="0"/>
              <a:t>Entre les balises &lt;body&gt; et &lt;/body&gt;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dirty="0"/>
              <a:t>Code exécuté lors du chargement de la page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endParaRPr lang="fr-FR" sz="18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1FCC930C-9CAD-4F16-A5F1-56B66A82F561}"/>
              </a:ext>
            </a:extLst>
          </p:cNvPr>
          <p:cNvSpPr txBox="1">
            <a:spLocks noChangeArrowheads="1"/>
          </p:cNvSpPr>
          <p:nvPr/>
        </p:nvSpPr>
        <p:spPr>
          <a:xfrm>
            <a:off x="495946" y="2324747"/>
            <a:ext cx="8415159" cy="440151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&lt;html&gt;</a:t>
            </a:r>
          </a:p>
          <a:p>
            <a:pPr marL="0" indent="0">
              <a:buNone/>
            </a:pPr>
            <a:r>
              <a:rPr lang="fr-FR" dirty="0"/>
              <a:t>&lt;</a:t>
            </a:r>
            <a:r>
              <a:rPr lang="fr-FR" dirty="0" err="1"/>
              <a:t>head</a:t>
            </a:r>
            <a:r>
              <a:rPr lang="fr-FR" dirty="0"/>
              <a:t>&gt;</a:t>
            </a:r>
          </a:p>
          <a:p>
            <a:pPr marL="0" indent="0">
              <a:buNone/>
            </a:pPr>
            <a:r>
              <a:rPr lang="fr-FR" dirty="0"/>
              <a:t>&lt;/</a:t>
            </a:r>
            <a:r>
              <a:rPr lang="fr-FR" dirty="0" err="1"/>
              <a:t>head</a:t>
            </a:r>
            <a:r>
              <a:rPr lang="fr-FR" dirty="0"/>
              <a:t>&gt;</a:t>
            </a:r>
          </a:p>
          <a:p>
            <a:pPr marL="0" indent="0">
              <a:buNone/>
            </a:pPr>
            <a:r>
              <a:rPr lang="fr-FR" dirty="0"/>
              <a:t>&lt;body&gt;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rgbClr val="FF0000"/>
                </a:solidFill>
              </a:rPr>
              <a:t>&lt;script type="</a:t>
            </a:r>
            <a:r>
              <a:rPr lang="fr-FR" sz="2800" b="1" dirty="0" err="1">
                <a:solidFill>
                  <a:srgbClr val="FF0000"/>
                </a:solidFill>
              </a:rPr>
              <a:t>text</a:t>
            </a:r>
            <a:r>
              <a:rPr lang="fr-FR" sz="2800" b="1" dirty="0">
                <a:solidFill>
                  <a:srgbClr val="FF0000"/>
                </a:solidFill>
              </a:rPr>
              <a:t>/javascript"&gt;</a:t>
            </a:r>
          </a:p>
          <a:p>
            <a:pPr marL="457200" lvl="1" indent="0">
              <a:buNone/>
            </a:pPr>
            <a:r>
              <a:rPr lang="fr-FR" sz="2800" dirty="0"/>
              <a:t>	</a:t>
            </a:r>
            <a:r>
              <a:rPr lang="fr-FR" sz="2800" dirty="0" err="1"/>
              <a:t>alert</a:t>
            </a:r>
            <a:r>
              <a:rPr lang="fr-FR" sz="2800" dirty="0"/>
              <a:t>('bonjour');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rgbClr val="FF0000"/>
                </a:solidFill>
              </a:rPr>
              <a:t>&lt;/script&gt;</a:t>
            </a:r>
          </a:p>
          <a:p>
            <a:pPr marL="0" indent="0">
              <a:buNone/>
            </a:pPr>
            <a:r>
              <a:rPr lang="fr-FR" dirty="0"/>
              <a:t>&lt;/body&gt;</a:t>
            </a:r>
          </a:p>
          <a:p>
            <a:pPr marL="0" indent="0">
              <a:buNone/>
            </a:pPr>
            <a:r>
              <a:rPr lang="fr-FR" dirty="0"/>
              <a:t>&lt;/html&gt;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415102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insertion de code JS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0" y="949959"/>
            <a:ext cx="8911105" cy="2087709"/>
          </a:xfrm>
        </p:spPr>
        <p:txBody>
          <a:bodyPr>
            <a:noAutofit/>
          </a:bodyPr>
          <a:lstStyle/>
          <a:p>
            <a:r>
              <a:rPr lang="fr-FR" b="1" dirty="0"/>
              <a:t>Dans l'entête ou dans le fichier</a:t>
            </a:r>
          </a:p>
          <a:p>
            <a:pPr lvl="1"/>
            <a:r>
              <a:rPr lang="fr-FR" dirty="0"/>
              <a:t>Fichier en format texte</a:t>
            </a:r>
          </a:p>
          <a:p>
            <a:pPr lvl="1"/>
            <a:r>
              <a:rPr lang="fr-FR" dirty="0"/>
              <a:t>Avantage : réutilisation du script dans plusieurs pages</a:t>
            </a:r>
          </a:p>
          <a:p>
            <a:pPr lvl="1"/>
            <a:r>
              <a:rPr lang="fr-FR" dirty="0"/>
              <a:t>Inconvénient : requête supplémentaire vers le serveur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endParaRPr lang="fr-FR" sz="18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1FCC930C-9CAD-4F16-A5F1-56B66A82F561}"/>
              </a:ext>
            </a:extLst>
          </p:cNvPr>
          <p:cNvSpPr txBox="1">
            <a:spLocks noChangeArrowheads="1"/>
          </p:cNvSpPr>
          <p:nvPr/>
        </p:nvSpPr>
        <p:spPr>
          <a:xfrm>
            <a:off x="495946" y="2913682"/>
            <a:ext cx="8415159" cy="381258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/>
              <a:t>&lt;html&gt;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/>
              <a:t>&lt;</a:t>
            </a:r>
            <a:r>
              <a:rPr lang="fr-FR" sz="2400" dirty="0" err="1"/>
              <a:t>head</a:t>
            </a:r>
            <a:r>
              <a:rPr lang="fr-FR" sz="2400" dirty="0"/>
              <a:t>&gt;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b="1" dirty="0"/>
              <a:t>&lt;script type="</a:t>
            </a:r>
            <a:r>
              <a:rPr lang="fr-FR" sz="2400" b="1" dirty="0" err="1"/>
              <a:t>text</a:t>
            </a:r>
            <a:r>
              <a:rPr lang="fr-FR" sz="2400" b="1" dirty="0"/>
              <a:t>/javascript"  </a:t>
            </a:r>
            <a:r>
              <a:rPr lang="fr-FR" sz="2400" b="1" dirty="0" err="1"/>
              <a:t>src</a:t>
            </a:r>
            <a:r>
              <a:rPr lang="fr-FR" sz="2400" b="1" dirty="0"/>
              <a:t>="fichier.js"&gt;&lt;/script&gt;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/>
              <a:t>&lt;/</a:t>
            </a:r>
            <a:r>
              <a:rPr lang="fr-FR" sz="2400" dirty="0" err="1"/>
              <a:t>head</a:t>
            </a:r>
            <a:r>
              <a:rPr lang="fr-FR" sz="2400" dirty="0"/>
              <a:t>&gt;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/>
              <a:t>&lt;body&gt;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dirty="0"/>
              <a:t>&lt;input type="button" </a:t>
            </a:r>
            <a:r>
              <a:rPr lang="en-US" sz="2400" b="1" dirty="0" err="1"/>
              <a:t>onclick</a:t>
            </a:r>
            <a:r>
              <a:rPr lang="en-US" sz="2400" b="1" dirty="0"/>
              <a:t>="popup()" </a:t>
            </a:r>
            <a:r>
              <a:rPr lang="en-US" sz="2400" dirty="0"/>
              <a:t>value="</a:t>
            </a:r>
            <a:r>
              <a:rPr lang="en-US" sz="2400" dirty="0" err="1"/>
              <a:t>Clic</a:t>
            </a:r>
            <a:r>
              <a:rPr lang="en-US" sz="2400" dirty="0"/>
              <a:t>"&gt;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/>
              <a:t>&lt;/body&gt;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/>
              <a:t>&lt;/html&gt;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312613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insertion de code JS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08908" y="973208"/>
            <a:ext cx="8911105" cy="58227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Le </a:t>
            </a:r>
            <a:r>
              <a:rPr lang="fr-FR" dirty="0" err="1"/>
              <a:t>Javascriptest</a:t>
            </a:r>
            <a:r>
              <a:rPr lang="fr-FR" dirty="0"/>
              <a:t> 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Ecrit directement dans le document HTML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Un script encadré par des balises HTML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Exécuté chez le client (pas d'appel réseau)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Interprété (pas compilé)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Supporté par la plupart des navigateurs web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Syntaxe proche du C</a:t>
            </a:r>
          </a:p>
          <a:p>
            <a:pPr>
              <a:lnSpc>
                <a:spcPct val="150000"/>
              </a:lnSpc>
            </a:pPr>
            <a:endParaRPr lang="fr-FR" sz="18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8</a:t>
            </a:fld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="" xmlns:a16="http://schemas.microsoft.com/office/drawing/2014/main" id="{D0246773-E563-43EC-860C-9BA9EB6D690A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108907" y="973208"/>
            <a:ext cx="9025763" cy="582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1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2895" y="314326"/>
            <a:ext cx="6400800" cy="499775"/>
          </a:xfrm>
        </p:spPr>
        <p:txBody>
          <a:bodyPr>
            <a:normAutofit fontScale="90000"/>
          </a:bodyPr>
          <a:lstStyle/>
          <a:p>
            <a:r>
              <a:rPr lang="fr-FR" dirty="0"/>
              <a:t>La console JavaScript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232895" y="1019703"/>
            <a:ext cx="8911105" cy="58382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Une </a:t>
            </a:r>
            <a:r>
              <a:rPr lang="fr-FR" b="1" dirty="0"/>
              <a:t>console</a:t>
            </a:r>
            <a:r>
              <a:rPr lang="fr-FR" dirty="0"/>
              <a:t> JavaScript est présente dans les outils de développement de Firefox ou Chrome (raccourci clavier </a:t>
            </a:r>
            <a:r>
              <a:rPr lang="fr-FR" b="1" dirty="0">
                <a:solidFill>
                  <a:srgbClr val="FF0000"/>
                </a:solidFill>
              </a:rPr>
              <a:t>F12</a:t>
            </a:r>
            <a:r>
              <a:rPr lang="fr-FR" dirty="0"/>
              <a:t>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1" dirty="0"/>
              <a:t>Exemple 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x; // Variable non définie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1" dirty="0"/>
              <a:t>var</a:t>
            </a:r>
            <a:r>
              <a:rPr lang="fr-FR" dirty="0"/>
              <a:t> x; x; // Variable définie, non initialisée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1" dirty="0"/>
              <a:t>var</a:t>
            </a:r>
            <a:r>
              <a:rPr lang="fr-FR" dirty="0"/>
              <a:t> x = 1; x; // Variable définie et initialisée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// Affiche une variable dans la </a:t>
            </a:r>
            <a:r>
              <a:rPr lang="fr-FR" b="1" dirty="0"/>
              <a:t>console</a:t>
            </a:r>
            <a:r>
              <a:rPr lang="fr-FR" dirty="0"/>
              <a:t> 	</a:t>
            </a:r>
            <a:r>
              <a:rPr lang="fr-FR" b="1" dirty="0">
                <a:solidFill>
                  <a:srgbClr val="0099CC"/>
                </a:solidFill>
              </a:rPr>
              <a:t>console</a:t>
            </a:r>
            <a:r>
              <a:rPr lang="fr-FR" dirty="0">
                <a:solidFill>
                  <a:srgbClr val="0099CC"/>
                </a:solidFill>
              </a:rPr>
              <a:t>.log(x);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// Affiche un dialogue d'alerte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b="1" dirty="0"/>
              <a:t>	</a:t>
            </a:r>
            <a:r>
              <a:rPr lang="fr-FR" b="1" dirty="0" err="1">
                <a:solidFill>
                  <a:srgbClr val="0099CC"/>
                </a:solidFill>
              </a:rPr>
              <a:t>alert</a:t>
            </a:r>
            <a:r>
              <a:rPr lang="fr-FR" dirty="0">
                <a:solidFill>
                  <a:srgbClr val="0099CC"/>
                </a:solidFill>
              </a:rPr>
              <a:t>("Coucou !")</a:t>
            </a:r>
            <a:endParaRPr lang="fr-FR" sz="1400" dirty="0">
              <a:solidFill>
                <a:srgbClr val="0099CC"/>
              </a:solidFill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1A11-1B94-4EF1-B339-EF5ABC65174E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904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29134</TotalTime>
  <Words>1566</Words>
  <Application>Microsoft Office PowerPoint</Application>
  <PresentationFormat>Affichage à l'écran (4:3)</PresentationFormat>
  <Paragraphs>382</Paragraphs>
  <Slides>39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50" baseType="lpstr">
      <vt:lpstr>Arial</vt:lpstr>
      <vt:lpstr>Berlin Sans FB Demi</vt:lpstr>
      <vt:lpstr>Bernard MT Condensed</vt:lpstr>
      <vt:lpstr>Calibri</vt:lpstr>
      <vt:lpstr>Calibri Light</vt:lpstr>
      <vt:lpstr>Century Gothic</vt:lpstr>
      <vt:lpstr>Consolas</vt:lpstr>
      <vt:lpstr>Rockwell Extra Bold</vt:lpstr>
      <vt:lpstr>Times New Roman</vt:lpstr>
      <vt:lpstr>Wingdings</vt:lpstr>
      <vt:lpstr>Thème Office</vt:lpstr>
      <vt:lpstr>Présentation PowerPoint</vt:lpstr>
      <vt:lpstr>Le Langage Javascript</vt:lpstr>
      <vt:lpstr>Le Langage Javascript</vt:lpstr>
      <vt:lpstr>Le Langage Javascript</vt:lpstr>
      <vt:lpstr>insertion de code JS</vt:lpstr>
      <vt:lpstr>insertion de code JS</vt:lpstr>
      <vt:lpstr>insertion de code JS</vt:lpstr>
      <vt:lpstr>insertion de code JS</vt:lpstr>
      <vt:lpstr>La console JavaScript</vt:lpstr>
      <vt:lpstr>Les identificateurs</vt:lpstr>
      <vt:lpstr>Typage et Variable</vt:lpstr>
      <vt:lpstr>Typage et Variable</vt:lpstr>
      <vt:lpstr>Operateurs </vt:lpstr>
      <vt:lpstr>Structures de contrôle</vt:lpstr>
      <vt:lpstr>Les fonctions </vt:lpstr>
      <vt:lpstr>Les fonctions </vt:lpstr>
      <vt:lpstr>Les fonctions </vt:lpstr>
      <vt:lpstr>Les fonctions </vt:lpstr>
      <vt:lpstr>Les timers javascript</vt:lpstr>
      <vt:lpstr>Les fonctions </vt:lpstr>
      <vt:lpstr>Couche Objet en Javascript</vt:lpstr>
      <vt:lpstr>Couche Objet en Javascript</vt:lpstr>
      <vt:lpstr>Couche Objet en Javascript</vt:lpstr>
      <vt:lpstr>Couche Objet en Javascript</vt:lpstr>
      <vt:lpstr>Couche Objet en Javascript</vt:lpstr>
      <vt:lpstr>Couche Objet en Javascript</vt:lpstr>
      <vt:lpstr>Couche Objet en Javascript</vt:lpstr>
      <vt:lpstr>Objets de base</vt:lpstr>
      <vt:lpstr>Pseudo Programmation Orientée Objet</vt:lpstr>
      <vt:lpstr>Pseudo-classes usuelles</vt:lpstr>
      <vt:lpstr>Pseudo-classes usuelles</vt:lpstr>
      <vt:lpstr>Pseudo-classes usuelles</vt:lpstr>
      <vt:lpstr>Pseudo-classes de fenêtrage  Mr</vt:lpstr>
      <vt:lpstr>Pseudo-classes de fenêtrage</vt:lpstr>
      <vt:lpstr>Pseudo-classes de fenêtrage</vt:lpstr>
      <vt:lpstr>Pseudo-classes de fenêtrage</vt:lpstr>
      <vt:lpstr>Programmation événementielle</vt:lpstr>
      <vt:lpstr>Programmation événementielle</vt:lpstr>
      <vt:lpstr>Références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Josefio</dc:creator>
  <cp:lastModifiedBy>Mel</cp:lastModifiedBy>
  <cp:revision>401</cp:revision>
  <dcterms:created xsi:type="dcterms:W3CDTF">2013-06-06T16:23:06Z</dcterms:created>
  <dcterms:modified xsi:type="dcterms:W3CDTF">2021-01-11T21:30:12Z</dcterms:modified>
</cp:coreProperties>
</file>