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38"/>
  </p:notesMasterIdLst>
  <p:sldIdLst>
    <p:sldId id="256" r:id="rId2"/>
    <p:sldId id="257" r:id="rId3"/>
    <p:sldId id="258" r:id="rId4"/>
    <p:sldId id="259" r:id="rId5"/>
    <p:sldId id="260" r:id="rId6"/>
    <p:sldId id="261" r:id="rId7"/>
    <p:sldId id="262" r:id="rId8"/>
    <p:sldId id="264" r:id="rId9"/>
    <p:sldId id="265" r:id="rId10"/>
    <p:sldId id="266" r:id="rId11"/>
    <p:sldId id="267" r:id="rId12"/>
    <p:sldId id="268" r:id="rId13"/>
    <p:sldId id="269" r:id="rId14"/>
    <p:sldId id="274" r:id="rId15"/>
    <p:sldId id="275" r:id="rId16"/>
    <p:sldId id="277" r:id="rId17"/>
    <p:sldId id="279" r:id="rId18"/>
    <p:sldId id="278" r:id="rId19"/>
    <p:sldId id="272"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296" r:id="rId3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563" autoAdjust="0"/>
  </p:normalViewPr>
  <p:slideViewPr>
    <p:cSldViewPr>
      <p:cViewPr varScale="1">
        <p:scale>
          <a:sx n="59" d="100"/>
          <a:sy n="59" d="100"/>
        </p:scale>
        <p:origin x="-1380" y="-90"/>
      </p:cViewPr>
      <p:guideLst>
        <p:guide orient="horz" pos="2160"/>
        <p:guide pos="2880"/>
      </p:guideLst>
    </p:cSldViewPr>
  </p:slideViewPr>
  <p:outlineViewPr>
    <p:cViewPr>
      <p:scale>
        <a:sx n="33" d="100"/>
        <a:sy n="33" d="100"/>
      </p:scale>
      <p:origin x="0" y="605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93368A-149B-4715-AAF8-81883AA4D193}" type="datetimeFigureOut">
              <a:rPr lang="fr-FR" smtClean="0"/>
              <a:t>04/12/2020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CFBCEB-2428-437C-9FD1-9947740C9BAC}" type="slidenum">
              <a:rPr lang="fr-FR" smtClean="0"/>
              <a:t>‹N°›</a:t>
            </a:fld>
            <a:endParaRPr lang="fr-FR"/>
          </a:p>
        </p:txBody>
      </p:sp>
    </p:spTree>
    <p:extLst>
      <p:ext uri="{BB962C8B-B14F-4D97-AF65-F5344CB8AC3E}">
        <p14:creationId xmlns:p14="http://schemas.microsoft.com/office/powerpoint/2010/main" val="3101264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8CFBCEB-2428-437C-9FD1-9947740C9BAC}" type="slidenum">
              <a:rPr lang="fr-FR" smtClean="0"/>
              <a:t>7</a:t>
            </a:fld>
            <a:endParaRPr lang="fr-FR"/>
          </a:p>
        </p:txBody>
      </p:sp>
    </p:spTree>
    <p:extLst>
      <p:ext uri="{BB962C8B-B14F-4D97-AF65-F5344CB8AC3E}">
        <p14:creationId xmlns:p14="http://schemas.microsoft.com/office/powerpoint/2010/main" val="17393616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ectangle à coins arrondis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ous-titr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Modifiez le style des sous-titres du masque</a:t>
            </a:r>
            <a:endParaRPr kumimoji="0" lang="en-US"/>
          </a:p>
        </p:txBody>
      </p:sp>
      <p:sp>
        <p:nvSpPr>
          <p:cNvPr id="28" name="Espace réservé de la date 27"/>
          <p:cNvSpPr>
            <a:spLocks noGrp="1"/>
          </p:cNvSpPr>
          <p:nvPr>
            <p:ph type="dt" sz="half" idx="10"/>
          </p:nvPr>
        </p:nvSpPr>
        <p:spPr/>
        <p:txBody>
          <a:bodyPr/>
          <a:lstStyle/>
          <a:p>
            <a:fld id="{E277A698-4175-43FF-B297-1FF97ED15344}" type="datetimeFigureOut">
              <a:rPr lang="fr-FR" smtClean="0"/>
              <a:t>04/12/2020</a:t>
            </a:fld>
            <a:endParaRPr lang="fr-FR"/>
          </a:p>
        </p:txBody>
      </p:sp>
      <p:sp>
        <p:nvSpPr>
          <p:cNvPr id="17" name="Espace réservé du pied de page 16"/>
          <p:cNvSpPr>
            <a:spLocks noGrp="1"/>
          </p:cNvSpPr>
          <p:nvPr>
            <p:ph type="ftr" sz="quarter" idx="11"/>
          </p:nvPr>
        </p:nvSpPr>
        <p:spPr/>
        <p:txBody>
          <a:bodyPr/>
          <a:lstStyle/>
          <a:p>
            <a:endParaRPr lang="fr-FR"/>
          </a:p>
        </p:txBody>
      </p:sp>
      <p:sp>
        <p:nvSpPr>
          <p:cNvPr id="29" name="Espace réservé du numéro de diapositive 28"/>
          <p:cNvSpPr>
            <a:spLocks noGrp="1"/>
          </p:cNvSpPr>
          <p:nvPr>
            <p:ph type="sldNum" sz="quarter" idx="12"/>
          </p:nvPr>
        </p:nvSpPr>
        <p:spPr/>
        <p:txBody>
          <a:bodyPr lIns="0" tIns="0" rIns="0" bIns="0">
            <a:noAutofit/>
          </a:bodyPr>
          <a:lstStyle>
            <a:lvl1pPr>
              <a:defRPr sz="1400">
                <a:solidFill>
                  <a:srgbClr val="FFFFFF"/>
                </a:solidFill>
              </a:defRPr>
            </a:lvl1pPr>
          </a:lstStyle>
          <a:p>
            <a:fld id="{3BA813F8-A11C-4F5F-87DD-1CBDAAF93B7B}" type="slidenum">
              <a:rPr lang="fr-FR" smtClean="0"/>
              <a:t>‹N°›</a:t>
            </a:fld>
            <a:endParaRPr lang="fr-FR"/>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r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fr-FR" smtClean="0"/>
              <a:t>Modifiez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E277A698-4175-43FF-B297-1FF97ED15344}" type="datetimeFigureOut">
              <a:rPr lang="fr-FR" smtClean="0"/>
              <a:t>04/12/2020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BA813F8-A11C-4F5F-87DD-1CBDAAF93B7B}"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41"/>
            <a:ext cx="2011680" cy="5851525"/>
          </a:xfrm>
        </p:spPr>
        <p:txBody>
          <a:bodyPr vert="eaVer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a:xfrm>
            <a:off x="914400" y="274640"/>
            <a:ext cx="5562600" cy="5851525"/>
          </a:xfrm>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E277A698-4175-43FF-B297-1FF97ED15344}" type="datetimeFigureOut">
              <a:rPr lang="fr-FR" smtClean="0"/>
              <a:t>04/12/2020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BA813F8-A11C-4F5F-87DD-1CBDAAF93B7B}"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4" name="Espace réservé de la date 3"/>
          <p:cNvSpPr>
            <a:spLocks noGrp="1"/>
          </p:cNvSpPr>
          <p:nvPr>
            <p:ph type="dt" sz="half" idx="10"/>
          </p:nvPr>
        </p:nvSpPr>
        <p:spPr/>
        <p:txBody>
          <a:bodyPr/>
          <a:lstStyle/>
          <a:p>
            <a:fld id="{E277A698-4175-43FF-B297-1FF97ED15344}" type="datetimeFigureOut">
              <a:rPr lang="fr-FR" smtClean="0"/>
              <a:t>04/12/2020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BA813F8-A11C-4F5F-87DD-1CBDAAF93B7B}" type="slidenum">
              <a:rPr lang="fr-FR" smtClean="0"/>
              <a:t>‹N°›</a:t>
            </a:fld>
            <a:endParaRPr lang="fr-FR"/>
          </a:p>
        </p:txBody>
      </p:sp>
      <p:sp>
        <p:nvSpPr>
          <p:cNvPr id="8" name="Espace réservé du contenu 7"/>
          <p:cNvSpPr>
            <a:spLocks noGrp="1"/>
          </p:cNvSpPr>
          <p:nvPr>
            <p:ph sz="quarter" idx="1"/>
          </p:nvPr>
        </p:nvSpPr>
        <p:spPr>
          <a:xfrm>
            <a:off x="914400" y="1447800"/>
            <a:ext cx="7772400" cy="4572000"/>
          </a:xfrm>
        </p:spPr>
        <p:txBody>
          <a:bodyPr vert="horz"/>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ectangle à coins arrondis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fr-FR" smtClean="0"/>
              <a:t>Modifiez le style du titre</a:t>
            </a:r>
            <a:endParaRPr kumimoji="0" lang="en-US"/>
          </a:p>
        </p:txBody>
      </p:sp>
      <p:sp>
        <p:nvSpPr>
          <p:cNvPr id="3" name="Espace réservé du texte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Modifiez les styles du texte du masque</a:t>
            </a:r>
          </a:p>
        </p:txBody>
      </p:sp>
      <p:sp>
        <p:nvSpPr>
          <p:cNvPr id="4" name="Espace réservé de la date 3"/>
          <p:cNvSpPr>
            <a:spLocks noGrp="1"/>
          </p:cNvSpPr>
          <p:nvPr>
            <p:ph type="dt" sz="half" idx="10"/>
          </p:nvPr>
        </p:nvSpPr>
        <p:spPr/>
        <p:txBody>
          <a:bodyPr/>
          <a:lstStyle/>
          <a:p>
            <a:fld id="{E277A698-4175-43FF-B297-1FF97ED15344}" type="datetimeFigureOut">
              <a:rPr lang="fr-FR" smtClean="0"/>
              <a:t>04/12/2020</a:t>
            </a:fld>
            <a:endParaRPr lang="fr-FR"/>
          </a:p>
        </p:txBody>
      </p:sp>
      <p:sp>
        <p:nvSpPr>
          <p:cNvPr id="5" name="Espace réservé du pied de page 4"/>
          <p:cNvSpPr>
            <a:spLocks noGrp="1"/>
          </p:cNvSpPr>
          <p:nvPr>
            <p:ph type="ftr" sz="quarter" idx="11"/>
          </p:nvPr>
        </p:nvSpPr>
        <p:spPr>
          <a:xfrm>
            <a:off x="800100" y="6172200"/>
            <a:ext cx="4000500" cy="457200"/>
          </a:xfrm>
        </p:spPr>
        <p:txBody>
          <a:bodyPr/>
          <a:lstStyle/>
          <a:p>
            <a:endParaRPr lang="fr-F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a:off x="146304" y="6208776"/>
            <a:ext cx="457200" cy="457200"/>
          </a:xfrm>
        </p:spPr>
        <p:txBody>
          <a:bodyPr/>
          <a:lstStyle/>
          <a:p>
            <a:fld id="{3BA813F8-A11C-4F5F-87DD-1CBDAAF93B7B}" type="slidenum">
              <a:rPr lang="fr-FR" smtClean="0"/>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5" name="Espace réservé de la date 4"/>
          <p:cNvSpPr>
            <a:spLocks noGrp="1"/>
          </p:cNvSpPr>
          <p:nvPr>
            <p:ph type="dt" sz="half" idx="10"/>
          </p:nvPr>
        </p:nvSpPr>
        <p:spPr/>
        <p:txBody>
          <a:bodyPr/>
          <a:lstStyle/>
          <a:p>
            <a:fld id="{E277A698-4175-43FF-B297-1FF97ED15344}" type="datetimeFigureOut">
              <a:rPr lang="fr-FR" smtClean="0"/>
              <a:t>04/12/2020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BA813F8-A11C-4F5F-87DD-1CBDAAF93B7B}" type="slidenum">
              <a:rPr lang="fr-FR" smtClean="0"/>
              <a:t>‹N°›</a:t>
            </a:fld>
            <a:endParaRPr lang="fr-FR"/>
          </a:p>
        </p:txBody>
      </p:sp>
      <p:sp>
        <p:nvSpPr>
          <p:cNvPr id="9" name="Espace réservé du contenu 8"/>
          <p:cNvSpPr>
            <a:spLocks noGrp="1"/>
          </p:cNvSpPr>
          <p:nvPr>
            <p:ph sz="quarter" idx="1"/>
          </p:nvPr>
        </p:nvSpPr>
        <p:spPr>
          <a:xfrm>
            <a:off x="914400" y="1447800"/>
            <a:ext cx="3749040" cy="4572000"/>
          </a:xfrm>
        </p:spPr>
        <p:txBody>
          <a:bodyPr vert="horz"/>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4933950" y="1447800"/>
            <a:ext cx="3749040" cy="4572000"/>
          </a:xfrm>
        </p:spPr>
        <p:txBody>
          <a:bodyPr vert="horz"/>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914400" y="273050"/>
            <a:ext cx="7772400" cy="1143000"/>
          </a:xfrm>
        </p:spPr>
        <p:txBody>
          <a:bodyPr anchor="b" anchorCtr="0"/>
          <a:lstStyle>
            <a:lvl1pPr>
              <a:defRPr/>
            </a:lvl1pPr>
          </a:lstStyle>
          <a:p>
            <a:r>
              <a:rPr kumimoji="0" lang="fr-FR" smtClean="0"/>
              <a:t>Modifiez le style du titre</a:t>
            </a:r>
            <a:endParaRPr kumimoji="0" lang="en-US"/>
          </a:p>
        </p:txBody>
      </p:sp>
      <p:sp>
        <p:nvSpPr>
          <p:cNvPr id="3" name="Espace réservé du texte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4" name="Espace réservé du texte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7" name="Espace réservé de la date 6"/>
          <p:cNvSpPr>
            <a:spLocks noGrp="1"/>
          </p:cNvSpPr>
          <p:nvPr>
            <p:ph type="dt" sz="half" idx="10"/>
          </p:nvPr>
        </p:nvSpPr>
        <p:spPr/>
        <p:txBody>
          <a:bodyPr/>
          <a:lstStyle/>
          <a:p>
            <a:fld id="{E277A698-4175-43FF-B297-1FF97ED15344}" type="datetimeFigureOut">
              <a:rPr lang="fr-FR" smtClean="0"/>
              <a:t>04/12/2020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3BA813F8-A11C-4F5F-87DD-1CBDAAF93B7B}" type="slidenum">
              <a:rPr lang="fr-FR" smtClean="0"/>
              <a:t>‹N°›</a:t>
            </a:fld>
            <a:endParaRPr lang="fr-FR"/>
          </a:p>
        </p:txBody>
      </p:sp>
      <p:sp>
        <p:nvSpPr>
          <p:cNvPr id="11" name="Espace réservé du contenu 10"/>
          <p:cNvSpPr>
            <a:spLocks noGrp="1"/>
          </p:cNvSpPr>
          <p:nvPr>
            <p:ph sz="half" idx="2"/>
          </p:nvPr>
        </p:nvSpPr>
        <p:spPr>
          <a:xfrm>
            <a:off x="914400" y="2247900"/>
            <a:ext cx="3733800" cy="3886200"/>
          </a:xfrm>
        </p:spPr>
        <p:txBody>
          <a:bodyPr vert="horz"/>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half" idx="4"/>
          </p:nvPr>
        </p:nvSpPr>
        <p:spPr>
          <a:xfrm>
            <a:off x="4953000" y="2247900"/>
            <a:ext cx="3733800" cy="3886200"/>
          </a:xfrm>
        </p:spPr>
        <p:txBody>
          <a:bodyPr vert="horz"/>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e la date 2"/>
          <p:cNvSpPr>
            <a:spLocks noGrp="1"/>
          </p:cNvSpPr>
          <p:nvPr>
            <p:ph type="dt" sz="half" idx="10"/>
          </p:nvPr>
        </p:nvSpPr>
        <p:spPr/>
        <p:txBody>
          <a:bodyPr/>
          <a:lstStyle/>
          <a:p>
            <a:fld id="{E277A698-4175-43FF-B297-1FF97ED15344}" type="datetimeFigureOut">
              <a:rPr lang="fr-FR" smtClean="0"/>
              <a:t>04/12/2020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3BA813F8-A11C-4F5F-87DD-1CBDAAF93B7B}"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277A698-4175-43FF-B297-1FF97ED15344}" type="datetimeFigureOut">
              <a:rPr lang="fr-FR" smtClean="0"/>
              <a:t>04/12/2020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3BA813F8-A11C-4F5F-87DD-1CBDAAF93B7B}"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ectangle à coins arrondis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914400" y="273050"/>
            <a:ext cx="7772400" cy="1143000"/>
          </a:xfrm>
        </p:spPr>
        <p:txBody>
          <a:bodyPr anchor="b" anchorCtr="0"/>
          <a:lstStyle>
            <a:lvl1pPr algn="l">
              <a:buNone/>
              <a:defRPr sz="4000" b="0"/>
            </a:lvl1pPr>
          </a:lstStyle>
          <a:p>
            <a:r>
              <a:rPr kumimoji="0" lang="fr-FR" smtClean="0"/>
              <a:t>Modifiez le style du titre</a:t>
            </a:r>
            <a:endParaRPr kumimoji="0" lang="en-US"/>
          </a:p>
        </p:txBody>
      </p:sp>
      <p:sp>
        <p:nvSpPr>
          <p:cNvPr id="3" name="Espace réservé du texte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fr-FR" smtClean="0"/>
              <a:t>Modifiez les styles du texte du masque</a:t>
            </a:r>
          </a:p>
        </p:txBody>
      </p:sp>
      <p:sp>
        <p:nvSpPr>
          <p:cNvPr id="5" name="Espace réservé de la date 4"/>
          <p:cNvSpPr>
            <a:spLocks noGrp="1"/>
          </p:cNvSpPr>
          <p:nvPr>
            <p:ph type="dt" sz="half" idx="10"/>
          </p:nvPr>
        </p:nvSpPr>
        <p:spPr/>
        <p:txBody>
          <a:bodyPr/>
          <a:lstStyle/>
          <a:p>
            <a:fld id="{E277A698-4175-43FF-B297-1FF97ED15344}" type="datetimeFigureOut">
              <a:rPr lang="fr-FR" smtClean="0"/>
              <a:t>04/12/2020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BA813F8-A11C-4F5F-87DD-1CBDAAF93B7B}" type="slidenum">
              <a:rPr lang="fr-FR" smtClean="0"/>
              <a:t>‹N°›</a:t>
            </a:fld>
            <a:endParaRPr lang="fr-FR"/>
          </a:p>
        </p:txBody>
      </p:sp>
      <p:sp>
        <p:nvSpPr>
          <p:cNvPr id="11" name="Espace réservé du contenu 10"/>
          <p:cNvSpPr>
            <a:spLocks noGrp="1"/>
          </p:cNvSpPr>
          <p:nvPr>
            <p:ph sz="quarter" idx="1"/>
          </p:nvPr>
        </p:nvSpPr>
        <p:spPr>
          <a:xfrm>
            <a:off x="2971800" y="1600200"/>
            <a:ext cx="5715000" cy="4495800"/>
          </a:xfrm>
        </p:spPr>
        <p:txBody>
          <a:bodyPr vert="horz"/>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fr-FR" smtClean="0"/>
              <a:t>Modifiez le style du titre</a:t>
            </a:r>
            <a:endParaRPr kumimoji="0" lang="en-US"/>
          </a:p>
        </p:txBody>
      </p:sp>
      <p:sp>
        <p:nvSpPr>
          <p:cNvPr id="4" name="Espace réservé du texte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fr-FR" smtClean="0"/>
              <a:t>Modifiez les styles du texte du masque</a:t>
            </a:r>
          </a:p>
        </p:txBody>
      </p:sp>
      <p:sp>
        <p:nvSpPr>
          <p:cNvPr id="5" name="Espace réservé de la date 4"/>
          <p:cNvSpPr>
            <a:spLocks noGrp="1"/>
          </p:cNvSpPr>
          <p:nvPr>
            <p:ph type="dt" sz="half" idx="10"/>
          </p:nvPr>
        </p:nvSpPr>
        <p:spPr/>
        <p:txBody>
          <a:bodyPr/>
          <a:lstStyle/>
          <a:p>
            <a:fld id="{E277A698-4175-43FF-B297-1FF97ED15344}" type="datetimeFigureOut">
              <a:rPr lang="fr-FR" smtClean="0"/>
              <a:t>04/12/2020</a:t>
            </a:fld>
            <a:endParaRPr lang="fr-FR"/>
          </a:p>
        </p:txBody>
      </p:sp>
      <p:sp>
        <p:nvSpPr>
          <p:cNvPr id="6" name="Espace réservé du pied de page 5"/>
          <p:cNvSpPr>
            <a:spLocks noGrp="1"/>
          </p:cNvSpPr>
          <p:nvPr>
            <p:ph type="ftr" sz="quarter" idx="11"/>
          </p:nvPr>
        </p:nvSpPr>
        <p:spPr>
          <a:xfrm>
            <a:off x="914400" y="6172200"/>
            <a:ext cx="3886200" cy="457200"/>
          </a:xfrm>
        </p:spPr>
        <p:txBody>
          <a:bodyPr/>
          <a:lstStyle/>
          <a:p>
            <a:endParaRPr lang="fr-FR"/>
          </a:p>
        </p:txBody>
      </p:sp>
      <p:sp>
        <p:nvSpPr>
          <p:cNvPr id="7" name="Espace réservé du numéro de diapositive 6"/>
          <p:cNvSpPr>
            <a:spLocks noGrp="1"/>
          </p:cNvSpPr>
          <p:nvPr>
            <p:ph type="sldNum" sz="quarter" idx="12"/>
          </p:nvPr>
        </p:nvSpPr>
        <p:spPr>
          <a:xfrm>
            <a:off x="146304" y="6208776"/>
            <a:ext cx="457200" cy="457200"/>
          </a:xfrm>
        </p:spPr>
        <p:txBody>
          <a:bodyPr/>
          <a:lstStyle/>
          <a:p>
            <a:fld id="{3BA813F8-A11C-4F5F-87DD-1CBDAAF93B7B}" type="slidenum">
              <a:rPr lang="fr-FR" smtClean="0"/>
              <a:t>‹N°›</a:t>
            </a:fld>
            <a:endParaRPr lang="fr-FR"/>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Espace réservé pour une image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fr-FR" smtClean="0"/>
              <a:t>Cliquez sur l'icône pour ajouter une image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ectangle à coins arrondis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Espace réservé du titre 21"/>
          <p:cNvSpPr>
            <a:spLocks noGrp="1"/>
          </p:cNvSpPr>
          <p:nvPr>
            <p:ph type="title"/>
          </p:nvPr>
        </p:nvSpPr>
        <p:spPr>
          <a:xfrm>
            <a:off x="914400" y="274638"/>
            <a:ext cx="7772400" cy="1143000"/>
          </a:xfrm>
          <a:prstGeom prst="rect">
            <a:avLst/>
          </a:prstGeom>
        </p:spPr>
        <p:txBody>
          <a:bodyPr bIns="91440" anchor="b" anchorCtr="0">
            <a:normAutofit/>
          </a:bodyPr>
          <a:lstStyle/>
          <a:p>
            <a:r>
              <a:rPr kumimoji="0" lang="fr-FR" smtClean="0"/>
              <a:t>Modifiez le style du titre</a:t>
            </a:r>
            <a:endParaRPr kumimoji="0" lang="en-US"/>
          </a:p>
        </p:txBody>
      </p:sp>
      <p:sp>
        <p:nvSpPr>
          <p:cNvPr id="13" name="Espace réservé du texte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E277A698-4175-43FF-B297-1FF97ED15344}" type="datetimeFigureOut">
              <a:rPr lang="fr-FR" smtClean="0"/>
              <a:t>04/12/2020</a:t>
            </a:fld>
            <a:endParaRPr lang="fr-FR"/>
          </a:p>
        </p:txBody>
      </p:sp>
      <p:sp>
        <p:nvSpPr>
          <p:cNvPr id="3" name="Espace réservé du pied de page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fr-FR"/>
          </a:p>
        </p:txBody>
      </p:sp>
      <p:sp>
        <p:nvSpPr>
          <p:cNvPr id="23" name="Espace réservé du numéro de diapositive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3BA813F8-A11C-4F5F-87DD-1CBDAAF93B7B}" type="slidenum">
              <a:rPr lang="fr-FR" smtClean="0"/>
              <a:t>‹N°›</a:t>
            </a:fld>
            <a:endParaRPr lang="fr-FR"/>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619672" y="5589240"/>
            <a:ext cx="6048672" cy="504056"/>
          </a:xfrm>
        </p:spPr>
        <p:txBody>
          <a:bodyPr>
            <a:normAutofit/>
          </a:bodyPr>
          <a:lstStyle/>
          <a:p>
            <a:r>
              <a:rPr lang="en-GB" sz="2400" b="1" dirty="0" smtClean="0">
                <a:solidFill>
                  <a:schemeClr val="tx1"/>
                </a:solidFill>
              </a:rPr>
              <a:t>Présentée par Dr :  Nadia TEBBAL</a:t>
            </a:r>
            <a:endParaRPr lang="fr-FR" sz="2400" b="1" dirty="0">
              <a:solidFill>
                <a:schemeClr val="tx1"/>
              </a:solidFill>
            </a:endParaRPr>
          </a:p>
        </p:txBody>
      </p:sp>
      <p:sp>
        <p:nvSpPr>
          <p:cNvPr id="2" name="Titre 1"/>
          <p:cNvSpPr>
            <a:spLocks noGrp="1"/>
          </p:cNvSpPr>
          <p:nvPr>
            <p:ph type="ctrTitle"/>
          </p:nvPr>
        </p:nvSpPr>
        <p:spPr>
          <a:xfrm>
            <a:off x="851925" y="2708920"/>
            <a:ext cx="7772400" cy="1959149"/>
          </a:xfrm>
        </p:spPr>
        <p:style>
          <a:lnRef idx="1">
            <a:schemeClr val="accent3"/>
          </a:lnRef>
          <a:fillRef idx="2">
            <a:schemeClr val="accent3"/>
          </a:fillRef>
          <a:effectRef idx="1">
            <a:schemeClr val="accent3"/>
          </a:effectRef>
          <a:fontRef idx="minor">
            <a:schemeClr val="dk1"/>
          </a:fontRef>
        </p:style>
        <p:txBody>
          <a:bodyPr>
            <a:normAutofit/>
          </a:bodyPr>
          <a:lstStyle/>
          <a:p>
            <a:r>
              <a:rPr lang="fr-FR" sz="2700" dirty="0" smtClean="0"/>
              <a:t> </a:t>
            </a:r>
            <a:r>
              <a:rPr lang="fr-FR" sz="2700" b="1" dirty="0">
                <a:solidFill>
                  <a:srgbClr val="FF0000"/>
                </a:solidFill>
              </a:rPr>
              <a:t>Chapitre </a:t>
            </a:r>
            <a:r>
              <a:rPr lang="fr-FR" sz="2700" b="1" dirty="0" smtClean="0">
                <a:solidFill>
                  <a:srgbClr val="FF0000"/>
                </a:solidFill>
              </a:rPr>
              <a:t>II </a:t>
            </a:r>
            <a:r>
              <a:rPr lang="fr-FR" sz="2700" b="1" dirty="0">
                <a:solidFill>
                  <a:srgbClr val="FF0000"/>
                </a:solidFill>
              </a:rPr>
              <a:t>: CARACTERISTIQUES PHYSIQUES </a:t>
            </a:r>
            <a:r>
              <a:rPr lang="fr-FR" sz="2700" dirty="0">
                <a:solidFill>
                  <a:srgbClr val="FF0000"/>
                </a:solidFill>
              </a:rPr>
              <a:t/>
            </a:r>
            <a:br>
              <a:rPr lang="fr-FR" sz="2700" dirty="0">
                <a:solidFill>
                  <a:srgbClr val="FF0000"/>
                </a:solidFill>
              </a:rPr>
            </a:br>
            <a:r>
              <a:rPr lang="fr-FR" sz="2700" b="1" dirty="0">
                <a:solidFill>
                  <a:srgbClr val="FF0000"/>
                </a:solidFill>
              </a:rPr>
              <a:t>DES SOLS </a:t>
            </a:r>
            <a:endParaRPr lang="fr-FR" sz="2700" dirty="0">
              <a:solidFill>
                <a:srgbClr val="FF0000"/>
              </a:solidFill>
            </a:endParaRPr>
          </a:p>
        </p:txBody>
      </p:sp>
      <p:sp>
        <p:nvSpPr>
          <p:cNvPr id="4" name="Titre 1"/>
          <p:cNvSpPr txBox="1">
            <a:spLocks/>
          </p:cNvSpPr>
          <p:nvPr/>
        </p:nvSpPr>
        <p:spPr>
          <a:xfrm>
            <a:off x="827584" y="2492896"/>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fr-FR" dirty="0"/>
          </a:p>
        </p:txBody>
      </p:sp>
      <p:sp>
        <p:nvSpPr>
          <p:cNvPr id="5" name="Titre 1"/>
          <p:cNvSpPr txBox="1">
            <a:spLocks/>
          </p:cNvSpPr>
          <p:nvPr/>
        </p:nvSpPr>
        <p:spPr>
          <a:xfrm>
            <a:off x="165313" y="188640"/>
            <a:ext cx="8727167" cy="1008112"/>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fr-FR" sz="2800" dirty="0" smtClean="0"/>
              <a:t> </a:t>
            </a:r>
          </a:p>
          <a:p>
            <a:r>
              <a:rPr lang="fr-FR" sz="2800" b="1" dirty="0" smtClean="0"/>
              <a:t>Université </a:t>
            </a:r>
            <a:r>
              <a:rPr lang="fr-FR" sz="2800" b="1" dirty="0"/>
              <a:t>Mohamed Boudiaf - </a:t>
            </a:r>
            <a:r>
              <a:rPr lang="fr-FR" sz="2800" b="1" dirty="0" smtClean="0"/>
              <a:t>M’SILA</a:t>
            </a:r>
          </a:p>
          <a:p>
            <a:r>
              <a:rPr lang="fr-FR" sz="2800" b="1" dirty="0" smtClean="0"/>
              <a:t> </a:t>
            </a:r>
            <a:r>
              <a:rPr lang="fr-FR" sz="2800" b="1" dirty="0"/>
              <a:t>Institut de Gestion </a:t>
            </a:r>
            <a:r>
              <a:rPr lang="fr-FR" sz="2800" b="1" dirty="0" smtClean="0"/>
              <a:t>des Techniques Urbaines</a:t>
            </a:r>
            <a:endParaRPr lang="fr-FR" sz="2700" dirty="0" smtClean="0"/>
          </a:p>
          <a:p>
            <a:endParaRPr lang="fr-FR" sz="2800" b="1" dirty="0"/>
          </a:p>
        </p:txBody>
      </p:sp>
    </p:spTree>
    <p:extLst>
      <p:ext uri="{BB962C8B-B14F-4D97-AF65-F5344CB8AC3E}">
        <p14:creationId xmlns:p14="http://schemas.microsoft.com/office/powerpoint/2010/main" val="29092313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a:solidFill>
                  <a:srgbClr val="FF0000"/>
                </a:solidFill>
              </a:rPr>
              <a:t>1. Caractéristiques physiques </a:t>
            </a:r>
            <a:br>
              <a:rPr lang="fr-FR" b="1" dirty="0">
                <a:solidFill>
                  <a:srgbClr val="FF0000"/>
                </a:solidFill>
              </a:rPr>
            </a:br>
            <a:endParaRPr lang="fr-FR"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2852936"/>
            <a:ext cx="1485900" cy="90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1781" y="4149080"/>
            <a:ext cx="1262063" cy="711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4888" y="5747478"/>
            <a:ext cx="5086350" cy="772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66152" y="3073524"/>
            <a:ext cx="2459456" cy="523220"/>
          </a:xfrm>
          <a:prstGeom prst="rect">
            <a:avLst/>
          </a:prstGeom>
        </p:spPr>
        <p:txBody>
          <a:bodyPr wrap="none">
            <a:spAutoFit/>
          </a:bodyPr>
          <a:lstStyle/>
          <a:p>
            <a:pPr marL="285750" indent="-285750">
              <a:buFont typeface="Wingdings" pitchFamily="2" charset="2"/>
              <a:buChar char="q"/>
            </a:pPr>
            <a:r>
              <a:rPr lang="fr-FR" sz="2800" b="1" i="1" dirty="0">
                <a:solidFill>
                  <a:srgbClr val="FF0000"/>
                </a:solidFill>
              </a:rPr>
              <a:t>Teneur en </a:t>
            </a:r>
            <a:r>
              <a:rPr lang="fr-FR" sz="2800" b="1" i="1" dirty="0" smtClean="0">
                <a:solidFill>
                  <a:srgbClr val="FF0000"/>
                </a:solidFill>
              </a:rPr>
              <a:t>eau</a:t>
            </a:r>
            <a:endParaRPr lang="fr-FR" sz="2800" dirty="0">
              <a:solidFill>
                <a:srgbClr val="FF0000"/>
              </a:solidFill>
            </a:endParaRPr>
          </a:p>
        </p:txBody>
      </p:sp>
      <p:sp>
        <p:nvSpPr>
          <p:cNvPr id="5" name="Rectangle 4"/>
          <p:cNvSpPr/>
          <p:nvPr/>
        </p:nvSpPr>
        <p:spPr>
          <a:xfrm>
            <a:off x="657940" y="4113166"/>
            <a:ext cx="3384453" cy="523220"/>
          </a:xfrm>
          <a:prstGeom prst="rect">
            <a:avLst/>
          </a:prstGeom>
        </p:spPr>
        <p:txBody>
          <a:bodyPr wrap="none">
            <a:spAutoFit/>
          </a:bodyPr>
          <a:lstStyle/>
          <a:p>
            <a:pPr marL="285750" indent="-285750">
              <a:buFont typeface="Wingdings" pitchFamily="2" charset="2"/>
              <a:buChar char="q"/>
            </a:pPr>
            <a:r>
              <a:rPr lang="fr-FR" sz="2800" b="1" i="1" dirty="0" smtClean="0">
                <a:solidFill>
                  <a:srgbClr val="FF0000"/>
                </a:solidFill>
              </a:rPr>
              <a:t>Degré </a:t>
            </a:r>
            <a:r>
              <a:rPr lang="fr-FR" sz="2800" b="1" i="1" dirty="0">
                <a:solidFill>
                  <a:srgbClr val="FF0000"/>
                </a:solidFill>
              </a:rPr>
              <a:t>de saturation </a:t>
            </a:r>
            <a:endParaRPr lang="fr-FR" sz="2800" dirty="0">
              <a:solidFill>
                <a:srgbClr val="FF0000"/>
              </a:solidFill>
            </a:endParaRPr>
          </a:p>
        </p:txBody>
      </p:sp>
      <p:sp>
        <p:nvSpPr>
          <p:cNvPr id="7" name="Rectangle 6"/>
          <p:cNvSpPr/>
          <p:nvPr/>
        </p:nvSpPr>
        <p:spPr>
          <a:xfrm>
            <a:off x="683568" y="4916481"/>
            <a:ext cx="8136904" cy="830997"/>
          </a:xfrm>
          <a:prstGeom prst="rect">
            <a:avLst/>
          </a:prstGeom>
        </p:spPr>
        <p:txBody>
          <a:bodyPr wrap="square">
            <a:spAutoFit/>
          </a:bodyPr>
          <a:lstStyle/>
          <a:p>
            <a:pPr marL="342900" indent="-342900">
              <a:buFont typeface="Wingdings" pitchFamily="2" charset="2"/>
              <a:buChar char="q"/>
            </a:pPr>
            <a:r>
              <a:rPr lang="fr-FR" sz="2400" dirty="0">
                <a:solidFill>
                  <a:srgbClr val="FF0000"/>
                </a:solidFill>
              </a:rPr>
              <a:t>Caractérise un sol plongé dans une nappe d'eau et par conséquent soumis à la poussée d'</a:t>
            </a:r>
            <a:r>
              <a:rPr lang="fr-FR" sz="2400" dirty="0" err="1">
                <a:solidFill>
                  <a:srgbClr val="FF0000"/>
                </a:solidFill>
              </a:rPr>
              <a:t>Archimede</a:t>
            </a:r>
            <a:r>
              <a:rPr lang="fr-FR" sz="2400" dirty="0">
                <a:solidFill>
                  <a:srgbClr val="FF0000"/>
                </a:solidFill>
              </a:rPr>
              <a:t>: </a:t>
            </a:r>
          </a:p>
        </p:txBody>
      </p:sp>
    </p:spTree>
    <p:extLst>
      <p:ext uri="{BB962C8B-B14F-4D97-AF65-F5344CB8AC3E}">
        <p14:creationId xmlns:p14="http://schemas.microsoft.com/office/powerpoint/2010/main" val="15011215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5576" y="620688"/>
            <a:ext cx="7772400" cy="1362075"/>
          </a:xfrm>
        </p:spPr>
        <p:txBody>
          <a:bodyPr/>
          <a:lstStyle/>
          <a:p>
            <a:pPr algn="ctr"/>
            <a:r>
              <a:rPr lang="fr-FR" b="1" dirty="0"/>
              <a:t>RELATIONS ENTRE LES PARAMETRES </a:t>
            </a:r>
            <a:endParaRPr lang="fr-FR"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708920"/>
            <a:ext cx="3888432"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996952"/>
            <a:ext cx="3816424"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28100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6824" y="11460"/>
            <a:ext cx="7772400" cy="792087"/>
          </a:xfrm>
        </p:spPr>
        <p:txBody>
          <a:bodyPr/>
          <a:lstStyle/>
          <a:p>
            <a:pPr algn="ctr"/>
            <a:r>
              <a:rPr lang="fr-FR" b="1" i="1" dirty="0" smtClean="0">
                <a:solidFill>
                  <a:srgbClr val="FF0000"/>
                </a:solidFill>
              </a:rPr>
              <a:t>Densité relative </a:t>
            </a:r>
            <a:endParaRPr lang="fr-FR" i="1" dirty="0">
              <a:solidFill>
                <a:srgbClr val="FF0000"/>
              </a:solidFill>
            </a:endParaRPr>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252" y="2636912"/>
            <a:ext cx="7934325" cy="3980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67138" y="729308"/>
            <a:ext cx="8554551" cy="707886"/>
          </a:xfrm>
          <a:prstGeom prst="rect">
            <a:avLst/>
          </a:prstGeom>
        </p:spPr>
        <p:txBody>
          <a:bodyPr wrap="square">
            <a:spAutoFit/>
          </a:bodyPr>
          <a:lstStyle/>
          <a:p>
            <a:r>
              <a:rPr lang="fr-FR" sz="2000" dirty="0"/>
              <a:t>On peut caractériser la densité d'un dépôt de sol pulvérulent (gravier et sable) par sa densité relative Dr qui donnée par l'expression suivante: </a:t>
            </a:r>
          </a:p>
        </p:txBody>
      </p:sp>
      <p:sp>
        <p:nvSpPr>
          <p:cNvPr id="5" name="Rectangle 4"/>
          <p:cNvSpPr/>
          <p:nvPr/>
        </p:nvSpPr>
        <p:spPr>
          <a:xfrm>
            <a:off x="265921" y="1472590"/>
            <a:ext cx="8770575" cy="707886"/>
          </a:xfrm>
          <a:prstGeom prst="rect">
            <a:avLst/>
          </a:prstGeom>
        </p:spPr>
        <p:txBody>
          <a:bodyPr wrap="square">
            <a:spAutoFit/>
          </a:bodyPr>
          <a:lstStyle/>
          <a:p>
            <a:pPr algn="ctr"/>
            <a:r>
              <a:rPr lang="fr-FR" sz="2000" dirty="0">
                <a:solidFill>
                  <a:srgbClr val="FF0000"/>
                </a:solidFill>
              </a:rPr>
              <a:t>Dr = (</a:t>
            </a:r>
            <a:r>
              <a:rPr lang="fr-FR" sz="2000" dirty="0" err="1">
                <a:solidFill>
                  <a:srgbClr val="FF0000"/>
                </a:solidFill>
              </a:rPr>
              <a:t>emax</a:t>
            </a:r>
            <a:r>
              <a:rPr lang="fr-FR" sz="2000" dirty="0">
                <a:solidFill>
                  <a:srgbClr val="FF0000"/>
                </a:solidFill>
              </a:rPr>
              <a:t> – e) / (</a:t>
            </a:r>
            <a:r>
              <a:rPr lang="fr-FR" sz="2000" dirty="0" err="1">
                <a:solidFill>
                  <a:srgbClr val="FF0000"/>
                </a:solidFill>
              </a:rPr>
              <a:t>emax</a:t>
            </a:r>
            <a:r>
              <a:rPr lang="fr-FR" sz="2000" dirty="0">
                <a:solidFill>
                  <a:srgbClr val="FF0000"/>
                </a:solidFill>
              </a:rPr>
              <a:t>- </a:t>
            </a:r>
            <a:r>
              <a:rPr lang="fr-FR" sz="2000" dirty="0" err="1">
                <a:solidFill>
                  <a:srgbClr val="FF0000"/>
                </a:solidFill>
              </a:rPr>
              <a:t>emin</a:t>
            </a:r>
            <a:r>
              <a:rPr lang="fr-FR" sz="2000" dirty="0">
                <a:solidFill>
                  <a:srgbClr val="FF0000"/>
                </a:solidFill>
              </a:rPr>
              <a:t> ) = [( </a:t>
            </a:r>
            <a:r>
              <a:rPr lang="fr-FR" sz="2000" dirty="0" err="1">
                <a:solidFill>
                  <a:srgbClr val="FF0000"/>
                </a:solidFill>
              </a:rPr>
              <a:t>nmax</a:t>
            </a:r>
            <a:r>
              <a:rPr lang="fr-FR" sz="2000" dirty="0">
                <a:solidFill>
                  <a:srgbClr val="FF0000"/>
                </a:solidFill>
              </a:rPr>
              <a:t> – n)(1-nmin)] / [(</a:t>
            </a:r>
            <a:r>
              <a:rPr lang="fr-FR" sz="2000" dirty="0" err="1">
                <a:solidFill>
                  <a:srgbClr val="FF0000"/>
                </a:solidFill>
              </a:rPr>
              <a:t>nmax</a:t>
            </a:r>
            <a:r>
              <a:rPr lang="fr-FR" sz="2000" dirty="0">
                <a:solidFill>
                  <a:srgbClr val="FF0000"/>
                </a:solidFill>
              </a:rPr>
              <a:t>- </a:t>
            </a:r>
            <a:r>
              <a:rPr lang="fr-FR" sz="2000" dirty="0" err="1">
                <a:solidFill>
                  <a:srgbClr val="FF0000"/>
                </a:solidFill>
              </a:rPr>
              <a:t>nmin</a:t>
            </a:r>
            <a:r>
              <a:rPr lang="fr-FR" sz="2000" dirty="0">
                <a:solidFill>
                  <a:srgbClr val="FF0000"/>
                </a:solidFill>
              </a:rPr>
              <a:t>)(1-n)] </a:t>
            </a:r>
          </a:p>
          <a:p>
            <a:pPr algn="ctr"/>
            <a:r>
              <a:rPr lang="el-GR" sz="2000" dirty="0">
                <a:solidFill>
                  <a:srgbClr val="FF0000"/>
                </a:solidFill>
              </a:rPr>
              <a:t>= [γ</a:t>
            </a:r>
            <a:r>
              <a:rPr lang="fr-FR" sz="2000" dirty="0">
                <a:solidFill>
                  <a:srgbClr val="FF0000"/>
                </a:solidFill>
              </a:rPr>
              <a:t>d max /</a:t>
            </a:r>
            <a:r>
              <a:rPr lang="el-GR" sz="2000" dirty="0">
                <a:solidFill>
                  <a:srgbClr val="FF0000"/>
                </a:solidFill>
              </a:rPr>
              <a:t>γ</a:t>
            </a:r>
            <a:r>
              <a:rPr lang="fr-FR" sz="2000" dirty="0">
                <a:solidFill>
                  <a:srgbClr val="FF0000"/>
                </a:solidFill>
              </a:rPr>
              <a:t>d ].[ (</a:t>
            </a:r>
            <a:r>
              <a:rPr lang="el-GR" sz="2000" dirty="0">
                <a:solidFill>
                  <a:srgbClr val="FF0000"/>
                </a:solidFill>
              </a:rPr>
              <a:t>γ</a:t>
            </a:r>
            <a:r>
              <a:rPr lang="fr-FR" sz="2000" dirty="0">
                <a:solidFill>
                  <a:srgbClr val="FF0000"/>
                </a:solidFill>
              </a:rPr>
              <a:t>d - </a:t>
            </a:r>
            <a:r>
              <a:rPr lang="el-GR" sz="2000" dirty="0">
                <a:solidFill>
                  <a:srgbClr val="FF0000"/>
                </a:solidFill>
              </a:rPr>
              <a:t>γ</a:t>
            </a:r>
            <a:r>
              <a:rPr lang="fr-FR" sz="2000" dirty="0">
                <a:solidFill>
                  <a:srgbClr val="FF0000"/>
                </a:solidFill>
              </a:rPr>
              <a:t>d min)/( </a:t>
            </a:r>
            <a:r>
              <a:rPr lang="el-GR" sz="2000" dirty="0">
                <a:solidFill>
                  <a:srgbClr val="FF0000"/>
                </a:solidFill>
              </a:rPr>
              <a:t>γ</a:t>
            </a:r>
            <a:r>
              <a:rPr lang="fr-FR" sz="2000" dirty="0">
                <a:solidFill>
                  <a:srgbClr val="FF0000"/>
                </a:solidFill>
              </a:rPr>
              <a:t>d max- </a:t>
            </a:r>
            <a:r>
              <a:rPr lang="el-GR" sz="2000" dirty="0">
                <a:solidFill>
                  <a:srgbClr val="FF0000"/>
                </a:solidFill>
              </a:rPr>
              <a:t>γ</a:t>
            </a:r>
            <a:r>
              <a:rPr lang="fr-FR" sz="2000" dirty="0">
                <a:solidFill>
                  <a:srgbClr val="FF0000"/>
                </a:solidFill>
              </a:rPr>
              <a:t>d min)] </a:t>
            </a:r>
          </a:p>
        </p:txBody>
      </p:sp>
    </p:spTree>
    <p:extLst>
      <p:ext uri="{BB962C8B-B14F-4D97-AF65-F5344CB8AC3E}">
        <p14:creationId xmlns:p14="http://schemas.microsoft.com/office/powerpoint/2010/main" val="2117082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2635" y="692696"/>
            <a:ext cx="7056784" cy="400110"/>
          </a:xfrm>
          <a:prstGeom prst="rect">
            <a:avLst/>
          </a:prstGeom>
        </p:spPr>
        <p:txBody>
          <a:bodyPr wrap="square">
            <a:spAutoFit/>
          </a:bodyPr>
          <a:lstStyle/>
          <a:p>
            <a:r>
              <a:rPr lang="fr-FR" sz="2000" dirty="0"/>
              <a:t>Où </a:t>
            </a:r>
            <a:r>
              <a:rPr lang="fr-FR" sz="2000" dirty="0" err="1"/>
              <a:t>emin</a:t>
            </a:r>
            <a:r>
              <a:rPr lang="fr-FR" sz="2000" dirty="0"/>
              <a:t> : indice des vides dans l’état le plus compact </a:t>
            </a:r>
          </a:p>
        </p:txBody>
      </p:sp>
      <p:sp>
        <p:nvSpPr>
          <p:cNvPr id="3" name="Rectangle 2"/>
          <p:cNvSpPr/>
          <p:nvPr/>
        </p:nvSpPr>
        <p:spPr>
          <a:xfrm>
            <a:off x="352635" y="1093858"/>
            <a:ext cx="5084469" cy="400110"/>
          </a:xfrm>
          <a:prstGeom prst="rect">
            <a:avLst/>
          </a:prstGeom>
        </p:spPr>
        <p:txBody>
          <a:bodyPr wrap="none">
            <a:spAutoFit/>
          </a:bodyPr>
          <a:lstStyle/>
          <a:p>
            <a:r>
              <a:rPr lang="fr-FR" sz="2000" dirty="0" err="1"/>
              <a:t>emax</a:t>
            </a:r>
            <a:r>
              <a:rPr lang="fr-FR" sz="2000" dirty="0"/>
              <a:t> : indice des vides dans l'</a:t>
            </a:r>
            <a:r>
              <a:rPr lang="fr-FR" sz="2000" dirty="0" err="1"/>
              <a:t>etat</a:t>
            </a:r>
            <a:r>
              <a:rPr lang="fr-FR" sz="2000" dirty="0"/>
              <a:t> le moins compact. </a:t>
            </a:r>
          </a:p>
        </p:txBody>
      </p:sp>
      <p:sp>
        <p:nvSpPr>
          <p:cNvPr id="4" name="Rectangle 3"/>
          <p:cNvSpPr/>
          <p:nvPr/>
        </p:nvSpPr>
        <p:spPr>
          <a:xfrm>
            <a:off x="366225" y="1493968"/>
            <a:ext cx="7056784" cy="1323439"/>
          </a:xfrm>
          <a:prstGeom prst="rect">
            <a:avLst/>
          </a:prstGeom>
        </p:spPr>
        <p:txBody>
          <a:bodyPr wrap="square">
            <a:spAutoFit/>
          </a:bodyPr>
          <a:lstStyle/>
          <a:p>
            <a:r>
              <a:rPr lang="fr-FR" sz="2000" dirty="0"/>
              <a:t>e : indice des vides "in - situ". </a:t>
            </a:r>
          </a:p>
          <a:p>
            <a:r>
              <a:rPr lang="fr-FR" sz="2000" dirty="0" err="1"/>
              <a:t>γd</a:t>
            </a:r>
            <a:r>
              <a:rPr lang="fr-FR" sz="2000" dirty="0"/>
              <a:t> min : poids volumique dans l'</a:t>
            </a:r>
            <a:r>
              <a:rPr lang="fr-FR" sz="2000" dirty="0" err="1"/>
              <a:t>etat</a:t>
            </a:r>
            <a:r>
              <a:rPr lang="fr-FR" sz="2000" dirty="0"/>
              <a:t> le moins compact. </a:t>
            </a:r>
          </a:p>
          <a:p>
            <a:r>
              <a:rPr lang="fr-FR" sz="2000" dirty="0" err="1"/>
              <a:t>γd</a:t>
            </a:r>
            <a:r>
              <a:rPr lang="fr-FR" sz="2000" dirty="0"/>
              <a:t> max: poids volumique dans l'</a:t>
            </a:r>
            <a:r>
              <a:rPr lang="fr-FR" sz="2000" dirty="0" err="1"/>
              <a:t>etat</a:t>
            </a:r>
            <a:r>
              <a:rPr lang="fr-FR" sz="2000" dirty="0"/>
              <a:t> le plus compact. </a:t>
            </a:r>
          </a:p>
          <a:p>
            <a:r>
              <a:rPr lang="el-GR" sz="2000" dirty="0"/>
              <a:t>γ</a:t>
            </a:r>
            <a:r>
              <a:rPr lang="fr-FR" sz="2000" dirty="0"/>
              <a:t>d: poids volumique "in - situ". </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252" y="3068960"/>
            <a:ext cx="7934325" cy="3548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6139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679" y="2852936"/>
            <a:ext cx="4517007"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59151" y="1340768"/>
            <a:ext cx="4526337" cy="83099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fr-FR" sz="2400" dirty="0"/>
              <a:t>Q</a:t>
            </a:r>
            <a:r>
              <a:rPr lang="fr-FR" sz="2400" dirty="0" smtClean="0"/>
              <a:t>uelques </a:t>
            </a:r>
            <a:r>
              <a:rPr lang="fr-FR" sz="2400" dirty="0"/>
              <a:t>valeurs du poids volumique sec et de l’indice des vides min et max</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3356992"/>
            <a:ext cx="3381375" cy="185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4810721" y="5257311"/>
            <a:ext cx="4153767" cy="83099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fr-FR" sz="2400" dirty="0" smtClean="0"/>
              <a:t>l'état </a:t>
            </a:r>
            <a:r>
              <a:rPr lang="fr-FR" sz="2400" dirty="0"/>
              <a:t>de </a:t>
            </a:r>
            <a:r>
              <a:rPr lang="fr-FR" sz="2400" b="1" i="1" dirty="0" smtClean="0">
                <a:solidFill>
                  <a:srgbClr val="FF0000"/>
                </a:solidFill>
              </a:rPr>
              <a:t>compacité</a:t>
            </a:r>
            <a:r>
              <a:rPr lang="fr-FR" sz="2400" dirty="0" smtClean="0"/>
              <a:t> </a:t>
            </a:r>
            <a:r>
              <a:rPr lang="fr-FR" sz="2400" dirty="0"/>
              <a:t>des sols pulvérulents en fonction </a:t>
            </a:r>
            <a:r>
              <a:rPr lang="fr-FR" sz="2400" dirty="0" smtClean="0"/>
              <a:t>de </a:t>
            </a:r>
            <a:r>
              <a:rPr lang="fr-FR" sz="2400" dirty="0"/>
              <a:t>leur </a:t>
            </a:r>
            <a:r>
              <a:rPr lang="fr-FR" sz="2400" dirty="0" smtClean="0">
                <a:solidFill>
                  <a:srgbClr val="FF0000"/>
                </a:solidFill>
              </a:rPr>
              <a:t>Dr</a:t>
            </a:r>
            <a:endParaRPr lang="fr-FR" sz="2400" dirty="0">
              <a:solidFill>
                <a:srgbClr val="FF0000"/>
              </a:solidFill>
            </a:endParaRPr>
          </a:p>
        </p:txBody>
      </p:sp>
    </p:spTree>
    <p:extLst>
      <p:ext uri="{BB962C8B-B14F-4D97-AF65-F5344CB8AC3E}">
        <p14:creationId xmlns:p14="http://schemas.microsoft.com/office/powerpoint/2010/main" val="17408506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836712"/>
            <a:ext cx="8099177" cy="936103"/>
          </a:xfrm>
        </p:spPr>
        <p:txBody>
          <a:bodyPr/>
          <a:lstStyle/>
          <a:p>
            <a:pPr algn="ctr"/>
            <a:r>
              <a:rPr lang="fr-FR" b="1" dirty="0" smtClean="0">
                <a:solidFill>
                  <a:srgbClr val="FF0000"/>
                </a:solidFill>
              </a:rPr>
              <a:t>Caractéristiques Granulométriques</a:t>
            </a:r>
            <a:endParaRPr lang="fr-FR" dirty="0">
              <a:solidFill>
                <a:srgbClr val="FF0000"/>
              </a:solidFill>
            </a:endParaRPr>
          </a:p>
        </p:txBody>
      </p:sp>
      <p:sp>
        <p:nvSpPr>
          <p:cNvPr id="3" name="Rectangle 2"/>
          <p:cNvSpPr/>
          <p:nvPr/>
        </p:nvSpPr>
        <p:spPr>
          <a:xfrm>
            <a:off x="287625" y="2636911"/>
            <a:ext cx="8640960" cy="830997"/>
          </a:xfrm>
          <a:prstGeom prst="rect">
            <a:avLst/>
          </a:prstGeom>
        </p:spPr>
        <p:txBody>
          <a:bodyPr wrap="square">
            <a:spAutoFit/>
          </a:bodyPr>
          <a:lstStyle/>
          <a:p>
            <a:pPr algn="ctr"/>
            <a:r>
              <a:rPr lang="fr-FR" sz="2400" dirty="0"/>
              <a:t>L’analyse granulométrique permet de déterminer la grosseur des grains d’un matériau et le pourcentage des grains de chaque grosseur </a:t>
            </a:r>
          </a:p>
        </p:txBody>
      </p:sp>
      <p:pic>
        <p:nvPicPr>
          <p:cNvPr id="1026" name="Picture 2" descr="Analyse granulométrique compte rendu TP MDC génie civil PDF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8113" y="3573016"/>
            <a:ext cx="1609725" cy="30480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2.bp.blogspot.com/-Qc1o26YsKog/WL7bkAtBYKI/AAAAAAAABWI/-q_oIlDhBn4wwZIVvZZxSUHRwVFIe5WpACK4B/s1600/Screenshot_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3953683"/>
            <a:ext cx="3743325" cy="207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71568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4338" y="1340768"/>
            <a:ext cx="7830926" cy="707886"/>
          </a:xfrm>
          <a:prstGeom prst="rect">
            <a:avLst/>
          </a:prstGeom>
        </p:spPr>
        <p:txBody>
          <a:bodyPr wrap="none">
            <a:spAutoFit/>
          </a:bodyPr>
          <a:lstStyle/>
          <a:p>
            <a:r>
              <a:rPr lang="fr-FR" sz="4000" b="1" dirty="0">
                <a:solidFill>
                  <a:srgbClr val="FF0000"/>
                </a:solidFill>
              </a:rPr>
              <a:t>Caractéristiques Granulométriques</a:t>
            </a:r>
            <a:endParaRPr lang="fr-FR" sz="4000" dirty="0"/>
          </a:p>
        </p:txBody>
      </p:sp>
      <p:sp>
        <p:nvSpPr>
          <p:cNvPr id="6" name="Rectangle 5"/>
          <p:cNvSpPr/>
          <p:nvPr/>
        </p:nvSpPr>
        <p:spPr>
          <a:xfrm>
            <a:off x="363337" y="2924944"/>
            <a:ext cx="8352928" cy="3046988"/>
          </a:xfrm>
          <a:prstGeom prst="rect">
            <a:avLst/>
          </a:prstGeom>
        </p:spPr>
        <p:txBody>
          <a:bodyPr wrap="square">
            <a:spAutoFit/>
          </a:bodyPr>
          <a:lstStyle/>
          <a:p>
            <a:r>
              <a:rPr lang="fr-FR" sz="2400" dirty="0"/>
              <a:t>L'analyse granulométrique s'effectue au laboratoire par: </a:t>
            </a:r>
            <a:endParaRPr lang="fr-FR" sz="2400" dirty="0" smtClean="0"/>
          </a:p>
          <a:p>
            <a:endParaRPr lang="fr-FR" sz="2400" dirty="0"/>
          </a:p>
          <a:p>
            <a:pPr marL="342900" indent="-342900">
              <a:buFontTx/>
              <a:buChar char="-"/>
            </a:pPr>
            <a:r>
              <a:rPr lang="fr-FR" sz="2400" dirty="0" smtClean="0"/>
              <a:t>Le </a:t>
            </a:r>
            <a:r>
              <a:rPr lang="fr-FR" sz="2400" dirty="0"/>
              <a:t>tamisage (à sec ou sous l'eau) </a:t>
            </a:r>
            <a:r>
              <a:rPr lang="fr-FR" sz="2400" dirty="0" smtClean="0"/>
              <a:t>;</a:t>
            </a:r>
          </a:p>
          <a:p>
            <a:pPr marL="342900" indent="-342900">
              <a:buFontTx/>
              <a:buChar char="-"/>
            </a:pPr>
            <a:endParaRPr lang="fr-FR" sz="2400" dirty="0"/>
          </a:p>
          <a:p>
            <a:pPr marL="342900" indent="-342900">
              <a:buFontTx/>
              <a:buChar char="-"/>
            </a:pPr>
            <a:r>
              <a:rPr lang="fr-FR" sz="2400" dirty="0" smtClean="0"/>
              <a:t>La </a:t>
            </a:r>
            <a:r>
              <a:rPr lang="fr-FR" sz="2400" dirty="0" err="1"/>
              <a:t>sédimentomètrie</a:t>
            </a:r>
            <a:r>
              <a:rPr lang="fr-FR" sz="2400" dirty="0"/>
              <a:t>: pour les fines particules de dimensions inferieur a </a:t>
            </a:r>
            <a:r>
              <a:rPr lang="fr-FR" sz="2400" dirty="0" smtClean="0"/>
              <a:t>100μ;</a:t>
            </a:r>
          </a:p>
          <a:p>
            <a:pPr marL="342900" indent="-342900">
              <a:buFontTx/>
              <a:buChar char="-"/>
            </a:pPr>
            <a:endParaRPr lang="fr-FR" sz="2400" dirty="0"/>
          </a:p>
          <a:p>
            <a:r>
              <a:rPr lang="fr-FR" sz="2400" dirty="0"/>
              <a:t>- </a:t>
            </a:r>
            <a:r>
              <a:rPr lang="fr-FR" sz="2400" dirty="0" smtClean="0"/>
              <a:t>   La </a:t>
            </a:r>
            <a:r>
              <a:rPr lang="fr-FR" sz="2400" dirty="0"/>
              <a:t>centrifugation: pour les très fines particules (</a:t>
            </a:r>
            <a:r>
              <a:rPr lang="fr-FR" sz="2400" dirty="0" err="1"/>
              <a:t>dy</a:t>
            </a:r>
            <a:r>
              <a:rPr lang="fr-FR" sz="2400" dirty="0"/>
              <a:t> &lt; 0,5μ). </a:t>
            </a:r>
          </a:p>
        </p:txBody>
      </p:sp>
    </p:spTree>
    <p:extLst>
      <p:ext uri="{BB962C8B-B14F-4D97-AF65-F5344CB8AC3E}">
        <p14:creationId xmlns:p14="http://schemas.microsoft.com/office/powerpoint/2010/main" val="23153524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2457" y="2636912"/>
            <a:ext cx="6638925" cy="3980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051720" y="1342593"/>
            <a:ext cx="5304657" cy="707886"/>
          </a:xfrm>
          <a:prstGeom prst="rect">
            <a:avLst/>
          </a:prstGeom>
        </p:spPr>
        <p:txBody>
          <a:bodyPr wrap="none">
            <a:spAutoFit/>
          </a:bodyPr>
          <a:lstStyle/>
          <a:p>
            <a:r>
              <a:rPr lang="fr-FR" sz="4000" dirty="0" smtClean="0">
                <a:solidFill>
                  <a:srgbClr val="FF0000"/>
                </a:solidFill>
              </a:rPr>
              <a:t>L'analyse</a:t>
            </a:r>
            <a:r>
              <a:rPr lang="fr-FR" sz="4000" dirty="0">
                <a:solidFill>
                  <a:srgbClr val="FF0000"/>
                </a:solidFill>
              </a:rPr>
              <a:t> </a:t>
            </a:r>
            <a:r>
              <a:rPr lang="fr-FR" sz="4000" dirty="0" smtClean="0">
                <a:solidFill>
                  <a:srgbClr val="FF0000"/>
                </a:solidFill>
              </a:rPr>
              <a:t>Granulométrique </a:t>
            </a:r>
            <a:endParaRPr lang="fr-FR" sz="4000" dirty="0">
              <a:solidFill>
                <a:srgbClr val="FF0000"/>
              </a:solidFill>
            </a:endParaRPr>
          </a:p>
        </p:txBody>
      </p:sp>
    </p:spTree>
    <p:extLst>
      <p:ext uri="{BB962C8B-B14F-4D97-AF65-F5344CB8AC3E}">
        <p14:creationId xmlns:p14="http://schemas.microsoft.com/office/powerpoint/2010/main" val="32281920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7543" y="522393"/>
            <a:ext cx="4445256" cy="523220"/>
          </a:xfrm>
          <a:prstGeom prst="rect">
            <a:avLst/>
          </a:prstGeom>
        </p:spPr>
        <p:txBody>
          <a:bodyPr wrap="none">
            <a:spAutoFit/>
          </a:bodyPr>
          <a:lstStyle/>
          <a:p>
            <a:pPr marL="285750" indent="-285750">
              <a:buFont typeface="Wingdings" pitchFamily="2" charset="2"/>
              <a:buChar char="q"/>
            </a:pPr>
            <a:r>
              <a:rPr lang="fr-FR" sz="2800" b="1" i="1" dirty="0" smtClean="0">
                <a:solidFill>
                  <a:srgbClr val="FF0000"/>
                </a:solidFill>
              </a:rPr>
              <a:t> Coefficient d'uniformité Cu </a:t>
            </a:r>
            <a:endParaRPr lang="fr-FR" sz="2800" dirty="0">
              <a:solidFill>
                <a:srgbClr val="FF0000"/>
              </a:solidFill>
            </a:endParaRPr>
          </a:p>
        </p:txBody>
      </p:sp>
      <p:sp>
        <p:nvSpPr>
          <p:cNvPr id="6" name="Rectangle 5"/>
          <p:cNvSpPr/>
          <p:nvPr/>
        </p:nvSpPr>
        <p:spPr>
          <a:xfrm>
            <a:off x="323528" y="1271861"/>
            <a:ext cx="8942683" cy="830997"/>
          </a:xfrm>
          <a:prstGeom prst="rect">
            <a:avLst/>
          </a:prstGeom>
        </p:spPr>
        <p:txBody>
          <a:bodyPr wrap="square">
            <a:spAutoFit/>
          </a:bodyPr>
          <a:lstStyle/>
          <a:p>
            <a:r>
              <a:rPr lang="fr-FR" sz="2400" dirty="0"/>
              <a:t>La forme de la courbe granulométrique permet de préciser le degré d'étalement de la granulométrie ou son uniformité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8450" y="2564904"/>
            <a:ext cx="6115050" cy="414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480782"/>
            <a:ext cx="1282199" cy="619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32482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1133" y="533430"/>
            <a:ext cx="8190758" cy="400110"/>
          </a:xfrm>
          <a:prstGeom prst="rect">
            <a:avLst/>
          </a:prstGeom>
        </p:spPr>
        <p:txBody>
          <a:bodyPr wrap="square">
            <a:spAutoFit/>
          </a:bodyPr>
          <a:lstStyle/>
          <a:p>
            <a:r>
              <a:rPr lang="fr-FR" sz="2000" dirty="0"/>
              <a:t>d60 : le tamis correspondant à 60% du passant cumulé sur la courbe granulométrique. </a:t>
            </a:r>
          </a:p>
        </p:txBody>
      </p:sp>
      <p:sp>
        <p:nvSpPr>
          <p:cNvPr id="6" name="Rectangle 5"/>
          <p:cNvSpPr/>
          <p:nvPr/>
        </p:nvSpPr>
        <p:spPr>
          <a:xfrm>
            <a:off x="131133" y="1192098"/>
            <a:ext cx="8518142" cy="707886"/>
          </a:xfrm>
          <a:prstGeom prst="rect">
            <a:avLst/>
          </a:prstGeom>
        </p:spPr>
        <p:txBody>
          <a:bodyPr wrap="square">
            <a:spAutoFit/>
          </a:bodyPr>
          <a:lstStyle/>
          <a:p>
            <a:r>
              <a:rPr lang="fr-FR" sz="2000" dirty="0"/>
              <a:t>d10 : (diamètre efficace) : le tamis correspondant à 10% du passant cumulé sur la courbe granulométrique </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8450" y="2564904"/>
            <a:ext cx="6115050" cy="414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29397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7584" y="620688"/>
            <a:ext cx="7772400" cy="1362075"/>
          </a:xfrm>
        </p:spPr>
        <p:txBody>
          <a:bodyPr/>
          <a:lstStyle/>
          <a:p>
            <a:pPr algn="ctr"/>
            <a:r>
              <a:rPr lang="fr-FR" dirty="0"/>
              <a:t/>
            </a:r>
            <a:br>
              <a:rPr lang="fr-FR" dirty="0"/>
            </a:br>
            <a:r>
              <a:rPr lang="fr-FR" dirty="0"/>
              <a:t> </a:t>
            </a:r>
            <a:r>
              <a:rPr lang="fr-FR" b="1" i="1" dirty="0"/>
              <a:t>Avant-propos </a:t>
            </a:r>
            <a:endParaRPr lang="fr-FR" dirty="0"/>
          </a:p>
        </p:txBody>
      </p:sp>
      <p:sp>
        <p:nvSpPr>
          <p:cNvPr id="3" name="Espace réservé du texte 2"/>
          <p:cNvSpPr>
            <a:spLocks noGrp="1"/>
          </p:cNvSpPr>
          <p:nvPr>
            <p:ph type="body" idx="1"/>
          </p:nvPr>
        </p:nvSpPr>
        <p:spPr>
          <a:xfrm>
            <a:off x="722313" y="2547938"/>
            <a:ext cx="7772400" cy="979033"/>
          </a:xfrm>
        </p:spPr>
        <p:txBody>
          <a:bodyPr/>
          <a:lstStyle/>
          <a:p>
            <a:pPr algn="ctr"/>
            <a:endParaRPr lang="fr-FR" dirty="0"/>
          </a:p>
          <a:p>
            <a:pPr algn="ctr"/>
            <a:r>
              <a:rPr lang="fr-FR" dirty="0"/>
              <a:t> </a:t>
            </a:r>
            <a:r>
              <a:rPr lang="fr-FR" b="1" i="1" dirty="0">
                <a:solidFill>
                  <a:schemeClr val="tx1"/>
                </a:solidFill>
                <a:latin typeface="Arial" pitchFamily="34" charset="0"/>
                <a:cs typeface="Arial" pitchFamily="34" charset="0"/>
              </a:rPr>
              <a:t>QU'EST-CE QUE LA MECANIQUE DES SOLS </a:t>
            </a:r>
            <a:endParaRPr lang="fr-FR" dirty="0">
              <a:solidFill>
                <a:schemeClr val="tx1"/>
              </a:solidFill>
              <a:latin typeface="Arial" pitchFamily="34" charset="0"/>
              <a:cs typeface="Arial" pitchFamily="34" charset="0"/>
            </a:endParaRPr>
          </a:p>
        </p:txBody>
      </p:sp>
      <p:sp>
        <p:nvSpPr>
          <p:cNvPr id="4" name="Espace réservé du texte 2"/>
          <p:cNvSpPr txBox="1">
            <a:spLocks/>
          </p:cNvSpPr>
          <p:nvPr/>
        </p:nvSpPr>
        <p:spPr>
          <a:xfrm>
            <a:off x="467544" y="3933056"/>
            <a:ext cx="8208912" cy="1584176"/>
          </a:xfrm>
          <a:prstGeom prst="rect">
            <a:avLst/>
          </a:prstGeom>
        </p:spPr>
        <p:txBody>
          <a:bodyPr anchor="t" anchorCtr="0">
            <a:normAutofit/>
          </a:bodyPr>
          <a:lstStyle>
            <a:lvl1pPr marL="0" indent="0" algn="l" rtl="0" eaLnBrk="1" latinLnBrk="0" hangingPunct="1">
              <a:spcBef>
                <a:spcPts val="580"/>
              </a:spcBef>
              <a:buClr>
                <a:schemeClr val="accent1"/>
              </a:buClr>
              <a:buSzPct val="85000"/>
              <a:buFont typeface="Wingdings 2"/>
              <a:buNone/>
              <a:defRPr kumimoji="0" sz="2400" kern="1200">
                <a:solidFill>
                  <a:schemeClr val="tx1">
                    <a:tint val="75000"/>
                  </a:schemeClr>
                </a:solidFill>
                <a:latin typeface="+mn-lt"/>
                <a:ea typeface="+mn-ea"/>
                <a:cs typeface="+mn-cs"/>
              </a:defRPr>
            </a:lvl1pPr>
            <a:lvl2pPr marL="548640" indent="-228600" algn="l" rtl="0" eaLnBrk="1" latinLnBrk="0" hangingPunct="1">
              <a:spcBef>
                <a:spcPts val="370"/>
              </a:spcBef>
              <a:buClr>
                <a:schemeClr val="accent2"/>
              </a:buClr>
              <a:buSzPct val="85000"/>
              <a:buFont typeface="Wingdings 2"/>
              <a:buNone/>
              <a:defRPr kumimoji="0" sz="1800" kern="1200">
                <a:solidFill>
                  <a:schemeClr val="tx1">
                    <a:tint val="75000"/>
                  </a:schemeClr>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None/>
              <a:defRPr kumimoji="0" sz="1600" kern="1200">
                <a:solidFill>
                  <a:schemeClr val="tx1">
                    <a:tint val="75000"/>
                  </a:schemeClr>
                </a:solidFill>
                <a:latin typeface="+mn-lt"/>
                <a:ea typeface="+mn-ea"/>
                <a:cs typeface="+mn-cs"/>
              </a:defRPr>
            </a:lvl3pPr>
            <a:lvl4pPr marL="1097280" indent="-228600" algn="l" rtl="0" eaLnBrk="1" latinLnBrk="0" hangingPunct="1">
              <a:spcBef>
                <a:spcPts val="370"/>
              </a:spcBef>
              <a:buClr>
                <a:schemeClr val="accent3"/>
              </a:buClr>
              <a:buSzPct val="80000"/>
              <a:buFont typeface="Wingdings 2"/>
              <a:buNone/>
              <a:defRPr kumimoji="0" sz="1400" kern="1200">
                <a:solidFill>
                  <a:schemeClr val="tx1">
                    <a:tint val="75000"/>
                  </a:schemeClr>
                </a:solidFill>
                <a:latin typeface="+mn-lt"/>
                <a:ea typeface="+mn-ea"/>
                <a:cs typeface="+mn-cs"/>
              </a:defRPr>
            </a:lvl4pPr>
            <a:lvl5pPr marL="1371600" indent="-228600" algn="l" rtl="0" eaLnBrk="1" latinLnBrk="0" hangingPunct="1">
              <a:spcBef>
                <a:spcPts val="370"/>
              </a:spcBef>
              <a:buClr>
                <a:schemeClr val="accent3"/>
              </a:buClr>
              <a:buFontTx/>
              <a:buNone/>
              <a:defRPr kumimoji="0" sz="1400" kern="1200">
                <a:solidFill>
                  <a:schemeClr val="tx1">
                    <a:tint val="75000"/>
                  </a:schemeClr>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algn="ctr"/>
            <a:endParaRPr lang="fr-FR" dirty="0" smtClean="0"/>
          </a:p>
        </p:txBody>
      </p:sp>
      <p:sp>
        <p:nvSpPr>
          <p:cNvPr id="5" name="Rectangle 4"/>
          <p:cNvSpPr/>
          <p:nvPr/>
        </p:nvSpPr>
        <p:spPr>
          <a:xfrm>
            <a:off x="856996" y="3645024"/>
            <a:ext cx="7488832" cy="2554545"/>
          </a:xfrm>
          <a:prstGeom prst="rect">
            <a:avLst/>
          </a:prstGeom>
        </p:spPr>
        <p:txBody>
          <a:bodyPr wrap="square">
            <a:spAutoFit/>
          </a:bodyPr>
          <a:lstStyle/>
          <a:p>
            <a:pPr algn="ctr"/>
            <a:r>
              <a:rPr lang="fr-FR" dirty="0" smtClean="0"/>
              <a:t> </a:t>
            </a:r>
            <a:r>
              <a:rPr lang="fr-FR" sz="2000" dirty="0">
                <a:latin typeface="Arial" pitchFamily="34" charset="0"/>
                <a:cs typeface="Arial" pitchFamily="34" charset="0"/>
              </a:rPr>
              <a:t>La Mécanique des sols étudie plus particulièrement le comportement des sols sous leurs aspects résistance et déformabilité. A partir d'essais de laboratoires et in situ de plus en plus perfectionnés, la mécanique des sols fournit aux constructeurs les données nécessaires pour étudier les ouvrages de génie civil et de bâtiment et assurer leur stabilité en fonction des sols sur lesquels ils doivent être fondés, ou avec lesquels ils seront construits </a:t>
            </a:r>
          </a:p>
        </p:txBody>
      </p:sp>
    </p:spTree>
    <p:extLst>
      <p:ext uri="{BB962C8B-B14F-4D97-AF65-F5344CB8AC3E}">
        <p14:creationId xmlns:p14="http://schemas.microsoft.com/office/powerpoint/2010/main" val="5985538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2828836"/>
            <a:ext cx="7704856" cy="1200329"/>
          </a:xfrm>
          <a:prstGeom prst="rect">
            <a:avLst/>
          </a:prstGeom>
        </p:spPr>
        <p:txBody>
          <a:bodyPr wrap="square">
            <a:spAutoFit/>
          </a:bodyPr>
          <a:lstStyle/>
          <a:p>
            <a:r>
              <a:rPr lang="fr-FR" sz="2400" dirty="0"/>
              <a:t>Généralement on peut dire que pour: </a:t>
            </a:r>
            <a:r>
              <a:rPr lang="fr-FR" sz="2400" dirty="0" smtClean="0"/>
              <a:t>	Les </a:t>
            </a:r>
            <a:r>
              <a:rPr lang="fr-FR" sz="2400" dirty="0"/>
              <a:t>sables Cu = 10 - 20 </a:t>
            </a:r>
          </a:p>
          <a:p>
            <a:r>
              <a:rPr lang="fr-FR" sz="2400" dirty="0" smtClean="0"/>
              <a:t>				              Les </a:t>
            </a:r>
            <a:r>
              <a:rPr lang="fr-FR" sz="2400" dirty="0"/>
              <a:t>argiles Cu = 10 - 100 </a:t>
            </a:r>
          </a:p>
          <a:p>
            <a:r>
              <a:rPr lang="fr-FR" sz="2400" dirty="0" smtClean="0"/>
              <a:t>				              Les </a:t>
            </a:r>
            <a:r>
              <a:rPr lang="fr-FR" sz="2400" dirty="0"/>
              <a:t>silts: Cu = 2 - 4 </a:t>
            </a:r>
          </a:p>
        </p:txBody>
      </p:sp>
      <p:sp>
        <p:nvSpPr>
          <p:cNvPr id="5" name="Rectangle 4"/>
          <p:cNvSpPr/>
          <p:nvPr/>
        </p:nvSpPr>
        <p:spPr>
          <a:xfrm>
            <a:off x="539552" y="4293096"/>
            <a:ext cx="8208912" cy="1446550"/>
          </a:xfrm>
          <a:prstGeom prst="rect">
            <a:avLst/>
          </a:prstGeom>
        </p:spPr>
        <p:txBody>
          <a:bodyPr wrap="square">
            <a:spAutoFit/>
          </a:bodyPr>
          <a:lstStyle/>
          <a:p>
            <a:r>
              <a:rPr lang="fr-FR" sz="4000" dirty="0" smtClean="0">
                <a:solidFill>
                  <a:srgbClr val="FF0000"/>
                </a:solidFill>
              </a:rPr>
              <a:t>Si</a:t>
            </a:r>
            <a:r>
              <a:rPr lang="fr-FR" sz="4000" dirty="0">
                <a:solidFill>
                  <a:srgbClr val="FF0000"/>
                </a:solidFill>
              </a:rPr>
              <a:t>: </a:t>
            </a:r>
            <a:r>
              <a:rPr lang="fr-FR" sz="4000" dirty="0" smtClean="0">
                <a:solidFill>
                  <a:srgbClr val="FF0000"/>
                </a:solidFill>
              </a:rPr>
              <a:t>        </a:t>
            </a:r>
            <a:r>
              <a:rPr lang="fr-FR" sz="2400" dirty="0" smtClean="0"/>
              <a:t>Cu &lt; </a:t>
            </a:r>
            <a:r>
              <a:rPr lang="fr-FR" sz="2400" dirty="0"/>
              <a:t>5 on a une granulométrie très uniforme ou serrée. </a:t>
            </a:r>
          </a:p>
          <a:p>
            <a:r>
              <a:rPr lang="fr-FR" sz="2400" dirty="0" smtClean="0"/>
              <a:t>                      Cu </a:t>
            </a:r>
            <a:r>
              <a:rPr lang="fr-FR" sz="2400" dirty="0"/>
              <a:t>: 5 - 15 on a une granulométrie à uniformité moyenne. </a:t>
            </a:r>
          </a:p>
          <a:p>
            <a:r>
              <a:rPr lang="fr-FR" sz="2400" dirty="0" smtClean="0"/>
              <a:t>                      Cu </a:t>
            </a:r>
            <a:r>
              <a:rPr lang="fr-FR" sz="2400" dirty="0"/>
              <a:t>&gt; 15 on a une granulométrie étalée ou variée. </a:t>
            </a:r>
          </a:p>
        </p:txBody>
      </p:sp>
      <p:sp>
        <p:nvSpPr>
          <p:cNvPr id="6" name="Rectangle 5"/>
          <p:cNvSpPr/>
          <p:nvPr/>
        </p:nvSpPr>
        <p:spPr>
          <a:xfrm>
            <a:off x="2267744" y="1013540"/>
            <a:ext cx="4365106" cy="523220"/>
          </a:xfrm>
          <a:prstGeom prst="rect">
            <a:avLst/>
          </a:prstGeom>
        </p:spPr>
        <p:txBody>
          <a:bodyPr wrap="none">
            <a:spAutoFit/>
          </a:bodyPr>
          <a:lstStyle/>
          <a:p>
            <a:pPr marL="285750" indent="-285750">
              <a:buFont typeface="Wingdings" pitchFamily="2" charset="2"/>
              <a:buChar char="q"/>
            </a:pPr>
            <a:r>
              <a:rPr lang="fr-FR" sz="2800" b="1" i="1" dirty="0" smtClean="0">
                <a:solidFill>
                  <a:srgbClr val="FF0000"/>
                </a:solidFill>
              </a:rPr>
              <a:t> Coefficient </a:t>
            </a:r>
            <a:r>
              <a:rPr lang="fr-FR" sz="2800" b="1" i="1" dirty="0">
                <a:solidFill>
                  <a:srgbClr val="FF0000"/>
                </a:solidFill>
              </a:rPr>
              <a:t>d'uniformité </a:t>
            </a:r>
            <a:r>
              <a:rPr lang="fr-FR" sz="2800" b="1" i="1" dirty="0" smtClean="0">
                <a:solidFill>
                  <a:srgbClr val="FF0000"/>
                </a:solidFill>
              </a:rPr>
              <a:t>Cu</a:t>
            </a:r>
            <a:endParaRPr lang="fr-FR" sz="2800" dirty="0">
              <a:solidFill>
                <a:srgbClr val="FF0000"/>
              </a:solidFill>
            </a:endParaRPr>
          </a:p>
        </p:txBody>
      </p:sp>
    </p:spTree>
    <p:extLst>
      <p:ext uri="{BB962C8B-B14F-4D97-AF65-F5344CB8AC3E}">
        <p14:creationId xmlns:p14="http://schemas.microsoft.com/office/powerpoint/2010/main" val="13197437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3" y="522393"/>
            <a:ext cx="4264052" cy="523220"/>
          </a:xfrm>
          <a:prstGeom prst="rect">
            <a:avLst/>
          </a:prstGeom>
        </p:spPr>
        <p:txBody>
          <a:bodyPr wrap="none">
            <a:spAutoFit/>
          </a:bodyPr>
          <a:lstStyle/>
          <a:p>
            <a:pPr marL="285750" indent="-285750">
              <a:buFont typeface="Wingdings" pitchFamily="2" charset="2"/>
              <a:buChar char="q"/>
            </a:pPr>
            <a:r>
              <a:rPr lang="fr-FR" sz="2800" b="1" i="1" dirty="0" smtClean="0">
                <a:solidFill>
                  <a:srgbClr val="FF0000"/>
                </a:solidFill>
              </a:rPr>
              <a:t> Coefficient de courbure Cc </a:t>
            </a:r>
            <a:endParaRPr lang="fr-FR" sz="2800" dirty="0">
              <a:solidFill>
                <a:srgbClr val="FF0000"/>
              </a:solidFill>
            </a:endParaRPr>
          </a:p>
        </p:txBody>
      </p:sp>
      <p:sp>
        <p:nvSpPr>
          <p:cNvPr id="5" name="Rectangle 4"/>
          <p:cNvSpPr/>
          <p:nvPr/>
        </p:nvSpPr>
        <p:spPr>
          <a:xfrm>
            <a:off x="467543" y="1268760"/>
            <a:ext cx="8352929" cy="830997"/>
          </a:xfrm>
          <a:prstGeom prst="rect">
            <a:avLst/>
          </a:prstGeom>
        </p:spPr>
        <p:txBody>
          <a:bodyPr wrap="square">
            <a:spAutoFit/>
          </a:bodyPr>
          <a:lstStyle/>
          <a:p>
            <a:r>
              <a:rPr lang="fr-FR" sz="2400" dirty="0"/>
              <a:t>Ce coefficient traduit la forme plus ou moins régulière de la courbe qui est égal a </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345853"/>
            <a:ext cx="15240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30628" y="2852936"/>
            <a:ext cx="8676457" cy="1200329"/>
          </a:xfrm>
          <a:prstGeom prst="rect">
            <a:avLst/>
          </a:prstGeom>
        </p:spPr>
        <p:txBody>
          <a:bodyPr wrap="square">
            <a:spAutoFit/>
          </a:bodyPr>
          <a:lstStyle/>
          <a:p>
            <a:r>
              <a:rPr lang="fr-FR" sz="2400" b="1" dirty="0" smtClean="0"/>
              <a:t>d30 </a:t>
            </a:r>
            <a:r>
              <a:rPr lang="fr-FR" sz="2400" b="1" dirty="0"/>
              <a:t>: </a:t>
            </a:r>
            <a:r>
              <a:rPr lang="fr-FR" sz="2400" dirty="0"/>
              <a:t>dimension des particules telle que 30% du poids de sol a des dimensions inferieures à 30 d </a:t>
            </a:r>
          </a:p>
          <a:p>
            <a:endParaRPr lang="fr-FR" sz="2400" dirty="0"/>
          </a:p>
        </p:txBody>
      </p:sp>
      <p:sp>
        <p:nvSpPr>
          <p:cNvPr id="7" name="Rectangle 6"/>
          <p:cNvSpPr/>
          <p:nvPr/>
        </p:nvSpPr>
        <p:spPr>
          <a:xfrm>
            <a:off x="130628" y="3927787"/>
            <a:ext cx="8833859" cy="1200329"/>
          </a:xfrm>
          <a:prstGeom prst="rect">
            <a:avLst/>
          </a:prstGeom>
        </p:spPr>
        <p:txBody>
          <a:bodyPr wrap="square">
            <a:spAutoFit/>
          </a:bodyPr>
          <a:lstStyle/>
          <a:p>
            <a:r>
              <a:rPr lang="fr-FR" sz="2400" b="1" dirty="0" smtClean="0"/>
              <a:t>d60 </a:t>
            </a:r>
            <a:r>
              <a:rPr lang="fr-FR" sz="2400" b="1" dirty="0"/>
              <a:t>: </a:t>
            </a:r>
            <a:r>
              <a:rPr lang="fr-FR" sz="2400" dirty="0"/>
              <a:t>dimension des particules telle que </a:t>
            </a:r>
            <a:r>
              <a:rPr lang="fr-FR" sz="2400" dirty="0" smtClean="0"/>
              <a:t>60</a:t>
            </a:r>
            <a:r>
              <a:rPr lang="fr-FR" sz="2400" dirty="0"/>
              <a:t>% du poids de sol a des dimensions </a:t>
            </a:r>
            <a:r>
              <a:rPr lang="fr-FR" sz="2400" dirty="0" smtClean="0"/>
              <a:t>inferieures </a:t>
            </a:r>
            <a:r>
              <a:rPr lang="fr-FR" sz="2400" smtClean="0"/>
              <a:t>à 60 </a:t>
            </a:r>
            <a:r>
              <a:rPr lang="fr-FR" sz="2400" dirty="0"/>
              <a:t>d</a:t>
            </a:r>
            <a:r>
              <a:rPr lang="fr-FR" sz="2400" i="1" dirty="0"/>
              <a:t>. </a:t>
            </a:r>
            <a:endParaRPr lang="fr-FR" sz="2400" dirty="0"/>
          </a:p>
          <a:p>
            <a:r>
              <a:rPr lang="fr-FR" sz="2400" dirty="0" smtClean="0"/>
              <a:t> </a:t>
            </a:r>
            <a:endParaRPr lang="fr-FR" sz="2400" dirty="0"/>
          </a:p>
        </p:txBody>
      </p:sp>
    </p:spTree>
    <p:extLst>
      <p:ext uri="{BB962C8B-B14F-4D97-AF65-F5344CB8AC3E}">
        <p14:creationId xmlns:p14="http://schemas.microsoft.com/office/powerpoint/2010/main" val="38912078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476672"/>
            <a:ext cx="8964488" cy="1569660"/>
          </a:xfrm>
          <a:prstGeom prst="rect">
            <a:avLst/>
          </a:prstGeom>
        </p:spPr>
        <p:txBody>
          <a:bodyPr wrap="square">
            <a:spAutoFit/>
          </a:bodyPr>
          <a:lstStyle/>
          <a:p>
            <a:r>
              <a:rPr lang="fr-FR" sz="2400" dirty="0" smtClean="0"/>
              <a:t>si </a:t>
            </a:r>
            <a:r>
              <a:rPr lang="fr-FR" sz="2400" dirty="0"/>
              <a:t>: 1 </a:t>
            </a:r>
            <a:r>
              <a:rPr lang="fr-FR" sz="2400" b="1" dirty="0"/>
              <a:t>&lt; Cc </a:t>
            </a:r>
            <a:r>
              <a:rPr lang="fr-FR" sz="2400" dirty="0"/>
              <a:t>&lt; 3 on a un matériau bien gradué (la continuité est bien répartie). </a:t>
            </a:r>
          </a:p>
          <a:p>
            <a:r>
              <a:rPr lang="fr-FR" sz="2400" dirty="0"/>
              <a:t>Matériau bien gradués c’est-à-dire matériaux plus denses. </a:t>
            </a:r>
            <a:endParaRPr lang="fr-FR" sz="2400" dirty="0" smtClean="0"/>
          </a:p>
          <a:p>
            <a:endParaRPr lang="fr-FR" sz="2400" dirty="0"/>
          </a:p>
          <a:p>
            <a:r>
              <a:rPr lang="fr-FR" sz="2400" b="1" dirty="0"/>
              <a:t>Cc </a:t>
            </a:r>
            <a:r>
              <a:rPr lang="fr-FR" sz="2400" dirty="0"/>
              <a:t>&lt; 1 ou </a:t>
            </a:r>
            <a:r>
              <a:rPr lang="fr-FR" sz="2400" b="1" dirty="0"/>
              <a:t>Cc </a:t>
            </a:r>
            <a:r>
              <a:rPr lang="fr-FR" sz="2400" dirty="0"/>
              <a:t>&gt; 3 on a un matériau mal gradué (la continuité est mal répartie). </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774" y="2765410"/>
            <a:ext cx="7973963" cy="3692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08280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5576" y="692696"/>
            <a:ext cx="7772400" cy="1362075"/>
          </a:xfrm>
        </p:spPr>
        <p:txBody>
          <a:bodyPr/>
          <a:lstStyle/>
          <a:p>
            <a:pPr algn="ctr"/>
            <a:r>
              <a:rPr lang="fr-FR" b="1" i="1" dirty="0" smtClean="0">
                <a:solidFill>
                  <a:srgbClr val="FF0000"/>
                </a:solidFill>
              </a:rPr>
              <a:t>2. Etats </a:t>
            </a:r>
            <a:r>
              <a:rPr lang="fr-FR" b="1" i="1" dirty="0">
                <a:solidFill>
                  <a:srgbClr val="FF0000"/>
                </a:solidFill>
              </a:rPr>
              <a:t>de consistance des sols </a:t>
            </a:r>
            <a:r>
              <a:rPr lang="fr-FR" b="1" i="1" dirty="0" smtClean="0">
                <a:solidFill>
                  <a:srgbClr val="FF0000"/>
                </a:solidFill>
              </a:rPr>
              <a:t>limites </a:t>
            </a:r>
            <a:r>
              <a:rPr lang="fr-FR" b="1" i="1" dirty="0">
                <a:solidFill>
                  <a:srgbClr val="FF0000"/>
                </a:solidFill>
              </a:rPr>
              <a:t>D'ATTERBERG </a:t>
            </a:r>
            <a:endParaRPr lang="fr-FR" dirty="0">
              <a:solidFill>
                <a:srgbClr val="FF0000"/>
              </a:solidFill>
            </a:endParaRPr>
          </a:p>
        </p:txBody>
      </p:sp>
      <p:sp>
        <p:nvSpPr>
          <p:cNvPr id="5" name="Rectangle 4"/>
          <p:cNvSpPr/>
          <p:nvPr/>
        </p:nvSpPr>
        <p:spPr>
          <a:xfrm>
            <a:off x="179512" y="2921282"/>
            <a:ext cx="8784976" cy="830997"/>
          </a:xfrm>
          <a:prstGeom prst="rect">
            <a:avLst/>
          </a:prstGeom>
        </p:spPr>
        <p:txBody>
          <a:bodyPr wrap="square">
            <a:spAutoFit/>
          </a:bodyPr>
          <a:lstStyle/>
          <a:p>
            <a:r>
              <a:rPr lang="fr-FR" sz="2400" b="1" dirty="0"/>
              <a:t>ATTERBERG </a:t>
            </a:r>
            <a:r>
              <a:rPr lang="fr-FR" sz="2400" dirty="0"/>
              <a:t>(en 1911) a défini les frontières de quatre états caractérisant la consistance des sols fins (non pulvérulents). Ces quatre états sont les suivants: </a:t>
            </a:r>
          </a:p>
        </p:txBody>
      </p:sp>
      <p:sp>
        <p:nvSpPr>
          <p:cNvPr id="6" name="Rectangle 5"/>
          <p:cNvSpPr/>
          <p:nvPr/>
        </p:nvSpPr>
        <p:spPr>
          <a:xfrm>
            <a:off x="899592" y="3752279"/>
            <a:ext cx="1558183" cy="369332"/>
          </a:xfrm>
          <a:prstGeom prst="rect">
            <a:avLst/>
          </a:prstGeom>
        </p:spPr>
        <p:txBody>
          <a:bodyPr wrap="none">
            <a:spAutoFit/>
          </a:bodyPr>
          <a:lstStyle/>
          <a:p>
            <a:r>
              <a:rPr lang="fr-FR" b="1" dirty="0"/>
              <a:t>- Etat liquide: </a:t>
            </a:r>
            <a:endParaRPr lang="fr-FR" dirty="0"/>
          </a:p>
        </p:txBody>
      </p:sp>
      <p:sp>
        <p:nvSpPr>
          <p:cNvPr id="7" name="Rectangle 6"/>
          <p:cNvSpPr/>
          <p:nvPr/>
        </p:nvSpPr>
        <p:spPr>
          <a:xfrm>
            <a:off x="1331640" y="4293096"/>
            <a:ext cx="1761764" cy="369332"/>
          </a:xfrm>
          <a:prstGeom prst="rect">
            <a:avLst/>
          </a:prstGeom>
        </p:spPr>
        <p:txBody>
          <a:bodyPr wrap="none">
            <a:spAutoFit/>
          </a:bodyPr>
          <a:lstStyle/>
          <a:p>
            <a:r>
              <a:rPr lang="fr-FR" b="1" dirty="0"/>
              <a:t>- Etat plastique: </a:t>
            </a:r>
            <a:endParaRPr lang="fr-FR" dirty="0"/>
          </a:p>
        </p:txBody>
      </p:sp>
      <p:sp>
        <p:nvSpPr>
          <p:cNvPr id="8" name="Rectangle 7"/>
          <p:cNvSpPr/>
          <p:nvPr/>
        </p:nvSpPr>
        <p:spPr>
          <a:xfrm>
            <a:off x="1680001" y="4941168"/>
            <a:ext cx="2596993" cy="369332"/>
          </a:xfrm>
          <a:prstGeom prst="rect">
            <a:avLst/>
          </a:prstGeom>
        </p:spPr>
        <p:txBody>
          <a:bodyPr wrap="none">
            <a:spAutoFit/>
          </a:bodyPr>
          <a:lstStyle/>
          <a:p>
            <a:r>
              <a:rPr lang="fr-FR" b="1" dirty="0"/>
              <a:t>- Etat solide avec retrait: </a:t>
            </a:r>
            <a:endParaRPr lang="fr-FR" dirty="0"/>
          </a:p>
        </p:txBody>
      </p:sp>
      <p:sp>
        <p:nvSpPr>
          <p:cNvPr id="9" name="Rectangle 8"/>
          <p:cNvSpPr/>
          <p:nvPr/>
        </p:nvSpPr>
        <p:spPr>
          <a:xfrm>
            <a:off x="2457775" y="5489402"/>
            <a:ext cx="1439561" cy="369332"/>
          </a:xfrm>
          <a:prstGeom prst="rect">
            <a:avLst/>
          </a:prstGeom>
        </p:spPr>
        <p:txBody>
          <a:bodyPr wrap="none">
            <a:spAutoFit/>
          </a:bodyPr>
          <a:lstStyle/>
          <a:p>
            <a:r>
              <a:rPr lang="fr-FR" b="1" dirty="0"/>
              <a:t>- Etat solide: </a:t>
            </a:r>
            <a:endParaRPr lang="fr-FR" dirty="0"/>
          </a:p>
        </p:txBody>
      </p:sp>
    </p:spTree>
    <p:extLst>
      <p:ext uri="{BB962C8B-B14F-4D97-AF65-F5344CB8AC3E}">
        <p14:creationId xmlns:p14="http://schemas.microsoft.com/office/powerpoint/2010/main" val="1172281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9735" y="692696"/>
            <a:ext cx="8784976" cy="1200329"/>
          </a:xfrm>
          <a:prstGeom prst="rect">
            <a:avLst/>
          </a:prstGeom>
        </p:spPr>
        <p:txBody>
          <a:bodyPr wrap="square">
            <a:spAutoFit/>
          </a:bodyPr>
          <a:lstStyle/>
          <a:p>
            <a:r>
              <a:rPr lang="fr-FR" sz="2400" b="1" dirty="0"/>
              <a:t>- Etat liquide: </a:t>
            </a:r>
            <a:r>
              <a:rPr lang="fr-FR" sz="2400" dirty="0"/>
              <a:t>Le sol n'a qu'une consistance très faible, il a l'aspect d'un fluide, il tend à couler et à se niveler suivant une surface horizontale, les grains sont indépendant les uns des autres. </a:t>
            </a:r>
          </a:p>
        </p:txBody>
      </p:sp>
      <p:sp>
        <p:nvSpPr>
          <p:cNvPr id="5" name="Rectangle 4"/>
          <p:cNvSpPr/>
          <p:nvPr/>
        </p:nvSpPr>
        <p:spPr>
          <a:xfrm>
            <a:off x="179512" y="2690336"/>
            <a:ext cx="8784976" cy="1569660"/>
          </a:xfrm>
          <a:prstGeom prst="rect">
            <a:avLst/>
          </a:prstGeom>
        </p:spPr>
        <p:txBody>
          <a:bodyPr wrap="square">
            <a:spAutoFit/>
          </a:bodyPr>
          <a:lstStyle/>
          <a:p>
            <a:r>
              <a:rPr lang="fr-FR" sz="2400" b="1" dirty="0"/>
              <a:t>- Etat plastique: </a:t>
            </a:r>
            <a:r>
              <a:rPr lang="fr-FR" sz="2400" dirty="0"/>
              <a:t>Le sol a une consistance plus importante, il ne tend plus à se niveler mais, soumis à de faibles charges, il se déforme largement sans se rompre, les grains se sont rapprochés et ont mis en commun leurs couches adsorbées. </a:t>
            </a:r>
          </a:p>
        </p:txBody>
      </p:sp>
      <p:sp>
        <p:nvSpPr>
          <p:cNvPr id="6" name="Rectangle 5"/>
          <p:cNvSpPr/>
          <p:nvPr/>
        </p:nvSpPr>
        <p:spPr>
          <a:xfrm>
            <a:off x="179512" y="4509120"/>
            <a:ext cx="8784976" cy="1938992"/>
          </a:xfrm>
          <a:prstGeom prst="rect">
            <a:avLst/>
          </a:prstGeom>
        </p:spPr>
        <p:txBody>
          <a:bodyPr wrap="square">
            <a:spAutoFit/>
          </a:bodyPr>
          <a:lstStyle/>
          <a:p>
            <a:pPr marL="285750" indent="-285750">
              <a:buFontTx/>
              <a:buChar char="-"/>
            </a:pPr>
            <a:r>
              <a:rPr lang="fr-FR" sz="2400" b="1" dirty="0" smtClean="0"/>
              <a:t>Etat </a:t>
            </a:r>
            <a:r>
              <a:rPr lang="fr-FR" sz="2400" b="1" dirty="0"/>
              <a:t>solide avec retrait: </a:t>
            </a:r>
            <a:r>
              <a:rPr lang="fr-FR" sz="2400" dirty="0"/>
              <a:t>La déformabilité du sol est beaucoup plus faible, et il y a probablement début de perte de l'eau adsorbée. </a:t>
            </a:r>
            <a:endParaRPr lang="fr-FR" sz="2400" dirty="0" smtClean="0"/>
          </a:p>
          <a:p>
            <a:pPr marL="285750" indent="-285750">
              <a:buFontTx/>
              <a:buChar char="-"/>
            </a:pPr>
            <a:endParaRPr lang="fr-FR" sz="2400" dirty="0"/>
          </a:p>
          <a:p>
            <a:r>
              <a:rPr lang="fr-FR" sz="2400" b="1" dirty="0"/>
              <a:t>- Etat solide: </a:t>
            </a:r>
            <a:r>
              <a:rPr lang="fr-FR" sz="2400" dirty="0"/>
              <a:t>Le sol ne change plus de volume quand sa teneur en eau diminue, les grains sont plus près les uns des autres en chassant l'eau adsorbée. </a:t>
            </a:r>
          </a:p>
        </p:txBody>
      </p:sp>
    </p:spTree>
    <p:extLst>
      <p:ext uri="{BB962C8B-B14F-4D97-AF65-F5344CB8AC3E}">
        <p14:creationId xmlns:p14="http://schemas.microsoft.com/office/powerpoint/2010/main" val="13000268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5576" y="548681"/>
            <a:ext cx="7772400" cy="1152128"/>
          </a:xfrm>
        </p:spPr>
        <p:txBody>
          <a:bodyPr/>
          <a:lstStyle/>
          <a:p>
            <a:pPr algn="ctr"/>
            <a:r>
              <a:rPr lang="fr-FR" b="1" i="1" dirty="0" smtClean="0">
                <a:solidFill>
                  <a:srgbClr val="FF0000"/>
                </a:solidFill>
              </a:rPr>
              <a:t>Limite </a:t>
            </a:r>
            <a:r>
              <a:rPr lang="fr-FR" b="1" i="1" dirty="0">
                <a:solidFill>
                  <a:srgbClr val="FF0000"/>
                </a:solidFill>
              </a:rPr>
              <a:t>d'ATTERBERG </a:t>
            </a:r>
            <a:endParaRPr lang="fr-FR" dirty="0">
              <a:solidFill>
                <a:srgbClr val="FF0000"/>
              </a:solidFill>
            </a:endParaRPr>
          </a:p>
        </p:txBody>
      </p:sp>
      <p:sp>
        <p:nvSpPr>
          <p:cNvPr id="3" name="Espace réservé du texte 2"/>
          <p:cNvSpPr>
            <a:spLocks noGrp="1"/>
          </p:cNvSpPr>
          <p:nvPr>
            <p:ph type="body" idx="1"/>
          </p:nvPr>
        </p:nvSpPr>
        <p:spPr>
          <a:xfrm>
            <a:off x="722313" y="2547938"/>
            <a:ext cx="7772400" cy="521022"/>
          </a:xfrm>
        </p:spPr>
        <p:txBody>
          <a:bodyPr>
            <a:normAutofit/>
          </a:bodyPr>
          <a:lstStyle/>
          <a:p>
            <a:r>
              <a:rPr lang="fr-FR" sz="2800" dirty="0">
                <a:solidFill>
                  <a:schemeClr val="tx1"/>
                </a:solidFill>
              </a:rPr>
              <a:t>Les limites sont définies par: </a:t>
            </a:r>
          </a:p>
        </p:txBody>
      </p:sp>
      <p:sp>
        <p:nvSpPr>
          <p:cNvPr id="4" name="Rectangle 3"/>
          <p:cNvSpPr/>
          <p:nvPr/>
        </p:nvSpPr>
        <p:spPr>
          <a:xfrm>
            <a:off x="1115616" y="3336668"/>
            <a:ext cx="7848872" cy="461665"/>
          </a:xfrm>
          <a:prstGeom prst="rect">
            <a:avLst/>
          </a:prstGeom>
        </p:spPr>
        <p:txBody>
          <a:bodyPr wrap="square">
            <a:spAutoFit/>
          </a:bodyPr>
          <a:lstStyle/>
          <a:p>
            <a:r>
              <a:rPr lang="fr-FR" sz="2400" b="1" dirty="0"/>
              <a:t>a/ Limite de liquidité</a:t>
            </a:r>
            <a:r>
              <a:rPr lang="fr-FR" sz="2400" dirty="0"/>
              <a:t>: frontière entre état plastique et liquide </a:t>
            </a:r>
          </a:p>
        </p:txBody>
      </p:sp>
      <p:sp>
        <p:nvSpPr>
          <p:cNvPr id="5" name="Rectangle 4"/>
          <p:cNvSpPr/>
          <p:nvPr/>
        </p:nvSpPr>
        <p:spPr>
          <a:xfrm>
            <a:off x="1115616" y="3984528"/>
            <a:ext cx="7848872" cy="1200329"/>
          </a:xfrm>
          <a:prstGeom prst="rect">
            <a:avLst/>
          </a:prstGeom>
        </p:spPr>
        <p:txBody>
          <a:bodyPr wrap="square">
            <a:spAutoFit/>
          </a:bodyPr>
          <a:lstStyle/>
          <a:p>
            <a:r>
              <a:rPr lang="fr-FR" sz="2400" b="1" dirty="0"/>
              <a:t>b/ Limite de plasticité: </a:t>
            </a:r>
            <a:r>
              <a:rPr lang="fr-FR" sz="2400" dirty="0"/>
              <a:t>frontière entre état solide et plastique </a:t>
            </a:r>
            <a:endParaRPr lang="fr-FR" sz="2400" dirty="0" smtClean="0"/>
          </a:p>
          <a:p>
            <a:endParaRPr lang="fr-FR" sz="2400" dirty="0"/>
          </a:p>
          <a:p>
            <a:r>
              <a:rPr lang="fr-FR" sz="2400" b="1" dirty="0"/>
              <a:t>c/ Limite de retrait: </a:t>
            </a:r>
            <a:r>
              <a:rPr lang="fr-FR" sz="2400" dirty="0"/>
              <a:t>qui sépare les états solide avec retrait et solide </a:t>
            </a:r>
          </a:p>
        </p:txBody>
      </p:sp>
    </p:spTree>
    <p:extLst>
      <p:ext uri="{BB962C8B-B14F-4D97-AF65-F5344CB8AC3E}">
        <p14:creationId xmlns:p14="http://schemas.microsoft.com/office/powerpoint/2010/main" val="33662202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476672"/>
            <a:ext cx="8060432" cy="1362075"/>
          </a:xfrm>
        </p:spPr>
        <p:txBody>
          <a:bodyPr>
            <a:normAutofit/>
          </a:bodyPr>
          <a:lstStyle/>
          <a:p>
            <a:pPr algn="just"/>
            <a:r>
              <a:rPr lang="fr-FR" sz="2400" dirty="0">
                <a:solidFill>
                  <a:schemeClr val="tx1"/>
                </a:solidFill>
              </a:rPr>
              <a:t>A partir des limites d'</a:t>
            </a:r>
            <a:r>
              <a:rPr lang="fr-FR" sz="2400" dirty="0" err="1">
                <a:solidFill>
                  <a:schemeClr val="tx1"/>
                </a:solidFill>
              </a:rPr>
              <a:t>Atterberg</a:t>
            </a:r>
            <a:r>
              <a:rPr lang="fr-FR" sz="2400" dirty="0">
                <a:solidFill>
                  <a:schemeClr val="tx1"/>
                </a:solidFill>
              </a:rPr>
              <a:t>, on peut calculer les indices suivants qui expriment la </a:t>
            </a:r>
            <a:r>
              <a:rPr lang="fr-FR" sz="2400" b="1" dirty="0">
                <a:solidFill>
                  <a:schemeClr val="tx1"/>
                </a:solidFill>
              </a:rPr>
              <a:t>sensibilité à l'eau du sol (</a:t>
            </a:r>
            <a:r>
              <a:rPr lang="fr-FR" sz="2400" b="1" dirty="0" err="1">
                <a:solidFill>
                  <a:schemeClr val="tx1"/>
                </a:solidFill>
              </a:rPr>
              <a:t>Ip</a:t>
            </a:r>
            <a:r>
              <a:rPr lang="fr-FR" sz="2400" b="1" dirty="0">
                <a:solidFill>
                  <a:schemeClr val="tx1"/>
                </a:solidFill>
              </a:rPr>
              <a:t>) </a:t>
            </a:r>
            <a:r>
              <a:rPr lang="fr-FR" sz="2400" dirty="0">
                <a:solidFill>
                  <a:schemeClr val="tx1"/>
                </a:solidFill>
              </a:rPr>
              <a:t>et sa </a:t>
            </a:r>
            <a:r>
              <a:rPr lang="fr-FR" sz="2400" b="1" dirty="0">
                <a:solidFill>
                  <a:schemeClr val="tx1"/>
                </a:solidFill>
              </a:rPr>
              <a:t>consistance (</a:t>
            </a:r>
            <a:r>
              <a:rPr lang="fr-FR" sz="2400" b="1" dirty="0" err="1">
                <a:solidFill>
                  <a:schemeClr val="tx1"/>
                </a:solidFill>
              </a:rPr>
              <a:t>Ic</a:t>
            </a:r>
            <a:r>
              <a:rPr lang="fr-FR" sz="2400" b="1" dirty="0">
                <a:solidFill>
                  <a:schemeClr val="tx1"/>
                </a:solidFill>
              </a:rPr>
              <a:t>) </a:t>
            </a:r>
            <a:r>
              <a:rPr lang="fr-FR" sz="2400" dirty="0">
                <a:solidFill>
                  <a:schemeClr val="tx1"/>
                </a:solidFill>
              </a:rPr>
              <a:t>par rapport à sa </a:t>
            </a:r>
            <a:r>
              <a:rPr lang="fr-FR" sz="2400" b="1" dirty="0">
                <a:solidFill>
                  <a:schemeClr val="tx1"/>
                </a:solidFill>
              </a:rPr>
              <a:t>teneur en eau ( </a:t>
            </a:r>
            <a:r>
              <a:rPr lang="el-GR" sz="2400" b="1" dirty="0" smtClean="0">
                <a:solidFill>
                  <a:schemeClr val="tx1"/>
                </a:solidFill>
              </a:rPr>
              <a:t>ω</a:t>
            </a:r>
            <a:r>
              <a:rPr lang="fr-FR" sz="2400" b="1" dirty="0" smtClean="0">
                <a:solidFill>
                  <a:schemeClr val="tx1"/>
                </a:solidFill>
              </a:rPr>
              <a:t>) </a:t>
            </a:r>
            <a:r>
              <a:rPr lang="fr-FR" sz="2400" dirty="0" smtClean="0">
                <a:solidFill>
                  <a:schemeClr val="tx1"/>
                </a:solidFill>
              </a:rPr>
              <a:t>: </a:t>
            </a:r>
            <a:endParaRPr lang="fr-FR" sz="2400" dirty="0">
              <a:solidFill>
                <a:schemeClr val="tx1"/>
              </a:solidFill>
            </a:endParaRPr>
          </a:p>
        </p:txBody>
      </p:sp>
      <p:sp>
        <p:nvSpPr>
          <p:cNvPr id="4" name="Rectangle 3"/>
          <p:cNvSpPr/>
          <p:nvPr/>
        </p:nvSpPr>
        <p:spPr>
          <a:xfrm>
            <a:off x="221602" y="2636912"/>
            <a:ext cx="8496944" cy="1200329"/>
          </a:xfrm>
          <a:prstGeom prst="rect">
            <a:avLst/>
          </a:prstGeom>
        </p:spPr>
        <p:txBody>
          <a:bodyPr wrap="square">
            <a:spAutoFit/>
          </a:bodyPr>
          <a:lstStyle/>
          <a:p>
            <a:endParaRPr lang="fr-FR" sz="2400" dirty="0"/>
          </a:p>
          <a:p>
            <a:r>
              <a:rPr lang="fr-FR" sz="2400" b="1" i="1" dirty="0" smtClean="0">
                <a:solidFill>
                  <a:srgbClr val="FF0000"/>
                </a:solidFill>
              </a:rPr>
              <a:t>1. Indice </a:t>
            </a:r>
            <a:r>
              <a:rPr lang="fr-FR" sz="2400" b="1" i="1" dirty="0">
                <a:solidFill>
                  <a:srgbClr val="FF0000"/>
                </a:solidFill>
              </a:rPr>
              <a:t>de plasticité </a:t>
            </a:r>
            <a:r>
              <a:rPr lang="fr-FR" sz="2400" dirty="0" smtClean="0"/>
              <a:t>:</a:t>
            </a:r>
            <a:r>
              <a:rPr lang="fr-FR" sz="2400" dirty="0"/>
              <a:t>Il permet </a:t>
            </a:r>
            <a:r>
              <a:rPr lang="fr-FR" sz="2400" dirty="0" smtClean="0"/>
              <a:t>aussi de </a:t>
            </a:r>
            <a:r>
              <a:rPr lang="fr-FR" sz="2400" dirty="0"/>
              <a:t>définir le degré de plasticité du sol </a:t>
            </a:r>
            <a:r>
              <a:rPr lang="fr-FR" sz="2400" dirty="0" smtClean="0"/>
              <a:t>  </a:t>
            </a:r>
            <a:endParaRPr lang="fr-FR" sz="2400" dirty="0"/>
          </a:p>
        </p:txBody>
      </p:sp>
      <p:sp>
        <p:nvSpPr>
          <p:cNvPr id="6" name="Rectangle 5"/>
          <p:cNvSpPr/>
          <p:nvPr/>
        </p:nvSpPr>
        <p:spPr>
          <a:xfrm>
            <a:off x="3912870" y="3495541"/>
            <a:ext cx="1585690"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fr-FR" b="1" dirty="0" err="1"/>
              <a:t>Ip</a:t>
            </a:r>
            <a:r>
              <a:rPr lang="fr-FR" b="1" dirty="0"/>
              <a:t> </a:t>
            </a:r>
            <a:r>
              <a:rPr lang="fr-FR" dirty="0"/>
              <a:t>= </a:t>
            </a:r>
            <a:r>
              <a:rPr lang="el-GR" b="1" dirty="0"/>
              <a:t>ω </a:t>
            </a:r>
            <a:r>
              <a:rPr lang="fr-FR" dirty="0" smtClean="0"/>
              <a:t>L </a:t>
            </a:r>
            <a:r>
              <a:rPr lang="fr-FR" dirty="0"/>
              <a:t>- </a:t>
            </a:r>
            <a:r>
              <a:rPr lang="el-GR" b="1" dirty="0"/>
              <a:t>ω </a:t>
            </a:r>
            <a:r>
              <a:rPr lang="fr-FR" dirty="0" smtClean="0"/>
              <a:t>P </a:t>
            </a:r>
            <a:endParaRPr lang="fr-F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4956" y="4293095"/>
            <a:ext cx="5410200" cy="200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15154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332656"/>
            <a:ext cx="4572000" cy="830997"/>
          </a:xfrm>
          <a:prstGeom prst="rect">
            <a:avLst/>
          </a:prstGeom>
        </p:spPr>
        <p:txBody>
          <a:bodyPr>
            <a:spAutoFit/>
          </a:bodyPr>
          <a:lstStyle/>
          <a:p>
            <a:endParaRPr lang="fr-FR" sz="2400" dirty="0">
              <a:solidFill>
                <a:srgbClr val="FF0000"/>
              </a:solidFill>
            </a:endParaRPr>
          </a:p>
          <a:p>
            <a:r>
              <a:rPr lang="fr-FR" sz="2400" b="1" i="1" dirty="0" smtClean="0">
                <a:solidFill>
                  <a:srgbClr val="FF0000"/>
                </a:solidFill>
              </a:rPr>
              <a:t>2. Indice </a:t>
            </a:r>
            <a:r>
              <a:rPr lang="fr-FR" sz="2400" b="1" i="1" dirty="0">
                <a:solidFill>
                  <a:srgbClr val="FF0000"/>
                </a:solidFill>
              </a:rPr>
              <a:t>de consistance : </a:t>
            </a:r>
            <a:endParaRPr lang="fr-FR" sz="2400" dirty="0">
              <a:solidFill>
                <a:srgbClr val="FF0000"/>
              </a:solidFill>
            </a:endParaRPr>
          </a:p>
        </p:txBody>
      </p:sp>
      <p:sp>
        <p:nvSpPr>
          <p:cNvPr id="5" name="Rectangle 4"/>
          <p:cNvSpPr/>
          <p:nvPr/>
        </p:nvSpPr>
        <p:spPr>
          <a:xfrm>
            <a:off x="3304558" y="741663"/>
            <a:ext cx="5868144" cy="830997"/>
          </a:xfrm>
          <a:prstGeom prst="rect">
            <a:avLst/>
          </a:prstGeom>
        </p:spPr>
        <p:txBody>
          <a:bodyPr wrap="square">
            <a:spAutoFit/>
          </a:bodyPr>
          <a:lstStyle/>
          <a:p>
            <a:r>
              <a:rPr lang="fr-FR" sz="2400" dirty="0"/>
              <a:t>Permet d’apprécier la consistance des sols </a:t>
            </a:r>
            <a:r>
              <a:rPr lang="fr-FR" sz="2400" dirty="0" smtClean="0"/>
              <a:t>plastiques</a:t>
            </a:r>
            <a:endParaRPr lang="fr-FR" sz="2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1244047"/>
            <a:ext cx="1728192" cy="960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527" y="3140968"/>
            <a:ext cx="8811961" cy="164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15286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5819" y="620688"/>
            <a:ext cx="4572000" cy="830997"/>
          </a:xfrm>
          <a:prstGeom prst="rect">
            <a:avLst/>
          </a:prstGeom>
        </p:spPr>
        <p:txBody>
          <a:bodyPr>
            <a:spAutoFit/>
          </a:bodyPr>
          <a:lstStyle/>
          <a:p>
            <a:endParaRPr lang="fr-FR" sz="2400" dirty="0">
              <a:solidFill>
                <a:srgbClr val="FF0000"/>
              </a:solidFill>
            </a:endParaRPr>
          </a:p>
          <a:p>
            <a:r>
              <a:rPr lang="fr-FR" sz="2400" b="1" i="1" dirty="0" smtClean="0">
                <a:solidFill>
                  <a:srgbClr val="FF0000"/>
                </a:solidFill>
              </a:rPr>
              <a:t>3. Indice </a:t>
            </a:r>
            <a:r>
              <a:rPr lang="fr-FR" sz="2400" b="1" i="1" dirty="0">
                <a:solidFill>
                  <a:srgbClr val="FF0000"/>
                </a:solidFill>
              </a:rPr>
              <a:t>de liquidité : </a:t>
            </a:r>
            <a:endParaRPr lang="fr-FR" sz="2400" dirty="0">
              <a:solidFill>
                <a:srgbClr val="FF000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0960" y="788099"/>
            <a:ext cx="1681159" cy="912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3485469"/>
            <a:ext cx="6408712" cy="1455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8955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528" y="404664"/>
            <a:ext cx="4572000" cy="1323439"/>
          </a:xfrm>
          <a:prstGeom prst="rect">
            <a:avLst/>
          </a:prstGeom>
        </p:spPr>
        <p:txBody>
          <a:bodyPr>
            <a:spAutoFit/>
          </a:bodyPr>
          <a:lstStyle/>
          <a:p>
            <a:endParaRPr lang="fr-FR" sz="4000" dirty="0">
              <a:solidFill>
                <a:srgbClr val="FF0000"/>
              </a:solidFill>
            </a:endParaRPr>
          </a:p>
          <a:p>
            <a:r>
              <a:rPr lang="fr-FR" sz="4000" b="1" i="1" dirty="0" smtClean="0">
                <a:solidFill>
                  <a:srgbClr val="FF0000"/>
                </a:solidFill>
              </a:rPr>
              <a:t>Activité</a:t>
            </a:r>
            <a:endParaRPr lang="fr-FR" sz="4000" dirty="0">
              <a:solidFill>
                <a:srgbClr val="FF0000"/>
              </a:solidFill>
            </a:endParaRPr>
          </a:p>
        </p:txBody>
      </p:sp>
      <p:sp>
        <p:nvSpPr>
          <p:cNvPr id="5" name="Rectangle 4"/>
          <p:cNvSpPr/>
          <p:nvPr/>
        </p:nvSpPr>
        <p:spPr>
          <a:xfrm>
            <a:off x="2243099" y="836712"/>
            <a:ext cx="6624736" cy="1384995"/>
          </a:xfrm>
          <a:prstGeom prst="rect">
            <a:avLst/>
          </a:prstGeom>
        </p:spPr>
        <p:txBody>
          <a:bodyPr wrap="square">
            <a:spAutoFit/>
          </a:bodyPr>
          <a:lstStyle/>
          <a:p>
            <a:r>
              <a:rPr lang="fr-FR" sz="2800" dirty="0"/>
              <a:t>C'est l'influence de la quantité d'argile (&lt;2μ) présente dans le sol sur la valeur de l'indice de plasticité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478" y="3223291"/>
            <a:ext cx="3848100" cy="120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23528" y="4941168"/>
            <a:ext cx="8280920" cy="830997"/>
          </a:xfrm>
          <a:prstGeom prst="rect">
            <a:avLst/>
          </a:prstGeom>
        </p:spPr>
        <p:txBody>
          <a:bodyPr wrap="square">
            <a:spAutoFit/>
          </a:bodyPr>
          <a:lstStyle/>
          <a:p>
            <a:pPr marL="342900" indent="-342900">
              <a:buFont typeface="Arial" pitchFamily="34" charset="0"/>
              <a:buChar char="•"/>
            </a:pPr>
            <a:r>
              <a:rPr lang="fr-FR" sz="2400" dirty="0">
                <a:solidFill>
                  <a:srgbClr val="FF0000"/>
                </a:solidFill>
              </a:rPr>
              <a:t>Teneur en argile</a:t>
            </a:r>
            <a:r>
              <a:rPr lang="fr-FR" sz="2400" dirty="0"/>
              <a:t> : rapport du poids (sol sec) des grains de dimensions inferieures a 2μ au poids total de l'échantillon (&lt; 0.4mm). </a:t>
            </a:r>
          </a:p>
        </p:txBody>
      </p:sp>
    </p:spTree>
    <p:extLst>
      <p:ext uri="{BB962C8B-B14F-4D97-AF65-F5344CB8AC3E}">
        <p14:creationId xmlns:p14="http://schemas.microsoft.com/office/powerpoint/2010/main" val="29190990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251520" y="260648"/>
            <a:ext cx="8276456" cy="1698302"/>
          </a:xfrm>
        </p:spPr>
        <p:txBody>
          <a:bodyPr>
            <a:noAutofit/>
          </a:bodyPr>
          <a:lstStyle/>
          <a:p>
            <a:pPr algn="ctr"/>
            <a:endParaRPr lang="fr-FR" sz="2000" dirty="0">
              <a:solidFill>
                <a:schemeClr val="tx1"/>
              </a:solidFill>
              <a:latin typeface="Arial" pitchFamily="34" charset="0"/>
              <a:cs typeface="Arial" pitchFamily="34" charset="0"/>
            </a:endParaRPr>
          </a:p>
          <a:p>
            <a:pPr algn="ctr"/>
            <a:r>
              <a:rPr lang="fr-FR" sz="2000" dirty="0">
                <a:solidFill>
                  <a:schemeClr val="tx1"/>
                </a:solidFill>
                <a:latin typeface="Arial" pitchFamily="34" charset="0"/>
                <a:cs typeface="Arial" pitchFamily="34" charset="0"/>
              </a:rPr>
              <a:t> La mécanique des sols définit tout d'abord, pour construire les modèles qui lui seront utiles, des notions qui lui sont propres. On considère donc un échantillon de sol constitué d'une phase solide, d'une phase liquide, et d'une phase gazeuse. </a:t>
            </a:r>
          </a:p>
        </p:txBody>
      </p:sp>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6435" y="6165304"/>
            <a:ext cx="38671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5310" y="2957228"/>
            <a:ext cx="5248275"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1352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952500"/>
            <a:ext cx="8315201" cy="1362075"/>
          </a:xfrm>
        </p:spPr>
        <p:txBody>
          <a:bodyPr>
            <a:normAutofit fontScale="90000"/>
          </a:bodyPr>
          <a:lstStyle/>
          <a:p>
            <a:pPr algn="ctr"/>
            <a:r>
              <a:rPr lang="fr-FR" dirty="0">
                <a:solidFill>
                  <a:srgbClr val="FF0000"/>
                </a:solidFill>
              </a:rPr>
              <a:t/>
            </a:r>
            <a:br>
              <a:rPr lang="fr-FR" dirty="0">
                <a:solidFill>
                  <a:srgbClr val="FF0000"/>
                </a:solidFill>
              </a:rPr>
            </a:br>
            <a:r>
              <a:rPr lang="fr-FR" b="1" i="1" dirty="0">
                <a:solidFill>
                  <a:srgbClr val="FF0000"/>
                </a:solidFill>
              </a:rPr>
              <a:t>La teneur en matières organiques : « MO » </a:t>
            </a:r>
            <a:r>
              <a:rPr lang="fr-FR" dirty="0">
                <a:solidFill>
                  <a:srgbClr val="FF0000"/>
                </a:solidFill>
              </a:rPr>
              <a:t/>
            </a:r>
            <a:br>
              <a:rPr lang="fr-FR" dirty="0">
                <a:solidFill>
                  <a:srgbClr val="FF0000"/>
                </a:solidFill>
              </a:rPr>
            </a:br>
            <a:endParaRPr lang="fr-FR" dirty="0">
              <a:solidFill>
                <a:srgbClr val="FF0000"/>
              </a:solidFill>
            </a:endParaRPr>
          </a:p>
        </p:txBody>
      </p:sp>
      <p:sp>
        <p:nvSpPr>
          <p:cNvPr id="3" name="Espace réservé du texte 2"/>
          <p:cNvSpPr>
            <a:spLocks noGrp="1"/>
          </p:cNvSpPr>
          <p:nvPr>
            <p:ph type="body" idx="1"/>
          </p:nvPr>
        </p:nvSpPr>
        <p:spPr>
          <a:xfrm>
            <a:off x="251520" y="2547938"/>
            <a:ext cx="8424936" cy="1338262"/>
          </a:xfrm>
        </p:spPr>
        <p:txBody>
          <a:bodyPr/>
          <a:lstStyle/>
          <a:p>
            <a:r>
              <a:rPr lang="fr-FR" dirty="0">
                <a:solidFill>
                  <a:schemeClr val="tx1"/>
                </a:solidFill>
              </a:rPr>
              <a:t>C’est le quotient de la masse de matières organiques contenues dans un échantillon de sol par la masse totale des particules solides minérales et organiques. Sa détermination se fait par calcination</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632" y="3789040"/>
            <a:ext cx="7143750" cy="268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52172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solidFill>
                  <a:srgbClr val="FF0000"/>
                </a:solidFill>
              </a:rPr>
              <a:t>3. CLASSIFICATIONS </a:t>
            </a:r>
            <a:r>
              <a:rPr lang="fr-FR" b="1" dirty="0">
                <a:solidFill>
                  <a:srgbClr val="FF0000"/>
                </a:solidFill>
              </a:rPr>
              <a:t>GEOTECHNIQUES DES SOLS</a:t>
            </a:r>
            <a:endParaRPr lang="fr-FR" dirty="0">
              <a:solidFill>
                <a:srgbClr val="FF0000"/>
              </a:solidFill>
            </a:endParaRPr>
          </a:p>
        </p:txBody>
      </p:sp>
      <p:sp>
        <p:nvSpPr>
          <p:cNvPr id="4" name="Rectangle 3"/>
          <p:cNvSpPr/>
          <p:nvPr/>
        </p:nvSpPr>
        <p:spPr>
          <a:xfrm>
            <a:off x="251520" y="2457779"/>
            <a:ext cx="5611857" cy="461665"/>
          </a:xfrm>
          <a:prstGeom prst="rect">
            <a:avLst/>
          </a:prstGeom>
        </p:spPr>
        <p:txBody>
          <a:bodyPr wrap="none">
            <a:spAutoFit/>
          </a:bodyPr>
          <a:lstStyle/>
          <a:p>
            <a:r>
              <a:rPr lang="fr-FR" sz="2400" b="1" i="1" dirty="0" smtClean="0">
                <a:solidFill>
                  <a:srgbClr val="FF0000"/>
                </a:solidFill>
              </a:rPr>
              <a:t>1. Classifications </a:t>
            </a:r>
            <a:r>
              <a:rPr lang="fr-FR" sz="2400" b="1" i="1" dirty="0">
                <a:solidFill>
                  <a:srgbClr val="FF0000"/>
                </a:solidFill>
              </a:rPr>
              <a:t>basées sur la granulométrie </a:t>
            </a:r>
            <a:endParaRPr lang="fr-FR" sz="2400" dirty="0">
              <a:solidFill>
                <a:srgbClr val="FF0000"/>
              </a:solidFill>
            </a:endParaRPr>
          </a:p>
        </p:txBody>
      </p:sp>
      <p:sp>
        <p:nvSpPr>
          <p:cNvPr id="5" name="Rectangle 4"/>
          <p:cNvSpPr/>
          <p:nvPr/>
        </p:nvSpPr>
        <p:spPr>
          <a:xfrm>
            <a:off x="395536" y="2919444"/>
            <a:ext cx="4334456" cy="461665"/>
          </a:xfrm>
          <a:prstGeom prst="rect">
            <a:avLst/>
          </a:prstGeom>
        </p:spPr>
        <p:txBody>
          <a:bodyPr wrap="none">
            <a:spAutoFit/>
          </a:bodyPr>
          <a:lstStyle/>
          <a:p>
            <a:r>
              <a:rPr lang="fr-FR" sz="2400" b="1" dirty="0"/>
              <a:t>a/ Classification d'ATTERBERG </a:t>
            </a:r>
            <a:endParaRPr lang="fr-FR" sz="2400" dirty="0"/>
          </a:p>
        </p:txBody>
      </p:sp>
      <p:sp>
        <p:nvSpPr>
          <p:cNvPr id="6" name="Rectangle 5"/>
          <p:cNvSpPr/>
          <p:nvPr/>
        </p:nvSpPr>
        <p:spPr>
          <a:xfrm>
            <a:off x="221819" y="3381109"/>
            <a:ext cx="8820472" cy="830997"/>
          </a:xfrm>
          <a:prstGeom prst="rect">
            <a:avLst/>
          </a:prstGeom>
        </p:spPr>
        <p:txBody>
          <a:bodyPr wrap="square">
            <a:spAutoFit/>
          </a:bodyPr>
          <a:lstStyle/>
          <a:p>
            <a:r>
              <a:rPr lang="fr-FR" sz="2400" dirty="0"/>
              <a:t>Cette classification est la plus ancienne. Elle suit une progression géométrique de raison 1/10 des éléments les plus grossiers vers les éléments très fins </a:t>
            </a: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2764" y="4235461"/>
            <a:ext cx="3676650"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38097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p:txBody>
          <a:bodyPr/>
          <a:lstStyle/>
          <a:p>
            <a:pPr algn="ctr"/>
            <a:r>
              <a:rPr lang="fr-FR" b="1" dirty="0" smtClean="0">
                <a:solidFill>
                  <a:srgbClr val="FF0000"/>
                </a:solidFill>
              </a:rPr>
              <a:t>3. CLASSIFICATIONS </a:t>
            </a:r>
            <a:r>
              <a:rPr lang="fr-FR" b="1" dirty="0">
                <a:solidFill>
                  <a:srgbClr val="FF0000"/>
                </a:solidFill>
              </a:rPr>
              <a:t>GEOTECHNIQUES DES SOLS</a:t>
            </a:r>
            <a:endParaRPr lang="fr-FR" dirty="0">
              <a:solidFill>
                <a:srgbClr val="FF0000"/>
              </a:solidFill>
            </a:endParaRPr>
          </a:p>
        </p:txBody>
      </p:sp>
      <p:sp>
        <p:nvSpPr>
          <p:cNvPr id="5" name="Rectangle 4"/>
          <p:cNvSpPr/>
          <p:nvPr/>
        </p:nvSpPr>
        <p:spPr>
          <a:xfrm>
            <a:off x="338020" y="2636912"/>
            <a:ext cx="5586401" cy="461665"/>
          </a:xfrm>
          <a:prstGeom prst="rect">
            <a:avLst/>
          </a:prstGeom>
        </p:spPr>
        <p:txBody>
          <a:bodyPr wrap="none">
            <a:spAutoFit/>
          </a:bodyPr>
          <a:lstStyle/>
          <a:p>
            <a:r>
              <a:rPr lang="fr-FR" sz="2400" b="1" dirty="0">
                <a:solidFill>
                  <a:srgbClr val="FF0000"/>
                </a:solidFill>
              </a:rPr>
              <a:t>b/ Classification d'ATTERBERG modifiée </a:t>
            </a:r>
            <a:endParaRPr lang="fr-FR" sz="2400" dirty="0">
              <a:solidFill>
                <a:srgbClr val="FF0000"/>
              </a:solidFill>
            </a:endParaRPr>
          </a:p>
        </p:txBody>
      </p:sp>
      <p:sp>
        <p:nvSpPr>
          <p:cNvPr id="6" name="Rectangle 5"/>
          <p:cNvSpPr/>
          <p:nvPr/>
        </p:nvSpPr>
        <p:spPr>
          <a:xfrm>
            <a:off x="211451" y="3063624"/>
            <a:ext cx="8712968" cy="1200329"/>
          </a:xfrm>
          <a:prstGeom prst="rect">
            <a:avLst/>
          </a:prstGeom>
        </p:spPr>
        <p:txBody>
          <a:bodyPr wrap="square">
            <a:spAutoFit/>
          </a:bodyPr>
          <a:lstStyle/>
          <a:p>
            <a:r>
              <a:rPr lang="fr-FR" sz="2400" dirty="0"/>
              <a:t>Cette classification propose de déplacer la frontière entre sable et limon à 50μ et précise la finesse des sables en créant de nouvelles frontières au sein de la fraction 2 mm - 50 μ. </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526" y="3861048"/>
            <a:ext cx="4678164" cy="2681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17393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1306" y="2564904"/>
            <a:ext cx="5489195" cy="461665"/>
          </a:xfrm>
          <a:prstGeom prst="rect">
            <a:avLst/>
          </a:prstGeom>
        </p:spPr>
        <p:txBody>
          <a:bodyPr wrap="none">
            <a:spAutoFit/>
          </a:bodyPr>
          <a:lstStyle/>
          <a:p>
            <a:r>
              <a:rPr lang="fr-FR" sz="2400" b="1" dirty="0">
                <a:solidFill>
                  <a:srgbClr val="FF0000"/>
                </a:solidFill>
              </a:rPr>
              <a:t>c / Classifications basées sur la plasticité </a:t>
            </a:r>
            <a:endParaRPr lang="fr-FR" sz="2400" dirty="0">
              <a:solidFill>
                <a:srgbClr val="FF0000"/>
              </a:solidFill>
            </a:endParaRPr>
          </a:p>
        </p:txBody>
      </p:sp>
      <p:sp>
        <p:nvSpPr>
          <p:cNvPr id="5" name="Titre 1"/>
          <p:cNvSpPr>
            <a:spLocks noGrp="1"/>
          </p:cNvSpPr>
          <p:nvPr>
            <p:ph type="title"/>
          </p:nvPr>
        </p:nvSpPr>
        <p:spPr>
          <a:xfrm>
            <a:off x="722313" y="952500"/>
            <a:ext cx="7772400" cy="1362075"/>
          </a:xfrm>
        </p:spPr>
        <p:txBody>
          <a:bodyPr/>
          <a:lstStyle/>
          <a:p>
            <a:pPr algn="ctr"/>
            <a:r>
              <a:rPr lang="fr-FR" b="1" dirty="0" smtClean="0">
                <a:solidFill>
                  <a:srgbClr val="FF0000"/>
                </a:solidFill>
              </a:rPr>
              <a:t>3. CLASSIFICATIONS </a:t>
            </a:r>
            <a:r>
              <a:rPr lang="fr-FR" b="1" dirty="0">
                <a:solidFill>
                  <a:srgbClr val="FF0000"/>
                </a:solidFill>
              </a:rPr>
              <a:t>GEOTECHNIQUES DES SOLS</a:t>
            </a:r>
            <a:endParaRPr lang="fr-FR" dirty="0">
              <a:solidFill>
                <a:srgbClr val="FF0000"/>
              </a:solidFill>
            </a:endParaRPr>
          </a:p>
        </p:txBody>
      </p:sp>
      <p:sp>
        <p:nvSpPr>
          <p:cNvPr id="6" name="Rectangle 5"/>
          <p:cNvSpPr/>
          <p:nvPr/>
        </p:nvSpPr>
        <p:spPr>
          <a:xfrm>
            <a:off x="107504" y="3026569"/>
            <a:ext cx="8928992" cy="1200329"/>
          </a:xfrm>
          <a:prstGeom prst="rect">
            <a:avLst/>
          </a:prstGeom>
        </p:spPr>
        <p:txBody>
          <a:bodyPr wrap="square">
            <a:spAutoFit/>
          </a:bodyPr>
          <a:lstStyle/>
          <a:p>
            <a:r>
              <a:rPr lang="fr-FR" sz="2400" dirty="0"/>
              <a:t>CASAGRANDE a proposé un abaque de plasticité permettant le classement des sols en fonction des valeurs de leur indice de plasticité (</a:t>
            </a:r>
            <a:r>
              <a:rPr lang="fr-FR" sz="2400" dirty="0" err="1"/>
              <a:t>Ip</a:t>
            </a:r>
            <a:r>
              <a:rPr lang="fr-FR" sz="2400" dirty="0"/>
              <a:t>) et de leur limite de liquidité (</a:t>
            </a:r>
            <a:r>
              <a:rPr lang="fr-FR" sz="2400" dirty="0" err="1"/>
              <a:t>ωL</a:t>
            </a:r>
            <a:r>
              <a:rPr lang="fr-FR" sz="2400" dirty="0"/>
              <a:t>). </a:t>
            </a:r>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9374" y="4005064"/>
            <a:ext cx="4472905"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37339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306387" y="1628800"/>
            <a:ext cx="8243193" cy="737046"/>
          </a:xfrm>
        </p:spPr>
        <p:txBody>
          <a:bodyPr/>
          <a:lstStyle/>
          <a:p>
            <a:r>
              <a:rPr lang="fr-FR" b="1" dirty="0">
                <a:solidFill>
                  <a:srgbClr val="FF0000"/>
                </a:solidFill>
              </a:rPr>
              <a:t>d /Classifications basées sur la granulométrie et la plasticité </a:t>
            </a:r>
            <a:endParaRPr lang="fr-FR" dirty="0">
              <a:solidFill>
                <a:srgbClr val="FF0000"/>
              </a:solidFill>
            </a:endParaRPr>
          </a:p>
        </p:txBody>
      </p:sp>
      <p:sp>
        <p:nvSpPr>
          <p:cNvPr id="5" name="Titre 1"/>
          <p:cNvSpPr>
            <a:spLocks noGrp="1"/>
          </p:cNvSpPr>
          <p:nvPr>
            <p:ph type="title"/>
          </p:nvPr>
        </p:nvSpPr>
        <p:spPr>
          <a:xfrm>
            <a:off x="706197" y="332656"/>
            <a:ext cx="7772400" cy="1362075"/>
          </a:xfrm>
        </p:spPr>
        <p:txBody>
          <a:bodyPr/>
          <a:lstStyle/>
          <a:p>
            <a:pPr algn="ctr"/>
            <a:r>
              <a:rPr lang="fr-FR" b="1" dirty="0" smtClean="0">
                <a:solidFill>
                  <a:srgbClr val="FF0000"/>
                </a:solidFill>
              </a:rPr>
              <a:t>3. CLASSIFICATIONS </a:t>
            </a:r>
            <a:r>
              <a:rPr lang="fr-FR" b="1" dirty="0">
                <a:solidFill>
                  <a:srgbClr val="FF0000"/>
                </a:solidFill>
              </a:rPr>
              <a:t>GEOTECHNIQUES DES SOLS</a:t>
            </a:r>
            <a:endParaRPr lang="fr-FR" dirty="0">
              <a:solidFill>
                <a:srgbClr val="FF0000"/>
              </a:solidFill>
            </a:endParaRPr>
          </a:p>
        </p:txBody>
      </p:sp>
      <p:sp>
        <p:nvSpPr>
          <p:cNvPr id="6" name="Rectangle 5"/>
          <p:cNvSpPr/>
          <p:nvPr/>
        </p:nvSpPr>
        <p:spPr>
          <a:xfrm>
            <a:off x="107504" y="2492896"/>
            <a:ext cx="9036496" cy="1384995"/>
          </a:xfrm>
          <a:prstGeom prst="rect">
            <a:avLst/>
          </a:prstGeom>
        </p:spPr>
        <p:txBody>
          <a:bodyPr wrap="square">
            <a:spAutoFit/>
          </a:bodyPr>
          <a:lstStyle/>
          <a:p>
            <a:r>
              <a:rPr lang="fr-FR" sz="2400" b="1" dirty="0"/>
              <a:t>b/ Classification L.P.C: </a:t>
            </a:r>
            <a:endParaRPr lang="fr-FR" sz="2400" dirty="0"/>
          </a:p>
          <a:p>
            <a:r>
              <a:rPr lang="fr-FR" sz="2000" dirty="0"/>
              <a:t>Le L.C.P.C de Paris (France) a adapté en 1965 le système U.S.C.S. et propose "La classification L.P.C des sols en laboratoire". Cette classification est destinée à uniformiser les appellations des sols et servir de base pour tous les problèmes de sols en génie civil. </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852" y="3825537"/>
            <a:ext cx="7543800" cy="2915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16743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792297"/>
            <a:ext cx="8081714" cy="3829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re 1"/>
          <p:cNvSpPr>
            <a:spLocks noGrp="1"/>
          </p:cNvSpPr>
          <p:nvPr>
            <p:ph type="title"/>
          </p:nvPr>
        </p:nvSpPr>
        <p:spPr>
          <a:xfrm>
            <a:off x="622201" y="692696"/>
            <a:ext cx="7772400" cy="1362075"/>
          </a:xfrm>
        </p:spPr>
        <p:txBody>
          <a:bodyPr/>
          <a:lstStyle/>
          <a:p>
            <a:pPr algn="ctr"/>
            <a:r>
              <a:rPr lang="fr-FR" b="1" dirty="0" smtClean="0">
                <a:solidFill>
                  <a:srgbClr val="FF0000"/>
                </a:solidFill>
              </a:rPr>
              <a:t>3. CLASSIFICATIONS </a:t>
            </a:r>
            <a:r>
              <a:rPr lang="fr-FR" b="1" dirty="0">
                <a:solidFill>
                  <a:srgbClr val="FF0000"/>
                </a:solidFill>
              </a:rPr>
              <a:t>GEOTECHNIQUES DES SOLS</a:t>
            </a:r>
            <a:endParaRPr lang="fr-FR" dirty="0">
              <a:solidFill>
                <a:srgbClr val="FF0000"/>
              </a:solidFill>
            </a:endParaRPr>
          </a:p>
        </p:txBody>
      </p:sp>
    </p:spTree>
    <p:extLst>
      <p:ext uri="{BB962C8B-B14F-4D97-AF65-F5344CB8AC3E}">
        <p14:creationId xmlns:p14="http://schemas.microsoft.com/office/powerpoint/2010/main" val="39645749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1318683" y="3717032"/>
            <a:ext cx="7772400" cy="1338262"/>
          </a:xfrm>
        </p:spPr>
        <p:txBody>
          <a:bodyPr>
            <a:normAutofit/>
          </a:bodyPr>
          <a:lstStyle/>
          <a:p>
            <a:r>
              <a:rPr lang="fr-FR" sz="4800" b="1" i="1" dirty="0" smtClean="0">
                <a:solidFill>
                  <a:srgbClr val="FF0000"/>
                </a:solidFill>
              </a:rPr>
              <a:t>Merci pour votre attention </a:t>
            </a:r>
            <a:endParaRPr lang="fr-FR" sz="4800" b="1" i="1" dirty="0">
              <a:solidFill>
                <a:srgbClr val="FF0000"/>
              </a:solidFill>
            </a:endParaRPr>
          </a:p>
        </p:txBody>
      </p:sp>
      <p:sp>
        <p:nvSpPr>
          <p:cNvPr id="4" name="Espace réservé du texte 2"/>
          <p:cNvSpPr txBox="1">
            <a:spLocks/>
          </p:cNvSpPr>
          <p:nvPr/>
        </p:nvSpPr>
        <p:spPr>
          <a:xfrm>
            <a:off x="1340024" y="845096"/>
            <a:ext cx="7772400" cy="1338262"/>
          </a:xfrm>
          <a:prstGeom prst="rect">
            <a:avLst/>
          </a:prstGeom>
        </p:spPr>
        <p:txBody>
          <a:bodyPr anchor="t" anchorCtr="0">
            <a:normAutofit/>
          </a:bodyPr>
          <a:lstStyle>
            <a:lvl1pPr marL="0" indent="0" algn="l" rtl="0" eaLnBrk="1" latinLnBrk="0" hangingPunct="1">
              <a:spcBef>
                <a:spcPts val="580"/>
              </a:spcBef>
              <a:buClr>
                <a:schemeClr val="accent1"/>
              </a:buClr>
              <a:buSzPct val="85000"/>
              <a:buFont typeface="Wingdings 2"/>
              <a:buNone/>
              <a:defRPr kumimoji="0" sz="2400" kern="1200">
                <a:solidFill>
                  <a:schemeClr val="tx1">
                    <a:tint val="75000"/>
                  </a:schemeClr>
                </a:solidFill>
                <a:latin typeface="+mn-lt"/>
                <a:ea typeface="+mn-ea"/>
                <a:cs typeface="+mn-cs"/>
              </a:defRPr>
            </a:lvl1pPr>
            <a:lvl2pPr marL="548640" indent="-228600" algn="l" rtl="0" eaLnBrk="1" latinLnBrk="0" hangingPunct="1">
              <a:spcBef>
                <a:spcPts val="370"/>
              </a:spcBef>
              <a:buClr>
                <a:schemeClr val="accent2"/>
              </a:buClr>
              <a:buSzPct val="85000"/>
              <a:buFont typeface="Wingdings 2"/>
              <a:buNone/>
              <a:defRPr kumimoji="0" sz="1800" kern="1200">
                <a:solidFill>
                  <a:schemeClr val="tx1">
                    <a:tint val="75000"/>
                  </a:schemeClr>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None/>
              <a:defRPr kumimoji="0" sz="1600" kern="1200">
                <a:solidFill>
                  <a:schemeClr val="tx1">
                    <a:tint val="75000"/>
                  </a:schemeClr>
                </a:solidFill>
                <a:latin typeface="+mn-lt"/>
                <a:ea typeface="+mn-ea"/>
                <a:cs typeface="+mn-cs"/>
              </a:defRPr>
            </a:lvl3pPr>
            <a:lvl4pPr marL="1097280" indent="-228600" algn="l" rtl="0" eaLnBrk="1" latinLnBrk="0" hangingPunct="1">
              <a:spcBef>
                <a:spcPts val="370"/>
              </a:spcBef>
              <a:buClr>
                <a:schemeClr val="accent3"/>
              </a:buClr>
              <a:buSzPct val="80000"/>
              <a:buFont typeface="Wingdings 2"/>
              <a:buNone/>
              <a:defRPr kumimoji="0" sz="1400" kern="1200">
                <a:solidFill>
                  <a:schemeClr val="tx1">
                    <a:tint val="75000"/>
                  </a:schemeClr>
                </a:solidFill>
                <a:latin typeface="+mn-lt"/>
                <a:ea typeface="+mn-ea"/>
                <a:cs typeface="+mn-cs"/>
              </a:defRPr>
            </a:lvl4pPr>
            <a:lvl5pPr marL="1371600" indent="-228600" algn="l" rtl="0" eaLnBrk="1" latinLnBrk="0" hangingPunct="1">
              <a:spcBef>
                <a:spcPts val="370"/>
              </a:spcBef>
              <a:buClr>
                <a:schemeClr val="accent3"/>
              </a:buClr>
              <a:buFontTx/>
              <a:buNone/>
              <a:defRPr kumimoji="0" sz="1400" kern="1200">
                <a:solidFill>
                  <a:schemeClr val="tx1">
                    <a:tint val="75000"/>
                  </a:schemeClr>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fr-FR" sz="4800" b="1" i="1" smtClean="0">
                <a:solidFill>
                  <a:srgbClr val="FF0000"/>
                </a:solidFill>
              </a:rPr>
              <a:t>Merci pour votre attention </a:t>
            </a:r>
            <a:endParaRPr lang="fr-FR" sz="4800" b="1" i="1" dirty="0">
              <a:solidFill>
                <a:srgbClr val="FF0000"/>
              </a:solidFill>
            </a:endParaRPr>
          </a:p>
        </p:txBody>
      </p:sp>
    </p:spTree>
    <p:extLst>
      <p:ext uri="{BB962C8B-B14F-4D97-AF65-F5344CB8AC3E}">
        <p14:creationId xmlns:p14="http://schemas.microsoft.com/office/powerpoint/2010/main" val="18874976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476672"/>
            <a:ext cx="8136904" cy="1362075"/>
          </a:xfrm>
        </p:spPr>
        <p:txBody>
          <a:bodyPr>
            <a:normAutofit/>
          </a:bodyPr>
          <a:lstStyle/>
          <a:p>
            <a:pPr algn="just"/>
            <a:r>
              <a:rPr lang="fr-FR" sz="2800" dirty="0"/>
              <a:t>On définit tout d'abord les volumes liés aux constituants d'un échantillon: </a:t>
            </a:r>
          </a:p>
        </p:txBody>
      </p:sp>
      <p:sp>
        <p:nvSpPr>
          <p:cNvPr id="3" name="Espace réservé du texte 2"/>
          <p:cNvSpPr>
            <a:spLocks noGrp="1"/>
          </p:cNvSpPr>
          <p:nvPr>
            <p:ph type="body" idx="1"/>
          </p:nvPr>
        </p:nvSpPr>
        <p:spPr>
          <a:xfrm>
            <a:off x="271684" y="2336224"/>
            <a:ext cx="7612683" cy="876752"/>
          </a:xfrm>
        </p:spPr>
        <p:txBody>
          <a:bodyPr>
            <a:noAutofit/>
          </a:bodyPr>
          <a:lstStyle/>
          <a:p>
            <a:endParaRPr lang="fr-FR" sz="2000" dirty="0">
              <a:solidFill>
                <a:schemeClr val="tx1"/>
              </a:solidFill>
            </a:endParaRPr>
          </a:p>
          <a:p>
            <a:r>
              <a:rPr lang="fr-FR" b="1" i="1" dirty="0">
                <a:solidFill>
                  <a:srgbClr val="FF0000"/>
                </a:solidFill>
              </a:rPr>
              <a:t>Vs</a:t>
            </a:r>
            <a:r>
              <a:rPr lang="fr-FR" b="1" i="1" dirty="0">
                <a:solidFill>
                  <a:schemeClr val="tx1"/>
                </a:solidFill>
              </a:rPr>
              <a:t> </a:t>
            </a:r>
            <a:r>
              <a:rPr lang="fr-FR" b="1" i="1" dirty="0" smtClean="0">
                <a:solidFill>
                  <a:schemeClr val="tx1"/>
                </a:solidFill>
              </a:rPr>
              <a:t>: </a:t>
            </a:r>
            <a:r>
              <a:rPr lang="fr-FR" b="1" dirty="0">
                <a:solidFill>
                  <a:schemeClr val="tx1"/>
                </a:solidFill>
              </a:rPr>
              <a:t>Le volume de la matière solide constituant les grains </a:t>
            </a:r>
            <a:r>
              <a:rPr lang="fr-FR" b="1" dirty="0" smtClean="0">
                <a:solidFill>
                  <a:schemeClr val="tx1"/>
                </a:solidFill>
              </a:rPr>
              <a:t>;</a:t>
            </a:r>
            <a:endParaRPr lang="fr-FR" b="1" dirty="0">
              <a:solidFill>
                <a:schemeClr val="tx1"/>
              </a:solidFill>
            </a:endParaRPr>
          </a:p>
          <a:p>
            <a:r>
              <a:rPr lang="fr-FR" b="1" i="1" dirty="0" err="1">
                <a:solidFill>
                  <a:srgbClr val="FF0000"/>
                </a:solidFill>
              </a:rPr>
              <a:t>V</a:t>
            </a:r>
            <a:r>
              <a:rPr lang="fr-FR" b="1" dirty="0" err="1">
                <a:solidFill>
                  <a:srgbClr val="FF0000"/>
                </a:solidFill>
              </a:rPr>
              <a:t>ɷ</a:t>
            </a:r>
            <a:r>
              <a:rPr lang="fr-FR" b="1" dirty="0">
                <a:solidFill>
                  <a:schemeClr val="tx1"/>
                </a:solidFill>
              </a:rPr>
              <a:t> </a:t>
            </a:r>
            <a:r>
              <a:rPr lang="fr-FR" b="1" dirty="0" smtClean="0">
                <a:solidFill>
                  <a:schemeClr val="tx1"/>
                </a:solidFill>
              </a:rPr>
              <a:t>: </a:t>
            </a:r>
            <a:r>
              <a:rPr lang="fr-FR" b="1" dirty="0">
                <a:solidFill>
                  <a:schemeClr val="tx1"/>
                </a:solidFill>
              </a:rPr>
              <a:t>Le volume de liquide </a:t>
            </a:r>
            <a:r>
              <a:rPr lang="fr-FR" b="1" dirty="0" smtClean="0">
                <a:solidFill>
                  <a:schemeClr val="tx1"/>
                </a:solidFill>
              </a:rPr>
              <a:t>; </a:t>
            </a:r>
            <a:endParaRPr lang="fr-FR" sz="2000" dirty="0"/>
          </a:p>
          <a:p>
            <a:r>
              <a:rPr lang="fr-FR" b="1" i="1" dirty="0" err="1">
                <a:solidFill>
                  <a:srgbClr val="FF0000"/>
                </a:solidFill>
              </a:rPr>
              <a:t>Vv</a:t>
            </a:r>
            <a:r>
              <a:rPr lang="fr-FR" b="1" i="1" dirty="0">
                <a:solidFill>
                  <a:schemeClr val="tx1"/>
                </a:solidFill>
              </a:rPr>
              <a:t> </a:t>
            </a:r>
            <a:r>
              <a:rPr lang="fr-FR" b="1" i="1" dirty="0" smtClean="0">
                <a:solidFill>
                  <a:schemeClr val="tx1"/>
                </a:solidFill>
              </a:rPr>
              <a:t>: </a:t>
            </a:r>
            <a:r>
              <a:rPr lang="fr-FR" b="1" dirty="0">
                <a:solidFill>
                  <a:schemeClr val="tx1"/>
                </a:solidFill>
              </a:rPr>
              <a:t>Le volume des vides, </a:t>
            </a:r>
            <a:endParaRPr lang="fr-FR" sz="2000" dirty="0"/>
          </a:p>
          <a:p>
            <a:endParaRPr lang="fr-FR" sz="2000" dirty="0"/>
          </a:p>
          <a:p>
            <a:endParaRPr lang="fr-FR" sz="2000" dirty="0">
              <a:solidFill>
                <a:schemeClr val="tx1"/>
              </a:solidFill>
            </a:endParaRPr>
          </a:p>
          <a:p>
            <a:endParaRPr lang="fr-FR" sz="2000" dirty="0">
              <a:solidFill>
                <a:schemeClr val="tx1"/>
              </a:solidFill>
            </a:endParaRPr>
          </a:p>
          <a:p>
            <a:endParaRPr lang="fr-FR" sz="2000" b="1" dirty="0">
              <a:solidFill>
                <a:schemeClr val="tx1"/>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4005064"/>
            <a:ext cx="5248275"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85199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3568" y="836712"/>
            <a:ext cx="7772400" cy="1362075"/>
          </a:xfrm>
        </p:spPr>
        <p:txBody>
          <a:bodyPr/>
          <a:lstStyle/>
          <a:p>
            <a:r>
              <a:rPr lang="fr-FR" sz="2800" dirty="0"/>
              <a:t>Viennent ensuite les définitions des poids de ces constituants</a:t>
            </a:r>
            <a:r>
              <a:rPr lang="fr-FR" dirty="0"/>
              <a:t>: </a:t>
            </a:r>
          </a:p>
        </p:txBody>
      </p:sp>
      <p:sp>
        <p:nvSpPr>
          <p:cNvPr id="5" name="Rectangle 4"/>
          <p:cNvSpPr/>
          <p:nvPr/>
        </p:nvSpPr>
        <p:spPr>
          <a:xfrm>
            <a:off x="251520" y="2636912"/>
            <a:ext cx="7200800" cy="461665"/>
          </a:xfrm>
          <a:prstGeom prst="rect">
            <a:avLst/>
          </a:prstGeom>
        </p:spPr>
        <p:txBody>
          <a:bodyPr wrap="square">
            <a:spAutoFit/>
          </a:bodyPr>
          <a:lstStyle/>
          <a:p>
            <a:r>
              <a:rPr lang="fr-FR" sz="2400" dirty="0" smtClean="0">
                <a:solidFill>
                  <a:srgbClr val="FF0000"/>
                </a:solidFill>
              </a:rPr>
              <a:t>Wa</a:t>
            </a:r>
            <a:r>
              <a:rPr lang="fr-FR" sz="2400" dirty="0" smtClean="0"/>
              <a:t> </a:t>
            </a:r>
            <a:r>
              <a:rPr lang="fr-FR" sz="2400" i="1" dirty="0" smtClean="0"/>
              <a:t>: </a:t>
            </a:r>
            <a:r>
              <a:rPr lang="fr-FR" sz="2400" dirty="0" smtClean="0"/>
              <a:t>Le poids de l’air </a:t>
            </a:r>
            <a:r>
              <a:rPr lang="fr-FR" sz="2400" i="1" dirty="0" smtClean="0"/>
              <a:t>Wa </a:t>
            </a:r>
            <a:r>
              <a:rPr lang="fr-FR" sz="2400" dirty="0" smtClean="0"/>
              <a:t>(négligeable) </a:t>
            </a:r>
            <a:endParaRPr lang="fr-FR" sz="2400" dirty="0"/>
          </a:p>
        </p:txBody>
      </p:sp>
      <p:sp>
        <p:nvSpPr>
          <p:cNvPr id="6" name="Rectangle 5"/>
          <p:cNvSpPr/>
          <p:nvPr/>
        </p:nvSpPr>
        <p:spPr>
          <a:xfrm>
            <a:off x="238030" y="2994823"/>
            <a:ext cx="7600191" cy="461665"/>
          </a:xfrm>
          <a:prstGeom prst="rect">
            <a:avLst/>
          </a:prstGeom>
        </p:spPr>
        <p:txBody>
          <a:bodyPr wrap="square">
            <a:spAutoFit/>
          </a:bodyPr>
          <a:lstStyle/>
          <a:p>
            <a:r>
              <a:rPr lang="fr-FR" sz="2400" dirty="0" err="1" smtClean="0">
                <a:solidFill>
                  <a:srgbClr val="FF0000"/>
                </a:solidFill>
              </a:rPr>
              <a:t>Ws</a:t>
            </a:r>
            <a:r>
              <a:rPr lang="fr-FR" sz="2400" dirty="0" smtClean="0"/>
              <a:t> : Le </a:t>
            </a:r>
            <a:r>
              <a:rPr lang="fr-FR" sz="2400" dirty="0"/>
              <a:t>poids des grains, ou poids de la matière </a:t>
            </a:r>
            <a:r>
              <a:rPr lang="fr-FR" sz="2400" dirty="0" smtClean="0"/>
              <a:t>solide</a:t>
            </a:r>
            <a:endParaRPr lang="fr-FR" sz="2400" dirty="0"/>
          </a:p>
        </p:txBody>
      </p:sp>
      <p:sp>
        <p:nvSpPr>
          <p:cNvPr id="8" name="Rectangle 7"/>
          <p:cNvSpPr/>
          <p:nvPr/>
        </p:nvSpPr>
        <p:spPr>
          <a:xfrm>
            <a:off x="290666" y="3474345"/>
            <a:ext cx="7578285" cy="461665"/>
          </a:xfrm>
          <a:prstGeom prst="rect">
            <a:avLst/>
          </a:prstGeom>
        </p:spPr>
        <p:txBody>
          <a:bodyPr wrap="square">
            <a:spAutoFit/>
          </a:bodyPr>
          <a:lstStyle/>
          <a:p>
            <a:r>
              <a:rPr lang="fr-FR" sz="2400" b="1" dirty="0" err="1" smtClean="0">
                <a:solidFill>
                  <a:srgbClr val="FF0000"/>
                </a:solidFill>
              </a:rPr>
              <a:t>Ww</a:t>
            </a:r>
            <a:r>
              <a:rPr lang="fr-FR" sz="2400" b="1" dirty="0" smtClean="0">
                <a:solidFill>
                  <a:srgbClr val="FF0000"/>
                </a:solidFill>
              </a:rPr>
              <a:t> </a:t>
            </a:r>
            <a:r>
              <a:rPr lang="fr-FR" sz="2400" dirty="0" smtClean="0"/>
              <a:t>:  Le </a:t>
            </a:r>
            <a:r>
              <a:rPr lang="fr-FR" sz="2400" dirty="0"/>
              <a:t>poids du </a:t>
            </a:r>
            <a:r>
              <a:rPr lang="fr-FR" sz="2400" dirty="0" smtClean="0"/>
              <a:t>liquide</a:t>
            </a:r>
            <a:endParaRPr lang="fr-FR" sz="2400"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3936010"/>
            <a:ext cx="5248275"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90413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5576" y="548680"/>
            <a:ext cx="7772400" cy="1362075"/>
          </a:xfrm>
        </p:spPr>
        <p:txBody>
          <a:bodyPr/>
          <a:lstStyle/>
          <a:p>
            <a:r>
              <a:rPr lang="fr-FR" dirty="0"/>
              <a:t>Avec les relations : </a:t>
            </a:r>
          </a:p>
        </p:txBody>
      </p:sp>
      <p:sp>
        <p:nvSpPr>
          <p:cNvPr id="3" name="Espace réservé du texte 2"/>
          <p:cNvSpPr>
            <a:spLocks noGrp="1"/>
          </p:cNvSpPr>
          <p:nvPr>
            <p:ph type="body" idx="1"/>
          </p:nvPr>
        </p:nvSpPr>
        <p:spPr>
          <a:xfrm>
            <a:off x="353916" y="2529745"/>
            <a:ext cx="7772400" cy="593030"/>
          </a:xfrm>
        </p:spPr>
        <p:txBody>
          <a:bodyPr/>
          <a:lstStyle/>
          <a:p>
            <a:pPr marL="342900" indent="-342900">
              <a:buFont typeface="Arial" pitchFamily="34" charset="0"/>
              <a:buChar char="•"/>
            </a:pPr>
            <a:r>
              <a:rPr lang="fr-FR" b="1" dirty="0">
                <a:solidFill>
                  <a:schemeClr val="tx1"/>
                </a:solidFill>
              </a:rPr>
              <a:t>V = </a:t>
            </a:r>
            <a:r>
              <a:rPr lang="fr-FR" b="1" dirty="0" smtClean="0">
                <a:solidFill>
                  <a:schemeClr val="tx1"/>
                </a:solidFill>
              </a:rPr>
              <a:t>Va </a:t>
            </a:r>
            <a:r>
              <a:rPr lang="fr-FR" b="1" dirty="0">
                <a:solidFill>
                  <a:schemeClr val="tx1"/>
                </a:solidFill>
              </a:rPr>
              <a:t>+ </a:t>
            </a:r>
            <a:r>
              <a:rPr lang="fr-FR" b="1" dirty="0" err="1">
                <a:solidFill>
                  <a:schemeClr val="tx1"/>
                </a:solidFill>
              </a:rPr>
              <a:t>Vɷ</a:t>
            </a:r>
            <a:r>
              <a:rPr lang="fr-FR" b="1" dirty="0">
                <a:solidFill>
                  <a:schemeClr val="tx1"/>
                </a:solidFill>
              </a:rPr>
              <a:t> + </a:t>
            </a:r>
            <a:r>
              <a:rPr lang="fr-FR" b="1" dirty="0" smtClean="0">
                <a:solidFill>
                  <a:schemeClr val="tx1"/>
                </a:solidFill>
              </a:rPr>
              <a:t>Vs </a:t>
            </a:r>
            <a:endParaRPr lang="fr-FR" b="1" dirty="0">
              <a:solidFill>
                <a:schemeClr val="tx1"/>
              </a:solidFill>
            </a:endParaRPr>
          </a:p>
        </p:txBody>
      </p:sp>
      <p:sp>
        <p:nvSpPr>
          <p:cNvPr id="4" name="Espace réservé du texte 2"/>
          <p:cNvSpPr txBox="1">
            <a:spLocks/>
          </p:cNvSpPr>
          <p:nvPr/>
        </p:nvSpPr>
        <p:spPr>
          <a:xfrm>
            <a:off x="683568" y="3284984"/>
            <a:ext cx="7772400" cy="593030"/>
          </a:xfrm>
          <a:prstGeom prst="rect">
            <a:avLst/>
          </a:prstGeom>
        </p:spPr>
        <p:txBody>
          <a:bodyPr anchor="t" anchorCtr="0">
            <a:normAutofit/>
          </a:bodyPr>
          <a:lstStyle>
            <a:lvl1pPr marL="0" indent="0" algn="l" rtl="0" eaLnBrk="1" latinLnBrk="0" hangingPunct="1">
              <a:spcBef>
                <a:spcPts val="580"/>
              </a:spcBef>
              <a:buClr>
                <a:schemeClr val="accent1"/>
              </a:buClr>
              <a:buSzPct val="85000"/>
              <a:buFont typeface="Wingdings 2"/>
              <a:buNone/>
              <a:defRPr kumimoji="0" sz="2400" kern="1200">
                <a:solidFill>
                  <a:schemeClr val="tx1">
                    <a:tint val="75000"/>
                  </a:schemeClr>
                </a:solidFill>
                <a:latin typeface="+mn-lt"/>
                <a:ea typeface="+mn-ea"/>
                <a:cs typeface="+mn-cs"/>
              </a:defRPr>
            </a:lvl1pPr>
            <a:lvl2pPr marL="548640" indent="-228600" algn="l" rtl="0" eaLnBrk="1" latinLnBrk="0" hangingPunct="1">
              <a:spcBef>
                <a:spcPts val="370"/>
              </a:spcBef>
              <a:buClr>
                <a:schemeClr val="accent2"/>
              </a:buClr>
              <a:buSzPct val="85000"/>
              <a:buFont typeface="Wingdings 2"/>
              <a:buNone/>
              <a:defRPr kumimoji="0" sz="1800" kern="1200">
                <a:solidFill>
                  <a:schemeClr val="tx1">
                    <a:tint val="75000"/>
                  </a:schemeClr>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None/>
              <a:defRPr kumimoji="0" sz="1600" kern="1200">
                <a:solidFill>
                  <a:schemeClr val="tx1">
                    <a:tint val="75000"/>
                  </a:schemeClr>
                </a:solidFill>
                <a:latin typeface="+mn-lt"/>
                <a:ea typeface="+mn-ea"/>
                <a:cs typeface="+mn-cs"/>
              </a:defRPr>
            </a:lvl3pPr>
            <a:lvl4pPr marL="1097280" indent="-228600" algn="l" rtl="0" eaLnBrk="1" latinLnBrk="0" hangingPunct="1">
              <a:spcBef>
                <a:spcPts val="370"/>
              </a:spcBef>
              <a:buClr>
                <a:schemeClr val="accent3"/>
              </a:buClr>
              <a:buSzPct val="80000"/>
              <a:buFont typeface="Wingdings 2"/>
              <a:buNone/>
              <a:defRPr kumimoji="0" sz="1400" kern="1200">
                <a:solidFill>
                  <a:schemeClr val="tx1">
                    <a:tint val="75000"/>
                  </a:schemeClr>
                </a:solidFill>
                <a:latin typeface="+mn-lt"/>
                <a:ea typeface="+mn-ea"/>
                <a:cs typeface="+mn-cs"/>
              </a:defRPr>
            </a:lvl4pPr>
            <a:lvl5pPr marL="1371600" indent="-228600" algn="l" rtl="0" eaLnBrk="1" latinLnBrk="0" hangingPunct="1">
              <a:spcBef>
                <a:spcPts val="370"/>
              </a:spcBef>
              <a:buClr>
                <a:schemeClr val="accent3"/>
              </a:buClr>
              <a:buFontTx/>
              <a:buNone/>
              <a:defRPr kumimoji="0" sz="1400" kern="1200">
                <a:solidFill>
                  <a:schemeClr val="tx1">
                    <a:tint val="75000"/>
                  </a:schemeClr>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endParaRPr lang="fr-FR" b="1" dirty="0"/>
          </a:p>
        </p:txBody>
      </p:sp>
      <p:sp>
        <p:nvSpPr>
          <p:cNvPr id="5" name="Rectangle 4"/>
          <p:cNvSpPr/>
          <p:nvPr/>
        </p:nvSpPr>
        <p:spPr>
          <a:xfrm>
            <a:off x="353916" y="3122775"/>
            <a:ext cx="4259820" cy="461665"/>
          </a:xfrm>
          <a:prstGeom prst="rect">
            <a:avLst/>
          </a:prstGeom>
        </p:spPr>
        <p:txBody>
          <a:bodyPr wrap="none">
            <a:spAutoFit/>
          </a:bodyPr>
          <a:lstStyle/>
          <a:p>
            <a:pPr marL="342900" indent="-342900">
              <a:buFont typeface="Arial" pitchFamily="34" charset="0"/>
              <a:buChar char="•"/>
            </a:pPr>
            <a:r>
              <a:rPr lang="fr-FR" sz="2400" dirty="0"/>
              <a:t>V = </a:t>
            </a:r>
            <a:r>
              <a:rPr lang="fr-FR" sz="2400" dirty="0" err="1"/>
              <a:t>Vv</a:t>
            </a:r>
            <a:r>
              <a:rPr lang="fr-FR" sz="2400" dirty="0"/>
              <a:t> + Vs </a:t>
            </a:r>
            <a:r>
              <a:rPr lang="fr-FR" sz="2400" dirty="0" smtClean="0"/>
              <a:t> avec  </a:t>
            </a:r>
            <a:r>
              <a:rPr lang="fr-FR" sz="2400" dirty="0" err="1" smtClean="0"/>
              <a:t>Vv</a:t>
            </a:r>
            <a:r>
              <a:rPr lang="fr-FR" sz="2400" dirty="0" smtClean="0"/>
              <a:t> </a:t>
            </a:r>
            <a:r>
              <a:rPr lang="fr-FR" sz="2400" dirty="0"/>
              <a:t>= Va + </a:t>
            </a:r>
            <a:r>
              <a:rPr lang="fr-FR" sz="2400" dirty="0" err="1"/>
              <a:t>Vω</a:t>
            </a:r>
            <a:r>
              <a:rPr lang="fr-FR" sz="2400" dirty="0"/>
              <a:t> </a:t>
            </a:r>
          </a:p>
        </p:txBody>
      </p:sp>
      <p:sp>
        <p:nvSpPr>
          <p:cNvPr id="6" name="Rectangle 5"/>
          <p:cNvSpPr/>
          <p:nvPr/>
        </p:nvSpPr>
        <p:spPr>
          <a:xfrm>
            <a:off x="353916" y="3878014"/>
            <a:ext cx="3858044" cy="461665"/>
          </a:xfrm>
          <a:prstGeom prst="rect">
            <a:avLst/>
          </a:prstGeom>
        </p:spPr>
        <p:txBody>
          <a:bodyPr wrap="none">
            <a:spAutoFit/>
          </a:bodyPr>
          <a:lstStyle/>
          <a:p>
            <a:pPr marL="285750" indent="-285750">
              <a:buFont typeface="Arial" pitchFamily="34" charset="0"/>
              <a:buChar char="•"/>
            </a:pPr>
            <a:r>
              <a:rPr lang="pl-PL" sz="2400" dirty="0"/>
              <a:t>W = Wɷ + Ws avec </a:t>
            </a:r>
            <a:r>
              <a:rPr lang="fr-FR" sz="2400" dirty="0" smtClean="0"/>
              <a:t> </a:t>
            </a:r>
            <a:r>
              <a:rPr lang="pl-PL" sz="2400" dirty="0" smtClean="0"/>
              <a:t>Wa </a:t>
            </a:r>
            <a:r>
              <a:rPr lang="pl-PL" sz="2400" dirty="0"/>
              <a:t>= 0. </a:t>
            </a:r>
            <a:endParaRPr lang="fr-FR" sz="2400"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7693" y="4331676"/>
            <a:ext cx="5248275"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26363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13793" y="0"/>
            <a:ext cx="8820472" cy="1362075"/>
          </a:xfrm>
        </p:spPr>
        <p:txBody>
          <a:bodyPr>
            <a:normAutofit/>
          </a:bodyPr>
          <a:lstStyle/>
          <a:p>
            <a:pPr algn="ctr"/>
            <a:r>
              <a:rPr lang="fr-FR" sz="2400" dirty="0">
                <a:solidFill>
                  <a:schemeClr val="tx1"/>
                </a:solidFill>
              </a:rPr>
              <a:t>Il est important de définir un certain nombre de caractéristiques physiques qui permettent de préciser l'importance de ces trois phases par rapport à l'ensemble </a:t>
            </a:r>
          </a:p>
        </p:txBody>
      </p:sp>
      <p:sp>
        <p:nvSpPr>
          <p:cNvPr id="6" name="Rectangle 5"/>
          <p:cNvSpPr/>
          <p:nvPr/>
        </p:nvSpPr>
        <p:spPr>
          <a:xfrm>
            <a:off x="188008" y="3091154"/>
            <a:ext cx="4572000" cy="461665"/>
          </a:xfrm>
          <a:prstGeom prst="rect">
            <a:avLst/>
          </a:prstGeom>
        </p:spPr>
        <p:txBody>
          <a:bodyPr>
            <a:spAutoFit/>
          </a:bodyPr>
          <a:lstStyle/>
          <a:p>
            <a:pPr marL="342900" indent="-342900">
              <a:buFont typeface="Wingdings" pitchFamily="2" charset="2"/>
              <a:buChar char="q"/>
            </a:pPr>
            <a:r>
              <a:rPr lang="fr-FR" sz="2400" i="1" dirty="0" smtClean="0">
                <a:solidFill>
                  <a:srgbClr val="FF0000"/>
                </a:solidFill>
              </a:rPr>
              <a:t>Poids </a:t>
            </a:r>
            <a:r>
              <a:rPr lang="fr-FR" sz="2400" i="1" dirty="0">
                <a:solidFill>
                  <a:srgbClr val="FF0000"/>
                </a:solidFill>
              </a:rPr>
              <a:t>volumique apparent </a:t>
            </a:r>
            <a:r>
              <a:rPr lang="fr-FR" sz="2400" dirty="0">
                <a:solidFill>
                  <a:srgbClr val="FF0000"/>
                </a:solidFill>
              </a:rPr>
              <a:t>d’un sol </a:t>
            </a:r>
            <a:r>
              <a:rPr lang="fr-FR" sz="2400" dirty="0" smtClean="0">
                <a:solidFill>
                  <a:srgbClr val="FF0000"/>
                </a:solidFill>
              </a:rPr>
              <a:t>V: </a:t>
            </a:r>
            <a:endParaRPr lang="fr-FR" sz="2400" dirty="0">
              <a:solidFill>
                <a:srgbClr val="FF0000"/>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3" y="3091154"/>
            <a:ext cx="4600575"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8051" y="4023606"/>
            <a:ext cx="2800350"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7" name="Rectangle 6"/>
              <p:cNvSpPr/>
              <p:nvPr/>
            </p:nvSpPr>
            <p:spPr>
              <a:xfrm>
                <a:off x="188008" y="4023606"/>
                <a:ext cx="4144661" cy="461665"/>
              </a:xfrm>
              <a:prstGeom prst="rect">
                <a:avLst/>
              </a:prstGeom>
            </p:spPr>
            <p:txBody>
              <a:bodyPr wrap="none">
                <a:spAutoFit/>
              </a:bodyPr>
              <a:lstStyle/>
              <a:p>
                <a:pPr marL="285750" indent="-285750">
                  <a:buFont typeface="Wingdings" pitchFamily="2" charset="2"/>
                  <a:buChar char="q"/>
                </a:pPr>
                <a:r>
                  <a:rPr lang="fr-FR" sz="2400" i="1" dirty="0" smtClean="0">
                    <a:solidFill>
                      <a:srgbClr val="FF0000"/>
                    </a:solidFill>
                  </a:rPr>
                  <a:t> Poids volumique d’un sol sec ( </a:t>
                </a:r>
                <a14:m>
                  <m:oMath xmlns:m="http://schemas.openxmlformats.org/officeDocument/2006/math">
                    <m:r>
                      <a:rPr lang="fr-FR" sz="2400" i="1" dirty="0" smtClean="0">
                        <a:solidFill>
                          <a:srgbClr val="FF0000"/>
                        </a:solidFill>
                        <a:latin typeface="Cambria Math"/>
                        <a:ea typeface="Cambria Math"/>
                      </a:rPr>
                      <m:t>𝛾</m:t>
                    </m:r>
                    <m:r>
                      <a:rPr lang="fr-FR" sz="2400" b="0" i="1" dirty="0" smtClean="0">
                        <a:solidFill>
                          <a:srgbClr val="FF0000"/>
                        </a:solidFill>
                        <a:latin typeface="Cambria Math"/>
                        <a:ea typeface="Cambria Math"/>
                      </a:rPr>
                      <m:t>𝑑</m:t>
                    </m:r>
                  </m:oMath>
                </a14:m>
                <a:r>
                  <a:rPr lang="fr-FR" sz="2400" i="1" dirty="0" smtClean="0">
                    <a:solidFill>
                      <a:srgbClr val="FF0000"/>
                    </a:solidFill>
                  </a:rPr>
                  <a:t>) </a:t>
                </a:r>
                <a:r>
                  <a:rPr lang="fr-FR" sz="2400" i="1" dirty="0">
                    <a:solidFill>
                      <a:srgbClr val="FF0000"/>
                    </a:solidFill>
                  </a:rPr>
                  <a:t>: </a:t>
                </a:r>
                <a:endParaRPr lang="fr-FR" sz="2400" dirty="0">
                  <a:solidFill>
                    <a:srgbClr val="FF0000"/>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188008" y="4023606"/>
                <a:ext cx="4144661" cy="461665"/>
              </a:xfrm>
              <a:prstGeom prst="rect">
                <a:avLst/>
              </a:prstGeom>
              <a:blipFill rotWithShape="1">
                <a:blip r:embed="rId5"/>
                <a:stretch>
                  <a:fillRect l="-2059" t="-10526" r="-1324" b="-30263"/>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65746" y="4998366"/>
                <a:ext cx="4672305" cy="461665"/>
              </a:xfrm>
              <a:prstGeom prst="rect">
                <a:avLst/>
              </a:prstGeom>
            </p:spPr>
            <p:txBody>
              <a:bodyPr wrap="none">
                <a:spAutoFit/>
              </a:bodyPr>
              <a:lstStyle/>
              <a:p>
                <a:pPr marL="342900" indent="-342900">
                  <a:buFont typeface="Wingdings" pitchFamily="2" charset="2"/>
                  <a:buChar char="q"/>
                </a:pPr>
                <a:r>
                  <a:rPr lang="fr-FR" sz="2400" i="1" dirty="0" smtClean="0">
                    <a:solidFill>
                      <a:srgbClr val="FF0000"/>
                    </a:solidFill>
                  </a:rPr>
                  <a:t>Poids volumique des grains solides ( </a:t>
                </a:r>
                <a14:m>
                  <m:oMath xmlns:m="http://schemas.openxmlformats.org/officeDocument/2006/math">
                    <m:r>
                      <a:rPr lang="fr-FR" sz="2400" i="1" dirty="0" smtClean="0">
                        <a:solidFill>
                          <a:srgbClr val="FF0000"/>
                        </a:solidFill>
                        <a:latin typeface="Cambria Math"/>
                        <a:ea typeface="Cambria Math"/>
                      </a:rPr>
                      <m:t>𝛾</m:t>
                    </m:r>
                    <m:r>
                      <a:rPr lang="fr-FR" sz="2400" b="0" i="1" dirty="0" smtClean="0">
                        <a:solidFill>
                          <a:srgbClr val="FF0000"/>
                        </a:solidFill>
                        <a:latin typeface="Cambria Math"/>
                        <a:ea typeface="Cambria Math"/>
                      </a:rPr>
                      <m:t>𝑠</m:t>
                    </m:r>
                  </m:oMath>
                </a14:m>
                <a:r>
                  <a:rPr lang="fr-FR" sz="2400" i="1" dirty="0" smtClean="0">
                    <a:solidFill>
                      <a:srgbClr val="FF0000"/>
                    </a:solidFill>
                  </a:rPr>
                  <a:t>) </a:t>
                </a:r>
                <a:r>
                  <a:rPr lang="fr-FR" sz="2400" i="1" dirty="0">
                    <a:solidFill>
                      <a:srgbClr val="FF0000"/>
                    </a:solidFill>
                  </a:rPr>
                  <a:t>:</a:t>
                </a:r>
                <a:r>
                  <a:rPr lang="fr-FR" sz="2400" i="1" dirty="0" smtClean="0">
                    <a:solidFill>
                      <a:srgbClr val="FF0000"/>
                    </a:solidFill>
                  </a:rPr>
                  <a:t> </a:t>
                </a:r>
                <a:endParaRPr lang="fr-FR" sz="2400" dirty="0">
                  <a:solidFill>
                    <a:srgbClr val="FF0000"/>
                  </a:solidFill>
                </a:endParaRPr>
              </a:p>
            </p:txBody>
          </p:sp>
        </mc:Choice>
        <mc:Fallback xmlns="">
          <p:sp>
            <p:nvSpPr>
              <p:cNvPr id="8" name="Rectangle 7"/>
              <p:cNvSpPr>
                <a:spLocks noRot="1" noChangeAspect="1" noMove="1" noResize="1" noEditPoints="1" noAdjustHandles="1" noChangeArrowheads="1" noChangeShapeType="1" noTextEdit="1"/>
              </p:cNvSpPr>
              <p:nvPr/>
            </p:nvSpPr>
            <p:spPr>
              <a:xfrm>
                <a:off x="165746" y="4998366"/>
                <a:ext cx="4672305" cy="461665"/>
              </a:xfrm>
              <a:prstGeom prst="rect">
                <a:avLst/>
              </a:prstGeom>
              <a:blipFill rotWithShape="1">
                <a:blip r:embed="rId6"/>
                <a:stretch>
                  <a:fillRect l="-1695" t="-10526" b="-30263"/>
                </a:stretch>
              </a:blipFill>
            </p:spPr>
            <p:txBody>
              <a:bodyPr/>
              <a:lstStyle/>
              <a:p>
                <a:r>
                  <a:rPr lang="fr-FR">
                    <a:noFill/>
                  </a:rPr>
                  <a:t> </a:t>
                </a:r>
              </a:p>
            </p:txBody>
          </p:sp>
        </mc:Fallback>
      </mc:AlternateContent>
      <p:pic>
        <p:nvPicPr>
          <p:cNvPr id="4101"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91113" y="4867249"/>
            <a:ext cx="1038225"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1691681" y="1268760"/>
            <a:ext cx="6264696" cy="892552"/>
          </a:xfrm>
          <a:prstGeom prst="rect">
            <a:avLst/>
          </a:prstGeom>
        </p:spPr>
        <p:txBody>
          <a:bodyPr wrap="square">
            <a:spAutoFit/>
          </a:bodyPr>
          <a:lstStyle/>
          <a:p>
            <a:pPr marL="457200" indent="-457200" algn="ctr">
              <a:buAutoNum type="arabicPeriod"/>
            </a:pPr>
            <a:r>
              <a:rPr lang="fr-FR" sz="2400" b="1" dirty="0" smtClean="0">
                <a:solidFill>
                  <a:srgbClr val="FF0000"/>
                </a:solidFill>
              </a:rPr>
              <a:t>Caractéristiques physiques</a:t>
            </a:r>
          </a:p>
          <a:p>
            <a:pPr marL="342900" indent="-342900" algn="ctr">
              <a:buFont typeface="Arial" pitchFamily="34" charset="0"/>
              <a:buChar char="•"/>
            </a:pPr>
            <a:r>
              <a:rPr lang="fr-FR" sz="2800" b="1" i="1" dirty="0" smtClean="0"/>
              <a:t>Poids volumiques  </a:t>
            </a:r>
            <a:endParaRPr lang="fr-FR" sz="2800" i="1" dirty="0"/>
          </a:p>
        </p:txBody>
      </p:sp>
      <mc:AlternateContent xmlns:mc="http://schemas.openxmlformats.org/markup-compatibility/2006" xmlns:a14="http://schemas.microsoft.com/office/drawing/2010/main">
        <mc:Choice Requires="a14">
          <p:sp>
            <p:nvSpPr>
              <p:cNvPr id="15" name="Rectangle 14"/>
              <p:cNvSpPr/>
              <p:nvPr/>
            </p:nvSpPr>
            <p:spPr>
              <a:xfrm>
                <a:off x="165746" y="5551682"/>
                <a:ext cx="5688632" cy="830997"/>
              </a:xfrm>
              <a:prstGeom prst="rect">
                <a:avLst/>
              </a:prstGeom>
            </p:spPr>
            <p:txBody>
              <a:bodyPr wrap="square">
                <a:spAutoFit/>
              </a:bodyPr>
              <a:lstStyle/>
              <a:p>
                <a:pPr marL="285750" indent="-285750">
                  <a:buFont typeface="Wingdings" pitchFamily="2" charset="2"/>
                  <a:buChar char="q"/>
                </a:pPr>
                <a:endParaRPr lang="fr-FR" sz="2400" dirty="0" smtClean="0">
                  <a:solidFill>
                    <a:srgbClr val="FF0000"/>
                  </a:solidFill>
                </a:endParaRPr>
              </a:p>
              <a:p>
                <a:pPr marL="285750" indent="-285750">
                  <a:buFont typeface="Wingdings" pitchFamily="2" charset="2"/>
                  <a:buChar char="q"/>
                </a:pPr>
                <a:r>
                  <a:rPr lang="fr-FR" sz="2400" i="1" dirty="0" smtClean="0">
                    <a:solidFill>
                      <a:srgbClr val="FF0000"/>
                    </a:solidFill>
                  </a:rPr>
                  <a:t> Poids </a:t>
                </a:r>
                <a:r>
                  <a:rPr lang="fr-FR" sz="2400" i="1" dirty="0">
                    <a:solidFill>
                      <a:srgbClr val="FF0000"/>
                    </a:solidFill>
                  </a:rPr>
                  <a:t>spécifique de l’eau contenu dans le sol </a:t>
                </a:r>
                <a:r>
                  <a:rPr lang="fr-FR" sz="2400" i="1" dirty="0" smtClean="0">
                    <a:solidFill>
                      <a:srgbClr val="FF0000"/>
                    </a:solidFill>
                  </a:rPr>
                  <a:t> </a:t>
                </a:r>
                <a14:m>
                  <m:oMath xmlns:m="http://schemas.openxmlformats.org/officeDocument/2006/math">
                    <m:r>
                      <a:rPr lang="fr-FR" sz="2400" i="1" smtClean="0">
                        <a:solidFill>
                          <a:srgbClr val="FF0000"/>
                        </a:solidFill>
                        <a:latin typeface="Cambria Math"/>
                        <a:ea typeface="Cambria Math"/>
                      </a:rPr>
                      <m:t>𝛾</m:t>
                    </m:r>
                    <m:r>
                      <a:rPr lang="fr-FR" sz="2400" b="0" i="1" smtClean="0">
                        <a:solidFill>
                          <a:srgbClr val="FF0000"/>
                        </a:solidFill>
                        <a:latin typeface="Cambria Math"/>
                        <a:ea typeface="Cambria Math"/>
                      </a:rPr>
                      <m:t>𝑤</m:t>
                    </m:r>
                  </m:oMath>
                </a14:m>
                <a:r>
                  <a:rPr lang="fr-FR" sz="2400" i="1" dirty="0" smtClean="0">
                    <a:solidFill>
                      <a:srgbClr val="FF0000"/>
                    </a:solidFill>
                  </a:rPr>
                  <a:t>: </a:t>
                </a:r>
                <a:endParaRPr lang="fr-FR" sz="2400" dirty="0">
                  <a:solidFill>
                    <a:srgbClr val="FF0000"/>
                  </a:solidFill>
                </a:endParaRPr>
              </a:p>
            </p:txBody>
          </p:sp>
        </mc:Choice>
        <mc:Fallback xmlns="">
          <p:sp>
            <p:nvSpPr>
              <p:cNvPr id="15" name="Rectangle 14"/>
              <p:cNvSpPr>
                <a:spLocks noRot="1" noChangeAspect="1" noMove="1" noResize="1" noEditPoints="1" noAdjustHandles="1" noChangeArrowheads="1" noChangeShapeType="1" noTextEdit="1"/>
              </p:cNvSpPr>
              <p:nvPr/>
            </p:nvSpPr>
            <p:spPr>
              <a:xfrm>
                <a:off x="165746" y="5551682"/>
                <a:ext cx="5688632" cy="830997"/>
              </a:xfrm>
              <a:prstGeom prst="rect">
                <a:avLst/>
              </a:prstGeom>
              <a:blipFill rotWithShape="1">
                <a:blip r:embed="rId8"/>
                <a:stretch>
                  <a:fillRect l="-1393" b="-16912"/>
                </a:stretch>
              </a:blipFill>
            </p:spPr>
            <p:txBody>
              <a:bodyPr/>
              <a:lstStyle/>
              <a:p>
                <a:r>
                  <a:rPr lang="fr-FR">
                    <a:noFill/>
                  </a:rPr>
                  <a:t> </a:t>
                </a:r>
              </a:p>
            </p:txBody>
          </p:sp>
        </mc:Fallback>
      </mc:AlternateContent>
      <p:pic>
        <p:nvPicPr>
          <p:cNvPr id="1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19407" y="5733256"/>
            <a:ext cx="1247775"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00337" y="6290468"/>
            <a:ext cx="3219450"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03699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5576" y="476672"/>
            <a:ext cx="7772400" cy="1362075"/>
          </a:xfrm>
        </p:spPr>
        <p:txBody>
          <a:bodyPr/>
          <a:lstStyle/>
          <a:p>
            <a:pPr algn="ctr"/>
            <a:r>
              <a:rPr lang="fr-FR" b="1" dirty="0">
                <a:solidFill>
                  <a:srgbClr val="FF0000"/>
                </a:solidFill>
              </a:rPr>
              <a:t>1. Caractéristiques physiques </a:t>
            </a:r>
            <a:r>
              <a:rPr lang="fr-FR" b="1" dirty="0" smtClean="0">
                <a:solidFill>
                  <a:srgbClr val="FF0000"/>
                </a:solidFill>
              </a:rPr>
              <a:t/>
            </a:r>
            <a:br>
              <a:rPr lang="fr-FR" b="1" dirty="0" smtClean="0">
                <a:solidFill>
                  <a:srgbClr val="FF0000"/>
                </a:solidFill>
              </a:rPr>
            </a:br>
            <a:r>
              <a:rPr lang="fr-FR" b="1" i="1" dirty="0" smtClean="0">
                <a:solidFill>
                  <a:schemeClr val="tx1"/>
                </a:solidFill>
              </a:rPr>
              <a:t>Densités</a:t>
            </a:r>
            <a:r>
              <a:rPr lang="fr-FR" b="1" dirty="0" smtClean="0">
                <a:solidFill>
                  <a:srgbClr val="FF0000"/>
                </a:solidFill>
              </a:rPr>
              <a:t> </a:t>
            </a:r>
            <a:endParaRPr lang="fr-FR" dirty="0"/>
          </a:p>
        </p:txBody>
      </p:sp>
      <p:sp>
        <p:nvSpPr>
          <p:cNvPr id="3" name="Espace réservé du texte 2"/>
          <p:cNvSpPr>
            <a:spLocks noGrp="1"/>
          </p:cNvSpPr>
          <p:nvPr>
            <p:ph type="body" idx="1"/>
          </p:nvPr>
        </p:nvSpPr>
        <p:spPr/>
        <p:txBody>
          <a:bodyPr/>
          <a:lstStyle/>
          <a:p>
            <a:endParaRPr lang="fr-FR" b="1" dirty="0">
              <a:solidFill>
                <a:srgbClr val="FF0000"/>
              </a:solidFill>
            </a:endParaRPr>
          </a:p>
          <a:p>
            <a:pPr marL="342900" indent="-342900">
              <a:buFont typeface="Wingdings" pitchFamily="2" charset="2"/>
              <a:buChar char="q"/>
            </a:pPr>
            <a:r>
              <a:rPr lang="fr-FR" b="1" i="1" dirty="0">
                <a:solidFill>
                  <a:srgbClr val="FF0000"/>
                </a:solidFill>
              </a:rPr>
              <a:t>Densité humide </a:t>
            </a:r>
            <a:endParaRPr lang="fr-FR" b="1" dirty="0">
              <a:solidFill>
                <a:srgbClr val="FF0000"/>
              </a:solidFill>
            </a:endParaRPr>
          </a:p>
          <a:p>
            <a:endParaRPr lang="fr-FR" b="1" dirty="0">
              <a:solidFill>
                <a:srgbClr val="FF0000"/>
              </a:solidFill>
            </a:endParaRPr>
          </a:p>
        </p:txBody>
      </p:sp>
      <p:sp>
        <p:nvSpPr>
          <p:cNvPr id="4" name="Rectangle 3"/>
          <p:cNvSpPr/>
          <p:nvPr/>
        </p:nvSpPr>
        <p:spPr>
          <a:xfrm>
            <a:off x="683568" y="3732432"/>
            <a:ext cx="4572000" cy="892552"/>
          </a:xfrm>
          <a:prstGeom prst="rect">
            <a:avLst/>
          </a:prstGeom>
        </p:spPr>
        <p:txBody>
          <a:bodyPr>
            <a:spAutoFit/>
          </a:bodyPr>
          <a:lstStyle/>
          <a:p>
            <a:endParaRPr lang="fr-FR" sz="2400" dirty="0">
              <a:solidFill>
                <a:srgbClr val="FF0000"/>
              </a:solidFill>
            </a:endParaRPr>
          </a:p>
          <a:p>
            <a:pPr marL="342900" indent="-342900">
              <a:buFont typeface="Wingdings" pitchFamily="2" charset="2"/>
              <a:buChar char="q"/>
            </a:pPr>
            <a:r>
              <a:rPr lang="fr-FR" sz="2800" b="1" i="1" dirty="0" smtClean="0">
                <a:solidFill>
                  <a:srgbClr val="FF0000"/>
                </a:solidFill>
              </a:rPr>
              <a:t> Densité </a:t>
            </a:r>
            <a:r>
              <a:rPr lang="fr-FR" sz="2800" b="1" i="1" dirty="0">
                <a:solidFill>
                  <a:srgbClr val="FF0000"/>
                </a:solidFill>
              </a:rPr>
              <a:t>sèche </a:t>
            </a:r>
            <a:endParaRPr lang="fr-FR" sz="2800" b="1" dirty="0">
              <a:solidFill>
                <a:srgbClr val="FF0000"/>
              </a:solidFill>
            </a:endParaRPr>
          </a:p>
        </p:txBody>
      </p:sp>
      <p:sp>
        <p:nvSpPr>
          <p:cNvPr id="5" name="Rectangle 4"/>
          <p:cNvSpPr/>
          <p:nvPr/>
        </p:nvSpPr>
        <p:spPr>
          <a:xfrm>
            <a:off x="670686" y="4797152"/>
            <a:ext cx="5053442" cy="892552"/>
          </a:xfrm>
          <a:prstGeom prst="rect">
            <a:avLst/>
          </a:prstGeom>
        </p:spPr>
        <p:txBody>
          <a:bodyPr wrap="square">
            <a:spAutoFit/>
          </a:bodyPr>
          <a:lstStyle/>
          <a:p>
            <a:endParaRPr lang="fr-FR" sz="2400" b="1" dirty="0">
              <a:solidFill>
                <a:srgbClr val="FF0000"/>
              </a:solidFill>
            </a:endParaRPr>
          </a:p>
          <a:p>
            <a:pPr marL="342900" indent="-342900">
              <a:buFont typeface="Wingdings" pitchFamily="2" charset="2"/>
              <a:buChar char="q"/>
            </a:pPr>
            <a:r>
              <a:rPr lang="fr-FR" sz="2800" b="1" i="1" dirty="0" smtClean="0">
                <a:solidFill>
                  <a:srgbClr val="FF0000"/>
                </a:solidFill>
              </a:rPr>
              <a:t> Densité </a:t>
            </a:r>
            <a:r>
              <a:rPr lang="fr-FR" sz="2800" b="1" i="1" dirty="0">
                <a:solidFill>
                  <a:srgbClr val="FF0000"/>
                </a:solidFill>
              </a:rPr>
              <a:t>des grains (notation G) </a:t>
            </a:r>
            <a:endParaRPr lang="fr-FR" sz="2800" b="1" dirty="0">
              <a:solidFill>
                <a:srgbClr val="FF0000"/>
              </a:solidFill>
            </a:endParaRP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2884714"/>
            <a:ext cx="576064" cy="688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4529" y="4083420"/>
            <a:ext cx="621407" cy="713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128" y="5180070"/>
            <a:ext cx="936104"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08814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395536" y="2610949"/>
            <a:ext cx="7772400" cy="953070"/>
          </a:xfrm>
        </p:spPr>
        <p:txBody>
          <a:bodyPr>
            <a:normAutofit/>
          </a:bodyPr>
          <a:lstStyle/>
          <a:p>
            <a:pPr marL="457200" indent="-457200">
              <a:buFont typeface="Wingdings" pitchFamily="2" charset="2"/>
              <a:buChar char="q"/>
            </a:pPr>
            <a:r>
              <a:rPr lang="fr-FR" sz="2800" b="1" i="1" dirty="0" smtClean="0">
                <a:solidFill>
                  <a:srgbClr val="FF0000"/>
                </a:solidFill>
              </a:rPr>
              <a:t>Porosité :                            &lt; 1</a:t>
            </a:r>
            <a:endParaRPr lang="fr-FR" sz="2800" b="1" i="1" dirty="0">
              <a:solidFill>
                <a:srgbClr val="FF0000"/>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2636912"/>
            <a:ext cx="1152128"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re 1"/>
          <p:cNvSpPr>
            <a:spLocks noGrp="1"/>
          </p:cNvSpPr>
          <p:nvPr>
            <p:ph type="title"/>
          </p:nvPr>
        </p:nvSpPr>
        <p:spPr/>
        <p:txBody>
          <a:bodyPr/>
          <a:lstStyle/>
          <a:p>
            <a:pPr algn="ctr"/>
            <a:r>
              <a:rPr lang="fr-FR" b="1" dirty="0">
                <a:solidFill>
                  <a:srgbClr val="FF0000"/>
                </a:solidFill>
              </a:rPr>
              <a:t>1. Caractéristiques physiques </a:t>
            </a:r>
            <a:r>
              <a:rPr lang="fr-FR" b="1" dirty="0" smtClean="0">
                <a:solidFill>
                  <a:srgbClr val="FF0000"/>
                </a:solidFill>
              </a:rPr>
              <a:t/>
            </a:r>
            <a:br>
              <a:rPr lang="fr-FR" b="1" dirty="0" smtClean="0">
                <a:solidFill>
                  <a:srgbClr val="FF0000"/>
                </a:solidFill>
              </a:rPr>
            </a:br>
            <a:endParaRPr lang="fr-FR" dirty="0"/>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8301" y="3742995"/>
            <a:ext cx="885627" cy="450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Espace réservé du texte 2"/>
          <p:cNvSpPr txBox="1">
            <a:spLocks/>
          </p:cNvSpPr>
          <p:nvPr/>
        </p:nvSpPr>
        <p:spPr>
          <a:xfrm>
            <a:off x="395536" y="3711150"/>
            <a:ext cx="7772400" cy="953070"/>
          </a:xfrm>
          <a:prstGeom prst="rect">
            <a:avLst/>
          </a:prstGeom>
        </p:spPr>
        <p:txBody>
          <a:bodyPr anchor="t" anchorCtr="0">
            <a:normAutofit/>
          </a:bodyPr>
          <a:lstStyle>
            <a:lvl1pPr marL="0" indent="0" algn="l" rtl="0" eaLnBrk="1" latinLnBrk="0" hangingPunct="1">
              <a:spcBef>
                <a:spcPts val="580"/>
              </a:spcBef>
              <a:buClr>
                <a:schemeClr val="accent1"/>
              </a:buClr>
              <a:buSzPct val="85000"/>
              <a:buFont typeface="Wingdings 2"/>
              <a:buNone/>
              <a:defRPr kumimoji="0" sz="2400" kern="1200">
                <a:solidFill>
                  <a:schemeClr val="tx1">
                    <a:tint val="75000"/>
                  </a:schemeClr>
                </a:solidFill>
                <a:latin typeface="+mn-lt"/>
                <a:ea typeface="+mn-ea"/>
                <a:cs typeface="+mn-cs"/>
              </a:defRPr>
            </a:lvl1pPr>
            <a:lvl2pPr marL="548640" indent="-228600" algn="l" rtl="0" eaLnBrk="1" latinLnBrk="0" hangingPunct="1">
              <a:spcBef>
                <a:spcPts val="370"/>
              </a:spcBef>
              <a:buClr>
                <a:schemeClr val="accent2"/>
              </a:buClr>
              <a:buSzPct val="85000"/>
              <a:buFont typeface="Wingdings 2"/>
              <a:buNone/>
              <a:defRPr kumimoji="0" sz="1800" kern="1200">
                <a:solidFill>
                  <a:schemeClr val="tx1">
                    <a:tint val="75000"/>
                  </a:schemeClr>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None/>
              <a:defRPr kumimoji="0" sz="1600" kern="1200">
                <a:solidFill>
                  <a:schemeClr val="tx1">
                    <a:tint val="75000"/>
                  </a:schemeClr>
                </a:solidFill>
                <a:latin typeface="+mn-lt"/>
                <a:ea typeface="+mn-ea"/>
                <a:cs typeface="+mn-cs"/>
              </a:defRPr>
            </a:lvl3pPr>
            <a:lvl4pPr marL="1097280" indent="-228600" algn="l" rtl="0" eaLnBrk="1" latinLnBrk="0" hangingPunct="1">
              <a:spcBef>
                <a:spcPts val="370"/>
              </a:spcBef>
              <a:buClr>
                <a:schemeClr val="accent3"/>
              </a:buClr>
              <a:buSzPct val="80000"/>
              <a:buFont typeface="Wingdings 2"/>
              <a:buNone/>
              <a:defRPr kumimoji="0" sz="1400" kern="1200">
                <a:solidFill>
                  <a:schemeClr val="tx1">
                    <a:tint val="75000"/>
                  </a:schemeClr>
                </a:solidFill>
                <a:latin typeface="+mn-lt"/>
                <a:ea typeface="+mn-ea"/>
                <a:cs typeface="+mn-cs"/>
              </a:defRPr>
            </a:lvl4pPr>
            <a:lvl5pPr marL="1371600" indent="-228600" algn="l" rtl="0" eaLnBrk="1" latinLnBrk="0" hangingPunct="1">
              <a:spcBef>
                <a:spcPts val="370"/>
              </a:spcBef>
              <a:buClr>
                <a:schemeClr val="accent3"/>
              </a:buClr>
              <a:buFontTx/>
              <a:buNone/>
              <a:defRPr kumimoji="0" sz="1400" kern="1200">
                <a:solidFill>
                  <a:schemeClr val="tx1">
                    <a:tint val="75000"/>
                  </a:schemeClr>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457200" indent="-457200">
              <a:buFont typeface="Wingdings" pitchFamily="2" charset="2"/>
              <a:buChar char="q"/>
            </a:pPr>
            <a:r>
              <a:rPr lang="fr-FR" sz="2800" b="1" i="1" dirty="0" smtClean="0">
                <a:solidFill>
                  <a:srgbClr val="FF0000"/>
                </a:solidFill>
              </a:rPr>
              <a:t>Compacité  : </a:t>
            </a:r>
            <a:endParaRPr lang="fr-FR" sz="2800" b="1" i="1" dirty="0">
              <a:solidFill>
                <a:srgbClr val="FF0000"/>
              </a:solidFill>
            </a:endParaRPr>
          </a:p>
        </p:txBody>
      </p:sp>
      <p:sp>
        <p:nvSpPr>
          <p:cNvPr id="4" name="Rectangle 3"/>
          <p:cNvSpPr/>
          <p:nvPr/>
        </p:nvSpPr>
        <p:spPr>
          <a:xfrm>
            <a:off x="4139952" y="3617434"/>
            <a:ext cx="4896543" cy="1015663"/>
          </a:xfrm>
          <a:prstGeom prst="rect">
            <a:avLst/>
          </a:prstGeom>
        </p:spPr>
        <p:txBody>
          <a:bodyPr wrap="square">
            <a:spAutoFit/>
          </a:bodyPr>
          <a:lstStyle/>
          <a:p>
            <a:r>
              <a:rPr lang="fr-FR" sz="2000" dirty="0"/>
              <a:t>Dans le volume unité, les grains solides occupent donc un volume 1-n .Ce volume (</a:t>
            </a:r>
            <a:r>
              <a:rPr lang="fr-FR" sz="2000" i="1" dirty="0"/>
              <a:t>1-n) </a:t>
            </a:r>
            <a:r>
              <a:rPr lang="fr-FR" sz="2000" dirty="0"/>
              <a:t>s’appelle la compacité </a:t>
            </a:r>
          </a:p>
        </p:txBody>
      </p:sp>
      <p:sp>
        <p:nvSpPr>
          <p:cNvPr id="6" name="Rectangle 5"/>
          <p:cNvSpPr/>
          <p:nvPr/>
        </p:nvSpPr>
        <p:spPr>
          <a:xfrm>
            <a:off x="712168" y="5066020"/>
            <a:ext cx="2973186" cy="523220"/>
          </a:xfrm>
          <a:prstGeom prst="rect">
            <a:avLst/>
          </a:prstGeom>
        </p:spPr>
        <p:txBody>
          <a:bodyPr wrap="none">
            <a:spAutoFit/>
          </a:bodyPr>
          <a:lstStyle/>
          <a:p>
            <a:pPr marL="285750" indent="-285750">
              <a:buFont typeface="Wingdings" pitchFamily="2" charset="2"/>
              <a:buChar char="q"/>
            </a:pPr>
            <a:r>
              <a:rPr lang="fr-FR" sz="2800" b="1" i="1" dirty="0" smtClean="0">
                <a:solidFill>
                  <a:srgbClr val="FF0000"/>
                </a:solidFill>
              </a:rPr>
              <a:t> Indice </a:t>
            </a:r>
            <a:r>
              <a:rPr lang="fr-FR" sz="2800" b="1" i="1" dirty="0">
                <a:solidFill>
                  <a:srgbClr val="FF0000"/>
                </a:solidFill>
              </a:rPr>
              <a:t>des vides : </a:t>
            </a:r>
            <a:endParaRPr lang="fr-FR" sz="2800" dirty="0">
              <a:solidFill>
                <a:srgbClr val="FF0000"/>
              </a:solidFill>
            </a:endParaRPr>
          </a:p>
        </p:txBody>
      </p:sp>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8002" y="4915562"/>
            <a:ext cx="1310325" cy="935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2080" y="5147276"/>
            <a:ext cx="3600400" cy="471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853619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apitaux">
  <a:themeElements>
    <a:clrScheme name="Capitaux">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apitaux">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apitaux">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317</TotalTime>
  <Words>1500</Words>
  <Application>Microsoft Office PowerPoint</Application>
  <PresentationFormat>Affichage à l'écran (4:3)</PresentationFormat>
  <Paragraphs>144</Paragraphs>
  <Slides>36</Slides>
  <Notes>1</Notes>
  <HiddenSlides>0</HiddenSlides>
  <MMClips>0</MMClips>
  <ScaleCrop>false</ScaleCrop>
  <HeadingPairs>
    <vt:vector size="4" baseType="variant">
      <vt:variant>
        <vt:lpstr>Thème</vt:lpstr>
      </vt:variant>
      <vt:variant>
        <vt:i4>1</vt:i4>
      </vt:variant>
      <vt:variant>
        <vt:lpstr>Titres des diapositives</vt:lpstr>
      </vt:variant>
      <vt:variant>
        <vt:i4>36</vt:i4>
      </vt:variant>
    </vt:vector>
  </HeadingPairs>
  <TitlesOfParts>
    <vt:vector size="37" baseType="lpstr">
      <vt:lpstr>Capitaux</vt:lpstr>
      <vt:lpstr> Chapitre II : CARACTERISTIQUES PHYSIQUES  DES SOLS </vt:lpstr>
      <vt:lpstr>  Avant-propos </vt:lpstr>
      <vt:lpstr>Présentation PowerPoint</vt:lpstr>
      <vt:lpstr>On définit tout d'abord les volumes liés aux constituants d'un échantillon: </vt:lpstr>
      <vt:lpstr>Viennent ensuite les définitions des poids de ces constituants: </vt:lpstr>
      <vt:lpstr>Avec les relations : </vt:lpstr>
      <vt:lpstr>Il est important de définir un certain nombre de caractéristiques physiques qui permettent de préciser l'importance de ces trois phases par rapport à l'ensemble </vt:lpstr>
      <vt:lpstr>1. Caractéristiques physiques  Densités </vt:lpstr>
      <vt:lpstr>1. Caractéristiques physiques  </vt:lpstr>
      <vt:lpstr>1. Caractéristiques physiques  </vt:lpstr>
      <vt:lpstr>RELATIONS ENTRE LES PARAMETRES </vt:lpstr>
      <vt:lpstr>Densité relative </vt:lpstr>
      <vt:lpstr>Présentation PowerPoint</vt:lpstr>
      <vt:lpstr>Présentation PowerPoint</vt:lpstr>
      <vt:lpstr>Caractéristiques Granulométriques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2. Etats de consistance des sols limites D'ATTERBERG </vt:lpstr>
      <vt:lpstr>Présentation PowerPoint</vt:lpstr>
      <vt:lpstr>Limite d'ATTERBERG </vt:lpstr>
      <vt:lpstr>A partir des limites d'Atterberg, on peut calculer les indices suivants qui expriment la sensibilité à l'eau du sol (Ip) et sa consistance (Ic) par rapport à sa teneur en eau ( ω) : </vt:lpstr>
      <vt:lpstr>Présentation PowerPoint</vt:lpstr>
      <vt:lpstr>Présentation PowerPoint</vt:lpstr>
      <vt:lpstr>Présentation PowerPoint</vt:lpstr>
      <vt:lpstr> La teneur en matières organiques : « MO »  </vt:lpstr>
      <vt:lpstr>3. CLASSIFICATIONS GEOTECHNIQUES DES SOLS</vt:lpstr>
      <vt:lpstr>3. CLASSIFICATIONS GEOTECHNIQUES DES SOLS</vt:lpstr>
      <vt:lpstr>3. CLASSIFICATIONS GEOTECHNIQUES DES SOLS</vt:lpstr>
      <vt:lpstr>3. CLASSIFICATIONS GEOTECHNIQUES DES SOLS</vt:lpstr>
      <vt:lpstr>3. CLASSIFICATIONS GEOTECHNIQUES DES SOLS</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Chapitre I : CARACTERISTIQUES PHYSIQUES  DES SOLS</dc:title>
  <dc:creator>NTC</dc:creator>
  <cp:lastModifiedBy>NTC</cp:lastModifiedBy>
  <cp:revision>55</cp:revision>
  <dcterms:created xsi:type="dcterms:W3CDTF">2019-05-10T21:55:02Z</dcterms:created>
  <dcterms:modified xsi:type="dcterms:W3CDTF">2020-12-04T20:34:00Z</dcterms:modified>
</cp:coreProperties>
</file>