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8"/>
  </p:notesMasterIdLst>
  <p:handoutMasterIdLst>
    <p:handoutMasterId r:id="rId9"/>
  </p:handoutMasterIdLst>
  <p:sldIdLst>
    <p:sldId id="661" r:id="rId2"/>
    <p:sldId id="540" r:id="rId3"/>
    <p:sldId id="755" r:id="rId4"/>
    <p:sldId id="572" r:id="rId5"/>
    <p:sldId id="754" r:id="rId6"/>
    <p:sldId id="63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0408" autoAdjust="0"/>
  </p:normalViewPr>
  <p:slideViewPr>
    <p:cSldViewPr>
      <p:cViewPr>
        <p:scale>
          <a:sx n="40" d="100"/>
          <a:sy n="40" d="100"/>
        </p:scale>
        <p:origin x="-2862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81A8A-A5B8-4C12-8103-99096EE1C285}" type="datetimeFigureOut">
              <a:rPr lang="fr-CA" smtClean="0"/>
              <a:pPr/>
              <a:t>2021-11-30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62A51-CA22-4901-9647-B6E545D5C5FE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524755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42187-AAA5-4BF6-BEB2-3B35609A4075}" type="datetimeFigureOut">
              <a:rPr lang="fr-CA" smtClean="0"/>
              <a:pPr/>
              <a:t>2021-11-30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86942-D884-4CEF-BEE6-D3F81513627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046870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6942-D884-4CEF-BEE6-D3F815136274}" type="slidenum">
              <a:rPr lang="fr-CA" smtClean="0"/>
              <a:pPr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4139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6942-D884-4CEF-BEE6-D3F815136274}" type="slidenum">
              <a:rPr lang="fr-CA" smtClean="0"/>
              <a:pPr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4187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2973-1B5B-4914-800C-CB9DD460E13D}" type="datetime1">
              <a:rPr lang="fr-CA" smtClean="0"/>
              <a:t>2021-11-30</a:t>
            </a:fld>
            <a:endParaRPr lang="fr-CA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3E84-74D9-4D05-AE13-900A10DA50CB}" type="datetime1">
              <a:rPr lang="fr-CA" smtClean="0"/>
              <a:t>2021-11-30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42805-2D49-4961-B049-143BC85EAB48}" type="datetime1">
              <a:rPr lang="fr-CA" smtClean="0"/>
              <a:t>2021-11-30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01FB-A4EA-4ABA-B61D-BEC0627D828B}" type="datetime1">
              <a:rPr lang="fr-CA" smtClean="0"/>
              <a:t>2021-11-30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7420-BFA6-4033-AF86-9B495C13F975}" type="datetime1">
              <a:rPr lang="fr-CA" smtClean="0"/>
              <a:t>2021-11-30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EC81-3642-4729-B0C9-5B558B76CF72}" type="datetime1">
              <a:rPr lang="fr-CA" smtClean="0"/>
              <a:t>2021-11-30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8C8D-433B-4B11-A04D-E2E31CC99CCC}" type="datetime1">
              <a:rPr lang="fr-CA" smtClean="0"/>
              <a:t>2021-11-30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0410-E758-4035-B1BB-02B35A108494}" type="datetime1">
              <a:rPr lang="fr-CA" smtClean="0"/>
              <a:t>2021-11-30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C742-FF26-4F3C-BA05-335AF2A53DCA}" type="datetime1">
              <a:rPr lang="fr-CA" smtClean="0"/>
              <a:t>2021-11-30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3A58-ADBC-48C2-9374-4EBCE3251E8E}" type="datetime1">
              <a:rPr lang="fr-CA" smtClean="0"/>
              <a:t>2021-11-30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545E-B2B9-463E-9D2C-1DC253EAA4CD}" type="datetime1">
              <a:rPr lang="fr-CA" smtClean="0"/>
              <a:t>2021-11-30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3307FD4-9450-4042-82C7-ED22CFF50C80}" type="datetime1">
              <a:rPr lang="fr-CA" smtClean="0"/>
              <a:t>2021-11-30</a:t>
            </a:fld>
            <a:endParaRPr lang="fr-CA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CA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8A0F0CD-63DD-4921-98B7-1E734A6AB9A2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learning.univ-msila.dz/moodle/course/view.php?id=61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1</a:t>
            </a:fld>
            <a:endParaRPr lang="fr-CA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xmlns="" id="{67619471-7611-4C3C-A119-2C23D53741E5}"/>
              </a:ext>
            </a:extLst>
          </p:cNvPr>
          <p:cNvSpPr txBox="1">
            <a:spLocks/>
          </p:cNvSpPr>
          <p:nvPr/>
        </p:nvSpPr>
        <p:spPr bwMode="auto">
          <a:xfrm>
            <a:off x="2545743" y="100185"/>
            <a:ext cx="5335668" cy="115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Aft>
                <a:spcPct val="0"/>
              </a:spcAft>
              <a:buClr>
                <a:schemeClr val="folHlink"/>
              </a:buClr>
              <a:buSzPct val="60000"/>
              <a:defRPr/>
            </a:pPr>
            <a:r>
              <a:rPr lang="fr-FR" b="1" dirty="0">
                <a:solidFill>
                  <a:srgbClr val="0000CC"/>
                </a:solidFill>
              </a:rPr>
              <a:t>Université Yahia </a:t>
            </a:r>
            <a:r>
              <a:rPr lang="fr-FR" b="1" dirty="0" err="1">
                <a:solidFill>
                  <a:srgbClr val="0000CC"/>
                </a:solidFill>
              </a:rPr>
              <a:t>Fares</a:t>
            </a:r>
            <a:r>
              <a:rPr lang="fr-FR" b="1" dirty="0">
                <a:solidFill>
                  <a:srgbClr val="0000CC"/>
                </a:solidFill>
              </a:rPr>
              <a:t> de Médéa</a:t>
            </a:r>
          </a:p>
          <a:p>
            <a:pPr lvl="0" algn="ctr" eaLnBrk="0" fontAlgn="base" hangingPunct="0">
              <a:spcAft>
                <a:spcPct val="0"/>
              </a:spcAft>
              <a:buClr>
                <a:schemeClr val="folHlink"/>
              </a:buClr>
              <a:buSzPct val="60000"/>
              <a:defRPr/>
            </a:pPr>
            <a:r>
              <a:rPr lang="fr-CA" b="1" dirty="0">
                <a:solidFill>
                  <a:srgbClr val="0000CC"/>
                </a:solidFill>
              </a:rPr>
              <a:t>Faculté des sciences économiques et de gestion</a:t>
            </a:r>
          </a:p>
          <a:p>
            <a:pPr algn="ctr" eaLnBrk="0" fontAlgn="base" hangingPunct="0">
              <a:spcAft>
                <a:spcPct val="0"/>
              </a:spcAft>
              <a:buClr>
                <a:schemeClr val="folHlink"/>
              </a:buClr>
              <a:buSzPct val="60000"/>
              <a:defRPr/>
            </a:pPr>
            <a:r>
              <a:rPr lang="fr-FR" sz="2000" b="1" dirty="0">
                <a:solidFill>
                  <a:srgbClr val="0000CC"/>
                </a:solidFill>
              </a:rPr>
              <a:t>Laboratoire de recherche d’économie appliquée au développement</a:t>
            </a:r>
            <a:endParaRPr lang="fr-CA" sz="2000" b="1" dirty="0">
              <a:solidFill>
                <a:srgbClr val="0000CC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fr-C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E6D12FC8-7119-45AE-9EC5-210BEE8D77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1640" y="2204864"/>
            <a:ext cx="76200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100" b="1" dirty="0">
                <a:solidFill>
                  <a:srgbClr val="FF0000"/>
                </a:solidFill>
                <a:latin typeface="Bookman Old Style" panose="02050604050505020204" pitchFamily="18" charset="0"/>
                <a:ea typeface="+mn-ea"/>
                <a:cs typeface="+mn-cs"/>
                <a:hlinkClick r:id="rId3" tooltip="Techniques statistiques d'analyse des données quantitative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Séminaire sur : </a:t>
            </a:r>
            <a:r>
              <a:rPr lang="fr-FR" sz="3100" b="1" u="sng" dirty="0">
                <a:solidFill>
                  <a:srgbClr val="C00000"/>
                </a:solidFill>
                <a:latin typeface="Bookman Old Style" panose="02050604050505020204" pitchFamily="18" charset="0"/>
                <a:hlinkClick r:id="rId3" tooltip="Techniques statistiques d'analyse des données quantitative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/>
            </a:r>
            <a:br>
              <a:rPr lang="fr-FR" sz="3100" b="1" u="sng" dirty="0">
                <a:solidFill>
                  <a:srgbClr val="C00000"/>
                </a:solidFill>
                <a:latin typeface="Bookman Old Style" panose="02050604050505020204" pitchFamily="18" charset="0"/>
                <a:hlinkClick r:id="rId3" tooltip="Techniques statistiques d'analyse des données quantitative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</a:br>
            <a:r>
              <a:rPr lang="fr-FR" sz="3200" b="1" u="sng" dirty="0">
                <a:solidFill>
                  <a:srgbClr val="FF0000"/>
                </a:solidFill>
                <a:hlinkClick r:id="rId3" tooltip="Techniques statistiques d'analyse des données quantitative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/>
            </a:r>
            <a:br>
              <a:rPr lang="fr-FR" sz="3200" b="1" u="sng" dirty="0">
                <a:solidFill>
                  <a:srgbClr val="FF0000"/>
                </a:solidFill>
                <a:hlinkClick r:id="rId3" tooltip="Techniques statistiques d'analyse des données quantitative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</a:br>
            <a:r>
              <a:rPr lang="fr-FR" sz="3200" b="1" u="sng" dirty="0">
                <a:solidFill>
                  <a:srgbClr val="C00000"/>
                </a:solidFill>
                <a:latin typeface="Algerian" panose="04020705040A02060702" pitchFamily="82" charset="0"/>
                <a:hlinkClick r:id="rId3" tooltip="Techniques statistiques d'analyse des données quantitative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Les techniques statistiques d'analyse des données quantitatives</a:t>
            </a:r>
            <a:r>
              <a:rPr lang="fr-FR" sz="3200" b="1" u="sng" dirty="0">
                <a:solidFill>
                  <a:srgbClr val="C00000"/>
                </a:solidFill>
                <a:latin typeface="Algerian" panose="04020705040A02060702" pitchFamily="82" charset="0"/>
              </a:rPr>
              <a:t> </a:t>
            </a:r>
            <a:r>
              <a:rPr lang="fr-FR" sz="3200" b="1" u="sng" dirty="0">
                <a:solidFill>
                  <a:srgbClr val="FF0000"/>
                </a:solidFill>
                <a:latin typeface="Algerian" panose="04020705040A02060702" pitchFamily="82" charset="0"/>
              </a:rPr>
              <a:t/>
            </a:r>
            <a:br>
              <a:rPr lang="fr-FR" sz="3200" b="1" u="sng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fr-FR" sz="3200" b="1" u="sng" dirty="0">
                <a:solidFill>
                  <a:srgbClr val="FF0000"/>
                </a:solidFill>
                <a:latin typeface="Algerian" panose="04020705040A02060702" pitchFamily="82" charset="0"/>
              </a:rPr>
              <a:t>de </a:t>
            </a:r>
            <a:r>
              <a:rPr lang="fr-FR" sz="3200" b="1" u="sng" dirty="0">
                <a:solidFill>
                  <a:srgbClr val="0000CC"/>
                </a:solidFill>
                <a:latin typeface="Algerian" panose="04020705040A02060702" pitchFamily="82" charset="0"/>
              </a:rPr>
              <a:t>SPSS </a:t>
            </a:r>
            <a:r>
              <a:rPr lang="fr-FR" sz="3200" b="1" u="sng" dirty="0">
                <a:solidFill>
                  <a:srgbClr val="FF0000"/>
                </a:solidFill>
                <a:latin typeface="Algerian" panose="04020705040A02060702" pitchFamily="82" charset="0"/>
              </a:rPr>
              <a:t>à </a:t>
            </a:r>
            <a:r>
              <a:rPr lang="fr-FR" sz="3200" b="1" u="sng" dirty="0">
                <a:solidFill>
                  <a:srgbClr val="0000CC"/>
                </a:solidFill>
                <a:latin typeface="Algerian" panose="04020705040A02060702" pitchFamily="82" charset="0"/>
              </a:rPr>
              <a:t>LISREL</a:t>
            </a:r>
            <a:r>
              <a:rPr lang="fr-FR" sz="3200" b="1" u="sng" dirty="0">
                <a:solidFill>
                  <a:srgbClr val="FF0000"/>
                </a:solidFill>
                <a:latin typeface="Algerian" panose="04020705040A02060702" pitchFamily="82" charset="0"/>
              </a:rPr>
              <a:t>:</a:t>
            </a:r>
            <a:br>
              <a:rPr lang="fr-FR" sz="3200" b="1" u="sng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fr-FR" sz="3200" b="1" u="sng" dirty="0">
                <a:solidFill>
                  <a:srgbClr val="C00000"/>
                </a:solidFill>
                <a:latin typeface="Algerian" panose="04020705040A02060702" pitchFamily="82" charset="0"/>
              </a:rPr>
              <a:t>Conditions et mode d’utilisation</a:t>
            </a:r>
            <a:r>
              <a:rPr lang="fr-FR" sz="3200" b="1" u="sng" dirty="0">
                <a:solidFill>
                  <a:srgbClr val="FF0000"/>
                </a:solidFill>
                <a:latin typeface="Algerian" panose="04020705040A02060702" pitchFamily="82" charset="0"/>
              </a:rPr>
              <a:t/>
            </a:r>
            <a:br>
              <a:rPr lang="fr-FR" sz="3200" b="1" u="sng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endParaRPr lang="fr-FR" sz="3200" b="1" u="sng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E64ABE70-711C-4CFF-A691-560EB68D7634}"/>
              </a:ext>
            </a:extLst>
          </p:cNvPr>
          <p:cNvSpPr txBox="1"/>
          <p:nvPr/>
        </p:nvSpPr>
        <p:spPr>
          <a:xfrm>
            <a:off x="3545325" y="4996132"/>
            <a:ext cx="60672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/>
              <a:t>	        </a:t>
            </a:r>
            <a:r>
              <a:rPr lang="fr-CA" sz="1600" b="1" dirty="0" err="1"/>
              <a:t>Boudjemaa</a:t>
            </a:r>
            <a:r>
              <a:rPr lang="fr-CA" sz="1600" b="1" dirty="0"/>
              <a:t> </a:t>
            </a:r>
            <a:r>
              <a:rPr lang="fr-CA" sz="1600" b="1" dirty="0" err="1"/>
              <a:t>Amroune</a:t>
            </a:r>
            <a:endParaRPr lang="fr-CA" sz="1600" b="1" dirty="0"/>
          </a:p>
          <a:p>
            <a:r>
              <a:rPr lang="fr-CA" sz="1600" b="1" dirty="0"/>
              <a:t> 	        </a:t>
            </a:r>
            <a:r>
              <a:rPr lang="fr-CA" sz="1600" b="1" dirty="0" err="1"/>
              <a:t>Ph.D</a:t>
            </a:r>
            <a:r>
              <a:rPr lang="fr-CA" sz="1600" b="1" dirty="0"/>
              <a:t>. en administration</a:t>
            </a:r>
          </a:p>
          <a:p>
            <a:r>
              <a:rPr lang="fr-CA" sz="1600" b="1" dirty="0"/>
              <a:t>                        Maitre de conférences classe (A)</a:t>
            </a:r>
          </a:p>
          <a:p>
            <a:r>
              <a:rPr lang="fr-CA" sz="1600" b="1" dirty="0"/>
              <a:t>                        Université de Mohammed Boudiaf –M’Sila-</a:t>
            </a:r>
          </a:p>
        </p:txBody>
      </p:sp>
      <p:pic>
        <p:nvPicPr>
          <p:cNvPr id="18" name="Image 17" descr="Faculté_economie_université_msila-295x300">
            <a:extLst>
              <a:ext uri="{FF2B5EF4-FFF2-40B4-BE49-F238E27FC236}">
                <a16:creationId xmlns:a16="http://schemas.microsoft.com/office/drawing/2014/main" xmlns="" id="{EBBEB325-5A00-4009-9E35-A9FC8B65089B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4553" y="16998"/>
            <a:ext cx="1297614" cy="123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A72C79A-B289-43AA-9037-1712EA3BC2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965" y="100184"/>
            <a:ext cx="1418778" cy="102455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B1BE18D2-3285-4571-A769-EF37F0175028}"/>
              </a:ext>
            </a:extLst>
          </p:cNvPr>
          <p:cNvSpPr txBox="1"/>
          <p:nvPr/>
        </p:nvSpPr>
        <p:spPr>
          <a:xfrm>
            <a:off x="997122" y="6250086"/>
            <a:ext cx="422282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r-CA" b="1" dirty="0">
                <a:solidFill>
                  <a:srgbClr val="FF0000"/>
                </a:solidFill>
              </a:rPr>
              <a:t>Références principales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fr-CA" dirty="0" err="1"/>
              <a:t>Pétry</a:t>
            </a:r>
            <a:r>
              <a:rPr lang="fr-CA" dirty="0"/>
              <a:t> et Gordon (2000) </a:t>
            </a:r>
            <a:r>
              <a:rPr lang="fr-FR" dirty="0"/>
              <a:t>&amp; </a:t>
            </a:r>
            <a:r>
              <a:rPr lang="fr-CA" dirty="0"/>
              <a:t>Coulomb </a:t>
            </a:r>
            <a:r>
              <a:rPr lang="fr-FR" dirty="0"/>
              <a:t>(</a:t>
            </a:r>
            <a:r>
              <a:rPr lang="fr-CA" dirty="0"/>
              <a:t>2013)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79255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208248" y="1168946"/>
            <a:ext cx="7406640" cy="4532734"/>
          </a:xfrm>
        </p:spPr>
        <p:txBody>
          <a:bodyPr>
            <a:noAutofit/>
          </a:bodyPr>
          <a:lstStyle/>
          <a:p>
            <a:pPr algn="ctr"/>
            <a:r>
              <a:rPr lang="fr-CA" sz="6000" b="1" dirty="0">
                <a:solidFill>
                  <a:srgbClr val="C00000"/>
                </a:solidFill>
                <a:effectLst/>
              </a:rPr>
              <a:t/>
            </a:r>
            <a:br>
              <a:rPr lang="fr-CA" sz="6000" b="1" dirty="0">
                <a:solidFill>
                  <a:srgbClr val="C00000"/>
                </a:solidFill>
                <a:effectLst/>
              </a:rPr>
            </a:br>
            <a:r>
              <a:rPr lang="fr-CA" sz="6000" b="1" dirty="0">
                <a:solidFill>
                  <a:srgbClr val="C00000"/>
                </a:solidFill>
                <a:effectLst/>
              </a:rPr>
              <a:t/>
            </a:r>
            <a:br>
              <a:rPr lang="fr-CA" sz="6000" b="1" dirty="0">
                <a:solidFill>
                  <a:srgbClr val="C00000"/>
                </a:solidFill>
                <a:effectLst/>
              </a:rPr>
            </a:br>
            <a:r>
              <a:rPr lang="fr-FR" sz="5400" b="1" dirty="0">
                <a:solidFill>
                  <a:srgbClr val="C00000"/>
                </a:solidFill>
                <a:latin typeface="Algerian" panose="04020705040A02060702" pitchFamily="82" charset="0"/>
              </a:rPr>
              <a:t>TECHNIQUES STATISTIQUES D’ANALYSES  DES DONNÉES QUANTITATIVES</a:t>
            </a:r>
            <a:endParaRPr lang="fr-CA" sz="5400" dirty="0">
              <a:solidFill>
                <a:srgbClr val="C00000"/>
              </a:solidFill>
              <a:effectLst/>
              <a:latin typeface="Algerian" panose="04020705040A02060702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926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16632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>
                <a:solidFill>
                  <a:srgbClr val="0000CC"/>
                </a:solidFill>
                <a:latin typeface="Cambria" panose="02040503050406030204" pitchFamily="18" charset="0"/>
              </a:rPr>
              <a:t>PLAN DE SEMINAIRE</a:t>
            </a:r>
            <a:endParaRPr lang="fr-CA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3</a:t>
            </a:fld>
            <a:endParaRPr lang="fr-CA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D5D41F28-BFCD-4E8D-9C7F-1346B7420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643" y="1623891"/>
            <a:ext cx="3003605" cy="490145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0533F644-8F21-45B5-B736-ECFB1547C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56" y="1658006"/>
            <a:ext cx="3706760" cy="4867338"/>
          </a:xfrm>
          <a:prstGeom prst="rect">
            <a:avLst/>
          </a:prstGeom>
        </p:spPr>
      </p:pic>
      <p:sp>
        <p:nvSpPr>
          <p:cNvPr id="4" name="Flèche : gauche 3">
            <a:extLst>
              <a:ext uri="{FF2B5EF4-FFF2-40B4-BE49-F238E27FC236}">
                <a16:creationId xmlns:a16="http://schemas.microsoft.com/office/drawing/2014/main" xmlns="" id="{1CF9B31A-147C-4D87-AAAE-B4FE0E13A337}"/>
              </a:ext>
            </a:extLst>
          </p:cNvPr>
          <p:cNvSpPr/>
          <p:nvPr/>
        </p:nvSpPr>
        <p:spPr>
          <a:xfrm>
            <a:off x="4716016" y="3645024"/>
            <a:ext cx="1122627" cy="707886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100EB66-D672-4D5B-8904-86739E95290E}"/>
              </a:ext>
            </a:extLst>
          </p:cNvPr>
          <p:cNvSpPr/>
          <p:nvPr/>
        </p:nvSpPr>
        <p:spPr>
          <a:xfrm>
            <a:off x="3675506" y="955958"/>
            <a:ext cx="3129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u="sng" dirty="0">
                <a:solidFill>
                  <a:srgbClr val="FF0000"/>
                </a:solidFill>
                <a:latin typeface="Algerian" panose="04020705040A02060702" pitchFamily="82" charset="0"/>
              </a:rPr>
              <a:t>de </a:t>
            </a:r>
            <a:r>
              <a:rPr lang="fr-FR" sz="2800" b="1" u="sng" dirty="0">
                <a:solidFill>
                  <a:srgbClr val="0000CC"/>
                </a:solidFill>
                <a:latin typeface="Algerian" panose="04020705040A02060702" pitchFamily="82" charset="0"/>
              </a:rPr>
              <a:t>SPSS </a:t>
            </a:r>
            <a:r>
              <a:rPr lang="fr-FR" sz="2800" b="1" u="sng" dirty="0">
                <a:solidFill>
                  <a:srgbClr val="FF0000"/>
                </a:solidFill>
                <a:latin typeface="Algerian" panose="04020705040A02060702" pitchFamily="82" charset="0"/>
              </a:rPr>
              <a:t>à </a:t>
            </a:r>
            <a:r>
              <a:rPr lang="fr-FR" sz="2800" b="1" u="sng" dirty="0">
                <a:solidFill>
                  <a:srgbClr val="0000CC"/>
                </a:solidFill>
                <a:latin typeface="Algerian" panose="04020705040A02060702" pitchFamily="82" charset="0"/>
              </a:rPr>
              <a:t>LISREL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383554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260648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>
                <a:solidFill>
                  <a:srgbClr val="0000CC"/>
                </a:solidFill>
                <a:latin typeface="Cambria" panose="02040503050406030204" pitchFamily="18" charset="0"/>
              </a:rPr>
              <a:t>PLAN DE SEMINAIRE</a:t>
            </a:r>
            <a:endParaRPr lang="fr-CA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056173" y="1700808"/>
            <a:ext cx="7776864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b="1" dirty="0">
                <a:solidFill>
                  <a:srgbClr val="C00000"/>
                </a:solidFill>
              </a:rPr>
              <a:t>   Partie 1:</a:t>
            </a:r>
          </a:p>
          <a:p>
            <a:endParaRPr lang="fr-CA" sz="2400" dirty="0"/>
          </a:p>
          <a:p>
            <a:pPr marL="712788" lvl="0" indent="-349250" algn="just">
              <a:buClr>
                <a:srgbClr val="FF0000"/>
              </a:buClr>
              <a:buFont typeface="+mj-lt"/>
              <a:buAutoNum type="arabicParenR"/>
            </a:pPr>
            <a:r>
              <a:rPr lang="fr-FR" sz="2100" b="1" dirty="0"/>
              <a:t>Comment classer l’information ?</a:t>
            </a:r>
          </a:p>
          <a:p>
            <a:pPr marL="712788" lvl="0" indent="-349250" algn="just">
              <a:buClr>
                <a:srgbClr val="FF0000"/>
              </a:buClr>
              <a:buFont typeface="+mj-lt"/>
              <a:buAutoNum type="arabicParenR"/>
            </a:pPr>
            <a:r>
              <a:rPr lang="fr-FR" sz="2100" b="1" dirty="0"/>
              <a:t>Présentation des techniques statistiques d’analyse des données</a:t>
            </a:r>
          </a:p>
          <a:p>
            <a:pPr marL="712788" lvl="0" indent="-349250" algn="just">
              <a:buClr>
                <a:srgbClr val="FF0000"/>
              </a:buClr>
              <a:buFont typeface="+mj-lt"/>
              <a:buAutoNum type="arabicParenR"/>
            </a:pPr>
            <a:r>
              <a:rPr lang="fr-FR" sz="2100" b="1" dirty="0"/>
              <a:t>Quelles précisions faut-il apporter aux modalités d’application de l’instrument d’analyse ?</a:t>
            </a:r>
          </a:p>
          <a:p>
            <a:pPr marL="712788" lvl="0" indent="-349250" algn="just">
              <a:buClr>
                <a:srgbClr val="FF0000"/>
              </a:buClr>
              <a:buFont typeface="+mj-lt"/>
              <a:buAutoNum type="arabicParenR"/>
            </a:pPr>
            <a:r>
              <a:rPr lang="fr-FR" sz="2100" b="1" dirty="0"/>
              <a:t>Résumé</a:t>
            </a:r>
          </a:p>
          <a:p>
            <a:pPr algn="just">
              <a:buClr>
                <a:srgbClr val="FF0000"/>
              </a:buClr>
            </a:pPr>
            <a:endParaRPr lang="fr-CA" sz="2000" b="1" dirty="0"/>
          </a:p>
          <a:p>
            <a:pPr lvl="0" algn="just">
              <a:buClr>
                <a:srgbClr val="FF0000"/>
              </a:buClr>
            </a:pPr>
            <a:endParaRPr lang="fr-FR" sz="21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117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260648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>
                <a:solidFill>
                  <a:srgbClr val="0000CC"/>
                </a:solidFill>
                <a:latin typeface="Cambria" panose="02040503050406030204" pitchFamily="18" charset="0"/>
              </a:rPr>
              <a:t>PLAN DE SEMINAIRE</a:t>
            </a:r>
            <a:endParaRPr lang="fr-CA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5</a:t>
            </a:fld>
            <a:endParaRPr lang="fr-CA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53AB948E-9775-46A9-A2AD-938979B98A79}"/>
              </a:ext>
            </a:extLst>
          </p:cNvPr>
          <p:cNvSpPr txBox="1">
            <a:spLocks/>
          </p:cNvSpPr>
          <p:nvPr/>
        </p:nvSpPr>
        <p:spPr>
          <a:xfrm>
            <a:off x="1259632" y="1340768"/>
            <a:ext cx="7570088" cy="4501480"/>
          </a:xfrm>
          <a:prstGeom prst="rect">
            <a:avLst/>
          </a:prstGeom>
        </p:spPr>
        <p:txBody>
          <a:bodyPr tIns="0">
            <a:normAutofit lnSpcReduction="10000"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>
              <a:spcBef>
                <a:spcPts val="0"/>
              </a:spcBef>
              <a:buClr>
                <a:srgbClr val="0033CC"/>
              </a:buClr>
            </a:pPr>
            <a:r>
              <a:rPr lang="fr-CA" sz="3200" b="1" dirty="0">
                <a:solidFill>
                  <a:srgbClr val="C00000"/>
                </a:solidFill>
              </a:rPr>
              <a:t>Partie 2:</a:t>
            </a:r>
          </a:p>
          <a:p>
            <a:pPr marL="539496" indent="-457200">
              <a:spcBef>
                <a:spcPts val="0"/>
              </a:spcBef>
              <a:buClr>
                <a:srgbClr val="0033CC"/>
              </a:buClr>
              <a:buFont typeface="+mj-lt"/>
              <a:buAutoNum type="arabicParenR"/>
            </a:pPr>
            <a:endParaRPr lang="en-US" sz="2400" b="1" dirty="0"/>
          </a:p>
          <a:p>
            <a:pPr marL="539496" indent="-457200">
              <a:spcBef>
                <a:spcPts val="0"/>
              </a:spcBef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en-US" sz="2400" b="1" dirty="0"/>
              <a:t>Initiations </a:t>
            </a:r>
            <a:r>
              <a:rPr lang="en-US" sz="2400" b="1" dirty="0" err="1"/>
              <a:t>fondamentalles</a:t>
            </a:r>
            <a:r>
              <a:rPr lang="en-US" sz="2400" b="1" dirty="0"/>
              <a:t> à LISREL</a:t>
            </a:r>
          </a:p>
          <a:p>
            <a:pPr>
              <a:spcBef>
                <a:spcPts val="0"/>
              </a:spcBef>
            </a:pPr>
            <a:endParaRPr lang="en-US" sz="2400" b="1" dirty="0"/>
          </a:p>
          <a:p>
            <a:pPr marL="896938" lvl="1" indent="-355600" algn="l">
              <a:spcBef>
                <a:spcPts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Mise </a:t>
            </a:r>
            <a:r>
              <a:rPr lang="en-US" sz="1800" dirty="0" err="1"/>
              <a:t>en</a:t>
            </a:r>
            <a:r>
              <a:rPr lang="en-US" sz="1800" dirty="0"/>
              <a:t> situation : </a:t>
            </a:r>
            <a:r>
              <a:rPr lang="en-US" sz="1800" dirty="0" err="1"/>
              <a:t>Corrélation</a:t>
            </a:r>
            <a:r>
              <a:rPr lang="en-US" sz="1800" dirty="0"/>
              <a:t> versus </a:t>
            </a:r>
            <a:r>
              <a:rPr lang="en-US" sz="1800" dirty="0" err="1"/>
              <a:t>causalité</a:t>
            </a:r>
            <a:endParaRPr lang="en-US" sz="1800" dirty="0"/>
          </a:p>
          <a:p>
            <a:pPr marL="896938" lvl="1" indent="-355600" algn="l">
              <a:spcBef>
                <a:spcPts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sz="1800" dirty="0" err="1"/>
              <a:t>Historique</a:t>
            </a:r>
            <a:endParaRPr lang="en-US" sz="1800" dirty="0"/>
          </a:p>
          <a:p>
            <a:pPr marL="896938" lvl="1" indent="-355600" algn="l">
              <a:spcBef>
                <a:spcPts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sz="1800" dirty="0" err="1"/>
              <a:t>Modélisation</a:t>
            </a:r>
            <a:r>
              <a:rPr lang="en-US" sz="1800" dirty="0"/>
              <a:t> de structures et </a:t>
            </a:r>
            <a:r>
              <a:rPr lang="en-US" sz="1800" dirty="0" err="1"/>
              <a:t>corrélation</a:t>
            </a:r>
            <a:endParaRPr lang="en-US" sz="1800" dirty="0"/>
          </a:p>
          <a:p>
            <a:pPr marL="896938" lvl="1" indent="-355600" algn="l">
              <a:spcBef>
                <a:spcPts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Nature de la </a:t>
            </a:r>
            <a:r>
              <a:rPr lang="en-US" sz="1800" dirty="0" err="1"/>
              <a:t>Modélisation</a:t>
            </a:r>
            <a:r>
              <a:rPr lang="en-US" sz="1800" dirty="0"/>
              <a:t> par les </a:t>
            </a:r>
            <a:r>
              <a:rPr lang="en-US" sz="1800" dirty="0" err="1"/>
              <a:t>Equ</a:t>
            </a:r>
            <a:r>
              <a:rPr lang="fr-CA" sz="1800" dirty="0"/>
              <a:t>at</a:t>
            </a:r>
            <a:r>
              <a:rPr lang="en-US" sz="1800" dirty="0"/>
              <a:t>ions </a:t>
            </a:r>
            <a:r>
              <a:rPr lang="en-US" sz="1800" dirty="0" err="1"/>
              <a:t>structurelles</a:t>
            </a:r>
            <a:r>
              <a:rPr lang="en-US" sz="1800" dirty="0"/>
              <a:t> (MES)</a:t>
            </a:r>
          </a:p>
          <a:p>
            <a:pPr marL="896938" lvl="1" indent="-355600" algn="l">
              <a:spcBef>
                <a:spcPts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Raisons </a:t>
            </a:r>
            <a:r>
              <a:rPr lang="en-US" sz="1800" dirty="0" err="1"/>
              <a:t>d’existence</a:t>
            </a:r>
            <a:r>
              <a:rPr lang="en-US" sz="1800" dirty="0"/>
              <a:t> de la MES</a:t>
            </a:r>
          </a:p>
          <a:p>
            <a:pPr marL="896938" lvl="1" indent="-355600" algn="l">
              <a:spcBef>
                <a:spcPts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MES et </a:t>
            </a:r>
            <a:r>
              <a:rPr lang="en-US" sz="1800" dirty="0" err="1"/>
              <a:t>Logiciels</a:t>
            </a:r>
            <a:r>
              <a:rPr lang="en-US" sz="1800" dirty="0"/>
              <a:t> </a:t>
            </a:r>
            <a:r>
              <a:rPr lang="en-US" sz="1800" dirty="0" err="1"/>
              <a:t>afférents</a:t>
            </a:r>
            <a:endParaRPr lang="en-US" sz="1800" dirty="0"/>
          </a:p>
          <a:p>
            <a:pPr marL="914400" lvl="1" indent="-457200" algn="l">
              <a:spcBef>
                <a:spcPts val="0"/>
              </a:spcBef>
              <a:buClr>
                <a:srgbClr val="FF0000"/>
              </a:buClr>
              <a:buSzPct val="120000"/>
              <a:buFont typeface="+mj-lt"/>
              <a:buAutoNum type="arabicParenR"/>
            </a:pPr>
            <a:endParaRPr lang="en-US" sz="2000" dirty="0"/>
          </a:p>
          <a:p>
            <a:pPr lvl="1" indent="-457200" algn="l">
              <a:spcBef>
                <a:spcPts val="0"/>
              </a:spcBef>
              <a:buClr>
                <a:srgbClr val="FF0000"/>
              </a:buClr>
              <a:buSzPct val="100000"/>
              <a:buFont typeface="+mj-lt"/>
              <a:buAutoNum type="arabicParenR" startAt="2"/>
            </a:pPr>
            <a:r>
              <a:rPr lang="en-US" sz="2400" b="1" dirty="0"/>
              <a:t>Application de </a:t>
            </a:r>
            <a:r>
              <a:rPr lang="en-US" sz="2400" b="1" dirty="0" err="1"/>
              <a:t>l’analyse</a:t>
            </a:r>
            <a:r>
              <a:rPr lang="en-US" sz="2400" b="1" dirty="0"/>
              <a:t> de la </a:t>
            </a:r>
            <a:r>
              <a:rPr lang="en-US" sz="2400" b="1" dirty="0" err="1"/>
              <a:t>Modélisation</a:t>
            </a:r>
            <a:r>
              <a:rPr lang="en-US" sz="2400" b="1" dirty="0"/>
              <a:t> par les </a:t>
            </a:r>
            <a:r>
              <a:rPr lang="en-US" sz="2400" b="1" dirty="0" err="1"/>
              <a:t>équations</a:t>
            </a:r>
            <a:r>
              <a:rPr lang="en-US" sz="2400" b="1" dirty="0"/>
              <a:t> </a:t>
            </a:r>
            <a:r>
              <a:rPr lang="en-US" sz="2400" b="1" dirty="0" err="1"/>
              <a:t>structurelles</a:t>
            </a:r>
            <a:r>
              <a:rPr lang="en-US" sz="2400" b="1" dirty="0"/>
              <a:t> sur le </a:t>
            </a:r>
            <a:r>
              <a:rPr lang="en-US" sz="2400" b="1" dirty="0" err="1"/>
              <a:t>cas</a:t>
            </a:r>
            <a:r>
              <a:rPr lang="en-US" sz="2400" b="1" dirty="0"/>
              <a:t> d’un </a:t>
            </a:r>
            <a:r>
              <a:rPr lang="en-US" sz="2400" b="1" dirty="0" err="1"/>
              <a:t>projet</a:t>
            </a:r>
            <a:r>
              <a:rPr lang="en-US" sz="2400" b="1" dirty="0"/>
              <a:t> de </a:t>
            </a:r>
            <a:r>
              <a:rPr lang="en-US" sz="2400" b="1" dirty="0" err="1"/>
              <a:t>thèse</a:t>
            </a:r>
            <a:r>
              <a:rPr lang="en-US" sz="2400" b="1" dirty="0"/>
              <a:t> </a:t>
            </a:r>
            <a:r>
              <a:rPr lang="en-US" sz="2400" b="1" dirty="0" err="1"/>
              <a:t>doctorale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5961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1299" y="692696"/>
            <a:ext cx="7704856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FF0000"/>
              </a:buClr>
              <a:buSzPct val="124000"/>
              <a:buFont typeface="Wingdings" panose="05000000000000000000" pitchFamily="2" charset="2"/>
              <a:buChar char="v"/>
            </a:pPr>
            <a:r>
              <a:rPr lang="fr-CA" b="1" dirty="0">
                <a:solidFill>
                  <a:srgbClr val="FF0000"/>
                </a:solidFill>
              </a:rPr>
              <a:t>Référence principale</a:t>
            </a:r>
          </a:p>
          <a:p>
            <a:endParaRPr lang="fr-CA" sz="1200" dirty="0"/>
          </a:p>
          <a:p>
            <a:pPr marL="439738" lvl="0" indent="-439738" algn="just">
              <a:buClr>
                <a:srgbClr val="FF0000"/>
              </a:buClr>
              <a:buSzPct val="124000"/>
              <a:buFont typeface="+mj-lt"/>
              <a:buAutoNum type="arabicParenR"/>
            </a:pPr>
            <a:r>
              <a:rPr lang="fr-CA" sz="1600" dirty="0"/>
              <a:t>Mace Gordon et François </a:t>
            </a:r>
            <a:r>
              <a:rPr lang="fr-CA" sz="1600" dirty="0" err="1"/>
              <a:t>Pétry</a:t>
            </a:r>
            <a:r>
              <a:rPr lang="fr-CA" sz="1600" dirty="0"/>
              <a:t>. (2000). Guide d’élaboration d’un projet de recherche, 2</a:t>
            </a:r>
            <a:r>
              <a:rPr lang="fr-CA" sz="1600" baseline="30000" dirty="0"/>
              <a:t>e</a:t>
            </a:r>
            <a:r>
              <a:rPr lang="fr-CA" sz="1600" dirty="0"/>
              <a:t> édition. Les Presse de l’Université Laval,  Québec, Canada. </a:t>
            </a:r>
          </a:p>
          <a:p>
            <a:pPr marL="439738" indent="-439738" algn="just">
              <a:buClr>
                <a:srgbClr val="FF0000"/>
              </a:buClr>
              <a:buSzPct val="124000"/>
              <a:buFont typeface="+mj-lt"/>
              <a:buAutoNum type="arabicParenR"/>
            </a:pPr>
            <a:r>
              <a:rPr lang="fr-CA" sz="1600" dirty="0"/>
              <a:t>Coulomb Daniel. (2013). Formation intensive sur la modélisation par les équations structurelles avec l’utilisation de logiciel AMOS. Centre interuniversitaire québécois des statistiques sociales, Montréal, Québec, Canada.</a:t>
            </a:r>
          </a:p>
          <a:p>
            <a:pPr lvl="0" algn="just">
              <a:buClr>
                <a:srgbClr val="FF0000"/>
              </a:buClr>
              <a:buSzPct val="124000"/>
            </a:pPr>
            <a:endParaRPr lang="fr-CA" sz="1600" dirty="0"/>
          </a:p>
          <a:p>
            <a:pPr marL="285750" indent="-285750" algn="just">
              <a:buClr>
                <a:srgbClr val="FF0000"/>
              </a:buClr>
              <a:buSzPct val="124000"/>
              <a:buFont typeface="Wingdings" panose="05000000000000000000" pitchFamily="2" charset="2"/>
              <a:buChar char="v"/>
            </a:pPr>
            <a:r>
              <a:rPr lang="fr-CA" b="1" dirty="0">
                <a:solidFill>
                  <a:srgbClr val="FF0000"/>
                </a:solidFill>
              </a:rPr>
              <a:t>Références secondaires</a:t>
            </a:r>
          </a:p>
          <a:p>
            <a:pPr algn="just">
              <a:buClr>
                <a:srgbClr val="FF0000"/>
              </a:buClr>
              <a:buSzPct val="124000"/>
            </a:pPr>
            <a:endParaRPr lang="fr-CA" sz="1600" dirty="0"/>
          </a:p>
          <a:p>
            <a:pPr marL="342900" lvl="0" indent="-342900" algn="just">
              <a:buClr>
                <a:srgbClr val="FF0000"/>
              </a:buClr>
              <a:buSzPct val="124000"/>
              <a:buFont typeface="+mj-lt"/>
              <a:buAutoNum type="arabicPeriod"/>
            </a:pPr>
            <a:r>
              <a:rPr lang="fr-CA" sz="1400" dirty="0" err="1"/>
              <a:t>Thietart</a:t>
            </a:r>
            <a:r>
              <a:rPr lang="fr-CA" sz="1400" dirty="0"/>
              <a:t> Raymond-Alain et Coll. (2007). Méthodes de recherche en management. </a:t>
            </a:r>
            <a:r>
              <a:rPr lang="fr-CA" sz="1400" dirty="0" err="1"/>
              <a:t>Dunod</a:t>
            </a:r>
            <a:r>
              <a:rPr lang="fr-CA" sz="1400" dirty="0"/>
              <a:t>, Paris, France.</a:t>
            </a:r>
          </a:p>
          <a:p>
            <a:pPr marL="342900" lvl="0" indent="-342900" algn="just">
              <a:buClr>
                <a:srgbClr val="FF0000"/>
              </a:buClr>
              <a:buSzPct val="124000"/>
              <a:buFont typeface="+mj-lt"/>
              <a:buAutoNum type="arabicPeriod"/>
            </a:pPr>
            <a:r>
              <a:rPr lang="fr-CA" sz="1400" dirty="0" err="1"/>
              <a:t>Gavard</a:t>
            </a:r>
            <a:r>
              <a:rPr lang="fr-CA" sz="1400" dirty="0"/>
              <a:t>-Perret </a:t>
            </a:r>
            <a:r>
              <a:rPr lang="fr-CA" sz="1400" dirty="0" err="1"/>
              <a:t>Marie-Lavure</a:t>
            </a:r>
            <a:r>
              <a:rPr lang="fr-CA" sz="1400" dirty="0"/>
              <a:t>, </a:t>
            </a:r>
            <a:r>
              <a:rPr lang="fr-CA" sz="1400" dirty="0" err="1"/>
              <a:t>Gotteland</a:t>
            </a:r>
            <a:r>
              <a:rPr lang="fr-CA" sz="1400" dirty="0"/>
              <a:t> David et </a:t>
            </a:r>
            <a:r>
              <a:rPr lang="fr-CA" sz="1400" dirty="0" err="1"/>
              <a:t>Jolibert</a:t>
            </a:r>
            <a:r>
              <a:rPr lang="fr-CA" sz="1400" dirty="0"/>
              <a:t> Alain. (2008). Réussir son mémoire ou sa </a:t>
            </a:r>
            <a:r>
              <a:rPr lang="fr-CA" sz="1400" dirty="0" err="1"/>
              <a:t>thése</a:t>
            </a:r>
            <a:r>
              <a:rPr lang="fr-CA" sz="1400" dirty="0"/>
              <a:t> en sciences de gestion. Pearson Éducation France, Paris, France.</a:t>
            </a:r>
          </a:p>
          <a:p>
            <a:pPr marL="342900" lvl="0" indent="-342900" algn="just">
              <a:buClr>
                <a:srgbClr val="FF0000"/>
              </a:buClr>
              <a:buSzPct val="124000"/>
              <a:buFont typeface="+mj-lt"/>
              <a:buAutoNum type="arabicPeriod"/>
            </a:pPr>
            <a:r>
              <a:rPr lang="fr-CA" sz="1400" dirty="0"/>
              <a:t>Noel Alain. (2011). La conduite d’une recherche : mémoire d’un directeur. Les éditions JFD, Montréal, Canada.</a:t>
            </a:r>
          </a:p>
          <a:p>
            <a:pPr marL="342900" lvl="0" indent="-342900" algn="just">
              <a:buClr>
                <a:srgbClr val="FF0000"/>
              </a:buClr>
              <a:buSzPct val="124000"/>
              <a:buFont typeface="+mj-lt"/>
              <a:buAutoNum type="arabicPeriod"/>
            </a:pPr>
            <a:r>
              <a:rPr lang="fr-CA" sz="1400" dirty="0" err="1"/>
              <a:t>Moschetto</a:t>
            </a:r>
            <a:r>
              <a:rPr lang="fr-CA" sz="1400" dirty="0"/>
              <a:t> Bruno-Laurent. (2011). Le mémoire de Master en sciences de gestion. El Economica, Paris, France. </a:t>
            </a:r>
          </a:p>
          <a:p>
            <a:pPr marL="342900" indent="-342900" algn="just">
              <a:buClr>
                <a:srgbClr val="FF0000"/>
              </a:buClr>
              <a:buSzPct val="124000"/>
              <a:buFont typeface="+mj-lt"/>
              <a:buAutoNum type="arabicPeriod"/>
            </a:pPr>
            <a:r>
              <a:rPr lang="fr-CA" sz="1400" dirty="0"/>
              <a:t>Kline Rex. (2012). Formation intensive sur la modélisation par les équations structurelles avec l’utilisation de logiciel  LISREL. Centre interuniversitaire québécois des statistiques sociales, Montréal, Québec, Canada.</a:t>
            </a:r>
          </a:p>
          <a:p>
            <a:pPr marL="342900" indent="-342900" algn="just">
              <a:buClr>
                <a:srgbClr val="FF0000"/>
              </a:buClr>
              <a:buSzPct val="124000"/>
              <a:buFont typeface="+mj-lt"/>
              <a:buAutoNum type="arabicPeriod"/>
            </a:pPr>
            <a:r>
              <a:rPr lang="en-US" sz="1400" dirty="0" err="1"/>
              <a:t>Scumacker</a:t>
            </a:r>
            <a:r>
              <a:rPr lang="en-US" sz="1400" dirty="0"/>
              <a:t> Randall E et Lomax Richard G. 2004. A beginner’s guide to structural equation modeling. Lawrence </a:t>
            </a:r>
            <a:r>
              <a:rPr lang="en-US" sz="1400" dirty="0" err="1"/>
              <a:t>Erbaum</a:t>
            </a:r>
            <a:r>
              <a:rPr lang="en-US" sz="1400" dirty="0"/>
              <a:t> Associations. Inc, New jersey, USA.</a:t>
            </a:r>
          </a:p>
          <a:p>
            <a:pPr marL="342900" indent="-342900" algn="just">
              <a:buClr>
                <a:srgbClr val="FF0000"/>
              </a:buClr>
              <a:buSzPct val="124000"/>
              <a:buFont typeface="+mj-lt"/>
              <a:buAutoNum type="arabicPeriod"/>
            </a:pPr>
            <a:r>
              <a:rPr lang="en-US" sz="1400" dirty="0" err="1"/>
              <a:t>Amroune</a:t>
            </a:r>
            <a:r>
              <a:rPr lang="en-US" sz="1400" dirty="0"/>
              <a:t> </a:t>
            </a:r>
            <a:r>
              <a:rPr lang="en-US" sz="1400" dirty="0" err="1"/>
              <a:t>Boudjemaa</a:t>
            </a:r>
            <a:r>
              <a:rPr lang="en-US" sz="1400" dirty="0"/>
              <a:t>. (2014). Impact des </a:t>
            </a:r>
            <a:r>
              <a:rPr lang="en-US" sz="1400" dirty="0" err="1"/>
              <a:t>programmes</a:t>
            </a:r>
            <a:r>
              <a:rPr lang="en-US" sz="1400" dirty="0"/>
              <a:t> de mise à </a:t>
            </a:r>
            <a:r>
              <a:rPr lang="en-US" sz="1400" dirty="0" err="1"/>
              <a:t>niveau</a:t>
            </a:r>
            <a:r>
              <a:rPr lang="en-US" sz="1400" dirty="0"/>
              <a:t> sur la performance de la PME dans un </a:t>
            </a:r>
            <a:r>
              <a:rPr lang="en-US" sz="1400" dirty="0" err="1"/>
              <a:t>environnement</a:t>
            </a:r>
            <a:r>
              <a:rPr lang="en-US" sz="1400" dirty="0"/>
              <a:t> </a:t>
            </a:r>
            <a:r>
              <a:rPr lang="en-US" sz="1400" dirty="0" err="1"/>
              <a:t>ouvert</a:t>
            </a:r>
            <a:r>
              <a:rPr lang="en-US" sz="1400" dirty="0"/>
              <a:t> et intense: </a:t>
            </a:r>
            <a:r>
              <a:rPr lang="en-US" sz="1400" dirty="0" err="1"/>
              <a:t>cas</a:t>
            </a:r>
            <a:r>
              <a:rPr lang="en-US" sz="1400" dirty="0"/>
              <a:t> de </a:t>
            </a:r>
            <a:r>
              <a:rPr lang="en-US" sz="1400" dirty="0" err="1"/>
              <a:t>l’Algérie</a:t>
            </a:r>
            <a:r>
              <a:rPr lang="en-US" sz="1400" dirty="0"/>
              <a:t>. </a:t>
            </a:r>
            <a:r>
              <a:rPr lang="en-US" sz="1400" dirty="0" err="1"/>
              <a:t>Université</a:t>
            </a:r>
            <a:r>
              <a:rPr lang="en-US" sz="1400" dirty="0"/>
              <a:t> du Québec à Montréal, </a:t>
            </a:r>
            <a:r>
              <a:rPr lang="en-US" sz="1400" dirty="0" err="1"/>
              <a:t>Thèse</a:t>
            </a:r>
            <a:r>
              <a:rPr lang="en-US" sz="1400" dirty="0"/>
              <a:t> de </a:t>
            </a:r>
            <a:r>
              <a:rPr lang="en-US" sz="1400" dirty="0" err="1"/>
              <a:t>doctorat</a:t>
            </a:r>
            <a:r>
              <a:rPr lang="en-US" sz="1400" dirty="0"/>
              <a:t>, Québec, Canada. </a:t>
            </a:r>
            <a:endParaRPr lang="fr-CA" sz="1400" dirty="0"/>
          </a:p>
          <a:p>
            <a:pPr marL="342900" lvl="0" indent="-342900" algn="just">
              <a:buClr>
                <a:srgbClr val="FF0000"/>
              </a:buClr>
              <a:buSzPct val="124000"/>
              <a:buFont typeface="+mj-lt"/>
              <a:buAutoNum type="arabicPeriod"/>
            </a:pPr>
            <a:endParaRPr lang="fr-CA" sz="1400" dirty="0"/>
          </a:p>
          <a:p>
            <a:pPr marL="342900" lvl="0" indent="-342900" algn="just">
              <a:buClr>
                <a:srgbClr val="FF0000"/>
              </a:buClr>
              <a:buSzPct val="124000"/>
              <a:buFont typeface="+mj-lt"/>
              <a:buAutoNum type="arabicPeriod"/>
            </a:pPr>
            <a:endParaRPr lang="fr-CA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123728" y="44624"/>
            <a:ext cx="5441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b="1" dirty="0">
                <a:solidFill>
                  <a:srgbClr val="0000CC"/>
                </a:solidFill>
              </a:rPr>
              <a:t>Références bibliographiques utilisées</a:t>
            </a:r>
            <a:endParaRPr lang="fr-CA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F0CD-63DD-4921-98B7-1E734A6AB9A2}" type="slidenum">
              <a:rPr lang="fr-CA" smtClean="0"/>
              <a:pPr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222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13091</TotalTime>
  <Words>254</Words>
  <Application>Microsoft Office PowerPoint</Application>
  <PresentationFormat>Affichage à l'écran (4:3)</PresentationFormat>
  <Paragraphs>56</Paragraphs>
  <Slides>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Solstice</vt:lpstr>
      <vt:lpstr>Séminaire sur :   Les techniques statistiques d'analyse des données quantitatives  de SPSS à LISREL: Conditions et mode d’utilisation </vt:lpstr>
      <vt:lpstr>  TECHNIQUES STATISTIQUES D’ANALYSES  DES DONNÉES QUANTITATIVES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Boudjemaa A</dc:creator>
  <cp:lastModifiedBy>PC</cp:lastModifiedBy>
  <cp:revision>605</cp:revision>
  <dcterms:created xsi:type="dcterms:W3CDTF">2016-11-11T03:52:34Z</dcterms:created>
  <dcterms:modified xsi:type="dcterms:W3CDTF">2021-11-30T16:56:03Z</dcterms:modified>
</cp:coreProperties>
</file>