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17"/>
  </p:notesMasterIdLst>
  <p:handoutMasterIdLst>
    <p:handoutMasterId r:id="rId18"/>
  </p:handoutMasterIdLst>
  <p:sldIdLst>
    <p:sldId id="256" r:id="rId2"/>
    <p:sldId id="736" r:id="rId3"/>
    <p:sldId id="746" r:id="rId4"/>
    <p:sldId id="636" r:id="rId5"/>
    <p:sldId id="742" r:id="rId6"/>
    <p:sldId id="737" r:id="rId7"/>
    <p:sldId id="738" r:id="rId8"/>
    <p:sldId id="739" r:id="rId9"/>
    <p:sldId id="740" r:id="rId10"/>
    <p:sldId id="741" r:id="rId11"/>
    <p:sldId id="743" r:id="rId12"/>
    <p:sldId id="744" r:id="rId13"/>
    <p:sldId id="729" r:id="rId14"/>
    <p:sldId id="728" r:id="rId15"/>
    <p:sldId id="745" r:id="rId16"/>
  </p:sldIdLst>
  <p:sldSz cx="9144000" cy="6858000" type="screen4x3"/>
  <p:notesSz cx="6980238" cy="92106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660066"/>
    <a:srgbClr val="FF99FF"/>
    <a:srgbClr val="050000"/>
    <a:srgbClr val="FF3300"/>
    <a:srgbClr val="DF55C8"/>
    <a:srgbClr val="FF66FF"/>
    <a:srgbClr val="D62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9EF138-3F2D-4B48-926F-93A899A3DCEE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5B5F1290-59BA-41DC-879C-CE9349E8345B}">
      <dgm:prSet phldrT="[Texte]" custT="1"/>
      <dgm:spPr/>
      <dgm:t>
        <a:bodyPr/>
        <a:lstStyle/>
        <a:p>
          <a:pPr rtl="1"/>
          <a:r>
            <a:rPr lang="en-US" altLang="x-none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ＭＳ Ｐゴシック" panose="020B0600070205080204" pitchFamily="34" charset="-128"/>
            </a:rPr>
            <a:t>Professionalism in PR</a:t>
          </a:r>
          <a:endParaRPr lang="ar-DZ" sz="16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anose="02040602050305030304" pitchFamily="18" charset="0"/>
          </a:endParaRPr>
        </a:p>
      </dgm:t>
    </dgm:pt>
    <dgm:pt modelId="{F79A4CC1-2FBB-4262-9E64-A8DBA675C137}" type="parTrans" cxnId="{6B0C4597-62B5-4E35-BEC1-4BBEF6E8F0C8}">
      <dgm:prSet/>
      <dgm:spPr/>
      <dgm:t>
        <a:bodyPr/>
        <a:lstStyle/>
        <a:p>
          <a:pPr rtl="1"/>
          <a:endParaRPr lang="ar-DZ"/>
        </a:p>
      </dgm:t>
    </dgm:pt>
    <dgm:pt modelId="{918D5C49-B41F-4D6A-AF1F-47AB943AB61A}" type="sibTrans" cxnId="{6B0C4597-62B5-4E35-BEC1-4BBEF6E8F0C8}">
      <dgm:prSet/>
      <dgm:spPr/>
      <dgm:t>
        <a:bodyPr/>
        <a:lstStyle/>
        <a:p>
          <a:pPr rtl="1"/>
          <a:endParaRPr lang="ar-DZ"/>
        </a:p>
      </dgm:t>
    </dgm:pt>
    <dgm:pt modelId="{BE519E63-5A40-4A38-B960-C1CED19D4747}">
      <dgm:prSet phldrT="[Texte]" custT="1"/>
      <dgm:spPr/>
      <dgm:t>
        <a:bodyPr/>
        <a:lstStyle/>
        <a:p>
          <a:pPr rtl="1"/>
          <a:r>
            <a:rPr lang="en-US" altLang="x-none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ＭＳ Ｐゴシック" panose="020B0600070205080204" pitchFamily="34" charset="-128"/>
            </a:rPr>
            <a:t>Ethical concerns</a:t>
          </a:r>
          <a:endParaRPr lang="ar-DZ" sz="14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anose="02040602050305030304" pitchFamily="18" charset="0"/>
          </a:endParaRPr>
        </a:p>
      </dgm:t>
    </dgm:pt>
    <dgm:pt modelId="{0030C4DA-5364-4C0B-8190-56DB90F7E1FE}" type="parTrans" cxnId="{17EF8049-EE92-4260-9F05-8C6A25383912}">
      <dgm:prSet/>
      <dgm:spPr/>
      <dgm:t>
        <a:bodyPr/>
        <a:lstStyle/>
        <a:p>
          <a:pPr rtl="1"/>
          <a:endParaRPr lang="ar-DZ"/>
        </a:p>
      </dgm:t>
    </dgm:pt>
    <dgm:pt modelId="{E4CE12CC-0AC3-45D8-93C7-859BA8357A46}" type="sibTrans" cxnId="{17EF8049-EE92-4260-9F05-8C6A25383912}">
      <dgm:prSet/>
      <dgm:spPr/>
      <dgm:t>
        <a:bodyPr/>
        <a:lstStyle/>
        <a:p>
          <a:pPr rtl="1"/>
          <a:endParaRPr lang="ar-DZ"/>
        </a:p>
      </dgm:t>
    </dgm:pt>
    <dgm:pt modelId="{E6F59FA4-2794-419E-89A8-71A4CC6F9C88}">
      <dgm:prSet phldrT="[Texte]" custT="1"/>
      <dgm:spPr/>
      <dgm:t>
        <a:bodyPr/>
        <a:lstStyle/>
        <a:p>
          <a:pPr rtl="1"/>
          <a:r>
            <a:rPr lang="en-US" altLang="x-none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ＭＳ Ｐゴシック" panose="020B0600070205080204" pitchFamily="34" charset="-128"/>
            </a:rPr>
            <a:t>Professional commitment</a:t>
          </a:r>
          <a:endParaRPr lang="ar-DZ" sz="14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anose="02040602050305030304" pitchFamily="18" charset="0"/>
          </a:endParaRPr>
        </a:p>
      </dgm:t>
    </dgm:pt>
    <dgm:pt modelId="{961695AB-ADA9-4478-9F26-2E0005203499}" type="parTrans" cxnId="{83A4750F-3D71-4128-A897-FE3445ACAD0F}">
      <dgm:prSet/>
      <dgm:spPr/>
      <dgm:t>
        <a:bodyPr/>
        <a:lstStyle/>
        <a:p>
          <a:pPr rtl="1"/>
          <a:endParaRPr lang="ar-DZ"/>
        </a:p>
      </dgm:t>
    </dgm:pt>
    <dgm:pt modelId="{36467D34-48DD-4190-BC18-A4EFCB199E4E}" type="sibTrans" cxnId="{83A4750F-3D71-4128-A897-FE3445ACAD0F}">
      <dgm:prSet/>
      <dgm:spPr/>
      <dgm:t>
        <a:bodyPr/>
        <a:lstStyle/>
        <a:p>
          <a:pPr rtl="1"/>
          <a:endParaRPr lang="ar-DZ"/>
        </a:p>
      </dgm:t>
    </dgm:pt>
    <dgm:pt modelId="{E0406689-DB18-4F87-9D18-55C1B9287C2A}">
      <dgm:prSet phldrT="[Texte]" custT="1"/>
      <dgm:spPr/>
      <dgm:t>
        <a:bodyPr/>
        <a:lstStyle/>
        <a:p>
          <a:pPr rtl="1"/>
          <a:r>
            <a:rPr lang="en-US" altLang="x-none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ＭＳ Ｐゴシック" panose="020B0600070205080204" pitchFamily="34" charset="-128"/>
            </a:rPr>
            <a:t>Legal framework</a:t>
          </a:r>
          <a:endParaRPr lang="ar-DZ" sz="14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anose="02040602050305030304" pitchFamily="18" charset="0"/>
          </a:endParaRPr>
        </a:p>
      </dgm:t>
    </dgm:pt>
    <dgm:pt modelId="{D3865F11-F6FD-4767-8E37-3EB172C1DFD7}" type="parTrans" cxnId="{7B0712D2-DD5C-469A-83EA-9FEFEDABDA72}">
      <dgm:prSet/>
      <dgm:spPr/>
      <dgm:t>
        <a:bodyPr/>
        <a:lstStyle/>
        <a:p>
          <a:pPr rtl="1"/>
          <a:endParaRPr lang="ar-DZ"/>
        </a:p>
      </dgm:t>
    </dgm:pt>
    <dgm:pt modelId="{41410572-D4F3-4408-BFED-63BB4C686745}" type="sibTrans" cxnId="{7B0712D2-DD5C-469A-83EA-9FEFEDABDA72}">
      <dgm:prSet/>
      <dgm:spPr/>
      <dgm:t>
        <a:bodyPr/>
        <a:lstStyle/>
        <a:p>
          <a:pPr rtl="1"/>
          <a:endParaRPr lang="ar-DZ"/>
        </a:p>
      </dgm:t>
    </dgm:pt>
    <dgm:pt modelId="{C4F79FEC-DB62-4143-9F30-DBA59B931C57}" type="pres">
      <dgm:prSet presAssocID="{199EF138-3F2D-4B48-926F-93A899A3DCE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C4EC054-EBBE-412D-BDC8-B56F0AB75DD4}" type="pres">
      <dgm:prSet presAssocID="{5B5F1290-59BA-41DC-879C-CE9349E8345B}" presName="centerShape" presStyleLbl="node0" presStyleIdx="0" presStyleCnt="1"/>
      <dgm:spPr/>
      <dgm:t>
        <a:bodyPr/>
        <a:lstStyle/>
        <a:p>
          <a:pPr rtl="1"/>
          <a:endParaRPr lang="ar-DZ"/>
        </a:p>
      </dgm:t>
    </dgm:pt>
    <dgm:pt modelId="{E4356DEC-A5BF-47A7-9F63-A80A43DD4556}" type="pres">
      <dgm:prSet presAssocID="{BE519E63-5A40-4A38-B960-C1CED19D474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202C7467-6884-4D68-8146-F25F815AC379}" type="pres">
      <dgm:prSet presAssocID="{BE519E63-5A40-4A38-B960-C1CED19D4747}" presName="dummy" presStyleCnt="0"/>
      <dgm:spPr/>
    </dgm:pt>
    <dgm:pt modelId="{F0AF11ED-F662-4A59-9061-2C9C2F1175BF}" type="pres">
      <dgm:prSet presAssocID="{E4CE12CC-0AC3-45D8-93C7-859BA8357A46}" presName="sibTrans" presStyleLbl="sibTrans2D1" presStyleIdx="0" presStyleCnt="3"/>
      <dgm:spPr/>
    </dgm:pt>
    <dgm:pt modelId="{B3952034-9DF3-4635-BF4B-6B6CF5DD86EE}" type="pres">
      <dgm:prSet presAssocID="{E6F59FA4-2794-419E-89A8-71A4CC6F9C8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2810B5BB-7E6F-450B-8363-4843052198A7}" type="pres">
      <dgm:prSet presAssocID="{E6F59FA4-2794-419E-89A8-71A4CC6F9C88}" presName="dummy" presStyleCnt="0"/>
      <dgm:spPr/>
    </dgm:pt>
    <dgm:pt modelId="{6C1DD527-B7F3-413F-984B-D54206E6668A}" type="pres">
      <dgm:prSet presAssocID="{36467D34-48DD-4190-BC18-A4EFCB199E4E}" presName="sibTrans" presStyleLbl="sibTrans2D1" presStyleIdx="1" presStyleCnt="3"/>
      <dgm:spPr/>
    </dgm:pt>
    <dgm:pt modelId="{89012412-4E17-406A-94D7-BC14505CF59B}" type="pres">
      <dgm:prSet presAssocID="{E0406689-DB18-4F87-9D18-55C1B9287C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A3C44197-3AB8-4FBB-9285-B78A50DE9326}" type="pres">
      <dgm:prSet presAssocID="{E0406689-DB18-4F87-9D18-55C1B9287C2A}" presName="dummy" presStyleCnt="0"/>
      <dgm:spPr/>
    </dgm:pt>
    <dgm:pt modelId="{ADFBEE03-50D7-425B-8DA8-149E92494872}" type="pres">
      <dgm:prSet presAssocID="{41410572-D4F3-4408-BFED-63BB4C686745}" presName="sibTrans" presStyleLbl="sibTrans2D1" presStyleIdx="2" presStyleCnt="3"/>
      <dgm:spPr/>
    </dgm:pt>
  </dgm:ptLst>
  <dgm:cxnLst>
    <dgm:cxn modelId="{A3FCB05D-E220-4857-BC11-0C69F29E6214}" type="presOf" srcId="{E6F59FA4-2794-419E-89A8-71A4CC6F9C88}" destId="{B3952034-9DF3-4635-BF4B-6B6CF5DD86EE}" srcOrd="0" destOrd="0" presId="urn:microsoft.com/office/officeart/2005/8/layout/radial6"/>
    <dgm:cxn modelId="{847B74F6-C000-4B07-9831-DEF6D9927290}" type="presOf" srcId="{199EF138-3F2D-4B48-926F-93A899A3DCEE}" destId="{C4F79FEC-DB62-4143-9F30-DBA59B931C57}" srcOrd="0" destOrd="0" presId="urn:microsoft.com/office/officeart/2005/8/layout/radial6"/>
    <dgm:cxn modelId="{371DEC22-DA7B-4006-A48C-BA78348D3D75}" type="presOf" srcId="{36467D34-48DD-4190-BC18-A4EFCB199E4E}" destId="{6C1DD527-B7F3-413F-984B-D54206E6668A}" srcOrd="0" destOrd="0" presId="urn:microsoft.com/office/officeart/2005/8/layout/radial6"/>
    <dgm:cxn modelId="{08CB9B0C-538D-4B76-A6FF-00B4C9405A7C}" type="presOf" srcId="{BE519E63-5A40-4A38-B960-C1CED19D4747}" destId="{E4356DEC-A5BF-47A7-9F63-A80A43DD4556}" srcOrd="0" destOrd="0" presId="urn:microsoft.com/office/officeart/2005/8/layout/radial6"/>
    <dgm:cxn modelId="{6B0C4597-62B5-4E35-BEC1-4BBEF6E8F0C8}" srcId="{199EF138-3F2D-4B48-926F-93A899A3DCEE}" destId="{5B5F1290-59BA-41DC-879C-CE9349E8345B}" srcOrd="0" destOrd="0" parTransId="{F79A4CC1-2FBB-4262-9E64-A8DBA675C137}" sibTransId="{918D5C49-B41F-4D6A-AF1F-47AB943AB61A}"/>
    <dgm:cxn modelId="{7EF1C6A4-7A5A-4EE8-BC8C-CF82FEA80C45}" type="presOf" srcId="{E4CE12CC-0AC3-45D8-93C7-859BA8357A46}" destId="{F0AF11ED-F662-4A59-9061-2C9C2F1175BF}" srcOrd="0" destOrd="0" presId="urn:microsoft.com/office/officeart/2005/8/layout/radial6"/>
    <dgm:cxn modelId="{61B199B8-18AD-42C4-A070-7019A2E5427E}" type="presOf" srcId="{E0406689-DB18-4F87-9D18-55C1B9287C2A}" destId="{89012412-4E17-406A-94D7-BC14505CF59B}" srcOrd="0" destOrd="0" presId="urn:microsoft.com/office/officeart/2005/8/layout/radial6"/>
    <dgm:cxn modelId="{17EF8049-EE92-4260-9F05-8C6A25383912}" srcId="{5B5F1290-59BA-41DC-879C-CE9349E8345B}" destId="{BE519E63-5A40-4A38-B960-C1CED19D4747}" srcOrd="0" destOrd="0" parTransId="{0030C4DA-5364-4C0B-8190-56DB90F7E1FE}" sibTransId="{E4CE12CC-0AC3-45D8-93C7-859BA8357A46}"/>
    <dgm:cxn modelId="{83A4750F-3D71-4128-A897-FE3445ACAD0F}" srcId="{5B5F1290-59BA-41DC-879C-CE9349E8345B}" destId="{E6F59FA4-2794-419E-89A8-71A4CC6F9C88}" srcOrd="1" destOrd="0" parTransId="{961695AB-ADA9-4478-9F26-2E0005203499}" sibTransId="{36467D34-48DD-4190-BC18-A4EFCB199E4E}"/>
    <dgm:cxn modelId="{156C0E0D-6F92-424A-9EE0-4EB4D5C038DA}" type="presOf" srcId="{41410572-D4F3-4408-BFED-63BB4C686745}" destId="{ADFBEE03-50D7-425B-8DA8-149E92494872}" srcOrd="0" destOrd="0" presId="urn:microsoft.com/office/officeart/2005/8/layout/radial6"/>
    <dgm:cxn modelId="{1A69F93E-745E-41FC-8D9B-01358A3751A7}" type="presOf" srcId="{5B5F1290-59BA-41DC-879C-CE9349E8345B}" destId="{7C4EC054-EBBE-412D-BDC8-B56F0AB75DD4}" srcOrd="0" destOrd="0" presId="urn:microsoft.com/office/officeart/2005/8/layout/radial6"/>
    <dgm:cxn modelId="{7B0712D2-DD5C-469A-83EA-9FEFEDABDA72}" srcId="{5B5F1290-59BA-41DC-879C-CE9349E8345B}" destId="{E0406689-DB18-4F87-9D18-55C1B9287C2A}" srcOrd="2" destOrd="0" parTransId="{D3865F11-F6FD-4767-8E37-3EB172C1DFD7}" sibTransId="{41410572-D4F3-4408-BFED-63BB4C686745}"/>
    <dgm:cxn modelId="{21A3EA40-17A1-417A-A3B9-CE84CBAE7659}" type="presParOf" srcId="{C4F79FEC-DB62-4143-9F30-DBA59B931C57}" destId="{7C4EC054-EBBE-412D-BDC8-B56F0AB75DD4}" srcOrd="0" destOrd="0" presId="urn:microsoft.com/office/officeart/2005/8/layout/radial6"/>
    <dgm:cxn modelId="{6ACF80B1-07A2-4854-8D2D-53B5F4BC2950}" type="presParOf" srcId="{C4F79FEC-DB62-4143-9F30-DBA59B931C57}" destId="{E4356DEC-A5BF-47A7-9F63-A80A43DD4556}" srcOrd="1" destOrd="0" presId="urn:microsoft.com/office/officeart/2005/8/layout/radial6"/>
    <dgm:cxn modelId="{020C4BB4-6EA8-4289-BFBB-1CFB4A6866A2}" type="presParOf" srcId="{C4F79FEC-DB62-4143-9F30-DBA59B931C57}" destId="{202C7467-6884-4D68-8146-F25F815AC379}" srcOrd="2" destOrd="0" presId="urn:microsoft.com/office/officeart/2005/8/layout/radial6"/>
    <dgm:cxn modelId="{B86083F1-F54D-45C2-99BB-FF13F014DF55}" type="presParOf" srcId="{C4F79FEC-DB62-4143-9F30-DBA59B931C57}" destId="{F0AF11ED-F662-4A59-9061-2C9C2F1175BF}" srcOrd="3" destOrd="0" presId="urn:microsoft.com/office/officeart/2005/8/layout/radial6"/>
    <dgm:cxn modelId="{F97F8EFB-7D57-420A-9CE1-A0351EF1DE18}" type="presParOf" srcId="{C4F79FEC-DB62-4143-9F30-DBA59B931C57}" destId="{B3952034-9DF3-4635-BF4B-6B6CF5DD86EE}" srcOrd="4" destOrd="0" presId="urn:microsoft.com/office/officeart/2005/8/layout/radial6"/>
    <dgm:cxn modelId="{996F8B2F-D0A7-4E1A-AB00-74BF1496ABEA}" type="presParOf" srcId="{C4F79FEC-DB62-4143-9F30-DBA59B931C57}" destId="{2810B5BB-7E6F-450B-8363-4843052198A7}" srcOrd="5" destOrd="0" presId="urn:microsoft.com/office/officeart/2005/8/layout/radial6"/>
    <dgm:cxn modelId="{E7784372-4586-474A-9724-C25117D2DED6}" type="presParOf" srcId="{C4F79FEC-DB62-4143-9F30-DBA59B931C57}" destId="{6C1DD527-B7F3-413F-984B-D54206E6668A}" srcOrd="6" destOrd="0" presId="urn:microsoft.com/office/officeart/2005/8/layout/radial6"/>
    <dgm:cxn modelId="{E462D422-A293-4D83-BDCC-AEF1E9126661}" type="presParOf" srcId="{C4F79FEC-DB62-4143-9F30-DBA59B931C57}" destId="{89012412-4E17-406A-94D7-BC14505CF59B}" srcOrd="7" destOrd="0" presId="urn:microsoft.com/office/officeart/2005/8/layout/radial6"/>
    <dgm:cxn modelId="{0BD1E3B5-1039-40B7-91DE-53C21F610427}" type="presParOf" srcId="{C4F79FEC-DB62-4143-9F30-DBA59B931C57}" destId="{A3C44197-3AB8-4FBB-9285-B78A50DE9326}" srcOrd="8" destOrd="0" presId="urn:microsoft.com/office/officeart/2005/8/layout/radial6"/>
    <dgm:cxn modelId="{3B5E4D63-AB49-45B2-BAD2-EA2AE8085D9F}" type="presParOf" srcId="{C4F79FEC-DB62-4143-9F30-DBA59B931C57}" destId="{ADFBEE03-50D7-425B-8DA8-149E92494872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BEE03-50D7-425B-8DA8-149E92494872}">
      <dsp:nvSpPr>
        <dsp:cNvPr id="0" name=""/>
        <dsp:cNvSpPr/>
      </dsp:nvSpPr>
      <dsp:spPr>
        <a:xfrm>
          <a:off x="2032243" y="761548"/>
          <a:ext cx="5079512" cy="5079512"/>
        </a:xfrm>
        <a:prstGeom prst="blockArc">
          <a:avLst>
            <a:gd name="adj1" fmla="val 900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DD527-B7F3-413F-984B-D54206E6668A}">
      <dsp:nvSpPr>
        <dsp:cNvPr id="0" name=""/>
        <dsp:cNvSpPr/>
      </dsp:nvSpPr>
      <dsp:spPr>
        <a:xfrm>
          <a:off x="2032243" y="761548"/>
          <a:ext cx="5079512" cy="5079512"/>
        </a:xfrm>
        <a:prstGeom prst="blockArc">
          <a:avLst>
            <a:gd name="adj1" fmla="val 1800000"/>
            <a:gd name="adj2" fmla="val 90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AF11ED-F662-4A59-9061-2C9C2F1175BF}">
      <dsp:nvSpPr>
        <dsp:cNvPr id="0" name=""/>
        <dsp:cNvSpPr/>
      </dsp:nvSpPr>
      <dsp:spPr>
        <a:xfrm>
          <a:off x="2032243" y="761548"/>
          <a:ext cx="5079512" cy="5079512"/>
        </a:xfrm>
        <a:prstGeom prst="blockArc">
          <a:avLst>
            <a:gd name="adj1" fmla="val 16200000"/>
            <a:gd name="adj2" fmla="val 18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4EC054-EBBE-412D-BDC8-B56F0AB75DD4}">
      <dsp:nvSpPr>
        <dsp:cNvPr id="0" name=""/>
        <dsp:cNvSpPr/>
      </dsp:nvSpPr>
      <dsp:spPr>
        <a:xfrm>
          <a:off x="3402210" y="2131515"/>
          <a:ext cx="2339578" cy="23395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x-none" sz="16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ＭＳ Ｐゴシック" panose="020B0600070205080204" pitchFamily="34" charset="-128"/>
            </a:rPr>
            <a:t>Professionalism in PR</a:t>
          </a:r>
          <a:endParaRPr lang="ar-DZ" sz="16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anose="02040602050305030304" pitchFamily="18" charset="0"/>
          </a:endParaRPr>
        </a:p>
      </dsp:txBody>
      <dsp:txXfrm>
        <a:off x="3744833" y="2474138"/>
        <a:ext cx="1654332" cy="1654332"/>
      </dsp:txXfrm>
    </dsp:sp>
    <dsp:sp modelId="{E4356DEC-A5BF-47A7-9F63-A80A43DD4556}">
      <dsp:nvSpPr>
        <dsp:cNvPr id="0" name=""/>
        <dsp:cNvSpPr/>
      </dsp:nvSpPr>
      <dsp:spPr>
        <a:xfrm>
          <a:off x="3753147" y="1653"/>
          <a:ext cx="1637704" cy="1637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x-none" sz="1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ＭＳ Ｐゴシック" panose="020B0600070205080204" pitchFamily="34" charset="-128"/>
            </a:rPr>
            <a:t>Ethical concerns</a:t>
          </a:r>
          <a:endParaRPr lang="ar-DZ" sz="14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anose="02040602050305030304" pitchFamily="18" charset="0"/>
          </a:endParaRPr>
        </a:p>
      </dsp:txBody>
      <dsp:txXfrm>
        <a:off x="3992983" y="241489"/>
        <a:ext cx="1158032" cy="1158032"/>
      </dsp:txXfrm>
    </dsp:sp>
    <dsp:sp modelId="{B3952034-9DF3-4635-BF4B-6B6CF5DD86EE}">
      <dsp:nvSpPr>
        <dsp:cNvPr id="0" name=""/>
        <dsp:cNvSpPr/>
      </dsp:nvSpPr>
      <dsp:spPr>
        <a:xfrm>
          <a:off x="5901582" y="3722851"/>
          <a:ext cx="1637704" cy="1637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x-none" sz="1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ＭＳ Ｐゴシック" panose="020B0600070205080204" pitchFamily="34" charset="-128"/>
            </a:rPr>
            <a:t>Professional commitment</a:t>
          </a:r>
          <a:endParaRPr lang="ar-DZ" sz="14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anose="02040602050305030304" pitchFamily="18" charset="0"/>
          </a:endParaRPr>
        </a:p>
      </dsp:txBody>
      <dsp:txXfrm>
        <a:off x="6141418" y="3962687"/>
        <a:ext cx="1158032" cy="1158032"/>
      </dsp:txXfrm>
    </dsp:sp>
    <dsp:sp modelId="{89012412-4E17-406A-94D7-BC14505CF59B}">
      <dsp:nvSpPr>
        <dsp:cNvPr id="0" name=""/>
        <dsp:cNvSpPr/>
      </dsp:nvSpPr>
      <dsp:spPr>
        <a:xfrm>
          <a:off x="1604712" y="3722851"/>
          <a:ext cx="1637704" cy="1637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x-none" sz="1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ＭＳ Ｐゴシック" panose="020B0600070205080204" pitchFamily="34" charset="-128"/>
            </a:rPr>
            <a:t>Legal framework</a:t>
          </a:r>
          <a:endParaRPr lang="ar-DZ" sz="14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anose="02040602050305030304" pitchFamily="18" charset="0"/>
          </a:endParaRPr>
        </a:p>
      </dsp:txBody>
      <dsp:txXfrm>
        <a:off x="1844548" y="3962687"/>
        <a:ext cx="1158032" cy="1158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>
            <a:extLst>
              <a:ext uri="{FF2B5EF4-FFF2-40B4-BE49-F238E27FC236}">
                <a16:creationId xmlns:a16="http://schemas.microsoft.com/office/drawing/2014/main" xmlns="" id="{0C424A1D-BB8D-0B26-39F2-BD4695D6FA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9" tIns="46259" rIns="92519" bIns="46259" numCol="1" anchor="t" anchorCtr="0" compatLnSpc="1">
            <a:prstTxWarp prst="textNoShape">
              <a:avLst/>
            </a:prstTxWarp>
          </a:bodyPr>
          <a:lstStyle>
            <a:lvl1pPr algn="l" defTabSz="925513" eaLnBrk="0" hangingPunct="0">
              <a:spcBef>
                <a:spcPct val="20000"/>
              </a:spcBef>
              <a:defRPr kumimoji="0"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Sam Brackstone</a:t>
            </a:r>
          </a:p>
        </p:txBody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xmlns="" id="{8A853FC7-54D6-63FB-11F2-9816882E20E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9" tIns="46259" rIns="92519" bIns="46259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spcBef>
                <a:spcPct val="20000"/>
              </a:spcBef>
              <a:defRPr kumimoji="0"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6052" name="Rectangle 4">
            <a:extLst>
              <a:ext uri="{FF2B5EF4-FFF2-40B4-BE49-F238E27FC236}">
                <a16:creationId xmlns:a16="http://schemas.microsoft.com/office/drawing/2014/main" xmlns="" id="{3C92385E-D432-4974-EC9B-44E91217664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030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9" tIns="46259" rIns="92519" bIns="46259" numCol="1" anchor="b" anchorCtr="0" compatLnSpc="1">
            <a:prstTxWarp prst="textNoShape">
              <a:avLst/>
            </a:prstTxWarp>
          </a:bodyPr>
          <a:lstStyle>
            <a:lvl1pPr algn="l" defTabSz="925513" eaLnBrk="0" hangingPunct="0">
              <a:spcBef>
                <a:spcPct val="20000"/>
              </a:spcBef>
              <a:defRPr kumimoji="0"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Title goes here</a:t>
            </a:r>
          </a:p>
        </p:txBody>
      </p:sp>
      <p:sp>
        <p:nvSpPr>
          <p:cNvPr id="386053" name="Rectangle 5">
            <a:extLst>
              <a:ext uri="{FF2B5EF4-FFF2-40B4-BE49-F238E27FC236}">
                <a16:creationId xmlns:a16="http://schemas.microsoft.com/office/drawing/2014/main" xmlns="" id="{B6A1C3EC-3A31-1F07-8A2D-B9C317C7F9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75030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9" tIns="46259" rIns="92519" bIns="46259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spcBef>
                <a:spcPct val="20000"/>
              </a:spcBef>
              <a:defRPr kumimoji="0" sz="1200">
                <a:latin typeface="Tahoma" panose="020B0604030504040204" pitchFamily="34" charset="0"/>
              </a:defRPr>
            </a:lvl1pPr>
          </a:lstStyle>
          <a:p>
            <a:fld id="{2768112A-5E2B-4E5C-8ED4-D47C258B63F0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27687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6" name="Rectangle 8">
            <a:extLst>
              <a:ext uri="{FF2B5EF4-FFF2-40B4-BE49-F238E27FC236}">
                <a16:creationId xmlns:a16="http://schemas.microsoft.com/office/drawing/2014/main" xmlns="" id="{56B6BB9B-35A1-BEF7-3BB3-420DDE0F1F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9" tIns="46259" rIns="92519" bIns="46259" numCol="1" anchor="t" anchorCtr="0" compatLnSpc="1">
            <a:prstTxWarp prst="textNoShape">
              <a:avLst/>
            </a:prstTxWarp>
          </a:bodyPr>
          <a:lstStyle>
            <a:lvl1pPr algn="l" defTabSz="925513" eaLnBrk="0" hangingPunct="0">
              <a:spcBef>
                <a:spcPct val="20000"/>
              </a:spcBef>
              <a:buFontTx/>
              <a:buChar char="•"/>
              <a:defRPr kumimoji="0"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9">
            <a:extLst>
              <a:ext uri="{FF2B5EF4-FFF2-40B4-BE49-F238E27FC236}">
                <a16:creationId xmlns:a16="http://schemas.microsoft.com/office/drawing/2014/main" xmlns="" id="{1DC1901B-98DF-1FA3-F226-13002B824ECE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7450" y="690563"/>
            <a:ext cx="4605338" cy="345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5578" name="Rectangle 10">
            <a:extLst>
              <a:ext uri="{FF2B5EF4-FFF2-40B4-BE49-F238E27FC236}">
                <a16:creationId xmlns:a16="http://schemas.microsoft.com/office/drawing/2014/main" xmlns="" id="{DA00AD94-CE12-454F-BCE8-ED89D38F8F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375150"/>
            <a:ext cx="5119688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9" tIns="46259" rIns="92519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5579" name="Rectangle 11">
            <a:extLst>
              <a:ext uri="{FF2B5EF4-FFF2-40B4-BE49-F238E27FC236}">
                <a16:creationId xmlns:a16="http://schemas.microsoft.com/office/drawing/2014/main" xmlns="" id="{0E68992D-8939-4294-8E90-BB54D5FC216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9" tIns="46259" rIns="92519" bIns="46259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spcBef>
                <a:spcPct val="20000"/>
              </a:spcBef>
              <a:buFontTx/>
              <a:buChar char="•"/>
              <a:defRPr kumimoji="0"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5580" name="Rectangle 12">
            <a:extLst>
              <a:ext uri="{FF2B5EF4-FFF2-40B4-BE49-F238E27FC236}">
                <a16:creationId xmlns:a16="http://schemas.microsoft.com/office/drawing/2014/main" xmlns="" id="{6D05F8F1-B2F8-6DCB-0519-607FF2D431C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9" tIns="46259" rIns="92519" bIns="46259" numCol="1" anchor="b" anchorCtr="0" compatLnSpc="1">
            <a:prstTxWarp prst="textNoShape">
              <a:avLst/>
            </a:prstTxWarp>
          </a:bodyPr>
          <a:lstStyle>
            <a:lvl1pPr algn="l" defTabSz="925513" eaLnBrk="0" hangingPunct="0">
              <a:spcBef>
                <a:spcPct val="20000"/>
              </a:spcBef>
              <a:buFontTx/>
              <a:buChar char="•"/>
              <a:defRPr kumimoji="0"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5581" name="Rectangle 13">
            <a:extLst>
              <a:ext uri="{FF2B5EF4-FFF2-40B4-BE49-F238E27FC236}">
                <a16:creationId xmlns:a16="http://schemas.microsoft.com/office/drawing/2014/main" xmlns="" id="{17BDEA16-A9D2-EC97-759D-349786BE1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750300"/>
            <a:ext cx="3024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9" tIns="46259" rIns="92519" bIns="46259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spcBef>
                <a:spcPct val="20000"/>
              </a:spcBef>
              <a:buFontTx/>
              <a:buChar char="•"/>
              <a:defRPr kumimoji="0" sz="1200">
                <a:latin typeface="Tahoma" panose="020B0604030504040204" pitchFamily="34" charset="0"/>
              </a:defRPr>
            </a:lvl1pPr>
          </a:lstStyle>
          <a:p>
            <a:fld id="{7890BCF4-8CC9-4EAB-8FDD-230583ADC8A4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95248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3">
            <a:extLst>
              <a:ext uri="{FF2B5EF4-FFF2-40B4-BE49-F238E27FC236}">
                <a16:creationId xmlns:a16="http://schemas.microsoft.com/office/drawing/2014/main" xmlns="" id="{FA6D688E-F166-DD4B-CE04-E17333F4A8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9255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1990470-1F0C-449C-9946-7F0742213C03}" type="slidenum">
              <a:rPr kumimoji="0" lang="en-US" altLang="x-none" sz="1200">
                <a:latin typeface="Tahoma" panose="020B0604030504040204" pitchFamily="34" charset="0"/>
              </a:rPr>
              <a:pPr/>
              <a:t>1</a:t>
            </a:fld>
            <a:endParaRPr kumimoji="0" lang="en-US" altLang="x-none" sz="1200">
              <a:latin typeface="Tahoma" panose="020B060403050404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xmlns="" id="{C8230F81-8E87-E659-D3DB-6EE9307DDAC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xmlns="" id="{8E3E4117-EDA6-BE90-BB2B-08A7A69EE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x-none" altLang="x-non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914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002F5E"/>
            </a:gs>
            <a:gs pos="5000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B6A6DEEC-6922-1C81-09DA-85B11B438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021883EA-1350-BFF7-8E1E-16F25235F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EDDE5907-559A-2C90-7E6D-495B5DC5E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xmlns="" id="{B3183B63-3B48-017E-7393-90089FC566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2888"/>
            <a:ext cx="9144000" cy="303212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6" name="AutoShape 29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A81B74B6-8D7E-5176-AB21-1BD6E99237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962400" y="6597650"/>
            <a:ext cx="381000" cy="304800"/>
          </a:xfrm>
          <a:prstGeom prst="actionButtonBackPrevious">
            <a:avLst/>
          </a:prstGeom>
          <a:solidFill>
            <a:srgbClr val="B2B2B2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en-US" sz="1200">
              <a:solidFill>
                <a:schemeClr val="hlink"/>
              </a:solidFill>
              <a:latin typeface="Times New Roman" charset="0"/>
              <a:ea typeface="+mn-ea"/>
            </a:endParaRPr>
          </a:p>
        </p:txBody>
      </p:sp>
      <p:sp>
        <p:nvSpPr>
          <p:cNvPr id="7" name="AutoShape 3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41D0E92-AAB0-F167-D059-B1E241818D8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3400" y="6597650"/>
            <a:ext cx="381000" cy="304800"/>
          </a:xfrm>
          <a:prstGeom prst="actionButtonForwardNext">
            <a:avLst/>
          </a:prstGeom>
          <a:solidFill>
            <a:srgbClr val="B2B2B2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8" name="AutoShape 31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xmlns="" id="{BE89DA12-84E5-AA98-1975-FE146AAD59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81400" y="6597650"/>
            <a:ext cx="381000" cy="304800"/>
          </a:xfrm>
          <a:prstGeom prst="actionButtonBeginning">
            <a:avLst/>
          </a:prstGeom>
          <a:solidFill>
            <a:srgbClr val="B2B2B2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9" name="AutoShape 32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xmlns="" id="{A207C49E-FC7C-216A-A23A-56B27958B2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724400" y="6597650"/>
            <a:ext cx="381000" cy="304800"/>
          </a:xfrm>
          <a:prstGeom prst="actionButtonEnd">
            <a:avLst/>
          </a:prstGeom>
          <a:solidFill>
            <a:srgbClr val="B2B2B2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10" name="AutoShape 33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xmlns="" id="{6B65CC83-C04F-D897-8F48-AB34D04800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05400" y="6597650"/>
            <a:ext cx="381000" cy="304800"/>
          </a:xfrm>
          <a:prstGeom prst="actionButtonReturn">
            <a:avLst/>
          </a:prstGeom>
          <a:solidFill>
            <a:srgbClr val="B2B2B2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11" name="Text Box 34">
            <a:extLst>
              <a:ext uri="{FF2B5EF4-FFF2-40B4-BE49-F238E27FC236}">
                <a16:creationId xmlns:a16="http://schemas.microsoft.com/office/drawing/2014/main" xmlns="" id="{BDFB0920-D7D3-80BB-6CAC-A2A7B8E07E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6800" y="6553200"/>
            <a:ext cx="1216025" cy="3048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kumimoji="0" lang="en-US" altLang="x-none" sz="1400"/>
              <a:t>Slide </a:t>
            </a:r>
            <a:fld id="{B808A37B-DC81-4320-B24D-1121F4ED1FF6}" type="slidenum">
              <a:rPr kumimoji="0" lang="en-US" altLang="x-none" sz="1400"/>
              <a:pPr algn="r" eaLnBrk="1" hangingPunct="1"/>
              <a:t>‹N°›</a:t>
            </a:fld>
            <a:r>
              <a:rPr kumimoji="0" lang="en-US" altLang="x-none" sz="1400"/>
              <a:t> of 63</a:t>
            </a:r>
          </a:p>
        </p:txBody>
      </p:sp>
      <p:sp>
        <p:nvSpPr>
          <p:cNvPr id="420868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2086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32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xmlns="" id="{A03BEA95-335F-4599-5616-699860A959B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xmlns="" id="{98B743A4-66ED-985C-BEFC-3C834D72DD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xmlns="" id="{DEAD5593-8D1F-EC67-93D1-27BA4B25BE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1A46C-6F18-4EC9-A773-2D8ADB0AF3DE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4505646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76592EE6-7052-9269-1C2B-1644B2C9AD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F48342C2-4E8D-A07C-BFEB-AE35CD2202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0C409106-09BD-A023-96C6-6FCD455F48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F30319-2809-46F9-861C-C199E31BEE35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82596095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457200"/>
            <a:ext cx="196215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73405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4F724826-CC70-9BAA-87A9-E832F3A30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68A4F26E-8DE0-C1F8-8885-35D36E8CFD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76F5038B-AB87-0173-7BFA-E37047148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76D2F-7839-45BC-93E2-A82BC6F77DF2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95622231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609600" y="1981200"/>
            <a:ext cx="3848100" cy="4038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981200"/>
            <a:ext cx="38481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58956DE0-1769-A639-62BC-6A6B4D8158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A7A1387F-050F-E5C4-3F24-FAED1201C7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19BDD860-B599-DFB3-067B-696098D511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A2CA60-853B-4461-BA3E-245ED06EB343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47570027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981200"/>
            <a:ext cx="3848100" cy="4038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981200"/>
            <a:ext cx="38481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7D61FE68-DD18-C955-8E18-8C181B7DE3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D3BFBF2B-3C3E-830A-4A75-13CDE82CB1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B5582C7D-7A94-C813-87C7-18F8263E81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63C5DE-D945-4621-8682-6A98837240AA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09879787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BFF479A8-DC78-8CAC-D879-7933D2F271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E5AFFA24-4570-90F0-B3B3-4D49A45C7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62D45B83-543D-869B-5A7F-27FF27E363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76051C-DAA2-462F-B72A-DB6B0577A211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61239552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679326F0-600B-DD3A-E5C7-7A21ADBC49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544F8963-CDD0-42BC-8061-C1DE9191B8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638D43E9-7267-5F0E-2A33-E56971E30D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146585-456D-4866-B5DA-5DD017176C8A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31330797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F61D760A-C1C7-757B-5B72-0F7238DDEE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F01139D3-6E5A-E32F-DD1B-C74DAE4F10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0C19DD86-5E01-2A8C-9CB3-9FA0EEF805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015692-4081-4FBD-9572-B4F7DA9173E9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46839334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E31724D7-674F-8997-2225-3E7A64EA16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AFD2F4A8-9F03-7AAE-1170-A2AB907379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xmlns="" id="{A26846E6-A203-3691-CF68-93E0CEF47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0B401-69BB-4960-A2B2-0E53CCC8C03D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217451331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xmlns="" id="{6EB07C29-06F5-5715-DACA-BEA1327778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46D73255-3F16-529E-0629-0656980CBD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56377638-EB86-38A9-92C0-B024A557F5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3A484B-6E56-4EE9-82D3-91365C1E1370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86878735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xmlns="" id="{96E03C87-C50C-D556-775E-9F1AD7E1EE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7D5753B7-B608-8EE8-C368-2752E5BA95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6C444EB2-1258-D1DE-A818-BD09546727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80C74-535E-49C6-8785-2739FD7EDA9A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5932003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FA2B4AC7-7856-D27C-1647-BD34C717B7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84FE8635-A2C1-8685-FC62-C6F955F1D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8993D0CE-5D92-C033-34D5-0030ECAE05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CA6030-17DB-437D-943F-6313433CD006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95722319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2AB14EC4-3F60-99F0-B25A-DCA2D9ECC4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B70AF318-7181-8ACD-8CBF-EDCF3DA98A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45F0A172-A65C-896E-FF71-F53EEAEDE5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5FA23-7BE3-415F-97C3-89A4139F5C9D}" type="slidenum">
              <a:rPr lang="en-US" altLang="x-none"/>
              <a:pPr/>
              <a:t>‹N°›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770232581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xmlns="" id="{2177F61B-E3FE-71EC-ED5D-63CDA38A2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xmlns="" id="{103E970F-C996-D724-1478-F774A5B58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419845" name="Rectangle 5">
            <a:extLst>
              <a:ext uri="{FF2B5EF4-FFF2-40B4-BE49-F238E27FC236}">
                <a16:creationId xmlns:a16="http://schemas.microsoft.com/office/drawing/2014/main" xmlns="" id="{57B0F57D-B9F9-18A7-62B5-5F255F726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419846" name="Rectangle 6">
            <a:extLst>
              <a:ext uri="{FF2B5EF4-FFF2-40B4-BE49-F238E27FC236}">
                <a16:creationId xmlns:a16="http://schemas.microsoft.com/office/drawing/2014/main" xmlns="" id="{D6C0F067-4DC2-2456-977A-03E7984A22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9848" name="Rectangle 8">
            <a:extLst>
              <a:ext uri="{FF2B5EF4-FFF2-40B4-BE49-F238E27FC236}">
                <a16:creationId xmlns:a16="http://schemas.microsoft.com/office/drawing/2014/main" xmlns="" id="{5A90ED36-CE3B-FE69-2149-6091E4ECDC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kumimoji="0"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49" name="Rectangle 9">
            <a:extLst>
              <a:ext uri="{FF2B5EF4-FFF2-40B4-BE49-F238E27FC236}">
                <a16:creationId xmlns:a16="http://schemas.microsoft.com/office/drawing/2014/main" xmlns="" id="{B544CA78-CDA9-B9ED-A91E-9CCC6B75A8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50" name="Rectangle 10">
            <a:extLst>
              <a:ext uri="{FF2B5EF4-FFF2-40B4-BE49-F238E27FC236}">
                <a16:creationId xmlns:a16="http://schemas.microsoft.com/office/drawing/2014/main" xmlns="" id="{BE17C6B8-4986-D94E-2B03-686BD9F7C7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F7854552-AB0E-4A1A-9E49-3E9FDB717EC1}" type="slidenum">
              <a:rPr lang="en-US" altLang="x-none"/>
              <a:pPr/>
              <a:t>‹N°›</a:t>
            </a:fld>
            <a:endParaRPr lang="en-US" altLang="x-none"/>
          </a:p>
        </p:txBody>
      </p:sp>
      <p:sp>
        <p:nvSpPr>
          <p:cNvPr id="419858" name="Rectangle 18">
            <a:extLst>
              <a:ext uri="{FF2B5EF4-FFF2-40B4-BE49-F238E27FC236}">
                <a16:creationId xmlns:a16="http://schemas.microsoft.com/office/drawing/2014/main" xmlns="" id="{C83C195E-55D8-EFF3-A8C9-E3FA9DA248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9861" name="Text Box 21">
            <a:extLst>
              <a:ext uri="{FF2B5EF4-FFF2-40B4-BE49-F238E27FC236}">
                <a16:creationId xmlns:a16="http://schemas.microsoft.com/office/drawing/2014/main" xmlns="" id="{436F2D41-AE17-5FB9-AAE9-DCBD9CE8E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650" y="0"/>
            <a:ext cx="5902325" cy="3048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kumimoji="0" lang="en-US" altLang="x-none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Public Relations			</a:t>
            </a:r>
            <a:r>
              <a:rPr kumimoji="0" lang="en-US" altLang="x-none" sz="1400" b="1" i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Law and Ethics</a:t>
            </a:r>
            <a:endParaRPr kumimoji="0" lang="en-US" altLang="x-none" sz="1400" i="1">
              <a:solidFill>
                <a:srgbClr val="FF99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1" name="Rectangle 31">
            <a:extLst>
              <a:ext uri="{FF2B5EF4-FFF2-40B4-BE49-F238E27FC236}">
                <a16:creationId xmlns:a16="http://schemas.microsoft.com/office/drawing/2014/main" xmlns="" id="{F19B9BE4-5EE5-0FD6-9F52-0D2A88F050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2888"/>
            <a:ext cx="9144000" cy="303212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419872" name="AutoShape 32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6A6D9477-5391-33B7-C1A6-EC9EFED8FF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962400" y="6597650"/>
            <a:ext cx="381000" cy="304800"/>
          </a:xfrm>
          <a:prstGeom prst="actionButtonBackPrevious">
            <a:avLst/>
          </a:prstGeom>
          <a:solidFill>
            <a:srgbClr val="B2B2B2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0" lang="en-US" sz="1200">
              <a:solidFill>
                <a:schemeClr val="hlink"/>
              </a:solidFill>
              <a:latin typeface="Times New Roman" charset="0"/>
              <a:ea typeface="+mn-ea"/>
            </a:endParaRPr>
          </a:p>
        </p:txBody>
      </p:sp>
      <p:sp>
        <p:nvSpPr>
          <p:cNvPr id="419873" name="AutoShape 3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18A1DC05-4AA4-7082-2D0A-091409D410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3400" y="6597650"/>
            <a:ext cx="381000" cy="304800"/>
          </a:xfrm>
          <a:prstGeom prst="actionButtonForwardNext">
            <a:avLst/>
          </a:prstGeom>
          <a:solidFill>
            <a:srgbClr val="B2B2B2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419874" name="AutoShape 3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xmlns="" id="{182AD8F9-F21F-C67F-DCCA-C9AA2FB810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81400" y="6597650"/>
            <a:ext cx="381000" cy="304800"/>
          </a:xfrm>
          <a:prstGeom prst="actionButtonBeginning">
            <a:avLst/>
          </a:prstGeom>
          <a:solidFill>
            <a:srgbClr val="B2B2B2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419875" name="AutoShape 35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xmlns="" id="{2AE0839F-B68C-23C5-6B68-9A78957DA5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724400" y="6597650"/>
            <a:ext cx="381000" cy="304800"/>
          </a:xfrm>
          <a:prstGeom prst="actionButtonEnd">
            <a:avLst/>
          </a:prstGeom>
          <a:solidFill>
            <a:srgbClr val="B2B2B2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419876" name="AutoShape 36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xmlns="" id="{87B83FE1-5755-17A2-4BD0-620D3B4BD7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05400" y="6597650"/>
            <a:ext cx="381000" cy="304800"/>
          </a:xfrm>
          <a:prstGeom prst="actionButtonReturn">
            <a:avLst/>
          </a:prstGeom>
          <a:solidFill>
            <a:srgbClr val="B2B2B2"/>
          </a:solidFill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sp>
        <p:nvSpPr>
          <p:cNvPr id="419877" name="Text Box 37">
            <a:extLst>
              <a:ext uri="{FF2B5EF4-FFF2-40B4-BE49-F238E27FC236}">
                <a16:creationId xmlns:a16="http://schemas.microsoft.com/office/drawing/2014/main" xmlns="" id="{38CA9368-4E9E-B462-12F9-9B37240AFF7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4400" y="6553200"/>
            <a:ext cx="1349375" cy="3048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kumimoji="0" lang="en-US" altLang="x-none" sz="1400"/>
              <a:t>Slide </a:t>
            </a:r>
            <a:fld id="{F9AC6E0D-CAD7-4E41-9312-D001D276693A}" type="slidenum">
              <a:rPr kumimoji="0" lang="en-US" altLang="x-none" sz="1400"/>
              <a:pPr algn="r" eaLnBrk="1" hangingPunct="1"/>
              <a:t>‹N°›</a:t>
            </a:fld>
            <a:r>
              <a:rPr kumimoji="0" lang="en-US" altLang="x-none" sz="1400"/>
              <a:t> of   63 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5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1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742950" indent="-742950" algn="l" rtl="0" eaLnBrk="0" fontAlgn="base" hangingPunct="0">
        <a:spcBef>
          <a:spcPct val="20000"/>
        </a:spcBef>
        <a:spcAft>
          <a:spcPct val="50000"/>
        </a:spcAft>
        <a:buClr>
          <a:schemeClr val="accent2"/>
        </a:buClr>
        <a:buSzPct val="150000"/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1371600" indent="-514350" algn="l" rtl="0" eaLnBrk="0" fontAlgn="base" hangingPunct="0">
        <a:spcBef>
          <a:spcPct val="20000"/>
        </a:spcBef>
        <a:spcAft>
          <a:spcPct val="50000"/>
        </a:spcAft>
        <a:buClr>
          <a:schemeClr val="accent2"/>
        </a:buClr>
        <a:buSzPct val="150000"/>
        <a:buChar char="•"/>
        <a:defRPr sz="2400">
          <a:solidFill>
            <a:srgbClr val="FF99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2000250" indent="-514350" algn="l" rtl="0" eaLnBrk="0" fontAlgn="base" hangingPunct="0">
        <a:spcBef>
          <a:spcPct val="20000"/>
        </a:spcBef>
        <a:spcAft>
          <a:spcPct val="50000"/>
        </a:spcAft>
        <a:buClr>
          <a:schemeClr val="accent2"/>
        </a:buClr>
        <a:buSzPct val="150000"/>
        <a:buChar char="•"/>
        <a:defRPr sz="20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2457450" indent="-342900" algn="l" rtl="0" eaLnBrk="0" fontAlgn="base" hangingPunct="0">
        <a:spcBef>
          <a:spcPct val="20000"/>
        </a:spcBef>
        <a:spcAft>
          <a:spcPct val="50000"/>
        </a:spcAft>
        <a:buClr>
          <a:schemeClr val="accent2"/>
        </a:buClr>
        <a:buSzPct val="150000"/>
        <a:buChar char="•"/>
        <a:defRPr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8575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anose="05000000000000000000" pitchFamily="2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33147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37719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42291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46863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charset="2"/>
        <a:buChar char="ü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Rectangle 20">
            <a:extLst>
              <a:ext uri="{FF2B5EF4-FFF2-40B4-BE49-F238E27FC236}">
                <a16:creationId xmlns:a16="http://schemas.microsoft.com/office/drawing/2014/main" xmlns="" id="{385ECCCD-2BBD-CB2E-3C38-F0B3A7CC1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143"/>
            <a:ext cx="9144000" cy="397031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sz="8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  <a:ea typeface="+mn-ea"/>
              </a:rPr>
              <a:t>Law and Ethics</a:t>
            </a:r>
          </a:p>
          <a:p>
            <a:pPr>
              <a:defRPr/>
            </a:pPr>
            <a:r>
              <a:rPr kumimoji="0" lang="en-US" sz="8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  <a:ea typeface="+mn-ea"/>
              </a:rPr>
              <a:t> </a:t>
            </a:r>
            <a:r>
              <a:rPr kumimoji="0" lang="en-US" sz="8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in</a:t>
            </a:r>
            <a:r>
              <a:rPr kumimoji="0" lang="en-US" sz="8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  <a:ea typeface="+mn-ea"/>
              </a:rPr>
              <a:t> Public Relations</a:t>
            </a:r>
          </a:p>
        </p:txBody>
      </p:sp>
      <p:sp>
        <p:nvSpPr>
          <p:cNvPr id="17413" name="Text Box 39">
            <a:extLst>
              <a:ext uri="{FF2B5EF4-FFF2-40B4-BE49-F238E27FC236}">
                <a16:creationId xmlns:a16="http://schemas.microsoft.com/office/drawing/2014/main" xmlns="" id="{C5771165-722C-8264-E1AD-C648E720A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6697663"/>
            <a:ext cx="34639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kumimoji="0" lang="en-US" altLang="x-none" sz="1000" b="1" i="1">
                <a:latin typeface="Book Antiqua" panose="02040602050305030304" pitchFamily="18" charset="0"/>
              </a:rPr>
              <a:t>© 2007 The McGraw-Hill Companies, Inc. All rights reserved.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4D4A88D-6C97-E04A-4B3A-5BEBDD9EB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457200"/>
          </a:xfrm>
        </p:spPr>
        <p:txBody>
          <a:bodyPr/>
          <a:lstStyle/>
          <a:p>
            <a:pPr algn="ctr"/>
            <a:r>
              <a:rPr lang="en-US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Ethical values applied to </a:t>
            </a:r>
            <a:r>
              <a:rPr lang="en-US" sz="4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</a:t>
            </a:r>
            <a:endParaRPr lang="x-none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323DB37F-5859-6B70-5723-425883166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marR="102235" algn="just">
              <a:spcBef>
                <a:spcPts val="0"/>
              </a:spcBef>
              <a:spcAft>
                <a:spcPts val="0"/>
              </a:spcAft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Ethics 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is important in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</a:t>
            </a:r>
            <a:r>
              <a:rPr lang="fr-F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,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</a:p>
          <a:p>
            <a:pPr marR="102235" algn="just">
              <a:spcBef>
                <a:spcPts val="0"/>
              </a:spcBef>
              <a:spcAft>
                <a:spcPts val="0"/>
              </a:spcAft>
            </a:pPr>
            <a:r>
              <a:rPr lang="fr-F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M</a:t>
            </a:r>
            <a:r>
              <a:rPr lang="en-US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ost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of the problems that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is 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called upon to solve usually arise not from illegal acts, but from unethical conduct or behavior. </a:t>
            </a:r>
            <a:endParaRPr lang="x-none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R="102235" algn="just"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Both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practitioner 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and the organizations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must 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emphasize the observance of ethical values in their conduct. </a:t>
            </a:r>
            <a:endParaRPr lang="x-none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R="102235" algn="just"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code 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of International Public Relations </a:t>
            </a:r>
            <a:r>
              <a:rPr lang="fr-F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(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IPR</a:t>
            </a:r>
            <a:r>
              <a:rPr lang="fr-F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)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honesty 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and fairness lie at the heart of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PR. </a:t>
            </a:r>
            <a:endParaRPr lang="x-none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R="102235" algn="just"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code underscores the importance of members promoting and maintaining high standards of public service and ethical conduct. </a:t>
            </a:r>
            <a:endParaRPr lang="x-none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x-none" sz="2900" dirty="0"/>
          </a:p>
        </p:txBody>
      </p:sp>
    </p:spTree>
    <p:extLst>
      <p:ext uri="{BB962C8B-B14F-4D97-AF65-F5344CB8AC3E}">
        <p14:creationId xmlns:p14="http://schemas.microsoft.com/office/powerpoint/2010/main" val="3820588485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739CDD32-FB86-2689-709F-9AA674D1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096000"/>
          </a:xfrm>
        </p:spPr>
        <p:txBody>
          <a:bodyPr/>
          <a:lstStyle/>
          <a:p>
            <a:pPr marR="102235" algn="just">
              <a:spcBef>
                <a:spcPts val="0"/>
              </a:spcBef>
              <a:spcAft>
                <a:spcPts val="0"/>
              </a:spcAft>
            </a:pPr>
            <a:r>
              <a:rPr lang="en-U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practitioner</a:t>
            </a:r>
            <a:r>
              <a:rPr lang="en-U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</a:t>
            </a:r>
            <a:r>
              <a:rPr lang="en-U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It 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is his duty to emphasize the ethical practices be observed in the following</a:t>
            </a:r>
            <a:r>
              <a:rPr lang="en-US" sz="2500" spc="1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areas: </a:t>
            </a:r>
            <a:endParaRPr lang="x-none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R="103505" lvl="0" algn="just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q"/>
              <a:tabLst>
                <a:tab pos="541655" algn="l"/>
              </a:tabLst>
            </a:pPr>
            <a:r>
              <a:rPr lang="en-US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Product line - 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dangerous products, product performance and standards, packaging and environmental</a:t>
            </a:r>
            <a:r>
              <a:rPr lang="en-US" sz="25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impact </a:t>
            </a:r>
            <a:endParaRPr lang="x-none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R="104775" lvl="0" algn="just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q"/>
              <a:tabLst>
                <a:tab pos="541655" algn="l"/>
              </a:tabLst>
            </a:pPr>
            <a:r>
              <a:rPr lang="en-US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Marketing practices 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- sales practice, consumer complaint policies advertising content and fair</a:t>
            </a:r>
            <a:r>
              <a:rPr lang="en-US" sz="2500" spc="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pricing. </a:t>
            </a:r>
            <a:endParaRPr lang="x-none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R="102870" lvl="0" algn="just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q"/>
              <a:tabLst>
                <a:tab pos="541655" algn="l"/>
              </a:tabLst>
            </a:pPr>
            <a:r>
              <a:rPr lang="en-US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Pollution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– Control projects, adherence to environmental standards, and evaluation procedures for new packages and</a:t>
            </a:r>
            <a:r>
              <a:rPr lang="en-US" sz="2500" spc="6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products.</a:t>
            </a:r>
            <a:endParaRPr lang="x-none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R="103505" lvl="0" algn="just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q"/>
              <a:tabLst>
                <a:tab pos="541655" algn="l"/>
              </a:tabLst>
            </a:pPr>
            <a:r>
              <a:rPr lang="en-US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Employee safely and health 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– Work environment policies, accident safeguards, food and medical</a:t>
            </a:r>
            <a:r>
              <a:rPr lang="en-US" sz="2500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facilities.</a:t>
            </a:r>
            <a:endParaRPr lang="x-none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R="103505" lvl="0" algn="just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q"/>
              <a:tabLst>
                <a:tab pos="541655" algn="l"/>
              </a:tabLst>
            </a:pPr>
            <a:r>
              <a:rPr lang="en-US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Corporate philosophy 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– Contribution performance, encouragement of employee participation is socials projects and community development activities.</a:t>
            </a:r>
            <a:endParaRPr lang="x-none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x-non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6722"/>
      </p:ext>
    </p:extLst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597E6B2A-9BB4-C482-3CC2-DDFEE59D3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096000"/>
          </a:xfrm>
        </p:spPr>
        <p:txBody>
          <a:bodyPr/>
          <a:lstStyle/>
          <a:p>
            <a:pPr marL="95885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</a:t>
            </a:r>
            <a:r>
              <a:rPr lang="en-US" sz="21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US Lockheed </a:t>
            </a:r>
            <a:r>
              <a:rPr lang="en-US" sz="21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Corporation</a:t>
            </a:r>
            <a:r>
              <a:rPr lang="en-US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 </a:t>
            </a:r>
            <a:endParaRPr lang="x-none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Honesty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 To be truthful in all endeavors, to be honest and forthright with one another and with customers, communities, supplies and shareholders.</a:t>
            </a:r>
            <a:endParaRPr lang="x-non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marR="10160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Integrity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 To say what we mean. To deliver that we promise, and to stand for what is right.</a:t>
            </a:r>
            <a:endParaRPr lang="x-non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marR="1041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Respect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 To treat one another with dignity and fairness, appreciating the diversity of the workplace and the uniqueness of each employee.</a:t>
            </a:r>
            <a:endParaRPr lang="x-non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Trust: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To build confidence through team work and open candid communication.</a:t>
            </a:r>
            <a:endParaRPr lang="x-non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marR="1041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Responsibility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 To speak up without fear, or retribution and report concerns in the work place, including violations of laws, regulations and company policies, and  seek clarification and guidance whoever there is</a:t>
            </a:r>
            <a:r>
              <a:rPr lang="en-US" sz="2200" spc="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doubt.</a:t>
            </a:r>
            <a:endParaRPr lang="x-non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marR="1041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Citizenship: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To obey all the laws of the country and the other countries in which we do business and to do our part to make the communities in which we live better.</a:t>
            </a:r>
            <a:endParaRPr lang="x-none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547865"/>
      </p:ext>
    </p:extLst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BD308333-87E2-30C8-D3CE-2DC1B68E1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pPr algn="ctr" eaLnBrk="1" hangingPunct="1"/>
            <a:r>
              <a:rPr lang="en-US" altLang="x-none" sz="4000" b="1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PRSA Code of </a:t>
            </a:r>
            <a:r>
              <a:rPr lang="en-US" altLang="x-none" sz="4000" b="1" dirty="0" smtClean="0">
                <a:latin typeface="Book Antiqua" panose="02040602050305030304" pitchFamily="18" charset="0"/>
                <a:ea typeface="ＭＳ Ｐゴシック" panose="020B0600070205080204" pitchFamily="34" charset="-128"/>
              </a:rPr>
              <a:t>Ethics </a:t>
            </a:r>
            <a:r>
              <a:rPr lang="en-US" altLang="x-none" sz="4000" b="1" i="1" dirty="0" smtClean="0">
                <a:latin typeface="Book Antiqua" panose="02040602050305030304" pitchFamily="18" charset="0"/>
                <a:ea typeface="ＭＳ Ｐゴシック" panose="020B0600070205080204" pitchFamily="34" charset="-128"/>
              </a:rPr>
              <a:t>Major </a:t>
            </a:r>
            <a:r>
              <a:rPr lang="en-US" altLang="x-none" sz="4000" b="1" i="1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provisions</a:t>
            </a:r>
            <a:endParaRPr lang="en-US" altLang="x-none" sz="4000" b="1" dirty="0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F94BFB17-6007-8BFE-A559-7011C7597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962" y="838200"/>
            <a:ext cx="9117037" cy="579120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600" dirty="0">
                <a:latin typeface="Book Antiqua" panose="02040602050305030304" pitchFamily="18" charset="0"/>
              </a:rPr>
              <a:t>Free flow of information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600" dirty="0">
                <a:latin typeface="Book Antiqua" panose="02040602050305030304" pitchFamily="18" charset="0"/>
              </a:rPr>
              <a:t>Competition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600" dirty="0">
                <a:latin typeface="Book Antiqua" panose="02040602050305030304" pitchFamily="18" charset="0"/>
              </a:rPr>
              <a:t>Disclosure of information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600" dirty="0">
                <a:latin typeface="Book Antiqua" panose="02040602050305030304" pitchFamily="18" charset="0"/>
              </a:rPr>
              <a:t>Safeguarding confidences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600" dirty="0">
                <a:latin typeface="Book Antiqua" panose="02040602050305030304" pitchFamily="18" charset="0"/>
              </a:rPr>
              <a:t>Conflicts of interest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600" dirty="0">
                <a:latin typeface="Book Antiqua" panose="02040602050305030304" pitchFamily="18" charset="0"/>
              </a:rPr>
              <a:t>Enhancing the profession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F10491D2-17FA-DEBF-F665-86D9FBEF7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457200"/>
          </a:xfrm>
        </p:spPr>
        <p:txBody>
          <a:bodyPr/>
          <a:lstStyle/>
          <a:p>
            <a:pPr algn="ctr" eaLnBrk="1" hangingPunct="1"/>
            <a:r>
              <a:rPr lang="en-US" altLang="x-none" sz="2700" b="1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Arthur W. Page </a:t>
            </a:r>
            <a:r>
              <a:rPr lang="en-US" altLang="x-none" sz="2700" b="1" dirty="0" smtClean="0">
                <a:latin typeface="Book Antiqua" panose="02040602050305030304" pitchFamily="18" charset="0"/>
                <a:ea typeface="ＭＳ Ｐゴシック" panose="020B0600070205080204" pitchFamily="34" charset="-128"/>
              </a:rPr>
              <a:t>Society </a:t>
            </a:r>
            <a:r>
              <a:rPr lang="en-US" altLang="x-none" sz="2700" b="1" i="1" dirty="0" smtClean="0">
                <a:latin typeface="Book Antiqua" panose="02040602050305030304" pitchFamily="18" charset="0"/>
                <a:ea typeface="ＭＳ Ｐゴシック" panose="020B0600070205080204" pitchFamily="34" charset="-128"/>
              </a:rPr>
              <a:t>Six </a:t>
            </a:r>
            <a:r>
              <a:rPr lang="en-US" altLang="x-none" sz="2700" b="1" i="1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principles of PR management</a:t>
            </a:r>
            <a:endParaRPr lang="en-US" altLang="x-none" sz="2700" b="1" dirty="0">
              <a:ea typeface="ＭＳ Ｐゴシック" panose="020B0600070205080204" pitchFamily="34" charset="-128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8EE17FC1-7F23-A25D-841F-55F8A9CE6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79120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Book Antiqua" panose="02040602050305030304" pitchFamily="18" charset="0"/>
              </a:rPr>
              <a:t>Tell the truth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Book Antiqua" panose="02040602050305030304" pitchFamily="18" charset="0"/>
              </a:rPr>
              <a:t>Prove it with action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Book Antiqua" panose="02040602050305030304" pitchFamily="18" charset="0"/>
              </a:rPr>
              <a:t>Listen to the customer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Book Antiqua" panose="02040602050305030304" pitchFamily="18" charset="0"/>
              </a:rPr>
              <a:t>Manage for tomorrow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Book Antiqua" panose="02040602050305030304" pitchFamily="18" charset="0"/>
              </a:rPr>
              <a:t>Conduct </a:t>
            </a:r>
            <a:r>
              <a:rPr lang="en-US" sz="4400" dirty="0" smtClean="0">
                <a:latin typeface="Book Antiqua" panose="02040602050305030304" pitchFamily="18" charset="0"/>
              </a:rPr>
              <a:t>PR as </a:t>
            </a:r>
            <a:r>
              <a:rPr lang="en-US" sz="4400" dirty="0">
                <a:latin typeface="Book Antiqua" panose="02040602050305030304" pitchFamily="18" charset="0"/>
              </a:rPr>
              <a:t>if the whole company depends on it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Book Antiqua" panose="02040602050305030304" pitchFamily="18" charset="0"/>
              </a:rPr>
              <a:t>Remain calm, patient and good-humored</a:t>
            </a: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65941613-2E83-35F2-61B4-6687E408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14400"/>
          </a:xfrm>
        </p:spPr>
        <p:txBody>
          <a:bodyPr/>
          <a:lstStyle/>
          <a:p>
            <a:pPr algn="ctr"/>
            <a:r>
              <a:rPr lang="en-US" sz="96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CONCLUSION</a:t>
            </a:r>
            <a:endParaRPr lang="x-none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DBDDB894-166E-8706-C5CD-1D0151970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334000"/>
          </a:xfrm>
        </p:spPr>
        <p:txBody>
          <a:bodyPr/>
          <a:lstStyle/>
          <a:p>
            <a:pPr marL="96520" marR="102235" algn="just">
              <a:spcBef>
                <a:spcPts val="0"/>
              </a:spcBef>
              <a:spcAft>
                <a:spcPts val="0"/>
              </a:spcAft>
            </a:pP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role of Law and Ethics is very crucial in the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practice. 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marR="102235" algn="just">
              <a:spcBef>
                <a:spcPts val="0"/>
              </a:spcBef>
              <a:spcAft>
                <a:spcPts val="0"/>
              </a:spcAft>
            </a:pP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is guided by some laws and regulations, which every practitioner must abide with to stay out of trouble. </a:t>
            </a:r>
          </a:p>
          <a:p>
            <a:pPr marL="96520" marR="102235" algn="just">
              <a:spcBef>
                <a:spcPts val="0"/>
              </a:spcBef>
              <a:spcAft>
                <a:spcPts val="0"/>
              </a:spcAft>
            </a:pP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Violations of laws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will 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earn the practitioner and his organization sanctions and costly litigation. </a:t>
            </a:r>
          </a:p>
          <a:p>
            <a:pPr marL="96520" marR="102235" algn="just">
              <a:spcBef>
                <a:spcPts val="0"/>
              </a:spcBef>
              <a:spcAft>
                <a:spcPts val="0"/>
              </a:spcAft>
            </a:pP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professional  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has  a </a:t>
            </a:r>
            <a:r>
              <a:rPr lang="en-US" sz="3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Code of Ethics 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which a practitioner must abide with to earn the respect of his peers 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and 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society.</a:t>
            </a:r>
            <a:endParaRPr lang="x-none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697824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FE1A7F9-9AD8-0020-6107-70EB7285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14400"/>
          </a:xfrm>
        </p:spPr>
        <p:txBody>
          <a:bodyPr/>
          <a:lstStyle/>
          <a:p>
            <a:pPr algn="ctr"/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INTRODUCTION</a:t>
            </a:r>
            <a:endParaRPr lang="x-none" sz="1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E4CC2AFF-6B16-CD2C-9658-5343EAF26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7514" y="1219200"/>
            <a:ext cx="9143999" cy="5410200"/>
          </a:xfrm>
        </p:spPr>
        <p:txBody>
          <a:bodyPr/>
          <a:lstStyle/>
          <a:p>
            <a:pPr marL="95885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There are some vital issues any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practitioner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should address himself/herself to:</a:t>
            </a:r>
          </a:p>
          <a:p>
            <a:pPr marL="95885" marR="10287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How do as a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practice be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in the good books of the law and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society ?</a:t>
            </a:r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5885" marR="10287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What are the legal sides to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practice ?  </a:t>
            </a:r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5885" marR="10287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How do I  relate with my colleagues in the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profession ?</a:t>
            </a:r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5885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These questions address to the role of law and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ethics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in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practice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.  </a:t>
            </a:r>
            <a:endParaRPr lang="x-none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5885" marR="10160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There are two modes of regulations in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PR: </a:t>
            </a:r>
            <a:r>
              <a:rPr lang="fr-F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(1) </a:t>
            </a:r>
            <a:r>
              <a:rPr lang="en-US" sz="2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formal  </a:t>
            </a:r>
            <a:r>
              <a:rPr lang="en-US" sz="2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regulations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set by the government for the protection of its citizens and is referred to as the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law</a:t>
            </a:r>
            <a:r>
              <a:rPr lang="fr-F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, and </a:t>
            </a:r>
            <a:r>
              <a:rPr lang="fr-F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(2) </a:t>
            </a:r>
            <a:r>
              <a:rPr lang="en-US" sz="2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professional </a:t>
            </a:r>
            <a:r>
              <a:rPr lang="en-US" sz="2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regulations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designed to enhance the practice  of public relations and it is referred to as code of</a:t>
            </a:r>
            <a:r>
              <a:rPr lang="en-US" sz="2600" spc="6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ethics.</a:t>
            </a:r>
            <a:endParaRPr lang="x-none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037554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367673"/>
              </p:ext>
            </p:extLst>
          </p:nvPr>
        </p:nvGraphicFramePr>
        <p:xfrm>
          <a:off x="0" y="457200"/>
          <a:ext cx="91440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730221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>
            <a:extLst>
              <a:ext uri="{FF2B5EF4-FFF2-40B4-BE49-F238E27FC236}">
                <a16:creationId xmlns:a16="http://schemas.microsoft.com/office/drawing/2014/main" xmlns="" id="{2EAA3E8F-EADF-C976-FD75-26DD30C3B8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8800" b="1" dirty="0">
                <a:latin typeface="Book Antiqua" panose="02040602050305030304" pitchFamily="18" charset="0"/>
              </a:rPr>
              <a:t>What Is Ethics?</a:t>
            </a:r>
          </a:p>
        </p:txBody>
      </p:sp>
      <p:sp>
        <p:nvSpPr>
          <p:cNvPr id="538627" name="Rectangle 3">
            <a:extLst>
              <a:ext uri="{FF2B5EF4-FFF2-40B4-BE49-F238E27FC236}">
                <a16:creationId xmlns:a16="http://schemas.microsoft.com/office/drawing/2014/main" xmlns="" id="{B0A61EB9-ABBD-3BF6-DBB2-91A7C007E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495800"/>
            <a:ext cx="9144000" cy="213360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1" lang="en-US" sz="3000" b="1" kern="1200" dirty="0">
                <a:solidFill>
                  <a:srgbClr val="FF0000"/>
                </a:solidFill>
                <a:latin typeface="Book Antiqua" panose="02040602050305030304" pitchFamily="18" charset="0"/>
                <a:ea typeface="+mn-ea"/>
                <a:cs typeface="+mn-cs"/>
              </a:rPr>
              <a:t>Definition:  </a:t>
            </a:r>
            <a:r>
              <a:rPr kumimoji="1" lang="en-US" sz="3000" b="1" kern="1200" dirty="0" smtClean="0">
                <a:solidFill>
                  <a:srgbClr val="FF0000"/>
                </a:solidFill>
                <a:latin typeface="Book Antiqua" panose="02040602050305030304" pitchFamily="18" charset="0"/>
                <a:ea typeface="+mn-ea"/>
                <a:cs typeface="+mn-cs"/>
              </a:rPr>
              <a:t>Ethics </a:t>
            </a:r>
            <a:r>
              <a:rPr kumimoji="1" lang="en-US" sz="3000" b="1" kern="1200" dirty="0">
                <a:solidFill>
                  <a:srgbClr val="FF0000"/>
                </a:solidFill>
                <a:latin typeface="Book Antiqua" panose="02040602050305030304" pitchFamily="18" charset="0"/>
                <a:ea typeface="+mn-ea"/>
                <a:cs typeface="+mn-cs"/>
              </a:rPr>
              <a:t>is what is morally right or wrong in social conduct, usually as determined by standards of professions, organizations, and individuals. </a:t>
            </a:r>
          </a:p>
        </p:txBody>
      </p:sp>
      <p:sp>
        <p:nvSpPr>
          <p:cNvPr id="538629" name="AutoShape 5">
            <a:extLst>
              <a:ext uri="{FF2B5EF4-FFF2-40B4-BE49-F238E27FC236}">
                <a16:creationId xmlns:a16="http://schemas.microsoft.com/office/drawing/2014/main" xmlns="" id="{52611B09-6505-0B2E-1391-7B40BF1BC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09800"/>
            <a:ext cx="5943600" cy="2209800"/>
          </a:xfrm>
          <a:prstGeom prst="plaque">
            <a:avLst>
              <a:gd name="adj" fmla="val 16667"/>
            </a:avLst>
          </a:prstGeom>
          <a:solidFill>
            <a:schemeClr val="tx2"/>
          </a:solidFill>
          <a:ln w="12700" cap="sq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l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+mn-ea"/>
              </a:rPr>
              <a:t> 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  <a:ea typeface="+mn-ea"/>
              </a:rPr>
              <a:t>Ethics   =</a:t>
            </a:r>
          </a:p>
        </p:txBody>
      </p:sp>
      <p:sp>
        <p:nvSpPr>
          <p:cNvPr id="538631" name="Text Box 7">
            <a:extLst>
              <a:ext uri="{FF2B5EF4-FFF2-40B4-BE49-F238E27FC236}">
                <a16:creationId xmlns:a16="http://schemas.microsoft.com/office/drawing/2014/main" xmlns="" id="{C83874C2-9730-8324-F8EA-AB738BCB6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432" y="2644775"/>
            <a:ext cx="3238387" cy="107721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  <a:ea typeface="+mn-ea"/>
              </a:rPr>
              <a:t>Commitment to </a:t>
            </a:r>
          </a:p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  <a:ea typeface="+mn-ea"/>
              </a:rPr>
              <a:t>High Standards</a:t>
            </a:r>
          </a:p>
        </p:txBody>
      </p:sp>
      <p:sp>
        <p:nvSpPr>
          <p:cNvPr id="20486" name="Text Box 8">
            <a:extLst>
              <a:ext uri="{FF2B5EF4-FFF2-40B4-BE49-F238E27FC236}">
                <a16:creationId xmlns:a16="http://schemas.microsoft.com/office/drawing/2014/main" xmlns="" id="{478E8693-2F2B-3FAD-4B72-83BD6A979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6289" y="3706813"/>
            <a:ext cx="46057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x-none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  <a:ea typeface="+mn-ea"/>
              </a:rPr>
              <a:t>regardless of advantage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B88313C9-6C9E-6D34-BCBB-39D53DCE2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172200"/>
          </a:xfrm>
        </p:spPr>
        <p:txBody>
          <a:bodyPr/>
          <a:lstStyle/>
          <a:p>
            <a:pPr marL="95885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Ethics 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is the branch of philosophy that deals with issues of right and wrong in human affairs. </a:t>
            </a:r>
          </a:p>
          <a:p>
            <a:pPr marL="95885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A standard or conduct and behavior based on moral duties and virtues derived from principles of right and</a:t>
            </a:r>
            <a:r>
              <a:rPr lang="en-US" sz="2700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wrong.</a:t>
            </a:r>
            <a:endParaRPr lang="x-none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5885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Socrates</a:t>
            </a:r>
            <a:r>
              <a:rPr lang="fr-F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</a:t>
            </a: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‘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How we ought to live’.  </a:t>
            </a:r>
          </a:p>
          <a:p>
            <a:pPr marL="95885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One of the factors identified by Aristotle as under the direct control of the speaker is Ethics which has to do with the character of the speaker. </a:t>
            </a:r>
          </a:p>
          <a:p>
            <a:pPr marL="95885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Aristotle: ‘Rhetoric’ focused on the persuasive power of an individual’s </a:t>
            </a: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character</a:t>
            </a:r>
            <a:r>
              <a:rPr lang="fr-F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 </a:t>
            </a: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It 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adds much to an orator’s influence that his own character should look right. </a:t>
            </a:r>
          </a:p>
          <a:p>
            <a:pPr marL="95885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good 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sense, good moral </a:t>
            </a: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character, 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and goodwill inspire confidence in the orator’s own good</a:t>
            </a:r>
            <a:r>
              <a:rPr lang="en-US" sz="2700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character.</a:t>
            </a:r>
            <a:endParaRPr lang="x-none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869152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E9B369F-8A58-AE98-9F3D-3DB3723B5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/>
          <a:lstStyle/>
          <a:p>
            <a:pPr algn="ctr"/>
            <a:r>
              <a:rPr lang="en-US" sz="6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</a:t>
            </a:r>
            <a:r>
              <a:rPr 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Law and</a:t>
            </a:r>
            <a:r>
              <a:rPr lang="en-US" sz="6200"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Regulations</a:t>
            </a:r>
            <a:endParaRPr lang="x-none" sz="6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82984F0A-EF14-DA7E-5AAF-508B9B438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marL="96520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field of </a:t>
            </a: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comes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under the purview of legal regulations which practitioners </a:t>
            </a: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should be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familiar with. </a:t>
            </a:r>
            <a:endParaRPr lang="x-none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Laws are official rules and regulations used to govern a society or group and to control the behavior of its members. </a:t>
            </a:r>
            <a:endParaRPr lang="x-none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It is in the interest of the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</a:t>
            </a: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practitioner</a:t>
            </a:r>
            <a:r>
              <a:rPr lang="fr-FR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,</a:t>
            </a: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organizations</a:t>
            </a:r>
            <a:r>
              <a:rPr lang="fr-FR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,</a:t>
            </a: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or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client to familiarize himself/herself with these regulations to keep out of legal problems and avoid costly</a:t>
            </a:r>
            <a:r>
              <a:rPr lang="en-US" sz="33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litigation.</a:t>
            </a:r>
            <a:endParaRPr lang="x-none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969570588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15FFAA32-7C0F-7CA3-18F6-94D25ABC2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/>
          <a:lstStyle/>
          <a:p>
            <a:pPr algn="ctr"/>
            <a:r>
              <a:rPr lang="en-US" sz="4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Role of Law in Public</a:t>
            </a:r>
            <a:r>
              <a:rPr lang="en-US" sz="4800" b="1" kern="0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Relations</a:t>
            </a:r>
            <a:endParaRPr lang="x-none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C7DA4765-7A74-21E1-2EFB-14CE7F1ED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/>
          <a:lstStyle/>
          <a:p>
            <a:pPr marL="96520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activities of a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ractitioner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affects the society in general and his/her organization or client in particular. </a:t>
            </a:r>
            <a:endParaRPr lang="x-non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marR="10287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practitioner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does not live or practice his profession in isolation from society. </a:t>
            </a:r>
            <a:endParaRPr lang="x-non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Law is meant to regulate the relationship of members of society,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an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instrument to regulate and control human activities. </a:t>
            </a:r>
            <a:endParaRPr lang="x-non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6520" marR="10287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The role played by law in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practice:</a:t>
            </a:r>
            <a:endParaRPr lang="x-non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marR="102870" lvl="0" indent="-342900" algn="just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"/>
              <a:tabLst>
                <a:tab pos="541020" algn="l"/>
                <a:tab pos="541655" algn="l"/>
              </a:tabLs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 protect the rights of individuals and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society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from the excess which  may arise in the practice of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.</a:t>
            </a:r>
            <a:endParaRPr lang="x-non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3505" lvl="0" indent="-342900" algn="just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"/>
              <a:tabLst>
                <a:tab pos="541020" algn="l"/>
                <a:tab pos="541655" algn="l"/>
              </a:tabLs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Promote national security and development by providing means for peaceful resolution of conflicts between practitioners and the</a:t>
            </a:r>
            <a:r>
              <a:rPr lang="en-US" sz="2400" spc="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society.</a:t>
            </a:r>
            <a:endParaRPr lang="x-non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2870" lvl="0" indent="-342900" algn="just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"/>
              <a:tabLst>
                <a:tab pos="541020" algn="l"/>
                <a:tab pos="541655" algn="l"/>
              </a:tabLs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Maintain professional standards by prescribing criteria for practice of the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profession to enhance the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professional standing of the</a:t>
            </a:r>
            <a:r>
              <a:rPr lang="en-US" sz="2400" spc="1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practice.</a:t>
            </a:r>
            <a:endParaRPr lang="x-non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algn="just"/>
            <a:endParaRPr lang="x-none" sz="2100" dirty="0"/>
          </a:p>
        </p:txBody>
      </p:sp>
    </p:spTree>
    <p:extLst>
      <p:ext uri="{BB962C8B-B14F-4D97-AF65-F5344CB8AC3E}">
        <p14:creationId xmlns:p14="http://schemas.microsoft.com/office/powerpoint/2010/main" val="508165490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273CAB59-C4C1-D577-3808-84DE7F16F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14400"/>
          </a:xfrm>
        </p:spPr>
        <p:txBody>
          <a:bodyPr/>
          <a:lstStyle/>
          <a:p>
            <a:pPr algn="ctr"/>
            <a:r>
              <a:rPr lang="en-US" sz="115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</a:t>
            </a:r>
            <a:r>
              <a:rPr lang="en-US" sz="11500" b="1" kern="0" spc="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115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Laws</a:t>
            </a:r>
            <a:endParaRPr lang="x-none" sz="23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4DBBCD17-CA83-AA9D-3725-525E2F5C4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181600"/>
          </a:xfrm>
        </p:spPr>
        <p:txBody>
          <a:bodyPr/>
          <a:lstStyle/>
          <a:p>
            <a:pPr marL="9588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laws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can be categorized into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three broad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segments:</a:t>
            </a:r>
            <a:endParaRPr lang="x-non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5885" marR="10287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Law of Tort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 It consists of civil laws for which there are remedies for breach and 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5885" marR="10287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Law </a:t>
            </a:r>
            <a:r>
              <a:rPr lang="en-US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of </a:t>
            </a:r>
            <a:r>
              <a:rPr lang="en-US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</a:t>
            </a:r>
            <a:r>
              <a:rPr lang="en-US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ontract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 It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regulates the relationship between a practitioner and his/her client.</a:t>
            </a:r>
            <a:endParaRPr lang="x-non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95885" marR="102235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Defamation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: It includes statements or communication in words, pictures or symbols that diminish the respect, goodwill, confidence, or esteem or produce other adverse feelings about a person or institution. </a:t>
            </a:r>
          </a:p>
          <a:p>
            <a:pPr marL="95885" marR="102235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It is act of damaging the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reputation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of a person through false and malicious communication that exposes that person or institution to contempt</a:t>
            </a:r>
            <a:r>
              <a:rPr lang="en-US" sz="2400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ridicule hatred or social ostracism or lowers him in the estimation or right thinking members of the community.</a:t>
            </a:r>
            <a:endParaRPr lang="x-non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algn="just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67245182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6B49A43C-C331-2CB8-F70A-760BB9220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533400"/>
          </a:xfrm>
        </p:spPr>
        <p:txBody>
          <a:bodyPr/>
          <a:lstStyle/>
          <a:p>
            <a:pPr algn="ctr"/>
            <a:r>
              <a:rPr lang="en-US" sz="47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Conditions for establishing libel</a:t>
            </a:r>
            <a:endParaRPr lang="x-none" sz="4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0C628B0A-A67F-B0C9-1F2E-6BBC30C3A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562600"/>
          </a:xfrm>
        </p:spPr>
        <p:txBody>
          <a:bodyPr/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"/>
              <a:tabLst>
                <a:tab pos="541020" algn="l"/>
                <a:tab pos="541655" algn="l"/>
              </a:tabLst>
            </a:pP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 words are defamatory </a:t>
            </a:r>
            <a:endParaRPr lang="x-none" sz="4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"/>
              <a:tabLst>
                <a:tab pos="541020" algn="l"/>
                <a:tab pos="541655" algn="l"/>
              </a:tabLst>
            </a:pP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Identification of the victim by name or some other way obvious to</a:t>
            </a:r>
            <a:r>
              <a:rPr lang="en-US" sz="4100" spc="17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others</a:t>
            </a:r>
            <a:endParaRPr lang="x-none" sz="4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3505" lvl="0" indent="-342900" algn="just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"/>
              <a:tabLst>
                <a:tab pos="541020" algn="l"/>
                <a:tab pos="541655" algn="l"/>
              </a:tabLst>
            </a:pP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 defamatory </a:t>
            </a:r>
            <a:r>
              <a:rPr lang="en-US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statement </a:t>
            </a: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published or broadcast to an audience other than the</a:t>
            </a:r>
            <a:r>
              <a:rPr lang="en-US" sz="410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victim.</a:t>
            </a:r>
            <a:endParaRPr lang="x-none" sz="4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SzPts val="1250"/>
              <a:buFont typeface="Wingdings" panose="05000000000000000000" pitchFamily="2" charset="2"/>
              <a:buChar char=""/>
              <a:tabLst>
                <a:tab pos="541020" algn="l"/>
                <a:tab pos="541655" algn="l"/>
              </a:tabLst>
            </a:pP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 person making the statement was malicious or</a:t>
            </a:r>
            <a:r>
              <a:rPr lang="en-US" sz="4100" spc="9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negligent.</a:t>
            </a:r>
            <a:endParaRPr lang="x-none" sz="4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42410131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Intro Public Relations Part1">
  <a:themeElements>
    <a:clrScheme name="Intro Public Relations Part1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Intro Public Relations Part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Intro Public Relations Part1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 Public Relations Part1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 Public Relations Part1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Office\Templates\Presentations\Intro Public Relations Part1.pot</Template>
  <TotalTime>1977</TotalTime>
  <Words>1057</Words>
  <Application>Microsoft Office PowerPoint</Application>
  <PresentationFormat>Affichage à l'écran (4:3)</PresentationFormat>
  <Paragraphs>88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ＭＳ Ｐゴシック</vt:lpstr>
      <vt:lpstr>Book Antiqua</vt:lpstr>
      <vt:lpstr>Tahoma</vt:lpstr>
      <vt:lpstr>Times New Roman</vt:lpstr>
      <vt:lpstr>Wingdings</vt:lpstr>
      <vt:lpstr>Intro Public Relations Part1</vt:lpstr>
      <vt:lpstr>Présentation PowerPoint</vt:lpstr>
      <vt:lpstr>INTRODUCTION</vt:lpstr>
      <vt:lpstr>Présentation PowerPoint</vt:lpstr>
      <vt:lpstr>What Is Ethics?</vt:lpstr>
      <vt:lpstr>Présentation PowerPoint</vt:lpstr>
      <vt:lpstr>PR Law and Regulations</vt:lpstr>
      <vt:lpstr>Role of Law in Public Relations</vt:lpstr>
      <vt:lpstr>PR Laws</vt:lpstr>
      <vt:lpstr>Conditions for establishing libel</vt:lpstr>
      <vt:lpstr>Ethical values applied to PR</vt:lpstr>
      <vt:lpstr>Présentation PowerPoint</vt:lpstr>
      <vt:lpstr>Présentation PowerPoint</vt:lpstr>
      <vt:lpstr>PRSA Code of Ethics Major provisions</vt:lpstr>
      <vt:lpstr>Arthur W. Page Society Six principles of PR management</vt:lpstr>
      <vt:lpstr>CONCLUSION</vt:lpstr>
    </vt:vector>
  </TitlesOfParts>
  <Company>University of Memphis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University of Memphis  Journalism Department  Presents</dc:title>
  <dc:creator>Sam Brackstone</dc:creator>
  <cp:lastModifiedBy>YS</cp:lastModifiedBy>
  <cp:revision>110</cp:revision>
  <dcterms:created xsi:type="dcterms:W3CDTF">2010-01-25T01:18:49Z</dcterms:created>
  <dcterms:modified xsi:type="dcterms:W3CDTF">2022-12-07T11:09:48Z</dcterms:modified>
</cp:coreProperties>
</file>