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66" r:id="rId5"/>
    <p:sldId id="275" r:id="rId6"/>
    <p:sldId id="262" r:id="rId7"/>
    <p:sldId id="263" r:id="rId8"/>
    <p:sldId id="264" r:id="rId9"/>
    <p:sldId id="261" r:id="rId10"/>
    <p:sldId id="258" r:id="rId11"/>
    <p:sldId id="260" r:id="rId12"/>
    <p:sldId id="265" r:id="rId13"/>
    <p:sldId id="267" r:id="rId14"/>
    <p:sldId id="268" r:id="rId15"/>
    <p:sldId id="269" r:id="rId16"/>
    <p:sldId id="270" r:id="rId17"/>
    <p:sldId id="282" r:id="rId18"/>
    <p:sldId id="271" r:id="rId19"/>
    <p:sldId id="272" r:id="rId20"/>
    <p:sldId id="277" r:id="rId21"/>
    <p:sldId id="278" r:id="rId22"/>
    <p:sldId id="279" r:id="rId23"/>
    <p:sldId id="280" r:id="rId24"/>
    <p:sldId id="283" r:id="rId25"/>
    <p:sldId id="284" r:id="rId26"/>
    <p:sldId id="285" r:id="rId27"/>
    <p:sldId id="286" r:id="rId28"/>
    <p:sldId id="287" r:id="rId29"/>
    <p:sldId id="292" r:id="rId30"/>
    <p:sldId id="294" r:id="rId31"/>
    <p:sldId id="293" r:id="rId32"/>
    <p:sldId id="288" r:id="rId33"/>
    <p:sldId id="289" r:id="rId34"/>
    <p:sldId id="291" r:id="rId35"/>
    <p:sldId id="295" r:id="rId36"/>
    <p:sldId id="290" r:id="rId37"/>
    <p:sldId id="296" r:id="rId38"/>
    <p:sldId id="297" r:id="rId39"/>
    <p:sldId id="298" r:id="rId40"/>
    <p:sldId id="299" r:id="rId41"/>
    <p:sldId id="300"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624" autoAdjust="0"/>
  </p:normalViewPr>
  <p:slideViewPr>
    <p:cSldViewPr>
      <p:cViewPr varScale="1">
        <p:scale>
          <a:sx n="65" d="100"/>
          <a:sy n="65" d="100"/>
        </p:scale>
        <p:origin x="-130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94879399-48C2-4304-A67A-973F35D90EB6}" type="datetimeFigureOut">
              <a:rPr lang="fr-FR" smtClean="0"/>
              <a:t>17/12/2021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196889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4879399-48C2-4304-A67A-973F35D90EB6}" type="datetimeFigureOut">
              <a:rPr lang="fr-FR" smtClean="0"/>
              <a:t>17/12/2021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235741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4879399-48C2-4304-A67A-973F35D90EB6}" type="datetimeFigureOut">
              <a:rPr lang="fr-FR" smtClean="0"/>
              <a:t>17/12/2021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240080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94879399-48C2-4304-A67A-973F35D90EB6}" type="datetimeFigureOut">
              <a:rPr lang="fr-FR" smtClean="0"/>
              <a:t>17/12/2021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244359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79399-48C2-4304-A67A-973F35D90EB6}" type="datetimeFigureOut">
              <a:rPr lang="fr-FR" smtClean="0"/>
              <a:t>17/12/2021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60883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94879399-48C2-4304-A67A-973F35D90EB6}" type="datetimeFigureOut">
              <a:rPr lang="fr-FR" smtClean="0"/>
              <a:t>17/12/2021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234297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94879399-48C2-4304-A67A-973F35D90EB6}" type="datetimeFigureOut">
              <a:rPr lang="fr-FR" smtClean="0"/>
              <a:t>17/12/2021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399635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94879399-48C2-4304-A67A-973F35D90EB6}" type="datetimeFigureOut">
              <a:rPr lang="fr-FR" smtClean="0"/>
              <a:t>17/12/2021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2373245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79399-48C2-4304-A67A-973F35D90EB6}" type="datetimeFigureOut">
              <a:rPr lang="fr-FR" smtClean="0"/>
              <a:t>17/12/2021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214199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79399-48C2-4304-A67A-973F35D90EB6}" type="datetimeFigureOut">
              <a:rPr lang="fr-FR" smtClean="0"/>
              <a:t>17/12/2021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45973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79399-48C2-4304-A67A-973F35D90EB6}" type="datetimeFigureOut">
              <a:rPr lang="fr-FR" smtClean="0"/>
              <a:t>17/12/2021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4F1F6E6-B053-4C1C-ABE3-F673C66DA8E4}" type="slidenum">
              <a:rPr lang="fr-FR" smtClean="0"/>
              <a:t>‹#›</a:t>
            </a:fld>
            <a:endParaRPr lang="fr-FR"/>
          </a:p>
        </p:txBody>
      </p:sp>
    </p:spTree>
    <p:extLst>
      <p:ext uri="{BB962C8B-B14F-4D97-AF65-F5344CB8AC3E}">
        <p14:creationId xmlns:p14="http://schemas.microsoft.com/office/powerpoint/2010/main" val="263080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79399-48C2-4304-A67A-973F35D90EB6}" type="datetimeFigureOut">
              <a:rPr lang="fr-FR" smtClean="0"/>
              <a:t>17/12/2021</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1F6E6-B053-4C1C-ABE3-F673C66DA8E4}" type="slidenum">
              <a:rPr lang="fr-FR" smtClean="0"/>
              <a:t>‹#›</a:t>
            </a:fld>
            <a:endParaRPr lang="fr-FR"/>
          </a:p>
        </p:txBody>
      </p:sp>
    </p:spTree>
    <p:extLst>
      <p:ext uri="{BB962C8B-B14F-4D97-AF65-F5344CB8AC3E}">
        <p14:creationId xmlns:p14="http://schemas.microsoft.com/office/powerpoint/2010/main" val="799374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Résumé des chapitres</a:t>
            </a:r>
            <a:endParaRPr lang="fr-FR" dirty="0"/>
          </a:p>
        </p:txBody>
      </p:sp>
      <p:sp>
        <p:nvSpPr>
          <p:cNvPr id="3" name="Subtitle 2"/>
          <p:cNvSpPr>
            <a:spLocks noGrp="1"/>
          </p:cNvSpPr>
          <p:nvPr>
            <p:ph type="subTitle" idx="1"/>
          </p:nvPr>
        </p:nvSpPr>
        <p:spPr/>
        <p:txBody>
          <a:bodyPr>
            <a:normAutofit fontScale="92500" lnSpcReduction="20000"/>
          </a:bodyPr>
          <a:lstStyle/>
          <a:p>
            <a:r>
              <a:rPr lang="fr-FR" dirty="0" smtClean="0"/>
              <a:t>Mémoire </a:t>
            </a:r>
            <a:r>
              <a:rPr lang="fr-FR" dirty="0" err="1" smtClean="0"/>
              <a:t>imunitaire</a:t>
            </a:r>
            <a:endParaRPr lang="fr-FR" dirty="0" smtClean="0"/>
          </a:p>
          <a:p>
            <a:r>
              <a:rPr lang="fr-FR" b="1" dirty="0" smtClean="0"/>
              <a:t>-Contrôle </a:t>
            </a:r>
            <a:r>
              <a:rPr lang="fr-FR" b="1" dirty="0"/>
              <a:t>de la réponse immunitaire</a:t>
            </a:r>
            <a:r>
              <a:rPr lang="fr-FR" b="1" dirty="0" smtClean="0"/>
              <a:t>.</a:t>
            </a:r>
            <a:endParaRPr lang="fr-FR" dirty="0" smtClean="0"/>
          </a:p>
          <a:p>
            <a:r>
              <a:rPr lang="fr-FR" b="1" dirty="0" smtClean="0"/>
              <a:t>. </a:t>
            </a:r>
            <a:r>
              <a:rPr lang="fr-FR" b="1" dirty="0"/>
              <a:t>Développement du système immunitaire.</a:t>
            </a:r>
            <a:endParaRPr lang="fr-FR" dirty="0"/>
          </a:p>
          <a:p>
            <a:endParaRPr lang="fr-FR" dirty="0"/>
          </a:p>
        </p:txBody>
      </p:sp>
    </p:spTree>
    <p:extLst>
      <p:ext uri="{BB962C8B-B14F-4D97-AF65-F5344CB8AC3E}">
        <p14:creationId xmlns:p14="http://schemas.microsoft.com/office/powerpoint/2010/main" val="4041050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Diversité et propriétés des cellules mémoire</a:t>
            </a:r>
            <a:br>
              <a:rPr lang="fr-FR" dirty="0" smtClean="0"/>
            </a:br>
            <a:endParaRPr lang="fr-FR" dirty="0"/>
          </a:p>
        </p:txBody>
      </p:sp>
      <p:sp>
        <p:nvSpPr>
          <p:cNvPr id="3" name="Content Placeholder 2"/>
          <p:cNvSpPr>
            <a:spLocks noGrp="1"/>
          </p:cNvSpPr>
          <p:nvPr>
            <p:ph idx="1"/>
          </p:nvPr>
        </p:nvSpPr>
        <p:spPr/>
        <p:txBody>
          <a:bodyPr>
            <a:normAutofit lnSpcReduction="10000"/>
          </a:bodyPr>
          <a:lstStyle/>
          <a:p>
            <a:r>
              <a:rPr lang="fr-FR" dirty="0" smtClean="0"/>
              <a:t>Au </a:t>
            </a:r>
            <a:r>
              <a:rPr lang="fr-FR" dirty="0"/>
              <a:t>sein des lymphocytes, la mise en mémoire concerne aussi bien les LB que les LT CD4</a:t>
            </a:r>
            <a:r>
              <a:rPr lang="fr-FR" baseline="30000" dirty="0"/>
              <a:t>+</a:t>
            </a:r>
            <a:r>
              <a:rPr lang="fr-FR" dirty="0"/>
              <a:t> et les LT CD8</a:t>
            </a:r>
            <a:r>
              <a:rPr lang="fr-FR" baseline="30000" dirty="0"/>
              <a:t>+</a:t>
            </a:r>
            <a:r>
              <a:rPr lang="fr-FR" dirty="0"/>
              <a:t>. De plus, au sein de chaque grande catégorie il existe différentes sous-populations de lymphocytes mémoire.</a:t>
            </a:r>
          </a:p>
          <a:p>
            <a:r>
              <a:rPr lang="fr-FR" dirty="0"/>
              <a:t>Par exemple, si l'on considère les LT CD8</a:t>
            </a:r>
            <a:r>
              <a:rPr lang="fr-FR" baseline="30000" dirty="0"/>
              <a:t>+</a:t>
            </a:r>
            <a:r>
              <a:rPr lang="fr-FR" dirty="0"/>
              <a:t> mémoire, différentes sous-populations mémoire se distinguent les unes des autres par leurs différents marqueurs membranaires.</a:t>
            </a:r>
          </a:p>
          <a:p>
            <a:endParaRPr lang="fr-FR" dirty="0"/>
          </a:p>
        </p:txBody>
      </p:sp>
    </p:spTree>
    <p:extLst>
      <p:ext uri="{BB962C8B-B14F-4D97-AF65-F5344CB8AC3E}">
        <p14:creationId xmlns:p14="http://schemas.microsoft.com/office/powerpoint/2010/main" val="141012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85000" lnSpcReduction="20000"/>
          </a:bodyPr>
          <a:lstStyle/>
          <a:p>
            <a:r>
              <a:rPr lang="fr-FR" dirty="0"/>
              <a:t>Cette diversité phénotypique s'accompagne d'une diversité fonctionnelle. Si tous les LT CD8</a:t>
            </a:r>
            <a:r>
              <a:rPr lang="fr-FR" baseline="30000" dirty="0"/>
              <a:t>+</a:t>
            </a:r>
            <a:r>
              <a:rPr lang="fr-FR" dirty="0"/>
              <a:t> mémoire montrent </a:t>
            </a:r>
            <a:r>
              <a:rPr lang="fr-FR" b="1" dirty="0"/>
              <a:t>in vitro</a:t>
            </a:r>
            <a:r>
              <a:rPr lang="fr-FR" dirty="0"/>
              <a:t>, après stimulation par l'antigène, une production plus importante et plus rapide de cytokines effectrices, des comportements contrastés sont mis en évidence </a:t>
            </a:r>
            <a:r>
              <a:rPr lang="fr-FR" b="1" dirty="0"/>
              <a:t>in vivo</a:t>
            </a:r>
            <a:r>
              <a:rPr lang="fr-FR" dirty="0"/>
              <a:t>. Chez l'homme, on reconnait, sur la base de l'expression ou non du récepteur de la </a:t>
            </a:r>
            <a:r>
              <a:rPr lang="fr-FR" dirty="0" err="1"/>
              <a:t>chimiokine</a:t>
            </a:r>
            <a:r>
              <a:rPr lang="fr-FR" dirty="0"/>
              <a:t> CCR7, deux sous-populations de LT CD8</a:t>
            </a:r>
            <a:r>
              <a:rPr lang="fr-FR" baseline="30000" dirty="0"/>
              <a:t>+</a:t>
            </a:r>
            <a:r>
              <a:rPr lang="fr-FR" dirty="0"/>
              <a:t> mémoire : il s'agit des TEM </a:t>
            </a:r>
            <a:r>
              <a:rPr lang="fr-FR" i="1" dirty="0"/>
              <a:t>(</a:t>
            </a:r>
            <a:r>
              <a:rPr lang="fr-FR" i="1" dirty="0" err="1"/>
              <a:t>effector</a:t>
            </a:r>
            <a:r>
              <a:rPr lang="fr-FR" i="1" dirty="0"/>
              <a:t> </a:t>
            </a:r>
            <a:r>
              <a:rPr lang="fr-FR" i="1" dirty="0" err="1"/>
              <a:t>memory</a:t>
            </a:r>
            <a:r>
              <a:rPr lang="fr-FR" i="1" dirty="0"/>
              <a:t> T </a:t>
            </a:r>
            <a:r>
              <a:rPr lang="fr-FR" i="1" dirty="0" err="1"/>
              <a:t>cells</a:t>
            </a:r>
            <a:r>
              <a:rPr lang="fr-FR" i="1" dirty="0"/>
              <a:t>)</a:t>
            </a:r>
            <a:r>
              <a:rPr lang="fr-FR" dirty="0"/>
              <a:t> présents en périphérie (dans les tissus) et des TCM (</a:t>
            </a:r>
            <a:r>
              <a:rPr lang="fr-FR" i="1" dirty="0"/>
              <a:t>central </a:t>
            </a:r>
            <a:r>
              <a:rPr lang="fr-FR" i="1" dirty="0" err="1"/>
              <a:t>memory</a:t>
            </a:r>
            <a:r>
              <a:rPr lang="fr-FR" i="1" dirty="0"/>
              <a:t> T </a:t>
            </a:r>
            <a:r>
              <a:rPr lang="fr-FR" i="1" dirty="0" err="1"/>
              <a:t>cells</a:t>
            </a:r>
            <a:r>
              <a:rPr lang="fr-FR" dirty="0"/>
              <a:t>) présents dans les organes lymphoïdes secondaires.</a:t>
            </a:r>
          </a:p>
        </p:txBody>
      </p:sp>
    </p:spTree>
    <p:extLst>
      <p:ext uri="{BB962C8B-B14F-4D97-AF65-F5344CB8AC3E}">
        <p14:creationId xmlns:p14="http://schemas.microsoft.com/office/powerpoint/2010/main" val="1033006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Lymphocyte B mémoire </a:t>
            </a:r>
            <a:endParaRPr lang="fr-FR" dirty="0"/>
          </a:p>
        </p:txBody>
      </p:sp>
      <p:sp>
        <p:nvSpPr>
          <p:cNvPr id="3" name="Content Placeholder 2"/>
          <p:cNvSpPr>
            <a:spLocks noGrp="1"/>
          </p:cNvSpPr>
          <p:nvPr>
            <p:ph idx="1"/>
          </p:nvPr>
        </p:nvSpPr>
        <p:spPr/>
        <p:txBody>
          <a:bodyPr>
            <a:normAutofit fontScale="85000" lnSpcReduction="20000"/>
          </a:bodyPr>
          <a:lstStyle/>
          <a:p>
            <a:r>
              <a:rPr lang="fr-FR" dirty="0" smtClean="0"/>
              <a:t>Les </a:t>
            </a:r>
            <a:r>
              <a:rPr lang="fr-FR" dirty="0"/>
              <a:t>LB mémoires sont capables de déclencher des réponses rapides à l'introduction ultérieure de l'antigène. Vu que, les LB mémoires sont générées principalement au niveau des centres germinaux ; ils sont observés dans les réponses immunitaires T-dépendantes et émergent généralement en parallèle avec les </a:t>
            </a:r>
            <a:r>
              <a:rPr lang="fr-FR" dirty="0" err="1"/>
              <a:t>LTh</a:t>
            </a:r>
            <a:r>
              <a:rPr lang="fr-FR" dirty="0"/>
              <a:t> mémoires. Les LB mémoires expriment des taux élevés de la protéine anti-apoptotique Bcl-2, ce qui contribue à la longue durée de vie de ces cellules. Certaines LB mémoires peuvent rester dans l'organe lymphoïde où elles ont été générées, alors que d'autres quittent les centres germinaux et </a:t>
            </a:r>
            <a:r>
              <a:rPr lang="fr-FR" dirty="0" err="1"/>
              <a:t>recirculent</a:t>
            </a:r>
            <a:r>
              <a:rPr lang="fr-FR" dirty="0"/>
              <a:t> entre le sang et les organes lymphoïdes.</a:t>
            </a:r>
          </a:p>
        </p:txBody>
      </p:sp>
    </p:spTree>
    <p:extLst>
      <p:ext uri="{BB962C8B-B14F-4D97-AF65-F5344CB8AC3E}">
        <p14:creationId xmlns:p14="http://schemas.microsoft.com/office/powerpoint/2010/main" val="62279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fontScale="90000"/>
          </a:bodyPr>
          <a:lstStyle/>
          <a:p>
            <a:r>
              <a:rPr lang="fr-FR" dirty="0" smtClean="0"/>
              <a:t>-Contrôle de la réponse immunitaire</a:t>
            </a:r>
            <a:endParaRPr lang="fr-FR" dirty="0"/>
          </a:p>
        </p:txBody>
      </p:sp>
      <p:sp>
        <p:nvSpPr>
          <p:cNvPr id="3" name="Content Placeholder 2"/>
          <p:cNvSpPr>
            <a:spLocks noGrp="1"/>
          </p:cNvSpPr>
          <p:nvPr>
            <p:ph idx="1"/>
          </p:nvPr>
        </p:nvSpPr>
        <p:spPr/>
        <p:txBody>
          <a:bodyPr>
            <a:normAutofit fontScale="85000" lnSpcReduction="10000"/>
          </a:bodyPr>
          <a:lstStyle/>
          <a:p>
            <a:r>
              <a:rPr lang="fr-FR" b="1" dirty="0"/>
              <a:t>1. Introduction </a:t>
            </a:r>
            <a:endParaRPr lang="fr-FR" dirty="0"/>
          </a:p>
          <a:p>
            <a:r>
              <a:rPr lang="fr-FR" dirty="0"/>
              <a:t>Le développement du système immunitaire permet à l’organisme de faire face aux agents infectieux. Lors de la pénétration d’antigène, les cellules dont le </a:t>
            </a:r>
            <a:r>
              <a:rPr lang="fr-FR" dirty="0" err="1"/>
              <a:t>BcR</a:t>
            </a:r>
            <a:r>
              <a:rPr lang="fr-FR" dirty="0"/>
              <a:t> et le </a:t>
            </a:r>
            <a:r>
              <a:rPr lang="fr-FR" dirty="0" err="1"/>
              <a:t>TcR</a:t>
            </a:r>
            <a:r>
              <a:rPr lang="fr-FR" dirty="0"/>
              <a:t> sont spécifiques à l’</a:t>
            </a:r>
            <a:r>
              <a:rPr lang="fr-FR" dirty="0" err="1"/>
              <a:t>épitope</a:t>
            </a:r>
            <a:r>
              <a:rPr lang="fr-FR" dirty="0"/>
              <a:t> antigénique se multiplient et constituent une proportion considérable des lymphocytes. Une fois que les cellules effectrices ont éliminé l’antigène, la réponse immunitaire s’atténue. En effet, des mécanismes de rétroaction doivent intervenir pour contrôler cette réponse. </a:t>
            </a:r>
          </a:p>
        </p:txBody>
      </p:sp>
    </p:spTree>
    <p:extLst>
      <p:ext uri="{BB962C8B-B14F-4D97-AF65-F5344CB8AC3E}">
        <p14:creationId xmlns:p14="http://schemas.microsoft.com/office/powerpoint/2010/main" val="2394686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2. Mécanismes de contrôle de la réponse immunitaire </a:t>
            </a:r>
            <a:endParaRPr lang="fr-FR" dirty="0"/>
          </a:p>
        </p:txBody>
      </p:sp>
      <p:sp>
        <p:nvSpPr>
          <p:cNvPr id="3" name="Content Placeholder 2"/>
          <p:cNvSpPr>
            <a:spLocks noGrp="1"/>
          </p:cNvSpPr>
          <p:nvPr>
            <p:ph idx="1"/>
          </p:nvPr>
        </p:nvSpPr>
        <p:spPr/>
        <p:txBody>
          <a:bodyPr>
            <a:normAutofit fontScale="70000" lnSpcReduction="20000"/>
          </a:bodyPr>
          <a:lstStyle/>
          <a:p>
            <a:r>
              <a:rPr lang="fr-FR" b="1" dirty="0" smtClean="0"/>
              <a:t>2.1</a:t>
            </a:r>
            <a:r>
              <a:rPr lang="fr-FR" b="1" dirty="0"/>
              <a:t>. Régulation par l’antigène </a:t>
            </a:r>
            <a:endParaRPr lang="fr-FR" dirty="0"/>
          </a:p>
          <a:p>
            <a:r>
              <a:rPr lang="fr-FR" dirty="0"/>
              <a:t>L’antigène est le facteur majeur impliqué dans le contrôle de la réponse immunitaire. Lorsque la concentration de l’Ag diminue, l’intensité de la réponse fait de même. Selon leur accessibilité aux protéases et leur affinité pour les molécules de CMH, on peut distinguer trois types d’antigènes: des </a:t>
            </a:r>
            <a:r>
              <a:rPr lang="fr-FR" dirty="0" err="1"/>
              <a:t>épitopes</a:t>
            </a:r>
            <a:r>
              <a:rPr lang="fr-FR" dirty="0"/>
              <a:t> dominants, des </a:t>
            </a:r>
            <a:r>
              <a:rPr lang="fr-FR" dirty="0" err="1"/>
              <a:t>épitopes</a:t>
            </a:r>
            <a:r>
              <a:rPr lang="fr-FR" dirty="0"/>
              <a:t> </a:t>
            </a:r>
            <a:r>
              <a:rPr lang="fr-FR" dirty="0" err="1"/>
              <a:t>sous-dominants</a:t>
            </a:r>
            <a:r>
              <a:rPr lang="fr-FR" dirty="0"/>
              <a:t> et des </a:t>
            </a:r>
            <a:r>
              <a:rPr lang="fr-FR" dirty="0" err="1"/>
              <a:t>épitopes</a:t>
            </a:r>
            <a:r>
              <a:rPr lang="fr-FR" dirty="0"/>
              <a:t> cachés. Ces antigènes peuvent se concurrencer, c’est la conséquence de la compétition entre les peptides apprêtés pour accéder au sillon du CMH disponible. De même pour les LB, si au cours d’infection, des </a:t>
            </a:r>
            <a:r>
              <a:rPr lang="fr-FR" dirty="0" err="1"/>
              <a:t>Ig</a:t>
            </a:r>
            <a:r>
              <a:rPr lang="fr-FR" dirty="0"/>
              <a:t> spécifiques sont administré, la production </a:t>
            </a:r>
            <a:r>
              <a:rPr lang="fr-FR" dirty="0" err="1"/>
              <a:t>d’Ac</a:t>
            </a:r>
            <a:r>
              <a:rPr lang="fr-FR" dirty="0"/>
              <a:t> par l’hôte sera très diminuée. Ceci est dû à une forte diminution de la concentration d’Ag libre. Ce qui diminue par conséquent l’activation des cellules effectrices par l’Ag. </a:t>
            </a:r>
          </a:p>
        </p:txBody>
      </p:sp>
    </p:spTree>
    <p:extLst>
      <p:ext uri="{BB962C8B-B14F-4D97-AF65-F5344CB8AC3E}">
        <p14:creationId xmlns:p14="http://schemas.microsoft.com/office/powerpoint/2010/main" val="1020803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lnSpcReduction="10000"/>
          </a:bodyPr>
          <a:lstStyle/>
          <a:p>
            <a:r>
              <a:rPr lang="fr-FR" dirty="0" smtClean="0"/>
              <a:t>2.2. Régulation par le complément et les anticorps</a:t>
            </a:r>
          </a:p>
          <a:p>
            <a:r>
              <a:rPr lang="fr-FR" dirty="0" smtClean="0"/>
              <a:t>Au début de la réponse immunitaire, les </a:t>
            </a:r>
            <a:r>
              <a:rPr lang="fr-FR" dirty="0" err="1" smtClean="0"/>
              <a:t>IgM</a:t>
            </a:r>
            <a:r>
              <a:rPr lang="fr-FR" dirty="0" smtClean="0"/>
              <a:t> et le C3d augmentent la production </a:t>
            </a:r>
            <a:r>
              <a:rPr lang="fr-FR" dirty="0" err="1" smtClean="0"/>
              <a:t>d’Ac</a:t>
            </a:r>
            <a:r>
              <a:rPr lang="fr-FR" dirty="0" smtClean="0"/>
              <a:t>. Tandis que, les </a:t>
            </a:r>
            <a:r>
              <a:rPr lang="fr-FR" dirty="0" err="1" smtClean="0"/>
              <a:t>IgG</a:t>
            </a:r>
            <a:r>
              <a:rPr lang="fr-FR" dirty="0" smtClean="0"/>
              <a:t> l’inhibe en interagissant avec les récepteurs de </a:t>
            </a:r>
            <a:r>
              <a:rPr lang="fr-FR" dirty="0" err="1" smtClean="0"/>
              <a:t>Fc</a:t>
            </a:r>
            <a:r>
              <a:rPr lang="fr-FR" dirty="0" err="1">
                <a:latin typeface="Symbol" pitchFamily="18" charset="2"/>
              </a:rPr>
              <a:t>g</a:t>
            </a:r>
            <a:r>
              <a:rPr lang="fr-FR" dirty="0" smtClean="0"/>
              <a:t> des LB. En effet, l’injection des </a:t>
            </a:r>
            <a:r>
              <a:rPr lang="fr-FR" dirty="0" err="1" smtClean="0"/>
              <a:t>IgG</a:t>
            </a:r>
            <a:r>
              <a:rPr lang="fr-FR" dirty="0" smtClean="0"/>
              <a:t> fait chuter nettement le nombre de plasmocytes. Par contre, l’injection des </a:t>
            </a:r>
            <a:r>
              <a:rPr lang="fr-FR" dirty="0" err="1" smtClean="0"/>
              <a:t>IgM</a:t>
            </a:r>
            <a:r>
              <a:rPr lang="fr-FR" dirty="0" smtClean="0"/>
              <a:t> améliore la réponse.</a:t>
            </a:r>
            <a:endParaRPr lang="fr-FR" dirty="0"/>
          </a:p>
        </p:txBody>
      </p:sp>
    </p:spTree>
    <p:extLst>
      <p:ext uri="{BB962C8B-B14F-4D97-AF65-F5344CB8AC3E}">
        <p14:creationId xmlns:p14="http://schemas.microsoft.com/office/powerpoint/2010/main" val="1861780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Régulation par les lymphocytes T  reg</a:t>
            </a:r>
            <a:endParaRPr lang="fr-FR" dirty="0"/>
          </a:p>
        </p:txBody>
      </p:sp>
      <p:sp>
        <p:nvSpPr>
          <p:cNvPr id="3" name="Content Placeholder 2"/>
          <p:cNvSpPr>
            <a:spLocks noGrp="1"/>
          </p:cNvSpPr>
          <p:nvPr>
            <p:ph idx="1"/>
          </p:nvPr>
        </p:nvSpPr>
        <p:spPr/>
        <p:txBody>
          <a:bodyPr>
            <a:normAutofit fontScale="85000" lnSpcReduction="20000"/>
          </a:bodyPr>
          <a:lstStyle/>
          <a:p>
            <a:r>
              <a:rPr lang="fr-FR" dirty="0" smtClean="0"/>
              <a:t>Les </a:t>
            </a:r>
            <a:r>
              <a:rPr lang="fr-FR" dirty="0"/>
              <a:t>LT régulateurs (</a:t>
            </a:r>
            <a:r>
              <a:rPr lang="fr-FR" dirty="0" err="1"/>
              <a:t>Treg</a:t>
            </a:r>
            <a:r>
              <a:rPr lang="fr-FR" dirty="0"/>
              <a:t>) peuvent supprimer l’activité des </a:t>
            </a:r>
            <a:r>
              <a:rPr lang="fr-FR" dirty="0" err="1"/>
              <a:t>LTh</a:t>
            </a:r>
            <a:r>
              <a:rPr lang="fr-FR" dirty="0"/>
              <a:t>. Le B7, le CD28 et le CTLA-4 jouent un rôle très important dans le contrôle de la réponse immunitaire. Au début de la réponse immunitaire, le B7 s’associe à CD28 pour favoriser l’activation T. Plus tardivement après activation, une autre molécule s’exprime à la surface du lymphocyte T: CTLA-4 (</a:t>
            </a:r>
            <a:r>
              <a:rPr lang="fr-FR" dirty="0" err="1"/>
              <a:t>cytotoxic</a:t>
            </a:r>
            <a:r>
              <a:rPr lang="fr-FR" dirty="0"/>
              <a:t> T lymphocyte antigen-4). CTLA-4 entre en compétition avec CD28. Une fois que l’interaction entre le B7 et le CTLA-4 s’accomplie, la transcription de l’IL-2, essentiel à la prolifération des deux types des </a:t>
            </a:r>
            <a:r>
              <a:rPr lang="fr-FR" dirty="0" err="1"/>
              <a:t>LTh</a:t>
            </a:r>
            <a:r>
              <a:rPr lang="fr-FR" dirty="0"/>
              <a:t>, est bloquée. Ce blocage a pour conséquence un affaiblissement de la réponse immunitaire. </a:t>
            </a:r>
          </a:p>
        </p:txBody>
      </p:sp>
    </p:spTree>
    <p:extLst>
      <p:ext uri="{BB962C8B-B14F-4D97-AF65-F5344CB8AC3E}">
        <p14:creationId xmlns:p14="http://schemas.microsoft.com/office/powerpoint/2010/main" val="4102084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33350"/>
            <a:ext cx="8743950"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130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L’influence des facteurs génétiques </a:t>
            </a:r>
            <a:endParaRPr lang="fr-FR" dirty="0"/>
          </a:p>
        </p:txBody>
      </p:sp>
      <p:sp>
        <p:nvSpPr>
          <p:cNvPr id="3" name="Content Placeholder 2"/>
          <p:cNvSpPr>
            <a:spLocks noGrp="1"/>
          </p:cNvSpPr>
          <p:nvPr>
            <p:ph idx="1"/>
          </p:nvPr>
        </p:nvSpPr>
        <p:spPr/>
        <p:txBody>
          <a:bodyPr>
            <a:normAutofit fontScale="92500" lnSpcReduction="20000"/>
          </a:bodyPr>
          <a:lstStyle/>
          <a:p>
            <a:r>
              <a:rPr lang="fr-FR" dirty="0" smtClean="0"/>
              <a:t>Certaines </a:t>
            </a:r>
            <a:r>
              <a:rPr lang="fr-FR" dirty="0"/>
              <a:t>espèces répondent mieux que d’autres à certains Ag. Les lapins par exemple, répondent mieux aux protéines solubles que les souris. Cette différence est observée également chez une même espèce. De multiples gènes contrôlent la réponse humorale aux antigènes complexes: certains affectent l’apprêtement de l’antigène par les macrophages et l’activité microbicide. Alors que d’autres contrôlent l’intensité de la prolifération des cellules B en voie de différenciation. </a:t>
            </a:r>
          </a:p>
        </p:txBody>
      </p:sp>
    </p:spTree>
    <p:extLst>
      <p:ext uri="{BB962C8B-B14F-4D97-AF65-F5344CB8AC3E}">
        <p14:creationId xmlns:p14="http://schemas.microsoft.com/office/powerpoint/2010/main" val="102452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Effets du régime, de traumatisme et de l’âge sur l’immunité </a:t>
            </a:r>
            <a:r>
              <a:rPr lang="fr-FR" dirty="0" smtClean="0"/>
              <a:t/>
            </a:r>
            <a:br>
              <a:rPr lang="fr-FR" dirty="0" smtClean="0"/>
            </a:br>
            <a:endParaRPr lang="fr-FR" dirty="0"/>
          </a:p>
        </p:txBody>
      </p:sp>
      <p:sp>
        <p:nvSpPr>
          <p:cNvPr id="3" name="Content Placeholder 2"/>
          <p:cNvSpPr>
            <a:spLocks noGrp="1"/>
          </p:cNvSpPr>
          <p:nvPr>
            <p:ph idx="1"/>
          </p:nvPr>
        </p:nvSpPr>
        <p:spPr/>
        <p:txBody>
          <a:bodyPr>
            <a:normAutofit fontScale="70000" lnSpcReduction="20000"/>
          </a:bodyPr>
          <a:lstStyle/>
          <a:p>
            <a:r>
              <a:rPr lang="fr-FR" dirty="0" smtClean="0"/>
              <a:t>Les </a:t>
            </a:r>
            <a:r>
              <a:rPr lang="fr-FR" dirty="0"/>
              <a:t>carences protéiques et caloriques diminuent l’immunité cellulaire et la capacité microbicide des macrophages. Les réponses humorales peuvent être intactes, mais l’affinité des anticorps est moindre. L’exercice, lorsqu’il est excessif, augmente les taux plasmatiques de cortisol, de catécholamines, d’IFN, d’IL-1…etc. Il peut réduire la production </a:t>
            </a:r>
            <a:r>
              <a:rPr lang="fr-FR" dirty="0" err="1"/>
              <a:t>d’IgA</a:t>
            </a:r>
            <a:r>
              <a:rPr lang="fr-FR" dirty="0"/>
              <a:t> et, d’une manière générale, affaiblir les défenses immunitaires. Les lésions traumatiques multiples, la chirurgie et les brûlures sont également immunosuppressives. La production de corticostéroïdes liée au stress, la prostaglandine immunosuppressive E2 libérée par les tissus lésés et l’endotoxine provenant de la flore intestinale et traversant la muqueuse altérée font partie des facteurs qui influencent les suites d’un traumatisme. </a:t>
            </a:r>
          </a:p>
          <a:p>
            <a:r>
              <a:rPr lang="fr-FR" dirty="0"/>
              <a:t>La production d’IL-2 et les fonctions des LT diminuent avec l’âge alors que le TNF, IL-1 et l’IL-6 augmentent. </a:t>
            </a:r>
          </a:p>
        </p:txBody>
      </p:sp>
    </p:spTree>
    <p:extLst>
      <p:ext uri="{BB962C8B-B14F-4D97-AF65-F5344CB8AC3E}">
        <p14:creationId xmlns:p14="http://schemas.microsoft.com/office/powerpoint/2010/main" val="984187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Mémoire immunitaire</a:t>
            </a:r>
            <a:endParaRPr lang="fr-FR" dirty="0"/>
          </a:p>
        </p:txBody>
      </p:sp>
      <p:sp>
        <p:nvSpPr>
          <p:cNvPr id="3" name="Content Placeholder 2"/>
          <p:cNvSpPr>
            <a:spLocks noGrp="1"/>
          </p:cNvSpPr>
          <p:nvPr>
            <p:ph idx="1"/>
          </p:nvPr>
        </p:nvSpPr>
        <p:spPr/>
        <p:txBody>
          <a:bodyPr>
            <a:normAutofit fontScale="92500"/>
          </a:bodyPr>
          <a:lstStyle/>
          <a:p>
            <a:r>
              <a:rPr lang="fr-FR" dirty="0" smtClean="0"/>
              <a:t>La réponse </a:t>
            </a:r>
            <a:r>
              <a:rPr lang="fr-FR" dirty="0"/>
              <a:t>secondaire à un antigène donnée est :</a:t>
            </a:r>
          </a:p>
          <a:p>
            <a:r>
              <a:rPr lang="fr-FR" b="1" dirty="0"/>
              <a:t>plus rapide</a:t>
            </a:r>
            <a:endParaRPr lang="fr-FR" dirty="0"/>
          </a:p>
          <a:p>
            <a:r>
              <a:rPr lang="fr-FR" i="1" dirty="0"/>
              <a:t>Dans le cas d'une réponse à anticorps, les LB prolifèrent et se différencient en plasmocytes plus rapidement que lors de la réponse primaire.</a:t>
            </a:r>
            <a:endParaRPr lang="fr-FR" dirty="0"/>
          </a:p>
          <a:p>
            <a:r>
              <a:rPr lang="fr-FR" b="1" dirty="0"/>
              <a:t>quantitativement plus efficace</a:t>
            </a:r>
            <a:endParaRPr lang="fr-FR" dirty="0"/>
          </a:p>
          <a:p>
            <a:r>
              <a:rPr lang="fr-FR" i="1" dirty="0"/>
              <a:t>La fréquence des LB spécifiques de l'antigène est plus grande que lors de la réponse primaire</a:t>
            </a:r>
            <a:r>
              <a:rPr lang="fr-FR" i="1" dirty="0" smtClean="0"/>
              <a:t>.</a:t>
            </a:r>
            <a:endParaRPr lang="fr-FR" dirty="0"/>
          </a:p>
        </p:txBody>
      </p:sp>
    </p:spTree>
    <p:extLst>
      <p:ext uri="{BB962C8B-B14F-4D97-AF65-F5344CB8AC3E}">
        <p14:creationId xmlns:p14="http://schemas.microsoft.com/office/powerpoint/2010/main" val="3390021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fr-FR" b="1" dirty="0"/>
              <a:t>II- la vaccination</a:t>
            </a:r>
            <a:br>
              <a:rPr lang="fr-FR" b="1" dirty="0"/>
            </a:br>
            <a:endParaRPr lang="fr-FR" dirty="0"/>
          </a:p>
        </p:txBody>
      </p:sp>
      <p:sp>
        <p:nvSpPr>
          <p:cNvPr id="5" name="Subtitle 4"/>
          <p:cNvSpPr>
            <a:spLocks noGrp="1"/>
          </p:cNvSpPr>
          <p:nvPr>
            <p:ph type="subTitle" idx="1"/>
          </p:nvPr>
        </p:nvSpPr>
        <p:spPr/>
        <p:txBody>
          <a:bodyPr>
            <a:normAutofit fontScale="62500" lnSpcReduction="20000"/>
          </a:bodyPr>
          <a:lstStyle/>
          <a:p>
            <a:r>
              <a:rPr lang="fr-FR" dirty="0" smtClean="0"/>
              <a:t>La vaccination est le processus consistant à stimuler les réponses immunitaires adaptatives protectrices contre des microbes en exposant l’organisme à des formes non pathogènes ou à des composants des microbes. Le développement de vaccins contre les infections a été l’un des grands succès de l’immunologie.</a:t>
            </a:r>
            <a:endParaRPr lang="fr-FR" dirty="0"/>
          </a:p>
        </p:txBody>
      </p:sp>
    </p:spTree>
    <p:extLst>
      <p:ext uri="{BB962C8B-B14F-4D97-AF65-F5344CB8AC3E}">
        <p14:creationId xmlns:p14="http://schemas.microsoft.com/office/powerpoint/2010/main" val="915806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77500" lnSpcReduction="20000"/>
          </a:bodyPr>
          <a:lstStyle/>
          <a:p>
            <a:r>
              <a:rPr lang="fr-FR" dirty="0" smtClean="0"/>
              <a:t>La vaccination consiste à inoculer chez une personne des antigènes viraux inoffensifs (tout ou partie du pathogène) qui seront à l'origine d'une réaction immunitaire primaire (innée puis adaptative), mais qui ne déclenchera pas de maladie. Ainsi lors d'un second contact, avec ce même antigène, l'organisme déclenchera une réponse immunitaire secondaire : réponse immunitaire beaucoup plus rapide et quantitativement plus importante pour se défendre contre l'antigène et éviter le déclenchement de la maladie.</a:t>
            </a:r>
          </a:p>
          <a:p>
            <a:endParaRPr lang="fr-FR" dirty="0" smtClean="0"/>
          </a:p>
          <a:p>
            <a:r>
              <a:rPr lang="fr-FR" dirty="0" smtClean="0"/>
              <a:t>L'efficacité de la vaccination repose sur la mémoire immunitaire (lymphocytes B et lymphocytes T mémoires).</a:t>
            </a:r>
            <a:endParaRPr lang="fr-FR" dirty="0"/>
          </a:p>
        </p:txBody>
      </p:sp>
    </p:spTree>
    <p:extLst>
      <p:ext uri="{BB962C8B-B14F-4D97-AF65-F5344CB8AC3E}">
        <p14:creationId xmlns:p14="http://schemas.microsoft.com/office/powerpoint/2010/main" val="2688582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68407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880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dirty="0" smtClean="0"/>
              <a:t>Certains des vaccins les plus efficaces sont composés de microbes atténués, qui ont été traités afin d’éliminer leur pouvoir infectieux et leur pouvoir pathogène, tout en conservant leur pouvoir antigénique. L’immunisation par ces microbes atténués stimule la production d’anticorps neutralisants dirigés contre les antigènes microbiens, protégeant ainsi les</a:t>
            </a:r>
            <a:endParaRPr lang="fr-FR" dirty="0"/>
          </a:p>
        </p:txBody>
      </p:sp>
    </p:spTree>
    <p:extLst>
      <p:ext uri="{BB962C8B-B14F-4D97-AF65-F5344CB8AC3E}">
        <p14:creationId xmlns:p14="http://schemas.microsoft.com/office/powerpoint/2010/main" val="3978105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Le développement du système</a:t>
            </a:r>
            <a:br>
              <a:rPr lang="fr-FR" dirty="0" smtClean="0"/>
            </a:br>
            <a:r>
              <a:rPr lang="fr-FR" dirty="0" smtClean="0"/>
              <a:t>immunitaire à la naissance</a:t>
            </a:r>
            <a:endParaRPr lang="fr-FR" dirty="0"/>
          </a:p>
        </p:txBody>
      </p:sp>
      <p:sp>
        <p:nvSpPr>
          <p:cNvPr id="5" name="Subtitl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581963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70000" lnSpcReduction="20000"/>
          </a:bodyPr>
          <a:lstStyle/>
          <a:p>
            <a:r>
              <a:rPr lang="fr-FR" dirty="0" smtClean="0"/>
              <a:t>Les systèmes immunitaires innés et adaptatifs se mettent</a:t>
            </a:r>
          </a:p>
          <a:p>
            <a:r>
              <a:rPr lang="fr-FR" dirty="0" smtClean="0"/>
              <a:t>en place très précocement au cours du développement</a:t>
            </a:r>
          </a:p>
          <a:p>
            <a:r>
              <a:rPr lang="fr-FR" dirty="0" err="1" smtClean="0"/>
              <a:t>foetal</a:t>
            </a:r>
            <a:r>
              <a:rPr lang="fr-FR" dirty="0" smtClean="0"/>
              <a:t>.</a:t>
            </a:r>
          </a:p>
          <a:p>
            <a:r>
              <a:rPr lang="fr-FR" dirty="0"/>
              <a:t>Au moment de </a:t>
            </a:r>
            <a:r>
              <a:rPr lang="fr-FR" dirty="0" smtClean="0"/>
              <a:t>la naissance </a:t>
            </a:r>
            <a:r>
              <a:rPr lang="fr-FR" dirty="0"/>
              <a:t>et pendant plusieurs mois, ce système </a:t>
            </a:r>
            <a:r>
              <a:rPr lang="fr-FR" dirty="0" smtClean="0"/>
              <a:t>immunitaire va </a:t>
            </a:r>
            <a:r>
              <a:rPr lang="fr-FR" dirty="0"/>
              <a:t>continuer à évoluer pour arriver au final au système</a:t>
            </a:r>
          </a:p>
          <a:p>
            <a:r>
              <a:rPr lang="fr-FR" dirty="0"/>
              <a:t>immunitaire de l'adulte mature. Il y a ainsi au moment de</a:t>
            </a:r>
          </a:p>
          <a:p>
            <a:r>
              <a:rPr lang="fr-FR" dirty="0"/>
              <a:t>la naissance, la nécessité de passer d'un environnement</a:t>
            </a:r>
          </a:p>
          <a:p>
            <a:r>
              <a:rPr lang="fr-FR" i="1" dirty="0"/>
              <a:t>in utero </a:t>
            </a:r>
            <a:r>
              <a:rPr lang="fr-FR" dirty="0"/>
              <a:t>stérile avec très peu d'exposition à des pathogènes</a:t>
            </a:r>
          </a:p>
          <a:p>
            <a:r>
              <a:rPr lang="fr-FR" dirty="0"/>
              <a:t>et tourné vers la tolérance d'allo-antigènes maternels à un</a:t>
            </a:r>
          </a:p>
          <a:p>
            <a:r>
              <a:rPr lang="fr-FR" dirty="0"/>
              <a:t>environnement l'exposant brutalement à des quantités</a:t>
            </a:r>
          </a:p>
          <a:p>
            <a:r>
              <a:rPr lang="fr-FR" dirty="0"/>
              <a:t>importantes de pathogènes externes et internes jamais</a:t>
            </a:r>
          </a:p>
          <a:p>
            <a:r>
              <a:rPr lang="fr-FR" dirty="0"/>
              <a:t>rencontrés auparavant et auxquels il est très rapidement</a:t>
            </a:r>
          </a:p>
          <a:p>
            <a:r>
              <a:rPr lang="fr-FR" dirty="0"/>
              <a:t>exposé.</a:t>
            </a:r>
          </a:p>
        </p:txBody>
      </p:sp>
    </p:spTree>
    <p:extLst>
      <p:ext uri="{BB962C8B-B14F-4D97-AF65-F5344CB8AC3E}">
        <p14:creationId xmlns:p14="http://schemas.microsoft.com/office/powerpoint/2010/main" val="1985818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Les caractéristiques</a:t>
            </a:r>
            <a:br>
              <a:rPr lang="fr-FR" dirty="0" smtClean="0"/>
            </a:br>
            <a:r>
              <a:rPr lang="fr-FR" dirty="0" smtClean="0"/>
              <a:t>du système immunitaire</a:t>
            </a:r>
            <a:br>
              <a:rPr lang="fr-FR" dirty="0" smtClean="0"/>
            </a:br>
            <a:r>
              <a:rPr lang="fr-FR" dirty="0" smtClean="0"/>
              <a:t>des phases précoces de la vie</a:t>
            </a:r>
            <a:endParaRPr lang="fr-FR" dirty="0"/>
          </a:p>
        </p:txBody>
      </p:sp>
      <p:sp>
        <p:nvSpPr>
          <p:cNvPr id="3" name="Content Placeholder 2"/>
          <p:cNvSpPr>
            <a:spLocks noGrp="1"/>
          </p:cNvSpPr>
          <p:nvPr>
            <p:ph idx="1"/>
          </p:nvPr>
        </p:nvSpPr>
        <p:spPr>
          <a:xfrm>
            <a:off x="467544" y="1844824"/>
            <a:ext cx="8229600" cy="4525963"/>
          </a:xfrm>
        </p:spPr>
        <p:txBody>
          <a:bodyPr>
            <a:normAutofit fontScale="77500" lnSpcReduction="20000"/>
          </a:bodyPr>
          <a:lstStyle/>
          <a:p>
            <a:r>
              <a:rPr lang="fr-FR" dirty="0"/>
              <a:t>Les principales caractéristiques du système immunitaire</a:t>
            </a:r>
          </a:p>
          <a:p>
            <a:r>
              <a:rPr lang="fr-FR" dirty="0"/>
              <a:t>adaptatif du nouveau-né sont d'être immunologiquement</a:t>
            </a:r>
          </a:p>
          <a:p>
            <a:r>
              <a:rPr lang="fr-FR" dirty="0"/>
              <a:t>naïf, immature et probablement dirigé vers la tolérance.</a:t>
            </a:r>
          </a:p>
          <a:p>
            <a:r>
              <a:rPr lang="fr-FR" dirty="0"/>
              <a:t>Ainsi, le nouveau-né pourra présenter des </a:t>
            </a:r>
            <a:r>
              <a:rPr lang="fr-FR" dirty="0" err="1"/>
              <a:t>sepsis</a:t>
            </a:r>
            <a:r>
              <a:rPr lang="fr-FR" dirty="0"/>
              <a:t> importants</a:t>
            </a:r>
          </a:p>
          <a:p>
            <a:r>
              <a:rPr lang="fr-FR" dirty="0"/>
              <a:t>du fait de ses difficultés à développer des réponses</a:t>
            </a:r>
          </a:p>
          <a:p>
            <a:r>
              <a:rPr lang="fr-FR" dirty="0"/>
              <a:t>innées optimales contre les bactéries ou à développer des</a:t>
            </a:r>
          </a:p>
          <a:p>
            <a:r>
              <a:rPr lang="fr-FR" dirty="0"/>
              <a:t>réponses adaptatives rapides contre des pathogènes intracellulaires</a:t>
            </a:r>
          </a:p>
          <a:p>
            <a:r>
              <a:rPr lang="fr-FR" dirty="0"/>
              <a:t>(virus, cytomégalovirus, CMV, RSV, Herpès SV,</a:t>
            </a:r>
          </a:p>
          <a:p>
            <a:r>
              <a:rPr lang="fr-FR" dirty="0"/>
              <a:t>mycobactérie…). </a:t>
            </a:r>
          </a:p>
        </p:txBody>
      </p:sp>
    </p:spTree>
    <p:extLst>
      <p:ext uri="{BB962C8B-B14F-4D97-AF65-F5344CB8AC3E}">
        <p14:creationId xmlns:p14="http://schemas.microsoft.com/office/powerpoint/2010/main" val="3917357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a:bodyPr>
          <a:lstStyle/>
          <a:p>
            <a:r>
              <a:rPr lang="fr-FR" dirty="0" smtClean="0"/>
              <a:t>Mais le système du nouveau-né a quand</a:t>
            </a:r>
          </a:p>
          <a:p>
            <a:r>
              <a:rPr lang="fr-FR" dirty="0" smtClean="0"/>
              <a:t>même la capacité de se défendre contre des infections néonatales par la mise en place de réponses immunes antimicrobiennes et qu'il est efficacement protégé par de nombreuses vaccinations avec la mise en place de réponses mémoires spécifiques.</a:t>
            </a:r>
          </a:p>
          <a:p>
            <a:endParaRPr lang="fr-FR" dirty="0"/>
          </a:p>
        </p:txBody>
      </p:sp>
    </p:spTree>
    <p:extLst>
      <p:ext uri="{BB962C8B-B14F-4D97-AF65-F5344CB8AC3E}">
        <p14:creationId xmlns:p14="http://schemas.microsoft.com/office/powerpoint/2010/main" val="2203560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réponses immunitaires innées</a:t>
            </a:r>
            <a:endParaRPr lang="fr-FR" dirty="0"/>
          </a:p>
        </p:txBody>
      </p:sp>
      <p:sp>
        <p:nvSpPr>
          <p:cNvPr id="3" name="Content Placeholder 2"/>
          <p:cNvSpPr>
            <a:spLocks noGrp="1"/>
          </p:cNvSpPr>
          <p:nvPr>
            <p:ph idx="1"/>
          </p:nvPr>
        </p:nvSpPr>
        <p:spPr/>
        <p:txBody>
          <a:bodyPr>
            <a:normAutofit fontScale="62500" lnSpcReduction="20000"/>
          </a:bodyPr>
          <a:lstStyle/>
          <a:p>
            <a:r>
              <a:rPr lang="fr-FR" dirty="0" smtClean="0"/>
              <a:t>le nouveau-né est très dépendant de l'immunité innée pour se défendre face aux</a:t>
            </a:r>
          </a:p>
          <a:p>
            <a:r>
              <a:rPr lang="fr-FR" dirty="0" smtClean="0"/>
              <a:t>infections durant les premiers mois de sa vie. </a:t>
            </a:r>
          </a:p>
          <a:p>
            <a:r>
              <a:rPr lang="fr-FR" dirty="0" smtClean="0"/>
              <a:t>Il présentera une susceptibilité aux infections liées à des pathogènes  </a:t>
            </a:r>
            <a:r>
              <a:rPr lang="fr-FR" dirty="0" err="1" smtClean="0"/>
              <a:t>extra-cellulaires</a:t>
            </a:r>
            <a:r>
              <a:rPr lang="fr-FR" dirty="0" smtClean="0"/>
              <a:t>, en particulier lors de passages à travers les barrières épithéliales cutanées et muqueuses. La défense  contre les pathogènes dépend fortement à ce stade de la vie de la reconnaissance par les </a:t>
            </a:r>
            <a:r>
              <a:rPr lang="fr-FR" dirty="0" err="1" smtClean="0"/>
              <a:t>Toll-Like</a:t>
            </a:r>
            <a:r>
              <a:rPr lang="fr-FR" dirty="0" smtClean="0"/>
              <a:t> </a:t>
            </a:r>
            <a:r>
              <a:rPr lang="fr-FR" dirty="0" err="1" smtClean="0"/>
              <a:t>Receptors</a:t>
            </a:r>
            <a:r>
              <a:rPr lang="fr-FR" dirty="0" smtClean="0"/>
              <a:t> (</a:t>
            </a:r>
            <a:r>
              <a:rPr lang="fr-FR" dirty="0" err="1" smtClean="0"/>
              <a:t>TLRs</a:t>
            </a:r>
            <a:r>
              <a:rPr lang="fr-FR" dirty="0" smtClean="0"/>
              <a:t>),</a:t>
            </a:r>
          </a:p>
          <a:p>
            <a:r>
              <a:rPr lang="fr-FR" dirty="0" smtClean="0"/>
              <a:t>des protéines antimicrobiennes et des cellules de l'immunité</a:t>
            </a:r>
          </a:p>
          <a:p>
            <a:r>
              <a:rPr lang="fr-FR" dirty="0" smtClean="0"/>
              <a:t>innée comme en particulier les phagocytes et les cellules</a:t>
            </a:r>
          </a:p>
          <a:p>
            <a:r>
              <a:rPr lang="fr-FR" dirty="0" smtClean="0"/>
              <a:t>NK. Mais comme nous allons le voir, ces réponses sont</a:t>
            </a:r>
          </a:p>
          <a:p>
            <a:r>
              <a:rPr lang="fr-FR" dirty="0" smtClean="0"/>
              <a:t>modulées, avec des réponses inflammatoires plus faibles</a:t>
            </a:r>
          </a:p>
          <a:p>
            <a:r>
              <a:rPr lang="fr-FR" dirty="0" smtClean="0"/>
              <a:t>en réponse aux ligands de </a:t>
            </a:r>
            <a:r>
              <a:rPr lang="fr-FR" dirty="0" err="1" smtClean="0"/>
              <a:t>TLRs</a:t>
            </a:r>
            <a:r>
              <a:rPr lang="fr-FR" dirty="0" smtClean="0"/>
              <a:t>, une clairance bactérienne</a:t>
            </a:r>
          </a:p>
          <a:p>
            <a:r>
              <a:rPr lang="fr-FR" dirty="0" smtClean="0"/>
              <a:t>plus faible mais aussi des fonctions NK diminuées, le tout pouvant donner lieu dans certains cas à des infections néonatales  sévères.</a:t>
            </a:r>
          </a:p>
        </p:txBody>
      </p:sp>
    </p:spTree>
    <p:extLst>
      <p:ext uri="{BB962C8B-B14F-4D97-AF65-F5344CB8AC3E}">
        <p14:creationId xmlns:p14="http://schemas.microsoft.com/office/powerpoint/2010/main" val="1431346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a:xfrm>
            <a:off x="457200" y="1600200"/>
            <a:ext cx="3970784" cy="4525963"/>
          </a:xfrm>
        </p:spPr>
        <p:txBody>
          <a:bodyPr/>
          <a:lstStyle/>
          <a:p>
            <a:r>
              <a:rPr lang="fr-FR" dirty="0"/>
              <a:t>Les réponses mettant en jeu les TLR sont </a:t>
            </a:r>
            <a:r>
              <a:rPr lang="fr-FR" dirty="0" smtClean="0"/>
              <a:t>globalement diminuées </a:t>
            </a:r>
            <a:r>
              <a:rPr lang="fr-FR" dirty="0"/>
              <a:t>chez le nouveau-né et de fait </a:t>
            </a:r>
            <a:r>
              <a:rPr lang="fr-FR" dirty="0" smtClean="0"/>
              <a:t>les réponses </a:t>
            </a:r>
            <a:r>
              <a:rPr lang="fr-FR" dirty="0"/>
              <a:t>pro-inflammatoires le sont également.</a:t>
            </a:r>
          </a:p>
        </p:txBody>
      </p:sp>
    </p:spTree>
    <p:extLst>
      <p:ext uri="{BB962C8B-B14F-4D97-AF65-F5344CB8AC3E}">
        <p14:creationId xmlns:p14="http://schemas.microsoft.com/office/powerpoint/2010/main" val="3945909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9501" y="3583326"/>
            <a:ext cx="5289376" cy="300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49497"/>
            <a:ext cx="34194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3191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165" y="241176"/>
            <a:ext cx="688657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243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2" y="1628800"/>
            <a:ext cx="8772525"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698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B. Les réponses immunitaires</a:t>
            </a:r>
            <a:br>
              <a:rPr lang="fr-FR" dirty="0" smtClean="0"/>
            </a:br>
            <a:r>
              <a:rPr lang="fr-FR" dirty="0" smtClean="0"/>
              <a:t>adaptatives</a:t>
            </a:r>
            <a:endParaRPr lang="fr-FR" dirty="0"/>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r>
              <a:rPr lang="fr-FR" dirty="0" smtClean="0"/>
              <a:t>Le nombre de lymphocytes T et B circulants est 3 à 4 fois supérieur chez le nouveau-né et le nourrisson par rapport à l'adulte. Ceci est lié à une expansion massive du compartiment des lymphocytes T et B pendant les premiers mois de la vie avec une production et une multiplication des cellules T et B naïves. Ce nombre diminue progressivement à partir de 1 à 2 ans pour atteindre des valeurs proches de celles observées chez le jeune adulte dès l'âge de 5 ans environ.</a:t>
            </a:r>
          </a:p>
          <a:p>
            <a:endParaRPr lang="fr-FR" dirty="0" smtClean="0"/>
          </a:p>
          <a:p>
            <a:r>
              <a:rPr lang="fr-FR" dirty="0" smtClean="0"/>
              <a:t>les réponses spécifiques </a:t>
            </a:r>
            <a:r>
              <a:rPr lang="fr-FR" dirty="0"/>
              <a:t>sont qualitativement moins performantes </a:t>
            </a:r>
            <a:r>
              <a:rPr lang="fr-FR" dirty="0" smtClean="0"/>
              <a:t>que celles </a:t>
            </a:r>
            <a:r>
              <a:rPr lang="fr-FR" dirty="0"/>
              <a:t>de l'adulte. En particulier, l'absence initiale de </a:t>
            </a:r>
            <a:r>
              <a:rPr lang="fr-FR" dirty="0" smtClean="0"/>
              <a:t>réponses mémoires </a:t>
            </a:r>
            <a:r>
              <a:rPr lang="fr-FR" dirty="0"/>
              <a:t>rend moins rapide le contrôle des infections.</a:t>
            </a:r>
          </a:p>
        </p:txBody>
      </p:sp>
    </p:spTree>
    <p:extLst>
      <p:ext uri="{BB962C8B-B14F-4D97-AF65-F5344CB8AC3E}">
        <p14:creationId xmlns:p14="http://schemas.microsoft.com/office/powerpoint/2010/main" val="1517569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29600" cy="1143000"/>
          </a:xfrm>
          <a:solidFill>
            <a:schemeClr val="accent3">
              <a:lumMod val="20000"/>
              <a:lumOff val="80000"/>
            </a:schemeClr>
          </a:solidFill>
        </p:spPr>
        <p:txBody>
          <a:bodyPr>
            <a:normAutofit fontScale="90000"/>
          </a:bodyPr>
          <a:lstStyle/>
          <a:p>
            <a:r>
              <a:rPr lang="fr-FR" dirty="0" smtClean="0"/>
              <a:t>Les réponses adaptatives cellulaires T </a:t>
            </a:r>
            <a:endParaRPr lang="fr-FR" dirty="0"/>
          </a:p>
        </p:txBody>
      </p:sp>
      <p:sp>
        <p:nvSpPr>
          <p:cNvPr id="3" name="Content Placeholder 2"/>
          <p:cNvSpPr>
            <a:spLocks noGrp="1"/>
          </p:cNvSpPr>
          <p:nvPr>
            <p:ph idx="1"/>
          </p:nvPr>
        </p:nvSpPr>
        <p:spPr>
          <a:xfrm>
            <a:off x="467544" y="2311489"/>
            <a:ext cx="8229600" cy="4525963"/>
          </a:xfrm>
        </p:spPr>
        <p:txBody>
          <a:bodyPr>
            <a:normAutofit fontScale="92500" lnSpcReduction="20000"/>
          </a:bodyPr>
          <a:lstStyle/>
          <a:p>
            <a:r>
              <a:rPr lang="fr-FR" dirty="0" smtClean="0"/>
              <a:t>Les </a:t>
            </a:r>
            <a:r>
              <a:rPr lang="fr-FR" dirty="0"/>
              <a:t>lymphocytes T sont en nombre plus important </a:t>
            </a:r>
            <a:r>
              <a:rPr lang="fr-FR" dirty="0" smtClean="0"/>
              <a:t>que l'adulte </a:t>
            </a:r>
            <a:r>
              <a:rPr lang="fr-FR" dirty="0"/>
              <a:t>(</a:t>
            </a:r>
            <a:r>
              <a:rPr lang="fr-FR" dirty="0" err="1"/>
              <a:t>hyperlymphocytose</a:t>
            </a:r>
            <a:r>
              <a:rPr lang="fr-FR" dirty="0"/>
              <a:t> physiologique) et </a:t>
            </a:r>
            <a:r>
              <a:rPr lang="fr-FR" dirty="0" smtClean="0"/>
              <a:t>composés de </a:t>
            </a:r>
            <a:r>
              <a:rPr lang="fr-FR" dirty="0"/>
              <a:t>façon beaucoup plus abondante que chez </a:t>
            </a:r>
            <a:r>
              <a:rPr lang="fr-FR" dirty="0" smtClean="0"/>
              <a:t>l'adulte,</a:t>
            </a:r>
          </a:p>
          <a:p>
            <a:r>
              <a:rPr lang="fr-FR" dirty="0"/>
              <a:t>Les lymphocytes T CD4 répondent </a:t>
            </a:r>
            <a:r>
              <a:rPr lang="fr-FR" dirty="0" smtClean="0"/>
              <a:t>correctement à </a:t>
            </a:r>
            <a:r>
              <a:rPr lang="fr-FR" dirty="0"/>
              <a:t>des stimulations par CD3/CD28 en produisant </a:t>
            </a:r>
            <a:r>
              <a:rPr lang="fr-FR" dirty="0" smtClean="0"/>
              <a:t>de l'IL-2 </a:t>
            </a:r>
            <a:r>
              <a:rPr lang="fr-FR" dirty="0"/>
              <a:t>et en proliférant. Par contre leur capacité à sécréter des</a:t>
            </a:r>
          </a:p>
          <a:p>
            <a:r>
              <a:rPr lang="fr-FR" dirty="0"/>
              <a:t>cytokines, dont l'IFN-γ, est faible. </a:t>
            </a:r>
            <a:r>
              <a:rPr lang="fr-FR" dirty="0" smtClean="0"/>
              <a:t>Donc diminution </a:t>
            </a:r>
            <a:r>
              <a:rPr lang="fr-FR" dirty="0"/>
              <a:t>de </a:t>
            </a:r>
            <a:r>
              <a:rPr lang="fr-FR" dirty="0" smtClean="0"/>
              <a:t>la capacité </a:t>
            </a:r>
            <a:r>
              <a:rPr lang="fr-FR" dirty="0"/>
              <a:t>des cellules T CD4 néonatales à se différencier </a:t>
            </a:r>
            <a:r>
              <a:rPr lang="fr-FR" dirty="0" smtClean="0"/>
              <a:t>en Th1,</a:t>
            </a:r>
            <a:endParaRPr lang="fr-FR" dirty="0"/>
          </a:p>
        </p:txBody>
      </p:sp>
    </p:spTree>
    <p:extLst>
      <p:ext uri="{BB962C8B-B14F-4D97-AF65-F5344CB8AC3E}">
        <p14:creationId xmlns:p14="http://schemas.microsoft.com/office/powerpoint/2010/main" val="3810925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a:solidFill>
            <a:schemeClr val="accent3">
              <a:lumMod val="20000"/>
              <a:lumOff val="80000"/>
            </a:schemeClr>
          </a:solidFill>
        </p:spPr>
        <p:txBody>
          <a:bodyPr/>
          <a:lstStyle/>
          <a:p>
            <a:r>
              <a:rPr lang="fr-FR" dirty="0" smtClean="0"/>
              <a:t>Cellules T régulatrices </a:t>
            </a:r>
            <a:endParaRPr lang="fr-FR" dirty="0"/>
          </a:p>
        </p:txBody>
      </p:sp>
      <p:sp>
        <p:nvSpPr>
          <p:cNvPr id="3" name="Content Placeholder 2"/>
          <p:cNvSpPr>
            <a:spLocks noGrp="1"/>
          </p:cNvSpPr>
          <p:nvPr>
            <p:ph idx="1"/>
          </p:nvPr>
        </p:nvSpPr>
        <p:spPr>
          <a:xfrm>
            <a:off x="611560" y="2204864"/>
            <a:ext cx="8229600" cy="4525963"/>
          </a:xfrm>
        </p:spPr>
        <p:txBody>
          <a:bodyPr>
            <a:normAutofit fontScale="85000" lnSpcReduction="20000"/>
          </a:bodyPr>
          <a:lstStyle/>
          <a:p>
            <a:r>
              <a:rPr lang="fr-FR" dirty="0" smtClean="0"/>
              <a:t>Une forte </a:t>
            </a:r>
            <a:r>
              <a:rPr lang="fr-FR" dirty="0"/>
              <a:t>proportion, jusqu'à 3 </a:t>
            </a:r>
            <a:r>
              <a:rPr lang="fr-FR" dirty="0" smtClean="0"/>
              <a:t>% des </a:t>
            </a:r>
            <a:r>
              <a:rPr lang="fr-FR" dirty="0"/>
              <a:t>cellules T CD4 régulatrices (production d'IL-10), </a:t>
            </a:r>
            <a:r>
              <a:rPr lang="fr-FR" dirty="0" smtClean="0"/>
              <a:t>amplifiées dans </a:t>
            </a:r>
            <a:r>
              <a:rPr lang="fr-FR" dirty="0"/>
              <a:t>l'environnement riche en TGF-β du </a:t>
            </a:r>
            <a:r>
              <a:rPr lang="fr-FR" dirty="0" smtClean="0"/>
              <a:t>nouveau-né et </a:t>
            </a:r>
            <a:r>
              <a:rPr lang="fr-FR" dirty="0"/>
              <a:t>qui vont persister assez </a:t>
            </a:r>
            <a:r>
              <a:rPr lang="fr-FR" dirty="0" smtClean="0"/>
              <a:t>longtemps,</a:t>
            </a:r>
          </a:p>
          <a:p>
            <a:r>
              <a:rPr lang="fr-FR" dirty="0"/>
              <a:t>Des cellules T régulatrices sont détectables dès </a:t>
            </a:r>
            <a:r>
              <a:rPr lang="fr-FR" dirty="0" smtClean="0"/>
              <a:t>la 13e </a:t>
            </a:r>
            <a:r>
              <a:rPr lang="fr-FR" dirty="0"/>
              <a:t>semaine de vie </a:t>
            </a:r>
            <a:r>
              <a:rPr lang="fr-FR" i="1" dirty="0"/>
              <a:t>in utero </a:t>
            </a:r>
            <a:r>
              <a:rPr lang="fr-FR" dirty="0"/>
              <a:t>et leur pourcentage </a:t>
            </a:r>
            <a:r>
              <a:rPr lang="fr-FR" dirty="0" smtClean="0"/>
              <a:t>augmente rapidement </a:t>
            </a:r>
            <a:r>
              <a:rPr lang="fr-FR" dirty="0"/>
              <a:t>après la naissance. Ces cellules semblent </a:t>
            </a:r>
            <a:r>
              <a:rPr lang="fr-FR" dirty="0" smtClean="0"/>
              <a:t>se domicilier </a:t>
            </a:r>
            <a:r>
              <a:rPr lang="fr-FR" dirty="0"/>
              <a:t>de façon importante dans la muqueuse digestive</a:t>
            </a:r>
            <a:r>
              <a:rPr lang="fr-FR" dirty="0" smtClean="0"/>
              <a:t>, probablement </a:t>
            </a:r>
            <a:r>
              <a:rPr lang="fr-FR" dirty="0"/>
              <a:t>du fait de leur importance au regard </a:t>
            </a:r>
            <a:r>
              <a:rPr lang="fr-FR" dirty="0" smtClean="0"/>
              <a:t>du processus </a:t>
            </a:r>
            <a:r>
              <a:rPr lang="fr-FR" dirty="0"/>
              <a:t>de tolérance vis-à-vis des protéines </a:t>
            </a:r>
            <a:r>
              <a:rPr lang="fr-FR" dirty="0" smtClean="0"/>
              <a:t>alimentaires et </a:t>
            </a:r>
            <a:r>
              <a:rPr lang="fr-FR" dirty="0"/>
              <a:t>de la flore intestinale majeurs à cet âge de la vie qui </a:t>
            </a:r>
            <a:r>
              <a:rPr lang="fr-FR" dirty="0" smtClean="0"/>
              <a:t>se ferait </a:t>
            </a:r>
            <a:r>
              <a:rPr lang="fr-FR" dirty="0"/>
              <a:t>de fait au prix d'une susceptibilité aux infections</a:t>
            </a:r>
            <a:r>
              <a:rPr lang="fr-FR" dirty="0" smtClean="0"/>
              <a:t>.</a:t>
            </a:r>
            <a:endParaRPr lang="fr-FR" dirty="0"/>
          </a:p>
        </p:txBody>
      </p:sp>
    </p:spTree>
    <p:extLst>
      <p:ext uri="{BB962C8B-B14F-4D97-AF65-F5344CB8AC3E}">
        <p14:creationId xmlns:p14="http://schemas.microsoft.com/office/powerpoint/2010/main" val="600663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dirty="0"/>
          </a:p>
        </p:txBody>
      </p:sp>
    </p:spTree>
    <p:extLst>
      <p:ext uri="{BB962C8B-B14F-4D97-AF65-F5344CB8AC3E}">
        <p14:creationId xmlns:p14="http://schemas.microsoft.com/office/powerpoint/2010/main" val="1470455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a:solidFill>
            <a:schemeClr val="accent2"/>
          </a:solidFill>
        </p:spPr>
        <p:txBody>
          <a:bodyPr>
            <a:normAutofit fontScale="90000"/>
          </a:bodyPr>
          <a:lstStyle/>
          <a:p>
            <a:r>
              <a:rPr lang="fr-FR" dirty="0" smtClean="0"/>
              <a:t>2. Les réponses adaptatives humorales</a:t>
            </a:r>
            <a:endParaRPr lang="fr-FR" dirty="0"/>
          </a:p>
        </p:txBody>
      </p:sp>
      <p:sp>
        <p:nvSpPr>
          <p:cNvPr id="3" name="Content Placeholder 2"/>
          <p:cNvSpPr>
            <a:spLocks noGrp="1"/>
          </p:cNvSpPr>
          <p:nvPr>
            <p:ph idx="1"/>
          </p:nvPr>
        </p:nvSpPr>
        <p:spPr>
          <a:xfrm>
            <a:off x="323528" y="2332037"/>
            <a:ext cx="8229600" cy="4525963"/>
          </a:xfrm>
        </p:spPr>
        <p:txBody>
          <a:bodyPr>
            <a:normAutofit lnSpcReduction="10000"/>
          </a:bodyPr>
          <a:lstStyle/>
          <a:p>
            <a:r>
              <a:rPr lang="fr-FR" dirty="0"/>
              <a:t>Les anticorps endogènes sont absents à la naissance. </a:t>
            </a:r>
            <a:r>
              <a:rPr lang="fr-FR" dirty="0" smtClean="0"/>
              <a:t>Le passage </a:t>
            </a:r>
            <a:r>
              <a:rPr lang="fr-FR" dirty="0" err="1"/>
              <a:t>transplacentaire</a:t>
            </a:r>
            <a:r>
              <a:rPr lang="fr-FR" dirty="0"/>
              <a:t> des anticorps maternels de </a:t>
            </a:r>
            <a:r>
              <a:rPr lang="fr-FR" dirty="0" smtClean="0"/>
              <a:t>type immunoglobulines </a:t>
            </a:r>
            <a:r>
              <a:rPr lang="fr-FR" dirty="0"/>
              <a:t>d'</a:t>
            </a:r>
            <a:r>
              <a:rPr lang="fr-FR" dirty="0" err="1"/>
              <a:t>isotypes</a:t>
            </a:r>
            <a:r>
              <a:rPr lang="fr-FR" dirty="0"/>
              <a:t> G (</a:t>
            </a:r>
            <a:r>
              <a:rPr lang="fr-FR" dirty="0" err="1"/>
              <a:t>IgG</a:t>
            </a:r>
            <a:r>
              <a:rPr lang="fr-FR" dirty="0"/>
              <a:t>) au cours du </a:t>
            </a:r>
            <a:r>
              <a:rPr lang="fr-FR" dirty="0" smtClean="0"/>
              <a:t>troisième trimestre </a:t>
            </a:r>
            <a:r>
              <a:rPr lang="fr-FR" dirty="0"/>
              <a:t>de la grossesse permet au </a:t>
            </a:r>
            <a:r>
              <a:rPr lang="fr-FR" dirty="0" smtClean="0"/>
              <a:t>nouveau-né d'avoir </a:t>
            </a:r>
            <a:r>
              <a:rPr lang="fr-FR" dirty="0"/>
              <a:t>des taux sériques d'environ 50 % de ceux de </a:t>
            </a:r>
            <a:r>
              <a:rPr lang="fr-FR" dirty="0" smtClean="0"/>
              <a:t>l'adulte dès </a:t>
            </a:r>
            <a:r>
              <a:rPr lang="fr-FR" dirty="0"/>
              <a:t>32 semaines de grossesse. Ils protègent le nourrisson </a:t>
            </a:r>
            <a:r>
              <a:rPr lang="fr-FR" dirty="0" smtClean="0"/>
              <a:t>au cours </a:t>
            </a:r>
            <a:r>
              <a:rPr lang="fr-FR" dirty="0"/>
              <a:t>des 6 premiers mois de vie.</a:t>
            </a:r>
          </a:p>
        </p:txBody>
      </p:sp>
    </p:spTree>
    <p:extLst>
      <p:ext uri="{BB962C8B-B14F-4D97-AF65-F5344CB8AC3E}">
        <p14:creationId xmlns:p14="http://schemas.microsoft.com/office/powerpoint/2010/main" val="30930014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70000" lnSpcReduction="20000"/>
          </a:bodyPr>
          <a:lstStyle/>
          <a:p>
            <a:r>
              <a:rPr lang="fr-FR" dirty="0"/>
              <a:t>Cependant, il existe </a:t>
            </a:r>
            <a:r>
              <a:rPr lang="fr-FR" dirty="0" smtClean="0"/>
              <a:t>deux limitations </a:t>
            </a:r>
            <a:r>
              <a:rPr lang="fr-FR" dirty="0"/>
              <a:t>à cette immunité </a:t>
            </a:r>
            <a:r>
              <a:rPr lang="fr-FR" dirty="0" smtClean="0"/>
              <a:t>passive </a:t>
            </a:r>
            <a:r>
              <a:rPr lang="fr-FR" dirty="0"/>
              <a:t>:</a:t>
            </a:r>
          </a:p>
          <a:p>
            <a:r>
              <a:rPr lang="fr-FR" dirty="0"/>
              <a:t>● elle est transitoire ;</a:t>
            </a:r>
          </a:p>
          <a:p>
            <a:r>
              <a:rPr lang="fr-FR" dirty="0"/>
              <a:t>● elle ne protège l'enfant que vis-à-vis de pathogènes</a:t>
            </a:r>
          </a:p>
          <a:p>
            <a:r>
              <a:rPr lang="fr-FR" dirty="0"/>
              <a:t>contre lesquels la mère est elle-même immunisée.</a:t>
            </a:r>
          </a:p>
          <a:p>
            <a:r>
              <a:rPr lang="fr-FR" dirty="0"/>
              <a:t>L'allaitement maternel par le biais des immunoglobulines</a:t>
            </a:r>
          </a:p>
          <a:p>
            <a:r>
              <a:rPr lang="fr-FR" dirty="0"/>
              <a:t>contenues dans le lait prolonge cette protection. </a:t>
            </a:r>
            <a:endParaRPr lang="fr-FR" dirty="0" smtClean="0"/>
          </a:p>
          <a:p>
            <a:r>
              <a:rPr lang="fr-FR" dirty="0" smtClean="0"/>
              <a:t>Le lait </a:t>
            </a:r>
            <a:r>
              <a:rPr lang="fr-FR" dirty="0"/>
              <a:t>maternel apporte essentiellement des </a:t>
            </a:r>
            <a:r>
              <a:rPr lang="fr-FR" dirty="0" err="1"/>
              <a:t>IgA</a:t>
            </a:r>
            <a:r>
              <a:rPr lang="fr-FR" dirty="0"/>
              <a:t> sécrétoires</a:t>
            </a:r>
          </a:p>
          <a:p>
            <a:r>
              <a:rPr lang="fr-FR" dirty="0"/>
              <a:t>contribuant à assurer une protection muqueuse. Les anticorps</a:t>
            </a:r>
          </a:p>
          <a:p>
            <a:r>
              <a:rPr lang="fr-FR" dirty="0"/>
              <a:t>maternels diminuent progressivement pour disparaître</a:t>
            </a:r>
          </a:p>
          <a:p>
            <a:r>
              <a:rPr lang="fr-FR" dirty="0"/>
              <a:t>entre 6 et 10 mois de vie </a:t>
            </a:r>
            <a:r>
              <a:rPr lang="fr-FR" dirty="0" smtClean="0"/>
              <a:t>tandis que </a:t>
            </a:r>
            <a:r>
              <a:rPr lang="fr-FR" dirty="0"/>
              <a:t>la production de l'enfant va augmenter </a:t>
            </a:r>
            <a:r>
              <a:rPr lang="fr-FR" dirty="0" smtClean="0"/>
              <a:t>progressivement pendant </a:t>
            </a:r>
            <a:r>
              <a:rPr lang="fr-FR" dirty="0"/>
              <a:t>la première année de vie.</a:t>
            </a:r>
          </a:p>
        </p:txBody>
      </p:sp>
    </p:spTree>
    <p:extLst>
      <p:ext uri="{BB962C8B-B14F-4D97-AF65-F5344CB8AC3E}">
        <p14:creationId xmlns:p14="http://schemas.microsoft.com/office/powerpoint/2010/main" val="3138948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92500"/>
          </a:bodyPr>
          <a:lstStyle/>
          <a:p>
            <a:r>
              <a:rPr lang="fr-FR" dirty="0" smtClean="0"/>
              <a:t>Le taux de lymphocytes B est élevé à la naissance puis il va diminuer progressivement à partir de 2 ans et ce jusqu'à atteindre taux normaux à l'entrée dans l'âge adulte.</a:t>
            </a:r>
          </a:p>
          <a:p>
            <a:r>
              <a:rPr lang="fr-FR" dirty="0"/>
              <a:t>Les réponses humorales peuvent être divisées en </a:t>
            </a:r>
            <a:r>
              <a:rPr lang="fr-FR" dirty="0" smtClean="0"/>
              <a:t>deux catégories</a:t>
            </a:r>
            <a:r>
              <a:rPr lang="fr-FR" dirty="0"/>
              <a:t>, les réponses T-indépendantes n'impliquant </a:t>
            </a:r>
            <a:r>
              <a:rPr lang="fr-FR" dirty="0" smtClean="0"/>
              <a:t>que les </a:t>
            </a:r>
            <a:r>
              <a:rPr lang="fr-FR" dirty="0"/>
              <a:t>lymphocytes B et les réponses T-dépendantes </a:t>
            </a:r>
            <a:r>
              <a:rPr lang="fr-FR" dirty="0" smtClean="0"/>
              <a:t>impliquant les </a:t>
            </a:r>
            <a:r>
              <a:rPr lang="fr-FR" dirty="0"/>
              <a:t>lymphocytes B et les lymphocytes T CD4</a:t>
            </a:r>
          </a:p>
        </p:txBody>
      </p:sp>
    </p:spTree>
    <p:extLst>
      <p:ext uri="{BB962C8B-B14F-4D97-AF65-F5344CB8AC3E}">
        <p14:creationId xmlns:p14="http://schemas.microsoft.com/office/powerpoint/2010/main" val="281865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a:bodyPr>
          <a:lstStyle/>
          <a:p>
            <a:r>
              <a:rPr lang="fr-FR" dirty="0"/>
              <a:t>Les réponses T indépendantes dirigées contre les </a:t>
            </a:r>
            <a:r>
              <a:rPr lang="fr-FR" dirty="0" smtClean="0"/>
              <a:t>polysaccharides composant la paroi des bactéries encapsulées (</a:t>
            </a:r>
            <a:r>
              <a:rPr lang="fr-FR" dirty="0"/>
              <a:t>dont </a:t>
            </a:r>
            <a:r>
              <a:rPr lang="fr-FR" i="1" dirty="0"/>
              <a:t>Streptococcus </a:t>
            </a:r>
            <a:r>
              <a:rPr lang="fr-FR" i="1" dirty="0" err="1"/>
              <a:t>pneumoniae</a:t>
            </a:r>
            <a:r>
              <a:rPr lang="fr-FR" i="1" dirty="0"/>
              <a:t>, </a:t>
            </a:r>
            <a:r>
              <a:rPr lang="fr-FR" i="1" dirty="0" err="1"/>
              <a:t>Neisseria</a:t>
            </a:r>
            <a:r>
              <a:rPr lang="fr-FR" i="1" dirty="0"/>
              <a:t> </a:t>
            </a:r>
            <a:r>
              <a:rPr lang="fr-FR" i="1" dirty="0" err="1"/>
              <a:t>meningitidis</a:t>
            </a:r>
            <a:r>
              <a:rPr lang="fr-FR" i="1" dirty="0"/>
              <a:t> </a:t>
            </a:r>
            <a:r>
              <a:rPr lang="fr-FR" i="1" dirty="0" smtClean="0"/>
              <a:t>et </a:t>
            </a:r>
            <a:r>
              <a:rPr lang="fr-FR" i="1" dirty="0" err="1" smtClean="0"/>
              <a:t>Haemophilus</a:t>
            </a:r>
            <a:r>
              <a:rPr lang="fr-FR" i="1" dirty="0" smtClean="0"/>
              <a:t> </a:t>
            </a:r>
            <a:r>
              <a:rPr lang="fr-FR" i="1" dirty="0" err="1"/>
              <a:t>influenzae</a:t>
            </a:r>
            <a:r>
              <a:rPr lang="fr-FR" dirty="0"/>
              <a:t>) sont très faibles avant 18 </a:t>
            </a:r>
            <a:r>
              <a:rPr lang="fr-FR" dirty="0" smtClean="0"/>
              <a:t>mois et </a:t>
            </a:r>
            <a:r>
              <a:rPr lang="fr-FR" dirty="0"/>
              <a:t>n'apparaissent qu'après l'âge de 2 ans. Ceci explique </a:t>
            </a:r>
            <a:r>
              <a:rPr lang="fr-FR" dirty="0" smtClean="0"/>
              <a:t>la grande </a:t>
            </a:r>
            <a:r>
              <a:rPr lang="fr-FR" dirty="0"/>
              <a:t>susceptibilité des nouveau-nés à ces infections</a:t>
            </a:r>
            <a:r>
              <a:rPr lang="fr-FR" dirty="0" smtClean="0"/>
              <a:t>.</a:t>
            </a:r>
          </a:p>
          <a:p>
            <a:endParaRPr lang="fr-FR" dirty="0"/>
          </a:p>
        </p:txBody>
      </p:sp>
    </p:spTree>
    <p:extLst>
      <p:ext uri="{BB962C8B-B14F-4D97-AF65-F5344CB8AC3E}">
        <p14:creationId xmlns:p14="http://schemas.microsoft.com/office/powerpoint/2010/main" val="2005312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790575"/>
            <a:ext cx="8096250"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036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normAutofit fontScale="70000" lnSpcReduction="20000"/>
          </a:bodyPr>
          <a:lstStyle/>
          <a:p>
            <a:r>
              <a:rPr lang="fr-FR" dirty="0"/>
              <a:t>Les nouveau-nés ont des réponses T indépendantes </a:t>
            </a:r>
            <a:r>
              <a:rPr lang="fr-FR" dirty="0" smtClean="0"/>
              <a:t>aux antigènes </a:t>
            </a:r>
            <a:r>
              <a:rPr lang="fr-FR" dirty="0"/>
              <a:t>protéiques, qui nécessitent la collaboration </a:t>
            </a:r>
            <a:r>
              <a:rPr lang="fr-FR" dirty="0" smtClean="0"/>
              <a:t>des lymphocytes </a:t>
            </a:r>
            <a:r>
              <a:rPr lang="fr-FR" dirty="0"/>
              <a:t>T CD4, nettement diminuées </a:t>
            </a:r>
            <a:r>
              <a:rPr lang="fr-FR" dirty="0" smtClean="0"/>
              <a:t>comparativement aux </a:t>
            </a:r>
            <a:r>
              <a:rPr lang="fr-FR" dirty="0"/>
              <a:t>adultes. Les classes d'immunoglobulines </a:t>
            </a:r>
            <a:r>
              <a:rPr lang="fr-FR" dirty="0" smtClean="0"/>
              <a:t>sont incomplètes</a:t>
            </a:r>
            <a:r>
              <a:rPr lang="fr-FR" dirty="0"/>
              <a:t>, les anticorps présentes moins </a:t>
            </a:r>
            <a:r>
              <a:rPr lang="fr-FR" dirty="0" smtClean="0"/>
              <a:t>d'</a:t>
            </a:r>
            <a:r>
              <a:rPr lang="fr-FR" dirty="0" err="1" smtClean="0"/>
              <a:t>hypermutations</a:t>
            </a:r>
            <a:r>
              <a:rPr lang="fr-FR" dirty="0" smtClean="0"/>
              <a:t> somatiques </a:t>
            </a:r>
            <a:r>
              <a:rPr lang="fr-FR" dirty="0"/>
              <a:t>ce qui limite leur affinité. </a:t>
            </a:r>
            <a:endParaRPr lang="fr-FR" dirty="0" smtClean="0"/>
          </a:p>
          <a:p>
            <a:r>
              <a:rPr lang="fr-FR" dirty="0" smtClean="0"/>
              <a:t>Cette réponse humorale </a:t>
            </a:r>
            <a:r>
              <a:rPr lang="fr-FR" dirty="0"/>
              <a:t>diminuée est probablement liée à facteurs </a:t>
            </a:r>
            <a:r>
              <a:rPr lang="fr-FR" dirty="0" smtClean="0"/>
              <a:t>intrinsèques comme </a:t>
            </a:r>
            <a:r>
              <a:rPr lang="fr-FR" dirty="0"/>
              <a:t>une moins bonne formation des </a:t>
            </a:r>
            <a:r>
              <a:rPr lang="fr-FR" dirty="0" smtClean="0"/>
              <a:t>réponses dans </a:t>
            </a:r>
            <a:r>
              <a:rPr lang="fr-FR" dirty="0"/>
              <a:t>les centres germinatifs ou une moins bonne </a:t>
            </a:r>
            <a:r>
              <a:rPr lang="fr-FR" dirty="0" smtClean="0"/>
              <a:t>capacité de </a:t>
            </a:r>
            <a:r>
              <a:rPr lang="fr-FR" dirty="0"/>
              <a:t>différentiation en plasmocytes mais également </a:t>
            </a:r>
            <a:r>
              <a:rPr lang="fr-FR" dirty="0" smtClean="0"/>
              <a:t>extrinsèques avec </a:t>
            </a:r>
            <a:r>
              <a:rPr lang="fr-FR" dirty="0"/>
              <a:t>une diminution force signal BCR des B </a:t>
            </a:r>
            <a:r>
              <a:rPr lang="fr-FR" dirty="0" smtClean="0"/>
              <a:t>naïfs du </a:t>
            </a:r>
            <a:r>
              <a:rPr lang="fr-FR" dirty="0"/>
              <a:t>nouveau-né et une expression faible de </a:t>
            </a:r>
            <a:r>
              <a:rPr lang="fr-FR" dirty="0" smtClean="0"/>
              <a:t>molécules </a:t>
            </a:r>
            <a:r>
              <a:rPr lang="fr-FR" dirty="0" err="1" smtClean="0"/>
              <a:t>co</a:t>
            </a:r>
            <a:r>
              <a:rPr lang="fr-FR" dirty="0" smtClean="0"/>
              <a:t>-activatrices (</a:t>
            </a:r>
            <a:r>
              <a:rPr lang="fr-FR" dirty="0"/>
              <a:t>CD80/86 et CD40L), donc réponse </a:t>
            </a:r>
            <a:r>
              <a:rPr lang="fr-FR" dirty="0" smtClean="0"/>
              <a:t>humorale légèrement </a:t>
            </a:r>
            <a:r>
              <a:rPr lang="fr-FR" dirty="0"/>
              <a:t>diminuée.</a:t>
            </a:r>
          </a:p>
        </p:txBody>
      </p:sp>
    </p:spTree>
    <p:extLst>
      <p:ext uri="{BB962C8B-B14F-4D97-AF65-F5344CB8AC3E}">
        <p14:creationId xmlns:p14="http://schemas.microsoft.com/office/powerpoint/2010/main" val="2706811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r>
              <a:rPr lang="fr-FR" dirty="0"/>
              <a:t>Malgré les progrès réalisés, la majorité</a:t>
            </a:r>
          </a:p>
          <a:p>
            <a:r>
              <a:rPr lang="fr-FR" dirty="0"/>
              <a:t>des vaccins n'induit un taux d'anticorps protecteur </a:t>
            </a:r>
            <a:r>
              <a:rPr lang="fr-FR" dirty="0" smtClean="0"/>
              <a:t>qu'après l'âge </a:t>
            </a:r>
            <a:r>
              <a:rPr lang="fr-FR" dirty="0"/>
              <a:t>de 2 mois. </a:t>
            </a:r>
            <a:endParaRPr lang="fr-FR" dirty="0" smtClean="0"/>
          </a:p>
          <a:p>
            <a:r>
              <a:rPr lang="fr-FR" dirty="0" smtClean="0"/>
              <a:t>Les </a:t>
            </a:r>
            <a:r>
              <a:rPr lang="fr-FR" dirty="0"/>
              <a:t>vaccins contre la rougeole, la rubéole et</a:t>
            </a:r>
          </a:p>
          <a:p>
            <a:r>
              <a:rPr lang="fr-FR" dirty="0"/>
              <a:t>les oreillons ne sont protecteurs qu'après l'âge de 15 mois.</a:t>
            </a:r>
          </a:p>
        </p:txBody>
      </p:sp>
    </p:spTree>
    <p:extLst>
      <p:ext uri="{BB962C8B-B14F-4D97-AF65-F5344CB8AC3E}">
        <p14:creationId xmlns:p14="http://schemas.microsoft.com/office/powerpoint/2010/main" val="2572260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p:txBody>
          <a:bodyPr/>
          <a:lstStyle/>
          <a:p>
            <a:endParaRPr lang="fr-FR"/>
          </a:p>
        </p:txBody>
      </p:sp>
      <p:pic>
        <p:nvPicPr>
          <p:cNvPr id="4098" name="Picture 2" descr="https://www.researchgate.net/profile/Alberico-Catapano/publication/232923082/figure/fig3/AS:280182859550740@1443812207710/CD4-T-cells-subsets-properties-and-potential-role-in-atherosclerosis_W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12776"/>
            <a:ext cx="60960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9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LT mémoires </a:t>
            </a:r>
            <a:endParaRPr lang="fr-FR" dirty="0"/>
          </a:p>
        </p:txBody>
      </p:sp>
      <p:sp>
        <p:nvSpPr>
          <p:cNvPr id="3" name="Content Placeholder 2"/>
          <p:cNvSpPr>
            <a:spLocks noGrp="1"/>
          </p:cNvSpPr>
          <p:nvPr>
            <p:ph idx="1"/>
          </p:nvPr>
        </p:nvSpPr>
        <p:spPr/>
        <p:txBody>
          <a:bodyPr>
            <a:normAutofit fontScale="70000" lnSpcReduction="20000"/>
          </a:bodyPr>
          <a:lstStyle/>
          <a:p>
            <a:r>
              <a:rPr lang="fr-FR" dirty="0" smtClean="0"/>
              <a:t>Dès </a:t>
            </a:r>
            <a:r>
              <a:rPr lang="fr-FR" dirty="0"/>
              <a:t>que la réponse immunitaire est contrôlée, la majorité des LT ayant participé à la réponse immunitaire primaire meurent. Tandis qu'une petite population cellulaire est maintenue pour former le compartiment des LT mémoires. Les cellules mémoires confèrent une protection immédiate dans les tissus périphériques ; et sont responsables de la réponse secondaire rapide et intense aux antigènes, dans les organes lymphoïdes secondaires. Cette fonction de mémoire est portée par deux types cellulaires distincts. La mémoire protectrice est exercée par des LT effecteurs </a:t>
            </a:r>
            <a:r>
              <a:rPr lang="fr-FR" dirty="0" err="1"/>
              <a:t>memoires</a:t>
            </a:r>
            <a:r>
              <a:rPr lang="fr-FR" dirty="0"/>
              <a:t> (EM) qui migrent dans les tissus périphériques enflammés et exercent une fonction effectrice immédiate. Tandis que la mémoire réactive est portée par les LT centraux </a:t>
            </a:r>
            <a:r>
              <a:rPr lang="fr-FR" dirty="0" err="1"/>
              <a:t>memoires</a:t>
            </a:r>
            <a:r>
              <a:rPr lang="fr-FR" dirty="0"/>
              <a:t> (CM) qui migrent vers les organes lymphoïdes secondaires, et ont peu ou pas de fonction effectrice. </a:t>
            </a:r>
          </a:p>
        </p:txBody>
      </p:sp>
    </p:spTree>
    <p:extLst>
      <p:ext uri="{BB962C8B-B14F-4D97-AF65-F5344CB8AC3E}">
        <p14:creationId xmlns:p14="http://schemas.microsoft.com/office/powerpoint/2010/main" val="2652802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TCM</a:t>
            </a:r>
            <a:endParaRPr lang="fr-FR" dirty="0"/>
          </a:p>
        </p:txBody>
      </p:sp>
      <p:sp>
        <p:nvSpPr>
          <p:cNvPr id="3" name="Content Placeholder 2"/>
          <p:cNvSpPr>
            <a:spLocks noGrp="1"/>
          </p:cNvSpPr>
          <p:nvPr>
            <p:ph idx="1"/>
          </p:nvPr>
        </p:nvSpPr>
        <p:spPr/>
        <p:txBody>
          <a:bodyPr>
            <a:normAutofit fontScale="85000" lnSpcReduction="20000"/>
          </a:bodyPr>
          <a:lstStyle/>
          <a:p>
            <a:r>
              <a:rPr lang="fr-FR" dirty="0"/>
              <a:t>Les lymphocytes Th (CM) sont des cellules mémoires exprimant constitutivement les mêmes </a:t>
            </a:r>
            <a:r>
              <a:rPr lang="fr-FR" dirty="0" err="1"/>
              <a:t>recepteurs</a:t>
            </a:r>
            <a:r>
              <a:rPr lang="fr-FR" dirty="0"/>
              <a:t> des LT </a:t>
            </a:r>
            <a:r>
              <a:rPr lang="fr-FR" dirty="0" err="1"/>
              <a:t>naifs</a:t>
            </a:r>
            <a:r>
              <a:rPr lang="fr-FR" dirty="0"/>
              <a:t> (CCR7 et CD62L); dont la fonction est la migration vers les zones T des organes lymphoïdes secondaires. Comparées aux cellules naïves, les TCM: * ont une plus haute sensibilité aux stimulations antigéniques ; * sont moins dépendants des molécules de </a:t>
            </a:r>
            <a:r>
              <a:rPr lang="fr-FR" dirty="0" err="1"/>
              <a:t>costimulation</a:t>
            </a:r>
            <a:r>
              <a:rPr lang="fr-FR" dirty="0"/>
              <a:t> ; * expriment CD40L de façon plus importante. Après l’engagement du TCR, les TCM produisent principalement de l’IL-2, se prolifèrent et se différencient en cellules effectrices productrices de grandes quantités d'IFN-γ ou d'IL-4. </a:t>
            </a:r>
          </a:p>
        </p:txBody>
      </p:sp>
    </p:spTree>
    <p:extLst>
      <p:ext uri="{BB962C8B-B14F-4D97-AF65-F5344CB8AC3E}">
        <p14:creationId xmlns:p14="http://schemas.microsoft.com/office/powerpoint/2010/main" val="3905085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TEM</a:t>
            </a:r>
            <a:endParaRPr lang="fr-FR" dirty="0"/>
          </a:p>
        </p:txBody>
      </p:sp>
      <p:sp>
        <p:nvSpPr>
          <p:cNvPr id="3" name="Content Placeholder 2"/>
          <p:cNvSpPr>
            <a:spLocks noGrp="1"/>
          </p:cNvSpPr>
          <p:nvPr>
            <p:ph idx="1"/>
          </p:nvPr>
        </p:nvSpPr>
        <p:spPr/>
        <p:txBody>
          <a:bodyPr>
            <a:normAutofit fontScale="92500" lnSpcReduction="20000"/>
          </a:bodyPr>
          <a:lstStyle/>
          <a:p>
            <a:r>
              <a:rPr lang="fr-FR" dirty="0" smtClean="0"/>
              <a:t>Les TEM expriment un large </a:t>
            </a:r>
            <a:r>
              <a:rPr lang="fr-FR" dirty="0" err="1" smtClean="0"/>
              <a:t>eventail</a:t>
            </a:r>
            <a:r>
              <a:rPr lang="fr-FR" dirty="0" smtClean="0"/>
              <a:t> de récepteurs aux </a:t>
            </a:r>
            <a:r>
              <a:rPr lang="fr-FR" dirty="0" err="1" smtClean="0"/>
              <a:t>chimiokines</a:t>
            </a:r>
            <a:r>
              <a:rPr lang="fr-FR" dirty="0" smtClean="0"/>
              <a:t> et de molécules d'adhésion ; qui sont nécessaires pour leur migration dans les tissus enflammés. Les TEM se caractérisent par une fonction effectrice rapide ; et peuvent être stimulés par des antigènes présentés par des CPA non professionnelles. La proportion des LT (EM) et (CM) dans le sang est différente selon les </a:t>
            </a:r>
            <a:r>
              <a:rPr lang="fr-FR" dirty="0" err="1" smtClean="0"/>
              <a:t>LTh</a:t>
            </a:r>
            <a:r>
              <a:rPr lang="fr-FR" dirty="0" smtClean="0"/>
              <a:t> et </a:t>
            </a:r>
            <a:r>
              <a:rPr lang="fr-FR" dirty="0" err="1" smtClean="0"/>
              <a:t>LTc</a:t>
            </a:r>
            <a:r>
              <a:rPr lang="fr-FR" dirty="0" smtClean="0"/>
              <a:t> : les CM sont prédominants dans les </a:t>
            </a:r>
            <a:r>
              <a:rPr lang="fr-FR" dirty="0" err="1" smtClean="0"/>
              <a:t>LTh</a:t>
            </a:r>
            <a:r>
              <a:rPr lang="fr-FR" dirty="0" smtClean="0"/>
              <a:t> et les TEM dans les </a:t>
            </a:r>
            <a:r>
              <a:rPr lang="fr-FR" dirty="0" err="1" smtClean="0"/>
              <a:t>LTc</a:t>
            </a:r>
            <a:r>
              <a:rPr lang="fr-FR" dirty="0" smtClean="0"/>
              <a:t>.</a:t>
            </a:r>
            <a:endParaRPr lang="fr-FR" dirty="0"/>
          </a:p>
        </p:txBody>
      </p:sp>
    </p:spTree>
    <p:extLst>
      <p:ext uri="{BB962C8B-B14F-4D97-AF65-F5344CB8AC3E}">
        <p14:creationId xmlns:p14="http://schemas.microsoft.com/office/powerpoint/2010/main" val="1276276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dirty="0"/>
          </a:p>
        </p:txBody>
      </p:sp>
      <p:sp>
        <p:nvSpPr>
          <p:cNvPr id="3" name="Content Placeholder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20891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357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2538</Words>
  <Application>Microsoft Office PowerPoint</Application>
  <PresentationFormat>On-screen Show (4:3)</PresentationFormat>
  <Paragraphs>111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Résumé des chapitres</vt:lpstr>
      <vt:lpstr>Mémoire immunitaire</vt:lpstr>
      <vt:lpstr>PowerPoint Presentation</vt:lpstr>
      <vt:lpstr>PowerPoint Presentation</vt:lpstr>
      <vt:lpstr>PowerPoint Presentation</vt:lpstr>
      <vt:lpstr>LT mémoires </vt:lpstr>
      <vt:lpstr>Les TCM</vt:lpstr>
      <vt:lpstr>Les TEM</vt:lpstr>
      <vt:lpstr>PowerPoint Presentation</vt:lpstr>
      <vt:lpstr>Diversité et propriétés des cellules mémoire </vt:lpstr>
      <vt:lpstr>PowerPoint Presentation</vt:lpstr>
      <vt:lpstr>Lymphocyte B mémoire </vt:lpstr>
      <vt:lpstr>-Contrôle de la réponse immunitaire</vt:lpstr>
      <vt:lpstr>2. Mécanismes de contrôle de la réponse immunitaire </vt:lpstr>
      <vt:lpstr>PowerPoint Presentation</vt:lpstr>
      <vt:lpstr>Régulation par les lymphocytes T  reg</vt:lpstr>
      <vt:lpstr>PowerPoint Presentation</vt:lpstr>
      <vt:lpstr>L’influence des facteurs génétiques </vt:lpstr>
      <vt:lpstr>Effets du régime, de traumatisme et de l’âge sur l’immunité  </vt:lpstr>
      <vt:lpstr>II- la vaccination </vt:lpstr>
      <vt:lpstr>PowerPoint Presentation</vt:lpstr>
      <vt:lpstr>PowerPoint Presentation</vt:lpstr>
      <vt:lpstr>PowerPoint Presentation</vt:lpstr>
      <vt:lpstr>Le développement du système immunitaire à la naissance</vt:lpstr>
      <vt:lpstr>PowerPoint Presentation</vt:lpstr>
      <vt:lpstr>Les caractéristiques du système immunitaire des phases précoces de la vie</vt:lpstr>
      <vt:lpstr>PowerPoint Presentation</vt:lpstr>
      <vt:lpstr>Les réponses immunitaires innées</vt:lpstr>
      <vt:lpstr>PowerPoint Presentation</vt:lpstr>
      <vt:lpstr>PowerPoint Presentation</vt:lpstr>
      <vt:lpstr>PowerPoint Presentation</vt:lpstr>
      <vt:lpstr>B. Les réponses immunitaires adaptatives</vt:lpstr>
      <vt:lpstr>Les réponses adaptatives cellulaires T </vt:lpstr>
      <vt:lpstr>Cellules T régulatrices </vt:lpstr>
      <vt:lpstr>PowerPoint Presentation</vt:lpstr>
      <vt:lpstr>2. Les réponses adaptatives humorales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Résumé des chapitres</dc:title>
  <dc:creator>r</dc:creator>
  <cp:lastModifiedBy>r</cp:lastModifiedBy>
  <cp:revision>50</cp:revision>
  <dcterms:created xsi:type="dcterms:W3CDTF">2021-10-26T15:46:17Z</dcterms:created>
  <dcterms:modified xsi:type="dcterms:W3CDTF">2021-12-17T18:59:16Z</dcterms:modified>
</cp:coreProperties>
</file>