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9" r:id="rId3"/>
    <p:sldId id="260" r:id="rId4"/>
    <p:sldId id="288" r:id="rId5"/>
    <p:sldId id="273" r:id="rId6"/>
    <p:sldId id="315" r:id="rId7"/>
    <p:sldId id="316" r:id="rId8"/>
    <p:sldId id="314" r:id="rId9"/>
    <p:sldId id="317" r:id="rId10"/>
    <p:sldId id="289" r:id="rId11"/>
    <p:sldId id="318" r:id="rId12"/>
    <p:sldId id="290"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41" autoAdjust="0"/>
    <p:restoredTop sz="99283" autoAdjust="0"/>
  </p:normalViewPr>
  <p:slideViewPr>
    <p:cSldViewPr>
      <p:cViewPr>
        <p:scale>
          <a:sx n="87" d="100"/>
          <a:sy n="87" d="100"/>
        </p:scale>
        <p:origin x="-948"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86FF739-58B8-406C-9179-CC81F5B8A0CF}" type="datetimeFigureOut">
              <a:rPr lang="fr-FR" smtClean="0"/>
              <a:pPr/>
              <a:t>08/12/2020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E67737-673C-47FC-AA13-A0074644B30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FF739-58B8-406C-9179-CC81F5B8A0CF}" type="datetimeFigureOut">
              <a:rPr lang="fr-FR" smtClean="0"/>
              <a:pPr/>
              <a:t>08/12/2020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67737-673C-47FC-AA13-A0074644B30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google.dz/url?sa=i&amp;rct=j&amp;q=&amp;esrc=s&amp;source=images&amp;cd=&amp;cad=rja&amp;uact=8&amp;ved=&amp;url=http://mlmlareussite.com/goup-geteasy-igetmania/&amp;psig=AFQjCNGt_KAWJBzCc-54xUinQ9zJF9QlKw&amp;ust=1443054404319044"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google.dz/url?sa=i&amp;rct=j&amp;q=&amp;esrc=s&amp;source=images&amp;cd=&amp;cad=rja&amp;uact=8&amp;ved=&amp;url=http://mlmlareussite.com/goup-geteasy-igetmania/&amp;psig=AFQjCNGt_KAWJBzCc-54xUinQ9zJF9QlKw&amp;ust=1443054404319044"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9104" y="571480"/>
            <a:ext cx="8064896" cy="857256"/>
          </a:xfrm>
          <a:ln w="9525">
            <a:noFill/>
          </a:ln>
        </p:spPr>
        <p:txBody>
          <a:bodyPr>
            <a:normAutofit fontScale="90000"/>
          </a:bodyPr>
          <a:lstStyle/>
          <a:p>
            <a:r>
              <a:rPr lang="fr-FR" sz="3800" b="1" dirty="0" smtClean="0">
                <a:latin typeface="Bookman Old Style" pitchFamily="18" charset="0"/>
              </a:rPr>
              <a:t>Techniques de reconnaissance et forage</a:t>
            </a:r>
            <a:br>
              <a:rPr lang="fr-FR" sz="3800" b="1" dirty="0" smtClean="0">
                <a:latin typeface="Bookman Old Style" pitchFamily="18" charset="0"/>
              </a:rPr>
            </a:br>
            <a:endParaRPr lang="fr-FR" sz="3800" b="1" dirty="0">
              <a:latin typeface="Bookman Old Style" pitchFamily="18" charset="0"/>
            </a:endParaRPr>
          </a:p>
        </p:txBody>
      </p:sp>
      <p:sp>
        <p:nvSpPr>
          <p:cNvPr id="6" name="ZoneTexte 5"/>
          <p:cNvSpPr txBox="1"/>
          <p:nvPr/>
        </p:nvSpPr>
        <p:spPr>
          <a:xfrm>
            <a:off x="323528" y="6309320"/>
            <a:ext cx="8461804" cy="1477328"/>
          </a:xfrm>
          <a:prstGeom prst="rect">
            <a:avLst/>
          </a:prstGeom>
          <a:noFill/>
        </p:spPr>
        <p:txBody>
          <a:bodyPr wrap="square" rtlCol="0">
            <a:spAutoFit/>
          </a:bodyPr>
          <a:lstStyle/>
          <a:p>
            <a:r>
              <a:rPr lang="fr-FR" dirty="0" smtClean="0"/>
              <a:t>Par : A.FERHATI                                                                         ahmed.ferhati@univ-msila.dz</a:t>
            </a:r>
          </a:p>
          <a:p>
            <a:r>
              <a:rPr lang="fr-FR" dirty="0" smtClean="0"/>
              <a:t/>
            </a:r>
            <a:br>
              <a:rPr lang="fr-FR" dirty="0" smtClean="0"/>
            </a:br>
            <a:endParaRPr lang="fr-FR" dirty="0" smtClean="0"/>
          </a:p>
          <a:p>
            <a:r>
              <a:rPr lang="fr-FR" dirty="0" smtClean="0"/>
              <a:t/>
            </a:r>
            <a:br>
              <a:rPr lang="fr-FR" dirty="0" smtClean="0"/>
            </a:br>
            <a:endParaRPr lang="fr-FR" dirty="0"/>
          </a:p>
        </p:txBody>
      </p:sp>
      <p:pic>
        <p:nvPicPr>
          <p:cNvPr id="7" name="Image 6"/>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32" y="-24"/>
            <a:ext cx="1381125" cy="914400"/>
          </a:xfrm>
          <a:prstGeom prst="rect">
            <a:avLst/>
          </a:prstGeom>
          <a:noFill/>
          <a:ln>
            <a:noFill/>
          </a:ln>
        </p:spPr>
      </p:pic>
      <p:pic>
        <p:nvPicPr>
          <p:cNvPr id="1026" name="Picture 2" descr="E:\Unversité de M'sila\Forage\LES IMAGES\images (1).jpg"/>
          <p:cNvPicPr>
            <a:picLocks noChangeAspect="1" noChangeArrowheads="1"/>
          </p:cNvPicPr>
          <p:nvPr/>
        </p:nvPicPr>
        <p:blipFill>
          <a:blip r:embed="rId3" cstate="print"/>
          <a:srcRect/>
          <a:stretch>
            <a:fillRect/>
          </a:stretch>
        </p:blipFill>
        <p:spPr bwMode="auto">
          <a:xfrm>
            <a:off x="0" y="1714488"/>
            <a:ext cx="3357586" cy="4286280"/>
          </a:xfrm>
          <a:prstGeom prst="rect">
            <a:avLst/>
          </a:prstGeom>
          <a:noFill/>
        </p:spPr>
      </p:pic>
      <p:pic>
        <p:nvPicPr>
          <p:cNvPr id="1027" name="Picture 3" descr="E:\Unversité de M'sila\Forage\LES IMAGES\forage_rotary.jpg"/>
          <p:cNvPicPr>
            <a:picLocks noChangeAspect="1" noChangeArrowheads="1"/>
          </p:cNvPicPr>
          <p:nvPr/>
        </p:nvPicPr>
        <p:blipFill>
          <a:blip r:embed="rId4" cstate="print"/>
          <a:srcRect/>
          <a:stretch>
            <a:fillRect/>
          </a:stretch>
        </p:blipFill>
        <p:spPr bwMode="auto">
          <a:xfrm>
            <a:off x="6215074" y="1643050"/>
            <a:ext cx="2928926" cy="4429156"/>
          </a:xfrm>
          <a:prstGeom prst="rect">
            <a:avLst/>
          </a:prstGeom>
          <a:noFill/>
        </p:spPr>
      </p:pic>
      <p:pic>
        <p:nvPicPr>
          <p:cNvPr id="1028" name="Picture 4" descr="E:\Unversité de M'sila\Forage\LES IMAGES\téléchargement.jpg"/>
          <p:cNvPicPr>
            <a:picLocks noChangeAspect="1" noChangeArrowheads="1"/>
          </p:cNvPicPr>
          <p:nvPr/>
        </p:nvPicPr>
        <p:blipFill>
          <a:blip r:embed="rId5" cstate="print"/>
          <a:srcRect/>
          <a:stretch>
            <a:fillRect/>
          </a:stretch>
        </p:blipFill>
        <p:spPr bwMode="auto">
          <a:xfrm>
            <a:off x="2928926" y="1571612"/>
            <a:ext cx="3755655" cy="4570876"/>
          </a:xfrm>
          <a:prstGeom prst="rect">
            <a:avLst/>
          </a:prstGeom>
          <a:noFill/>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357158" y="428604"/>
            <a:ext cx="8229600" cy="439718"/>
          </a:xfrm>
        </p:spPr>
        <p:style>
          <a:lnRef idx="1">
            <a:schemeClr val="dk1"/>
          </a:lnRef>
          <a:fillRef idx="2">
            <a:schemeClr val="dk1"/>
          </a:fillRef>
          <a:effectRef idx="1">
            <a:schemeClr val="dk1"/>
          </a:effectRef>
          <a:fontRef idx="minor">
            <a:schemeClr val="dk1"/>
          </a:fontRef>
        </p:style>
        <p:txBody>
          <a:bodyPr>
            <a:normAutofit fontScale="90000"/>
          </a:bodyPr>
          <a:lstStyle/>
          <a:p>
            <a:pPr algn="l"/>
            <a:r>
              <a:rPr lang="fr-FR" sz="3200" b="1" i="1" dirty="0" smtClean="0">
                <a:solidFill>
                  <a:srgbClr val="FF0000"/>
                </a:solidFill>
              </a:rPr>
              <a:t>1-1- Cartes hydrogéologiques    </a:t>
            </a:r>
            <a:endParaRPr lang="fr-FR" sz="3600" b="1" dirty="0">
              <a:solidFill>
                <a:srgbClr val="FF0000"/>
              </a:solidFill>
              <a:latin typeface="Bell MT" pitchFamily="18" charset="0"/>
            </a:endParaRPr>
          </a:p>
        </p:txBody>
      </p:sp>
      <p:sp>
        <p:nvSpPr>
          <p:cNvPr id="8" name="Rectangle 7"/>
          <p:cNvSpPr/>
          <p:nvPr/>
        </p:nvSpPr>
        <p:spPr>
          <a:xfrm>
            <a:off x="357158" y="1357298"/>
            <a:ext cx="8424936" cy="3970318"/>
          </a:xfrm>
          <a:prstGeom prst="rect">
            <a:avLst/>
          </a:prstGeom>
        </p:spPr>
        <p:txBody>
          <a:bodyPr wrap="square">
            <a:spAutoFit/>
          </a:bodyPr>
          <a:lstStyle/>
          <a:p>
            <a:pPr algn="just">
              <a:lnSpc>
                <a:spcPct val="150000"/>
              </a:lnSpc>
            </a:pPr>
            <a:r>
              <a:rPr lang="fr-FR" sz="2400" i="1" dirty="0" smtClean="0"/>
              <a:t>	Les données obtenues par études géologiques et structurales conduisent à la réalisation des cartes et coupes hydrogéologiques. Ces coupes hydrogéologiques sont élaborées par la superposition sur des coupes géologiques, des données de l’écoulement souterrain (la surface piézométrique, la surface d’alimentation directe ou indirecte, le drainage et les pertes en surface et en profondeur).</a:t>
            </a:r>
            <a:endParaRPr lang="fr-FR" sz="24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nversité de M'sila\Forage\téléchargement.jpg"/>
          <p:cNvPicPr>
            <a:picLocks noGrp="1" noChangeAspect="1" noChangeArrowheads="1"/>
          </p:cNvPicPr>
          <p:nvPr>
            <p:ph idx="1"/>
          </p:nvPr>
        </p:nvPicPr>
        <p:blipFill>
          <a:blip r:embed="rId2" cstate="print"/>
          <a:srcRect/>
          <a:stretch>
            <a:fillRect/>
          </a:stretch>
        </p:blipFill>
        <p:spPr bwMode="auto">
          <a:xfrm>
            <a:off x="714348" y="866067"/>
            <a:ext cx="7429552" cy="5991933"/>
          </a:xfrm>
          <a:prstGeom prst="rect">
            <a:avLst/>
          </a:prstGeom>
          <a:noFill/>
        </p:spPr>
      </p:pic>
      <p:sp>
        <p:nvSpPr>
          <p:cNvPr id="5" name="Rectangle 4"/>
          <p:cNvSpPr/>
          <p:nvPr/>
        </p:nvSpPr>
        <p:spPr>
          <a:xfrm>
            <a:off x="500034" y="214290"/>
            <a:ext cx="2540632" cy="369332"/>
          </a:xfrm>
          <a:prstGeom prst="rect">
            <a:avLst/>
          </a:prstGeom>
        </p:spPr>
        <p:txBody>
          <a:bodyPr wrap="none">
            <a:spAutoFit/>
          </a:bodyPr>
          <a:lstStyle/>
          <a:p>
            <a:r>
              <a:rPr lang="fr-FR" b="1" i="1" dirty="0" smtClean="0">
                <a:solidFill>
                  <a:srgbClr val="FF0000"/>
                </a:solidFill>
              </a:rPr>
              <a:t>1-1- Cartes  géologiques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357158" y="428604"/>
            <a:ext cx="8229600" cy="439718"/>
          </a:xfrm>
        </p:spPr>
        <p:style>
          <a:lnRef idx="1">
            <a:schemeClr val="dk1"/>
          </a:lnRef>
          <a:fillRef idx="2">
            <a:schemeClr val="dk1"/>
          </a:fillRef>
          <a:effectRef idx="1">
            <a:schemeClr val="dk1"/>
          </a:effectRef>
          <a:fontRef idx="minor">
            <a:schemeClr val="dk1"/>
          </a:fontRef>
        </p:style>
        <p:txBody>
          <a:bodyPr>
            <a:normAutofit fontScale="90000"/>
          </a:bodyPr>
          <a:lstStyle/>
          <a:p>
            <a:pPr algn="l"/>
            <a:r>
              <a:rPr lang="fr-FR" sz="2800" b="1" i="1" dirty="0" smtClean="0"/>
              <a:t>1-2- Cartes structurales </a:t>
            </a:r>
            <a:endParaRPr lang="fr-FR" sz="3600" b="1" dirty="0">
              <a:latin typeface="Bell MT" pitchFamily="18" charset="0"/>
            </a:endParaRPr>
          </a:p>
        </p:txBody>
      </p:sp>
      <p:sp>
        <p:nvSpPr>
          <p:cNvPr id="8" name="Rectangle 7"/>
          <p:cNvSpPr/>
          <p:nvPr/>
        </p:nvSpPr>
        <p:spPr>
          <a:xfrm>
            <a:off x="357158" y="1357298"/>
            <a:ext cx="8424936" cy="4524315"/>
          </a:xfrm>
          <a:prstGeom prst="rect">
            <a:avLst/>
          </a:prstGeom>
        </p:spPr>
        <p:txBody>
          <a:bodyPr wrap="square">
            <a:spAutoFit/>
          </a:bodyPr>
          <a:lstStyle/>
          <a:p>
            <a:pPr algn="just">
              <a:lnSpc>
                <a:spcPct val="150000"/>
              </a:lnSpc>
            </a:pPr>
            <a:r>
              <a:rPr lang="fr-FR" sz="2400" i="1" dirty="0" smtClean="0"/>
              <a:t>	Les cartes structurales dont leur but est de présenter les formations perméables (réservoir), sont élaborées par la synthèse des données géologiques, des conditions aux limites et des paramètres hydrodynamiques (perméabilité, pente, vitesse, gradient hydraulique). </a:t>
            </a:r>
          </a:p>
          <a:p>
            <a:pPr algn="just">
              <a:lnSpc>
                <a:spcPct val="150000"/>
              </a:lnSpc>
            </a:pPr>
            <a:r>
              <a:rPr lang="fr-FR" sz="2400" i="1" dirty="0" smtClean="0"/>
              <a:t>Ce type de cartes permet d’établir la carte isohypse (d’égale altitude), la carte isobathe (d’égale profondeur), et la carte </a:t>
            </a:r>
            <a:r>
              <a:rPr lang="fr-FR" sz="2400" i="1" dirty="0" err="1" smtClean="0"/>
              <a:t>isopaches</a:t>
            </a:r>
            <a:r>
              <a:rPr lang="fr-FR" sz="2400" i="1" dirty="0" smtClean="0"/>
              <a:t> (d’égale épaisseur de l’aquifère).</a:t>
            </a:r>
            <a:endParaRPr lang="fr-FR" sz="24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476673"/>
            <a:ext cx="7772400" cy="936104"/>
          </a:xfrm>
        </p:spPr>
        <p:style>
          <a:lnRef idx="2">
            <a:schemeClr val="accent1">
              <a:shade val="50000"/>
            </a:schemeClr>
          </a:lnRef>
          <a:fillRef idx="1">
            <a:schemeClr val="accent1"/>
          </a:fillRef>
          <a:effectRef idx="0">
            <a:schemeClr val="accent1"/>
          </a:effectRef>
          <a:fontRef idx="minor">
            <a:schemeClr val="lt1"/>
          </a:fontRef>
        </p:style>
        <p:txBody>
          <a:bodyPr/>
          <a:lstStyle/>
          <a:p>
            <a:r>
              <a:rPr lang="fr-FR" b="1" dirty="0" smtClean="0"/>
              <a:t>Table de la matière</a:t>
            </a:r>
            <a:endParaRPr lang="fr-FR" b="1" dirty="0"/>
          </a:p>
        </p:txBody>
      </p:sp>
      <p:sp>
        <p:nvSpPr>
          <p:cNvPr id="4" name="Rectangle 3"/>
          <p:cNvSpPr/>
          <p:nvPr/>
        </p:nvSpPr>
        <p:spPr>
          <a:xfrm>
            <a:off x="0" y="2204864"/>
            <a:ext cx="2843808" cy="144016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smtClean="0">
                <a:ln w="10541" cmpd="sng">
                  <a:solidFill>
                    <a:schemeClr val="accent1">
                      <a:shade val="88000"/>
                      <a:satMod val="110000"/>
                    </a:schemeClr>
                  </a:solidFill>
                  <a:prstDash val="solid"/>
                </a:ln>
                <a:solidFill>
                  <a:schemeClr val="tx2"/>
                </a:solidFill>
              </a:rPr>
              <a:t>Chapitre I: EXPLORATION ET RECONNAISSANCE</a:t>
            </a:r>
            <a:endParaRPr lang="fr-FR" sz="2400" b="1" dirty="0">
              <a:ln w="10541" cmpd="sng">
                <a:solidFill>
                  <a:schemeClr val="accent1">
                    <a:shade val="88000"/>
                    <a:satMod val="110000"/>
                  </a:schemeClr>
                </a:solidFill>
                <a:prstDash val="solid"/>
              </a:ln>
              <a:solidFill>
                <a:schemeClr val="tx2"/>
              </a:solidFill>
            </a:endParaRPr>
          </a:p>
        </p:txBody>
      </p:sp>
      <p:sp>
        <p:nvSpPr>
          <p:cNvPr id="9" name="Flèche vers le bas 8"/>
          <p:cNvSpPr/>
          <p:nvPr/>
        </p:nvSpPr>
        <p:spPr>
          <a:xfrm>
            <a:off x="1547664" y="1484784"/>
            <a:ext cx="14401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5000628" y="2214554"/>
            <a:ext cx="2520280" cy="144016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smtClean="0">
                <a:ln w="10541" cmpd="sng">
                  <a:solidFill>
                    <a:schemeClr val="accent1">
                      <a:shade val="88000"/>
                      <a:satMod val="110000"/>
                    </a:schemeClr>
                  </a:solidFill>
                  <a:prstDash val="solid"/>
                </a:ln>
                <a:solidFill>
                  <a:schemeClr val="tx2"/>
                </a:solidFill>
              </a:rPr>
              <a:t>Chapitre II:</a:t>
            </a:r>
          </a:p>
          <a:p>
            <a:pPr algn="ctr"/>
            <a:r>
              <a:rPr lang="fr-FR" sz="2400" b="1" dirty="0" smtClean="0">
                <a:ln w="10541" cmpd="sng">
                  <a:solidFill>
                    <a:schemeClr val="accent1">
                      <a:shade val="88000"/>
                      <a:satMod val="110000"/>
                    </a:schemeClr>
                  </a:solidFill>
                  <a:prstDash val="solid"/>
                </a:ln>
                <a:solidFill>
                  <a:schemeClr val="tx2"/>
                </a:solidFill>
              </a:rPr>
              <a:t>FORAGE  D’EAU</a:t>
            </a:r>
            <a:endParaRPr lang="fr-FR" sz="2400" b="1" dirty="0">
              <a:ln w="10541" cmpd="sng">
                <a:solidFill>
                  <a:schemeClr val="accent1">
                    <a:shade val="88000"/>
                    <a:satMod val="110000"/>
                  </a:schemeClr>
                </a:solidFill>
                <a:prstDash val="solid"/>
              </a:ln>
              <a:solidFill>
                <a:schemeClr val="tx2"/>
              </a:solidFill>
            </a:endParaRPr>
          </a:p>
        </p:txBody>
      </p:sp>
      <p:sp>
        <p:nvSpPr>
          <p:cNvPr id="17" name="Flèche vers le bas 16"/>
          <p:cNvSpPr/>
          <p:nvPr/>
        </p:nvSpPr>
        <p:spPr>
          <a:xfrm>
            <a:off x="5786446" y="1500174"/>
            <a:ext cx="14401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Flèche vers le bas 17"/>
          <p:cNvSpPr/>
          <p:nvPr/>
        </p:nvSpPr>
        <p:spPr>
          <a:xfrm>
            <a:off x="-71470" y="3643314"/>
            <a:ext cx="144016" cy="26642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Flèche vers le bas 18"/>
          <p:cNvSpPr/>
          <p:nvPr/>
        </p:nvSpPr>
        <p:spPr>
          <a:xfrm rot="16200000">
            <a:off x="285736" y="4071958"/>
            <a:ext cx="357190" cy="7857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Flèche vers le bas 19"/>
          <p:cNvSpPr/>
          <p:nvPr/>
        </p:nvSpPr>
        <p:spPr>
          <a:xfrm rot="16200000">
            <a:off x="214282" y="5715016"/>
            <a:ext cx="35719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Flèche vers le bas 20"/>
          <p:cNvSpPr/>
          <p:nvPr/>
        </p:nvSpPr>
        <p:spPr>
          <a:xfrm>
            <a:off x="4857752" y="3643314"/>
            <a:ext cx="214314" cy="29289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Flèche vers le bas 21"/>
          <p:cNvSpPr/>
          <p:nvPr/>
        </p:nvSpPr>
        <p:spPr>
          <a:xfrm rot="16200000">
            <a:off x="5107785" y="3893347"/>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Flèche vers le bas 22"/>
          <p:cNvSpPr/>
          <p:nvPr/>
        </p:nvSpPr>
        <p:spPr>
          <a:xfrm rot="16200000">
            <a:off x="5100642" y="5600716"/>
            <a:ext cx="285752" cy="5143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Flèche vers le bas 23"/>
          <p:cNvSpPr/>
          <p:nvPr/>
        </p:nvSpPr>
        <p:spPr>
          <a:xfrm rot="16200000">
            <a:off x="5107785" y="4750603"/>
            <a:ext cx="357190"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5" name="Rectangle 24"/>
          <p:cNvSpPr/>
          <p:nvPr/>
        </p:nvSpPr>
        <p:spPr>
          <a:xfrm>
            <a:off x="785786" y="4143380"/>
            <a:ext cx="3714776" cy="64294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smtClean="0">
                <a:ln w="10541" cmpd="sng">
                  <a:solidFill>
                    <a:schemeClr val="accent1">
                      <a:shade val="88000"/>
                      <a:satMod val="110000"/>
                    </a:schemeClr>
                  </a:solidFill>
                  <a:prstDash val="solid"/>
                </a:ln>
                <a:solidFill>
                  <a:schemeClr val="tx2"/>
                </a:solidFill>
              </a:rPr>
              <a:t>Prospection géophysique </a:t>
            </a:r>
            <a:endParaRPr lang="fr-FR" sz="2400" b="1" dirty="0">
              <a:ln w="10541" cmpd="sng">
                <a:solidFill>
                  <a:schemeClr val="accent1">
                    <a:shade val="88000"/>
                    <a:satMod val="110000"/>
                  </a:schemeClr>
                </a:solidFill>
                <a:prstDash val="solid"/>
              </a:ln>
              <a:solidFill>
                <a:schemeClr val="tx2"/>
              </a:solidFill>
            </a:endParaRPr>
          </a:p>
        </p:txBody>
      </p:sp>
      <p:sp>
        <p:nvSpPr>
          <p:cNvPr id="26" name="Rectangle 25"/>
          <p:cNvSpPr/>
          <p:nvPr/>
        </p:nvSpPr>
        <p:spPr>
          <a:xfrm>
            <a:off x="714348" y="5643578"/>
            <a:ext cx="3714776" cy="64294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smtClean="0">
                <a:ln w="10541" cmpd="sng">
                  <a:solidFill>
                    <a:schemeClr val="accent1">
                      <a:shade val="88000"/>
                      <a:satMod val="110000"/>
                    </a:schemeClr>
                  </a:solidFill>
                  <a:prstDash val="solid"/>
                </a:ln>
                <a:solidFill>
                  <a:schemeClr val="tx2"/>
                </a:solidFill>
              </a:rPr>
              <a:t>Prospection mécanique </a:t>
            </a:r>
            <a:endParaRPr lang="fr-FR" sz="2400" b="1" dirty="0">
              <a:ln w="10541" cmpd="sng">
                <a:solidFill>
                  <a:schemeClr val="accent1">
                    <a:shade val="88000"/>
                    <a:satMod val="110000"/>
                  </a:schemeClr>
                </a:solidFill>
                <a:prstDash val="solid"/>
              </a:ln>
              <a:solidFill>
                <a:schemeClr val="tx2"/>
              </a:solidFill>
            </a:endParaRPr>
          </a:p>
        </p:txBody>
      </p:sp>
      <p:sp>
        <p:nvSpPr>
          <p:cNvPr id="27" name="Rectangle 26"/>
          <p:cNvSpPr/>
          <p:nvPr/>
        </p:nvSpPr>
        <p:spPr>
          <a:xfrm>
            <a:off x="5429224" y="3786190"/>
            <a:ext cx="3714776" cy="64294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smtClean="0">
                <a:ln w="10541" cmpd="sng">
                  <a:solidFill>
                    <a:schemeClr val="accent1">
                      <a:shade val="88000"/>
                      <a:satMod val="110000"/>
                    </a:schemeClr>
                  </a:solidFill>
                  <a:prstDash val="solid"/>
                </a:ln>
                <a:solidFill>
                  <a:schemeClr val="tx2"/>
                </a:solidFill>
              </a:rPr>
              <a:t>Exécution </a:t>
            </a:r>
            <a:endParaRPr lang="fr-FR" sz="2400" b="1" dirty="0">
              <a:ln w="10541" cmpd="sng">
                <a:solidFill>
                  <a:schemeClr val="accent1">
                    <a:shade val="88000"/>
                    <a:satMod val="110000"/>
                  </a:schemeClr>
                </a:solidFill>
                <a:prstDash val="solid"/>
              </a:ln>
              <a:solidFill>
                <a:schemeClr val="tx2"/>
              </a:solidFill>
            </a:endParaRPr>
          </a:p>
        </p:txBody>
      </p:sp>
      <p:sp>
        <p:nvSpPr>
          <p:cNvPr id="28" name="Rectangle 27"/>
          <p:cNvSpPr/>
          <p:nvPr/>
        </p:nvSpPr>
        <p:spPr>
          <a:xfrm>
            <a:off x="5429224" y="4643446"/>
            <a:ext cx="3714776" cy="64294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smtClean="0">
                <a:ln w="10541" cmpd="sng">
                  <a:solidFill>
                    <a:schemeClr val="accent1">
                      <a:shade val="88000"/>
                      <a:satMod val="110000"/>
                    </a:schemeClr>
                  </a:solidFill>
                  <a:prstDash val="solid"/>
                </a:ln>
                <a:solidFill>
                  <a:schemeClr val="tx2"/>
                </a:solidFill>
              </a:rPr>
              <a:t>Equipement </a:t>
            </a:r>
            <a:endParaRPr lang="fr-FR" sz="2400" b="1" dirty="0">
              <a:ln w="10541" cmpd="sng">
                <a:solidFill>
                  <a:schemeClr val="accent1">
                    <a:shade val="88000"/>
                    <a:satMod val="110000"/>
                  </a:schemeClr>
                </a:solidFill>
                <a:prstDash val="solid"/>
              </a:ln>
              <a:solidFill>
                <a:schemeClr val="tx2"/>
              </a:solidFill>
            </a:endParaRPr>
          </a:p>
        </p:txBody>
      </p:sp>
      <p:sp>
        <p:nvSpPr>
          <p:cNvPr id="29" name="Rectangle 28"/>
          <p:cNvSpPr/>
          <p:nvPr/>
        </p:nvSpPr>
        <p:spPr>
          <a:xfrm>
            <a:off x="5429224" y="5500702"/>
            <a:ext cx="3714776" cy="64294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smtClean="0">
                <a:ln w="10541" cmpd="sng">
                  <a:solidFill>
                    <a:schemeClr val="accent1">
                      <a:shade val="88000"/>
                      <a:satMod val="110000"/>
                    </a:schemeClr>
                  </a:solidFill>
                  <a:prstDash val="solid"/>
                </a:ln>
                <a:solidFill>
                  <a:schemeClr val="tx2"/>
                </a:solidFill>
              </a:rPr>
              <a:t>Développement </a:t>
            </a:r>
            <a:endParaRPr lang="fr-FR" sz="2400" b="1" dirty="0">
              <a:ln w="10541" cmpd="sng">
                <a:solidFill>
                  <a:schemeClr val="accent1">
                    <a:shade val="88000"/>
                    <a:satMod val="110000"/>
                  </a:schemeClr>
                </a:solidFill>
                <a:prstDash val="solid"/>
              </a:ln>
              <a:solidFill>
                <a:schemeClr val="tx2"/>
              </a:solidFill>
            </a:endParaRPr>
          </a:p>
        </p:txBody>
      </p:sp>
      <p:sp>
        <p:nvSpPr>
          <p:cNvPr id="30" name="Rectangle 29"/>
          <p:cNvSpPr/>
          <p:nvPr/>
        </p:nvSpPr>
        <p:spPr>
          <a:xfrm>
            <a:off x="5429224" y="6215058"/>
            <a:ext cx="3714776" cy="64294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smtClean="0">
                <a:ln w="10541" cmpd="sng">
                  <a:solidFill>
                    <a:schemeClr val="accent1">
                      <a:shade val="88000"/>
                      <a:satMod val="110000"/>
                    </a:schemeClr>
                  </a:solidFill>
                  <a:prstDash val="solid"/>
                </a:ln>
                <a:solidFill>
                  <a:schemeClr val="tx2"/>
                </a:solidFill>
              </a:rPr>
              <a:t>Essais de Pompage </a:t>
            </a:r>
            <a:endParaRPr lang="fr-FR" sz="2400" b="1" dirty="0">
              <a:ln w="10541" cmpd="sng">
                <a:solidFill>
                  <a:schemeClr val="accent1">
                    <a:shade val="88000"/>
                    <a:satMod val="110000"/>
                  </a:schemeClr>
                </a:solidFill>
                <a:prstDash val="solid"/>
              </a:ln>
              <a:solidFill>
                <a:schemeClr val="tx2"/>
              </a:solidFill>
            </a:endParaRPr>
          </a:p>
        </p:txBody>
      </p:sp>
      <p:sp>
        <p:nvSpPr>
          <p:cNvPr id="31" name="Flèche vers le bas 30"/>
          <p:cNvSpPr/>
          <p:nvPr/>
        </p:nvSpPr>
        <p:spPr>
          <a:xfrm rot="16200000">
            <a:off x="5143516" y="6215070"/>
            <a:ext cx="285728"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20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bg/>
                                          </p:spTgt>
                                        </p:tgtEl>
                                        <p:attrNameLst>
                                          <p:attrName>style.visibility</p:attrName>
                                        </p:attrNameLst>
                                      </p:cBhvr>
                                      <p:to>
                                        <p:strVal val="visible"/>
                                      </p:to>
                                    </p:set>
                                    <p:animEffect transition="in" filter="fade">
                                      <p:cBhvr>
                                        <p:cTn id="18" dur="2000"/>
                                        <p:tgtEl>
                                          <p:spTgt spid="4">
                                            <p:bg/>
                                          </p:spTgt>
                                        </p:tgtEl>
                                      </p:cBhvr>
                                    </p:animEffect>
                                  </p:childTnLst>
                                </p:cTn>
                              </p:par>
                            </p:childTnLst>
                          </p:cTn>
                        </p:par>
                        <p:par>
                          <p:cTn id="19" fill="hold">
                            <p:stCondLst>
                              <p:cond delay="2000"/>
                            </p:stCondLst>
                            <p:childTnLst>
                              <p:par>
                                <p:cTn id="20" presetID="8" presetClass="entr" presetSubtype="16"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diamond(in)">
                                      <p:cBhvr>
                                        <p:cTn id="22" dur="2000"/>
                                        <p:tgtEl>
                                          <p:spTgt spid="14"/>
                                        </p:tgtEl>
                                      </p:cBhvr>
                                    </p:animEffect>
                                  </p:childTnLst>
                                </p:cTn>
                              </p:par>
                            </p:childTnLst>
                          </p:cTn>
                        </p:par>
                        <p:par>
                          <p:cTn id="23" fill="hold">
                            <p:stCondLst>
                              <p:cond delay="4000"/>
                            </p:stCondLst>
                            <p:childTnLst>
                              <p:par>
                                <p:cTn id="24" presetID="8" presetClass="entr" presetSubtype="16"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diamond(in)">
                                      <p:cBhvr>
                                        <p:cTn id="26" dur="2000"/>
                                        <p:tgtEl>
                                          <p:spTgt spid="25"/>
                                        </p:tgtEl>
                                      </p:cBhvr>
                                    </p:animEffect>
                                  </p:childTnLst>
                                </p:cTn>
                              </p:par>
                            </p:childTnLst>
                          </p:cTn>
                        </p:par>
                        <p:par>
                          <p:cTn id="27" fill="hold">
                            <p:stCondLst>
                              <p:cond delay="6000"/>
                            </p:stCondLst>
                            <p:childTnLst>
                              <p:par>
                                <p:cTn id="28" presetID="8" presetClass="entr" presetSubtype="16" fill="hold" grpId="0" nodeType="after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diamond(in)">
                                      <p:cBhvr>
                                        <p:cTn id="30" dur="2000"/>
                                        <p:tgtEl>
                                          <p:spTgt spid="26"/>
                                        </p:tgtEl>
                                      </p:cBhvr>
                                    </p:animEffect>
                                  </p:childTnLst>
                                </p:cTn>
                              </p:par>
                            </p:childTnLst>
                          </p:cTn>
                        </p:par>
                        <p:par>
                          <p:cTn id="31" fill="hold">
                            <p:stCondLst>
                              <p:cond delay="8000"/>
                            </p:stCondLst>
                            <p:childTnLst>
                              <p:par>
                                <p:cTn id="32" presetID="8" presetClass="entr" presetSubtype="16" fill="hold" grpId="0" nodeType="after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diamond(in)">
                                      <p:cBhvr>
                                        <p:cTn id="34" dur="2000"/>
                                        <p:tgtEl>
                                          <p:spTgt spid="27"/>
                                        </p:tgtEl>
                                      </p:cBhvr>
                                    </p:animEffect>
                                  </p:childTnLst>
                                </p:cTn>
                              </p:par>
                            </p:childTnLst>
                          </p:cTn>
                        </p:par>
                        <p:par>
                          <p:cTn id="35" fill="hold">
                            <p:stCondLst>
                              <p:cond delay="10000"/>
                            </p:stCondLst>
                            <p:childTnLst>
                              <p:par>
                                <p:cTn id="36" presetID="8" presetClass="entr" presetSubtype="16" fill="hold" grpId="0" nodeType="after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diamond(in)">
                                      <p:cBhvr>
                                        <p:cTn id="38" dur="2000"/>
                                        <p:tgtEl>
                                          <p:spTgt spid="28"/>
                                        </p:tgtEl>
                                      </p:cBhvr>
                                    </p:animEffect>
                                  </p:childTnLst>
                                </p:cTn>
                              </p:par>
                            </p:childTnLst>
                          </p:cTn>
                        </p:par>
                        <p:par>
                          <p:cTn id="39" fill="hold">
                            <p:stCondLst>
                              <p:cond delay="12000"/>
                            </p:stCondLst>
                            <p:childTnLst>
                              <p:par>
                                <p:cTn id="40" presetID="8" presetClass="entr" presetSubtype="16" fill="hold" grpId="0" nodeType="after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diamond(in)">
                                      <p:cBhvr>
                                        <p:cTn id="42" dur="2000"/>
                                        <p:tgtEl>
                                          <p:spTgt spid="29"/>
                                        </p:tgtEl>
                                      </p:cBhvr>
                                    </p:animEffect>
                                  </p:childTnLst>
                                </p:cTn>
                              </p:par>
                            </p:childTnLst>
                          </p:cTn>
                        </p:par>
                        <p:par>
                          <p:cTn id="43" fill="hold">
                            <p:stCondLst>
                              <p:cond delay="14000"/>
                            </p:stCondLst>
                            <p:childTnLst>
                              <p:par>
                                <p:cTn id="44" presetID="8" presetClass="entr" presetSubtype="16" fill="hold" grpId="0" nodeType="after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diamond(in)">
                                      <p:cBhvr>
                                        <p:cTn id="46"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uiExpand="1" build="p" animBg="1"/>
      <p:bldP spid="14" grpId="0" animBg="1"/>
      <p:bldP spid="25" grpId="0" animBg="1"/>
      <p:bldP spid="26" grpId="0" animBg="1"/>
      <p:bldP spid="27" grpId="0" animBg="1"/>
      <p:bldP spid="28" grpId="0" animBg="1"/>
      <p:bldP spid="29" grpId="0" animBg="1"/>
      <p:bldP spid="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1720" y="404664"/>
            <a:ext cx="4608512" cy="792088"/>
          </a:xfrm>
        </p:spPr>
        <p:style>
          <a:lnRef idx="2">
            <a:schemeClr val="dk1">
              <a:shade val="50000"/>
            </a:schemeClr>
          </a:lnRef>
          <a:fillRef idx="1">
            <a:schemeClr val="dk1"/>
          </a:fillRef>
          <a:effectRef idx="0">
            <a:schemeClr val="dk1"/>
          </a:effectRef>
          <a:fontRef idx="minor">
            <a:schemeClr val="lt1"/>
          </a:fontRef>
        </p:style>
        <p:txBody>
          <a:bodyPr/>
          <a:lstStyle/>
          <a:p>
            <a:r>
              <a:rPr lang="fr-FR" b="1" dirty="0" smtClean="0"/>
              <a:t>INTRODUCTION</a:t>
            </a:r>
            <a:endParaRPr lang="fr-FR" dirty="0"/>
          </a:p>
        </p:txBody>
      </p:sp>
      <p:sp>
        <p:nvSpPr>
          <p:cNvPr id="4" name="Rectangle 3"/>
          <p:cNvSpPr/>
          <p:nvPr/>
        </p:nvSpPr>
        <p:spPr>
          <a:xfrm>
            <a:off x="323528" y="1857364"/>
            <a:ext cx="8424936" cy="1569660"/>
          </a:xfrm>
          <a:prstGeom prst="rect">
            <a:avLst/>
          </a:prstGeom>
        </p:spPr>
        <p:txBody>
          <a:bodyPr wrap="square">
            <a:spAutoFit/>
          </a:bodyPr>
          <a:lstStyle/>
          <a:p>
            <a:pPr algn="just"/>
            <a:r>
              <a:rPr lang="fr-FR" sz="2400" dirty="0" smtClean="0"/>
              <a:t>Les fluides souterrains sont très précieux et ont une grande importance : </a:t>
            </a:r>
            <a:r>
              <a:rPr lang="fr-FR" sz="2400" b="1" dirty="0" smtClean="0"/>
              <a:t>Eau</a:t>
            </a:r>
            <a:r>
              <a:rPr lang="fr-FR" sz="2400" dirty="0" smtClean="0"/>
              <a:t>, </a:t>
            </a:r>
            <a:r>
              <a:rPr lang="fr-FR" sz="2400" b="1" dirty="0" smtClean="0"/>
              <a:t>Gaz et Pétrole. </a:t>
            </a:r>
            <a:r>
              <a:rPr lang="fr-FR" sz="2400" dirty="0" smtClean="0"/>
              <a:t>Se trouvant à des profondeurs plus où moins importantes, il est toujours nécessaire de </a:t>
            </a:r>
            <a:r>
              <a:rPr lang="fr-FR" sz="2400" b="1" dirty="0" smtClean="0"/>
              <a:t>forer </a:t>
            </a:r>
            <a:r>
              <a:rPr lang="fr-FR" sz="2400" dirty="0" smtClean="0"/>
              <a:t>pour les explorer et les exploiter.</a:t>
            </a:r>
            <a:endParaRPr lang="fr-FR" sz="2400" dirty="0"/>
          </a:p>
        </p:txBody>
      </p:sp>
      <p:pic>
        <p:nvPicPr>
          <p:cNvPr id="2050" name="Picture 2" descr="http://mlmlareussite.com/wp-content/uploads/2015/02/Geteasy-igetmania-2.png">
            <a:hlinkClick r:id="rId2"/>
          </p:cNvPr>
          <p:cNvPicPr>
            <a:picLocks noChangeAspect="1" noChangeArrowheads="1"/>
          </p:cNvPicPr>
          <p:nvPr/>
        </p:nvPicPr>
        <p:blipFill>
          <a:blip r:embed="rId3" cstate="print"/>
          <a:srcRect/>
          <a:stretch>
            <a:fillRect/>
          </a:stretch>
        </p:blipFill>
        <p:spPr bwMode="auto">
          <a:xfrm>
            <a:off x="7072330" y="0"/>
            <a:ext cx="2071670" cy="1781637"/>
          </a:xfrm>
          <a:prstGeom prst="rect">
            <a:avLst/>
          </a:prstGeom>
          <a:noFill/>
        </p:spPr>
      </p:pic>
      <p:sp>
        <p:nvSpPr>
          <p:cNvPr id="10" name="Rectangle 9"/>
          <p:cNvSpPr/>
          <p:nvPr/>
        </p:nvSpPr>
        <p:spPr>
          <a:xfrm>
            <a:off x="285720" y="3786190"/>
            <a:ext cx="8424936" cy="1938992"/>
          </a:xfrm>
          <a:prstGeom prst="rect">
            <a:avLst/>
          </a:prstGeom>
        </p:spPr>
        <p:txBody>
          <a:bodyPr wrap="square">
            <a:spAutoFit/>
          </a:bodyPr>
          <a:lstStyle/>
          <a:p>
            <a:pPr algn="just"/>
            <a:r>
              <a:rPr lang="fr-FR" sz="2400" dirty="0" smtClean="0"/>
              <a:t>Les profondeurs de forages existants varient de </a:t>
            </a:r>
            <a:r>
              <a:rPr lang="fr-FR" sz="2400" b="1" dirty="0" smtClean="0"/>
              <a:t>quelques dizaines </a:t>
            </a:r>
            <a:r>
              <a:rPr lang="fr-FR" sz="2400" dirty="0" smtClean="0"/>
              <a:t>de mètres pour le cas d’exploitation des nappes superficielles, à quelques dizaines de kilomètres pour l’extraction des réserves pétrolières (17,4 Km à </a:t>
            </a:r>
            <a:r>
              <a:rPr lang="fr-FR" sz="2400" dirty="0" err="1" smtClean="0"/>
              <a:t>Azerbaidjan</a:t>
            </a:r>
            <a:r>
              <a:rPr lang="fr-FR" sz="2400" dirty="0" smtClean="0"/>
              <a:t>, 9 Km à Oklahoma et </a:t>
            </a:r>
            <a:r>
              <a:rPr lang="fr-FR" sz="2400" b="1" dirty="0" smtClean="0"/>
              <a:t>3,35 Km à </a:t>
            </a:r>
            <a:r>
              <a:rPr lang="fr-FR" sz="2400" b="1" dirty="0" err="1" smtClean="0"/>
              <a:t>Hassi</a:t>
            </a:r>
            <a:r>
              <a:rPr lang="fr-FR" sz="2400" b="1" dirty="0" smtClean="0"/>
              <a:t> </a:t>
            </a:r>
            <a:r>
              <a:rPr lang="fr-FR" sz="2400" b="1" dirty="0" err="1" smtClean="0"/>
              <a:t>Messaoud</a:t>
            </a:r>
            <a:r>
              <a:rPr lang="fr-FR" sz="2400" b="1" dirty="0" smtClean="0"/>
              <a:t>)</a:t>
            </a:r>
            <a:r>
              <a:rPr lang="fr-FR" sz="2400" dirty="0" smtClean="0"/>
              <a:t>.</a:t>
            </a:r>
            <a:endParaRPr lang="fr-FR" sz="2400" dirty="0"/>
          </a:p>
        </p:txBody>
      </p:sp>
    </p:spTree>
  </p:cSld>
  <p:clrMapOvr>
    <a:masterClrMapping/>
  </p:clrMapOvr>
  <p:transition spd="slow"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1720" y="404664"/>
            <a:ext cx="4608512" cy="792088"/>
          </a:xfrm>
        </p:spPr>
        <p:style>
          <a:lnRef idx="2">
            <a:schemeClr val="dk1">
              <a:shade val="50000"/>
            </a:schemeClr>
          </a:lnRef>
          <a:fillRef idx="1">
            <a:schemeClr val="dk1"/>
          </a:fillRef>
          <a:effectRef idx="0">
            <a:schemeClr val="dk1"/>
          </a:effectRef>
          <a:fontRef idx="minor">
            <a:schemeClr val="lt1"/>
          </a:fontRef>
        </p:style>
        <p:txBody>
          <a:bodyPr/>
          <a:lstStyle/>
          <a:p>
            <a:r>
              <a:rPr lang="fr-FR" b="1" dirty="0" smtClean="0"/>
              <a:t>INTRODUCTION</a:t>
            </a:r>
            <a:endParaRPr lang="fr-FR" dirty="0"/>
          </a:p>
        </p:txBody>
      </p:sp>
      <p:sp>
        <p:nvSpPr>
          <p:cNvPr id="4" name="Rectangle 3"/>
          <p:cNvSpPr/>
          <p:nvPr/>
        </p:nvSpPr>
        <p:spPr>
          <a:xfrm>
            <a:off x="323528" y="1857364"/>
            <a:ext cx="8424936" cy="1569660"/>
          </a:xfrm>
          <a:prstGeom prst="rect">
            <a:avLst/>
          </a:prstGeom>
        </p:spPr>
        <p:txBody>
          <a:bodyPr wrap="square">
            <a:spAutoFit/>
          </a:bodyPr>
          <a:lstStyle/>
          <a:p>
            <a:pPr algn="just"/>
            <a:r>
              <a:rPr lang="fr-FR" sz="2400" dirty="0" smtClean="0"/>
              <a:t>Ce cours intitulé : Forage ; Techniques et Procédés, présenté, forme un élément de base pour les élèves ingénieurs de plusieurs spécialités : </a:t>
            </a:r>
            <a:r>
              <a:rPr lang="fr-FR" sz="2400" b="1" dirty="0" smtClean="0">
                <a:solidFill>
                  <a:srgbClr val="FF0000"/>
                </a:solidFill>
              </a:rPr>
              <a:t>Hydraulique</a:t>
            </a:r>
            <a:r>
              <a:rPr lang="fr-FR" sz="2400" dirty="0" smtClean="0"/>
              <a:t>, Hydrocarbures, Sciences de la terre, Mines, Génie civil…etc..</a:t>
            </a:r>
            <a:endParaRPr lang="fr-FR" sz="2400" dirty="0"/>
          </a:p>
        </p:txBody>
      </p:sp>
      <p:pic>
        <p:nvPicPr>
          <p:cNvPr id="2050" name="Picture 2" descr="http://mlmlareussite.com/wp-content/uploads/2015/02/Geteasy-igetmania-2.png">
            <a:hlinkClick r:id="rId2"/>
          </p:cNvPr>
          <p:cNvPicPr>
            <a:picLocks noChangeAspect="1" noChangeArrowheads="1"/>
          </p:cNvPicPr>
          <p:nvPr/>
        </p:nvPicPr>
        <p:blipFill>
          <a:blip r:embed="rId3" cstate="print"/>
          <a:srcRect/>
          <a:stretch>
            <a:fillRect/>
          </a:stretch>
        </p:blipFill>
        <p:spPr bwMode="auto">
          <a:xfrm>
            <a:off x="7072330" y="0"/>
            <a:ext cx="2071670" cy="1781637"/>
          </a:xfrm>
          <a:prstGeom prst="rect">
            <a:avLst/>
          </a:prstGeom>
          <a:noFill/>
        </p:spPr>
      </p:pic>
      <p:sp>
        <p:nvSpPr>
          <p:cNvPr id="10" name="Rectangle 9"/>
          <p:cNvSpPr/>
          <p:nvPr/>
        </p:nvSpPr>
        <p:spPr>
          <a:xfrm>
            <a:off x="142876" y="3811012"/>
            <a:ext cx="8786842" cy="1938992"/>
          </a:xfrm>
          <a:prstGeom prst="rect">
            <a:avLst/>
          </a:prstGeom>
        </p:spPr>
        <p:txBody>
          <a:bodyPr wrap="square">
            <a:spAutoFit/>
          </a:bodyPr>
          <a:lstStyle/>
          <a:p>
            <a:pPr algn="just"/>
            <a:r>
              <a:rPr lang="fr-FR" sz="2400" dirty="0" smtClean="0"/>
              <a:t>Par ce cours-là, , Nous avons voulu présenter les </a:t>
            </a:r>
            <a:r>
              <a:rPr lang="fr-FR" sz="2400" b="1" dirty="0" smtClean="0">
                <a:solidFill>
                  <a:srgbClr val="FF0000"/>
                </a:solidFill>
              </a:rPr>
              <a:t>différentes méthodes de recherche</a:t>
            </a:r>
            <a:r>
              <a:rPr lang="fr-FR" sz="2400" dirty="0" smtClean="0">
                <a:solidFill>
                  <a:srgbClr val="FF0000"/>
                </a:solidFill>
              </a:rPr>
              <a:t>, </a:t>
            </a:r>
            <a:r>
              <a:rPr lang="fr-FR" sz="2400" b="1" dirty="0" smtClean="0">
                <a:solidFill>
                  <a:srgbClr val="FF0000"/>
                </a:solidFill>
              </a:rPr>
              <a:t>d’exploration</a:t>
            </a:r>
            <a:r>
              <a:rPr lang="fr-FR" sz="2400" dirty="0" smtClean="0"/>
              <a:t> et de </a:t>
            </a:r>
            <a:r>
              <a:rPr lang="fr-FR" sz="2400" b="1" dirty="0" smtClean="0">
                <a:solidFill>
                  <a:srgbClr val="FF0000"/>
                </a:solidFill>
              </a:rPr>
              <a:t>reconnaissance des réserves</a:t>
            </a:r>
            <a:r>
              <a:rPr lang="fr-FR" sz="2400" dirty="0" smtClean="0"/>
              <a:t>, en commençant par les méthodes de cartographie et de télédétection pour, arriver à exposer les différentes méthodes géophysiques ainsi que la technique de sondage. </a:t>
            </a:r>
            <a:r>
              <a:rPr lang="fr-FR" sz="2400" dirty="0" smtClean="0">
                <a:solidFill>
                  <a:srgbClr val="FF0000"/>
                </a:solidFill>
              </a:rPr>
              <a:t> </a:t>
            </a:r>
            <a:endParaRPr lang="fr-FR" sz="2400" dirty="0">
              <a:solidFill>
                <a:srgbClr val="FF0000"/>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2" presetClass="entr" presetSubtype="12"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 calcmode="lin" valueType="num">
                                      <p:cBhvr additive="base">
                                        <p:cTn id="11" dur="500" fill="hold"/>
                                        <p:tgtEl>
                                          <p:spTgt spid="2050"/>
                                        </p:tgtEl>
                                        <p:attrNameLst>
                                          <p:attrName>ppt_x</p:attrName>
                                        </p:attrNameLst>
                                      </p:cBhvr>
                                      <p:tavLst>
                                        <p:tav tm="0">
                                          <p:val>
                                            <p:strVal val="0-#ppt_w/2"/>
                                          </p:val>
                                        </p:tav>
                                        <p:tav tm="100000">
                                          <p:val>
                                            <p:strVal val="#ppt_x"/>
                                          </p:val>
                                        </p:tav>
                                      </p:tavLst>
                                    </p:anim>
                                    <p:anim calcmode="lin" valueType="num">
                                      <p:cBhvr additive="base">
                                        <p:cTn id="12" dur="500" fill="hold"/>
                                        <p:tgtEl>
                                          <p:spTgt spid="2050"/>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2" presetClass="entr" presetSubtype="4"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par>
                          <p:cTn id="18" fill="hold">
                            <p:stCondLst>
                              <p:cond delay="3000"/>
                            </p:stCondLst>
                            <p:childTnLst>
                              <p:par>
                                <p:cTn id="19" presetID="2" presetClass="entr" presetSubtype="4"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439718"/>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pPr algn="l"/>
            <a:r>
              <a:rPr lang="fr-FR" sz="3200" b="1" i="1" dirty="0" smtClean="0"/>
              <a:t>1-  </a:t>
            </a:r>
            <a:r>
              <a:rPr lang="fr-FR" sz="3600" i="1" dirty="0" smtClean="0"/>
              <a:t>Cartographie</a:t>
            </a:r>
            <a:endParaRPr lang="fr-FR" sz="3600" b="1" dirty="0">
              <a:latin typeface="Bell MT" pitchFamily="18" charset="0"/>
            </a:endParaRPr>
          </a:p>
        </p:txBody>
      </p:sp>
      <p:sp>
        <p:nvSpPr>
          <p:cNvPr id="8" name="Rectangle 7"/>
          <p:cNvSpPr/>
          <p:nvPr/>
        </p:nvSpPr>
        <p:spPr>
          <a:xfrm>
            <a:off x="285720" y="785794"/>
            <a:ext cx="8424936" cy="4339650"/>
          </a:xfrm>
          <a:prstGeom prst="rect">
            <a:avLst/>
          </a:prstGeom>
        </p:spPr>
        <p:txBody>
          <a:bodyPr wrap="square">
            <a:spAutoFit/>
          </a:bodyPr>
          <a:lstStyle/>
          <a:p>
            <a:pPr algn="just"/>
            <a:r>
              <a:rPr lang="fr-FR" sz="2400" i="1" dirty="0" smtClean="0"/>
              <a:t>L’utilisation de la cartographie géologique et hydrogéologique permette d’avoir des informations concernant les caractéristiques (nature et qualité) de l’aquifère et des différentes formations où se trouve. Ces informations sont en particulier :</a:t>
            </a:r>
          </a:p>
          <a:p>
            <a:pPr>
              <a:lnSpc>
                <a:spcPct val="150000"/>
              </a:lnSpc>
            </a:pPr>
            <a:r>
              <a:rPr lang="fr-FR" sz="2400" i="1" dirty="0" smtClean="0"/>
              <a:t>- l’endroit et l’étendue de l’aquifère</a:t>
            </a:r>
          </a:p>
          <a:p>
            <a:pPr>
              <a:lnSpc>
                <a:spcPct val="150000"/>
              </a:lnSpc>
              <a:buFontTx/>
              <a:buChar char="-"/>
            </a:pPr>
            <a:r>
              <a:rPr lang="fr-FR" sz="2400" i="1" dirty="0" smtClean="0"/>
              <a:t>les types des nappes (libre, captive, semi captive)</a:t>
            </a:r>
          </a:p>
          <a:p>
            <a:pPr>
              <a:lnSpc>
                <a:spcPct val="150000"/>
              </a:lnSpc>
              <a:buFontTx/>
              <a:buChar char="-"/>
            </a:pPr>
            <a:endParaRPr lang="fr-FR" sz="2400" i="1" dirty="0" smtClean="0"/>
          </a:p>
          <a:p>
            <a:pPr>
              <a:lnSpc>
                <a:spcPct val="150000"/>
              </a:lnSpc>
              <a:buFontTx/>
              <a:buChar char="-"/>
            </a:pPr>
            <a:endParaRPr lang="fr-FR" sz="2400" i="1" dirty="0" smtClean="0"/>
          </a:p>
          <a:p>
            <a:pPr>
              <a:lnSpc>
                <a:spcPct val="150000"/>
              </a:lnSpc>
            </a:pPr>
            <a:endParaRPr lang="fr-FR" sz="2400" dirty="0"/>
          </a:p>
        </p:txBody>
      </p:sp>
      <p:pic>
        <p:nvPicPr>
          <p:cNvPr id="1026" name="Picture 2" descr="E:\Unversité de M'sila\Forage\images.jpg"/>
          <p:cNvPicPr>
            <a:picLocks noChangeAspect="1" noChangeArrowheads="1"/>
          </p:cNvPicPr>
          <p:nvPr/>
        </p:nvPicPr>
        <p:blipFill>
          <a:blip r:embed="rId2" cstate="print"/>
          <a:srcRect/>
          <a:stretch>
            <a:fillRect/>
          </a:stretch>
        </p:blipFill>
        <p:spPr bwMode="auto">
          <a:xfrm>
            <a:off x="500034" y="3357562"/>
            <a:ext cx="8215370" cy="3286124"/>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fr-FR" b="1" dirty="0" smtClean="0">
                <a:solidFill>
                  <a:srgbClr val="FF0000"/>
                </a:solidFill>
              </a:rPr>
              <a:t>Définition d'une nappe libre</a:t>
            </a:r>
            <a:endParaRPr lang="fr-FR" b="1" dirty="0">
              <a:solidFill>
                <a:srgbClr val="FF0000"/>
              </a:solidFill>
            </a:endParaRPr>
          </a:p>
        </p:txBody>
      </p:sp>
      <p:pic>
        <p:nvPicPr>
          <p:cNvPr id="1026" name="Picture 2" descr="E:\Unversité de M'sila\Forage\Une nappe libre .png"/>
          <p:cNvPicPr>
            <a:picLocks noGrp="1" noChangeAspect="1" noChangeArrowheads="1"/>
          </p:cNvPicPr>
          <p:nvPr>
            <p:ph idx="1"/>
          </p:nvPr>
        </p:nvPicPr>
        <p:blipFill>
          <a:blip r:embed="rId2" cstate="print"/>
          <a:srcRect/>
          <a:stretch>
            <a:fillRect/>
          </a:stretch>
        </p:blipFill>
        <p:spPr bwMode="auto">
          <a:xfrm>
            <a:off x="4357686" y="1500174"/>
            <a:ext cx="4571680" cy="4525963"/>
          </a:xfrm>
          <a:prstGeom prst="rect">
            <a:avLst/>
          </a:prstGeom>
          <a:noFill/>
        </p:spPr>
      </p:pic>
      <p:sp>
        <p:nvSpPr>
          <p:cNvPr id="5" name="Rectangle 4"/>
          <p:cNvSpPr/>
          <p:nvPr/>
        </p:nvSpPr>
        <p:spPr>
          <a:xfrm>
            <a:off x="214282" y="1071546"/>
            <a:ext cx="3786214" cy="5632311"/>
          </a:xfrm>
          <a:prstGeom prst="rect">
            <a:avLst/>
          </a:prstGeom>
        </p:spPr>
        <p:txBody>
          <a:bodyPr wrap="square">
            <a:spAutoFit/>
          </a:bodyPr>
          <a:lstStyle/>
          <a:p>
            <a:pPr>
              <a:lnSpc>
                <a:spcPct val="150000"/>
              </a:lnSpc>
            </a:pPr>
            <a:r>
              <a:rPr lang="fr-FR" sz="2400" dirty="0" smtClean="0">
                <a:latin typeface="Times New Roman" pitchFamily="18" charset="0"/>
                <a:cs typeface="Times New Roman" pitchFamily="18" charset="0"/>
              </a:rPr>
              <a:t>Une </a:t>
            </a:r>
            <a:r>
              <a:rPr lang="fr-FR" sz="2400" b="1" dirty="0" smtClean="0">
                <a:latin typeface="Times New Roman" pitchFamily="18" charset="0"/>
                <a:cs typeface="Times New Roman" pitchFamily="18" charset="0"/>
              </a:rPr>
              <a:t>nappe libre</a:t>
            </a:r>
            <a:r>
              <a:rPr lang="fr-FR" sz="2400" dirty="0" smtClean="0">
                <a:latin typeface="Times New Roman" pitchFamily="18" charset="0"/>
                <a:cs typeface="Times New Roman" pitchFamily="18" charset="0"/>
              </a:rPr>
              <a:t> est une nappe d’eau souterraine dont le niveau supérieur peut varier sans être bloqué par une couche imperméable supérieure . Elle circule sous un sol perméable, elle est généralement peu profonde et sa surface est à la pression atmosphérique.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Définition d'une nappe captive</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sz="2800" dirty="0" smtClean="0">
                <a:latin typeface="Times New Roman" pitchFamily="18" charset="0"/>
                <a:cs typeface="Times New Roman" pitchFamily="18" charset="0"/>
              </a:rPr>
              <a:t>Une nappe captive est une nappe qui est surmontée par une formation peu perméable où la surface aquifère est très poreuse et dont la charge hydraulique  de l'eau qu'elle contient est supérieure au toit de la nappe. Elle est sous pression.</a:t>
            </a:r>
          </a:p>
          <a:p>
            <a:r>
              <a:rPr lang="fr-FR" sz="2800" dirty="0" smtClean="0">
                <a:latin typeface="Times New Roman" pitchFamily="18" charset="0"/>
                <a:cs typeface="Times New Roman" pitchFamily="18" charset="0"/>
              </a:rPr>
              <a:t>Lorsque la charge hydraulique est supérieure à la cote du sol, l'eau remonte jusqu'à la surface en cas de forage , on parle de puits artésien (et de nappe artésienne). Lorsqu'on exploite ce type de nappe, on baisse peu à peu la charge hydraulique et on peut perdre cet </a:t>
            </a:r>
            <a:r>
              <a:rPr lang="fr-FR" sz="2800" dirty="0" err="1" smtClean="0">
                <a:latin typeface="Times New Roman" pitchFamily="18" charset="0"/>
                <a:cs typeface="Times New Roman" pitchFamily="18" charset="0"/>
              </a:rPr>
              <a:t>artésianisme</a:t>
            </a:r>
            <a:r>
              <a:rPr lang="fr-FR" sz="2800" dirty="0" smtClean="0">
                <a:latin typeface="Times New Roman" pitchFamily="18" charset="0"/>
                <a:cs typeface="Times New Roman" pitchFamily="18" charset="0"/>
              </a:rPr>
              <a:t>.</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642918"/>
            <a:ext cx="8229600" cy="4525963"/>
          </a:xfrm>
        </p:spPr>
        <p:txBody>
          <a:bodyPr/>
          <a:lstStyle/>
          <a:p>
            <a:pPr>
              <a:lnSpc>
                <a:spcPct val="150000"/>
              </a:lnSpc>
            </a:pPr>
            <a:r>
              <a:rPr lang="fr-FR" i="1" dirty="0" smtClean="0">
                <a:solidFill>
                  <a:srgbClr val="FF0000"/>
                </a:solidFill>
              </a:rPr>
              <a:t>la structure de l’aquifère (fissures, failles…etc.)</a:t>
            </a:r>
          </a:p>
          <a:p>
            <a:pPr>
              <a:lnSpc>
                <a:spcPct val="150000"/>
              </a:lnSpc>
            </a:pPr>
            <a:r>
              <a:rPr lang="fr-FR" i="1" dirty="0" smtClean="0">
                <a:solidFill>
                  <a:srgbClr val="FF0000"/>
                </a:solidFill>
              </a:rPr>
              <a:t>- la structure des limites : toit et substratum</a:t>
            </a:r>
          </a:p>
          <a:p>
            <a:pPr>
              <a:lnSpc>
                <a:spcPct val="150000"/>
              </a:lnSpc>
            </a:pPr>
            <a:r>
              <a:rPr lang="fr-FR" i="1" dirty="0" smtClean="0">
                <a:solidFill>
                  <a:srgbClr val="FF0000"/>
                </a:solidFill>
              </a:rPr>
              <a:t>- la liaison et les relations avec les </a:t>
            </a:r>
            <a:r>
              <a:rPr lang="fr-FR" i="1" dirty="0" smtClean="0"/>
              <a:t>écoulements de surface (cours d’eau, plan d’eau…etc.)  </a:t>
            </a:r>
            <a:r>
              <a:rPr lang="fr-FR" sz="2400" i="1" dirty="0" smtClean="0">
                <a:solidFill>
                  <a:srgbClr val="3333FF"/>
                </a:solidFill>
              </a:rPr>
              <a:t> </a:t>
            </a:r>
            <a:endParaRPr lang="fr-FR" sz="2400" dirty="0" smtClean="0">
              <a:solidFill>
                <a:srgbClr val="3333FF"/>
              </a:solidFill>
            </a:endParaRP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868346"/>
          </a:xfrm>
        </p:spPr>
        <p:style>
          <a:lnRef idx="1">
            <a:schemeClr val="dk1"/>
          </a:lnRef>
          <a:fillRef idx="2">
            <a:schemeClr val="dk1"/>
          </a:fillRef>
          <a:effectRef idx="1">
            <a:schemeClr val="dk1"/>
          </a:effectRef>
          <a:fontRef idx="minor">
            <a:schemeClr val="dk1"/>
          </a:fontRef>
        </p:style>
        <p:txBody>
          <a:bodyPr>
            <a:normAutofit/>
          </a:bodyPr>
          <a:lstStyle/>
          <a:p>
            <a:pPr algn="l"/>
            <a:r>
              <a:rPr lang="fr-FR" sz="3200" b="1" i="1" dirty="0" smtClean="0">
                <a:solidFill>
                  <a:srgbClr val="FF0000"/>
                </a:solidFill>
              </a:rPr>
              <a:t>1-1- Cartes hydrogéologiques    </a:t>
            </a:r>
            <a:endParaRPr lang="fr-FR" sz="3600" b="1" dirty="0">
              <a:solidFill>
                <a:srgbClr val="FF0000"/>
              </a:solidFill>
              <a:latin typeface="Bell MT" pitchFamily="18" charset="0"/>
            </a:endParaRPr>
          </a:p>
        </p:txBody>
      </p:sp>
      <p:pic>
        <p:nvPicPr>
          <p:cNvPr id="1026" name="Picture 2" descr="E:\Unversité de M'sila\Forage\rapp2014_projet03_img01 (1).jpg"/>
          <p:cNvPicPr>
            <a:picLocks noGrp="1" noChangeAspect="1" noChangeArrowheads="1"/>
          </p:cNvPicPr>
          <p:nvPr>
            <p:ph idx="1"/>
          </p:nvPr>
        </p:nvPicPr>
        <p:blipFill>
          <a:blip r:embed="rId2" cstate="print"/>
          <a:srcRect/>
          <a:stretch>
            <a:fillRect/>
          </a:stretch>
        </p:blipFill>
        <p:spPr bwMode="auto">
          <a:xfrm>
            <a:off x="251325" y="1428736"/>
            <a:ext cx="8621640" cy="521497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6788</TotalTime>
  <Words>277</Words>
  <Application>Microsoft Office PowerPoint</Application>
  <PresentationFormat>Affichage à l'écran (4:3)</PresentationFormat>
  <Paragraphs>40</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Techniques de reconnaissance et forage </vt:lpstr>
      <vt:lpstr>Table de la matière</vt:lpstr>
      <vt:lpstr>INTRODUCTION</vt:lpstr>
      <vt:lpstr>INTRODUCTION</vt:lpstr>
      <vt:lpstr>1-  Cartographie</vt:lpstr>
      <vt:lpstr>Définition d'une nappe libre</vt:lpstr>
      <vt:lpstr>Définition d'une nappe captive</vt:lpstr>
      <vt:lpstr>Diapositive 8</vt:lpstr>
      <vt:lpstr>1-1- Cartes hydrogéologiques    </vt:lpstr>
      <vt:lpstr>1-1- Cartes hydrogéologiques    </vt:lpstr>
      <vt:lpstr>Diapositive 11</vt:lpstr>
      <vt:lpstr>1-2- Cartes structurales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Système d’Information Géographique</dc:title>
  <dc:creator>Saad</dc:creator>
  <cp:lastModifiedBy>ferhati</cp:lastModifiedBy>
  <cp:revision>665</cp:revision>
  <dcterms:created xsi:type="dcterms:W3CDTF">2015-09-22T22:37:00Z</dcterms:created>
  <dcterms:modified xsi:type="dcterms:W3CDTF">2020-12-08T21:20:29Z</dcterms:modified>
</cp:coreProperties>
</file>