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705600"/>
          </a:xfrm>
          <a:custGeom>
            <a:avLst/>
            <a:gdLst/>
            <a:ahLst/>
            <a:cxnLst/>
            <a:rect l="l" t="t" r="r" b="b"/>
            <a:pathLst>
              <a:path w="9144000" h="6705600">
                <a:moveTo>
                  <a:pt x="0" y="6705600"/>
                </a:moveTo>
                <a:lnTo>
                  <a:pt x="9144000" y="6705600"/>
                </a:lnTo>
                <a:lnTo>
                  <a:pt x="9144000" y="0"/>
                </a:lnTo>
                <a:lnTo>
                  <a:pt x="0" y="0"/>
                </a:lnTo>
                <a:lnTo>
                  <a:pt x="0" y="6705600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8991600" y="0"/>
                </a:lnTo>
                <a:lnTo>
                  <a:pt x="8991600" y="1392936"/>
                </a:lnTo>
                <a:lnTo>
                  <a:pt x="8991600" y="6705600"/>
                </a:lnTo>
                <a:lnTo>
                  <a:pt x="152400" y="6705600"/>
                </a:lnTo>
                <a:lnTo>
                  <a:pt x="152400" y="1392936"/>
                </a:lnTo>
                <a:lnTo>
                  <a:pt x="8991600" y="1392936"/>
                </a:lnTo>
                <a:lnTo>
                  <a:pt x="8991600" y="0"/>
                </a:lnTo>
                <a:lnTo>
                  <a:pt x="152400" y="0"/>
                </a:lnTo>
                <a:lnTo>
                  <a:pt x="0" y="0"/>
                </a:lnTo>
                <a:lnTo>
                  <a:pt x="0" y="1392936"/>
                </a:lnTo>
                <a:lnTo>
                  <a:pt x="0" y="6705600"/>
                </a:lnTo>
                <a:lnTo>
                  <a:pt x="0" y="6858000"/>
                </a:lnTo>
                <a:lnTo>
                  <a:pt x="152400" y="6858000"/>
                </a:lnTo>
                <a:lnTo>
                  <a:pt x="8991600" y="6858000"/>
                </a:lnTo>
                <a:lnTo>
                  <a:pt x="9144000" y="6858000"/>
                </a:lnTo>
                <a:lnTo>
                  <a:pt x="9144000" y="6705600"/>
                </a:lnTo>
                <a:lnTo>
                  <a:pt x="9144000" y="1392936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49352" y="6388608"/>
            <a:ext cx="8833485" cy="307975"/>
          </a:xfrm>
          <a:custGeom>
            <a:avLst/>
            <a:gdLst/>
            <a:ahLst/>
            <a:cxnLst/>
            <a:rect l="l" t="t" r="r" b="b"/>
            <a:pathLst>
              <a:path w="8833485" h="307975">
                <a:moveTo>
                  <a:pt x="8833104" y="0"/>
                </a:moveTo>
                <a:lnTo>
                  <a:pt x="0" y="0"/>
                </a:lnTo>
                <a:lnTo>
                  <a:pt x="0" y="307847"/>
                </a:lnTo>
                <a:lnTo>
                  <a:pt x="8833104" y="307847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53923" y="156971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143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53923" y="1278636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9144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267200" y="957071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304800"/>
                </a:moveTo>
                <a:lnTo>
                  <a:pt x="605599" y="255384"/>
                </a:lnTo>
                <a:lnTo>
                  <a:pt x="594042" y="208483"/>
                </a:lnTo>
                <a:lnTo>
                  <a:pt x="575564" y="164757"/>
                </a:lnTo>
                <a:lnTo>
                  <a:pt x="550760" y="124815"/>
                </a:lnTo>
                <a:lnTo>
                  <a:pt x="520293" y="89306"/>
                </a:lnTo>
                <a:lnTo>
                  <a:pt x="484771" y="58826"/>
                </a:lnTo>
                <a:lnTo>
                  <a:pt x="444842" y="34036"/>
                </a:lnTo>
                <a:lnTo>
                  <a:pt x="401116" y="15544"/>
                </a:lnTo>
                <a:lnTo>
                  <a:pt x="354215" y="4000"/>
                </a:lnTo>
                <a:lnTo>
                  <a:pt x="304800" y="0"/>
                </a:lnTo>
                <a:lnTo>
                  <a:pt x="255371" y="4000"/>
                </a:lnTo>
                <a:lnTo>
                  <a:pt x="208470" y="15557"/>
                </a:lnTo>
                <a:lnTo>
                  <a:pt x="164744" y="34036"/>
                </a:lnTo>
                <a:lnTo>
                  <a:pt x="124815" y="58839"/>
                </a:lnTo>
                <a:lnTo>
                  <a:pt x="89293" y="89306"/>
                </a:lnTo>
                <a:lnTo>
                  <a:pt x="58826" y="124828"/>
                </a:lnTo>
                <a:lnTo>
                  <a:pt x="34023" y="164757"/>
                </a:lnTo>
                <a:lnTo>
                  <a:pt x="15544" y="208483"/>
                </a:lnTo>
                <a:lnTo>
                  <a:pt x="3987" y="255384"/>
                </a:lnTo>
                <a:lnTo>
                  <a:pt x="0" y="304800"/>
                </a:lnTo>
                <a:lnTo>
                  <a:pt x="3987" y="354228"/>
                </a:lnTo>
                <a:lnTo>
                  <a:pt x="15544" y="401129"/>
                </a:lnTo>
                <a:lnTo>
                  <a:pt x="34023" y="444855"/>
                </a:lnTo>
                <a:lnTo>
                  <a:pt x="58826" y="484797"/>
                </a:lnTo>
                <a:lnTo>
                  <a:pt x="89293" y="520306"/>
                </a:lnTo>
                <a:lnTo>
                  <a:pt x="124815" y="550773"/>
                </a:lnTo>
                <a:lnTo>
                  <a:pt x="164744" y="575576"/>
                </a:lnTo>
                <a:lnTo>
                  <a:pt x="208483" y="594055"/>
                </a:lnTo>
                <a:lnTo>
                  <a:pt x="255371" y="605612"/>
                </a:lnTo>
                <a:lnTo>
                  <a:pt x="304800" y="609600"/>
                </a:lnTo>
                <a:lnTo>
                  <a:pt x="354215" y="605612"/>
                </a:lnTo>
                <a:lnTo>
                  <a:pt x="401116" y="594055"/>
                </a:lnTo>
                <a:lnTo>
                  <a:pt x="444842" y="575576"/>
                </a:lnTo>
                <a:lnTo>
                  <a:pt x="484784" y="550773"/>
                </a:lnTo>
                <a:lnTo>
                  <a:pt x="520293" y="520306"/>
                </a:lnTo>
                <a:lnTo>
                  <a:pt x="550773" y="484784"/>
                </a:lnTo>
                <a:lnTo>
                  <a:pt x="575564" y="444855"/>
                </a:lnTo>
                <a:lnTo>
                  <a:pt x="594055" y="401116"/>
                </a:lnTo>
                <a:lnTo>
                  <a:pt x="605599" y="354228"/>
                </a:lnTo>
                <a:lnTo>
                  <a:pt x="6096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337303" y="1028446"/>
            <a:ext cx="472440" cy="471170"/>
          </a:xfrm>
          <a:custGeom>
            <a:avLst/>
            <a:gdLst/>
            <a:ahLst/>
            <a:cxnLst/>
            <a:rect l="l" t="t" r="r" b="b"/>
            <a:pathLst>
              <a:path w="472439" h="471169">
                <a:moveTo>
                  <a:pt x="258953" y="0"/>
                </a:moveTo>
                <a:lnTo>
                  <a:pt x="234950" y="0"/>
                </a:lnTo>
                <a:lnTo>
                  <a:pt x="210693" y="1270"/>
                </a:lnTo>
                <a:lnTo>
                  <a:pt x="164719" y="10160"/>
                </a:lnTo>
                <a:lnTo>
                  <a:pt x="122555" y="29210"/>
                </a:lnTo>
                <a:lnTo>
                  <a:pt x="85090" y="54610"/>
                </a:lnTo>
                <a:lnTo>
                  <a:pt x="53212" y="86360"/>
                </a:lnTo>
                <a:lnTo>
                  <a:pt x="27940" y="124460"/>
                </a:lnTo>
                <a:lnTo>
                  <a:pt x="10287" y="166370"/>
                </a:lnTo>
                <a:lnTo>
                  <a:pt x="1016" y="213360"/>
                </a:lnTo>
                <a:lnTo>
                  <a:pt x="0" y="236220"/>
                </a:lnTo>
                <a:lnTo>
                  <a:pt x="1397" y="261620"/>
                </a:lnTo>
                <a:lnTo>
                  <a:pt x="11049" y="307340"/>
                </a:lnTo>
                <a:lnTo>
                  <a:pt x="29210" y="349250"/>
                </a:lnTo>
                <a:lnTo>
                  <a:pt x="54737" y="387350"/>
                </a:lnTo>
                <a:lnTo>
                  <a:pt x="86995" y="419100"/>
                </a:lnTo>
                <a:lnTo>
                  <a:pt x="124713" y="444500"/>
                </a:lnTo>
                <a:lnTo>
                  <a:pt x="167259" y="461010"/>
                </a:lnTo>
                <a:lnTo>
                  <a:pt x="213487" y="471170"/>
                </a:lnTo>
                <a:lnTo>
                  <a:pt x="237490" y="471170"/>
                </a:lnTo>
                <a:lnTo>
                  <a:pt x="261747" y="469900"/>
                </a:lnTo>
                <a:lnTo>
                  <a:pt x="284988" y="467360"/>
                </a:lnTo>
                <a:lnTo>
                  <a:pt x="307721" y="461010"/>
                </a:lnTo>
                <a:lnTo>
                  <a:pt x="323233" y="454660"/>
                </a:lnTo>
                <a:lnTo>
                  <a:pt x="236600" y="454660"/>
                </a:lnTo>
                <a:lnTo>
                  <a:pt x="214249" y="453390"/>
                </a:lnTo>
                <a:lnTo>
                  <a:pt x="171576" y="444500"/>
                </a:lnTo>
                <a:lnTo>
                  <a:pt x="132207" y="427990"/>
                </a:lnTo>
                <a:lnTo>
                  <a:pt x="97282" y="405130"/>
                </a:lnTo>
                <a:lnTo>
                  <a:pt x="67563" y="375920"/>
                </a:lnTo>
                <a:lnTo>
                  <a:pt x="43942" y="340360"/>
                </a:lnTo>
                <a:lnTo>
                  <a:pt x="27178" y="300990"/>
                </a:lnTo>
                <a:lnTo>
                  <a:pt x="18415" y="257810"/>
                </a:lnTo>
                <a:lnTo>
                  <a:pt x="17272" y="236220"/>
                </a:lnTo>
                <a:lnTo>
                  <a:pt x="18287" y="213360"/>
                </a:lnTo>
                <a:lnTo>
                  <a:pt x="26924" y="171450"/>
                </a:lnTo>
                <a:lnTo>
                  <a:pt x="43561" y="132080"/>
                </a:lnTo>
                <a:lnTo>
                  <a:pt x="67056" y="96520"/>
                </a:lnTo>
                <a:lnTo>
                  <a:pt x="96647" y="67310"/>
                </a:lnTo>
                <a:lnTo>
                  <a:pt x="131572" y="43180"/>
                </a:lnTo>
                <a:lnTo>
                  <a:pt x="170687" y="26670"/>
                </a:lnTo>
                <a:lnTo>
                  <a:pt x="213360" y="17780"/>
                </a:lnTo>
                <a:lnTo>
                  <a:pt x="235838" y="16510"/>
                </a:lnTo>
                <a:lnTo>
                  <a:pt x="323490" y="16510"/>
                </a:lnTo>
                <a:lnTo>
                  <a:pt x="305181" y="10160"/>
                </a:lnTo>
                <a:lnTo>
                  <a:pt x="282575" y="3810"/>
                </a:lnTo>
                <a:lnTo>
                  <a:pt x="258953" y="0"/>
                </a:lnTo>
                <a:close/>
              </a:path>
              <a:path w="472439" h="471169">
                <a:moveTo>
                  <a:pt x="323490" y="16510"/>
                </a:moveTo>
                <a:lnTo>
                  <a:pt x="235838" y="16510"/>
                </a:lnTo>
                <a:lnTo>
                  <a:pt x="258191" y="17780"/>
                </a:lnTo>
                <a:lnTo>
                  <a:pt x="279908" y="21590"/>
                </a:lnTo>
                <a:lnTo>
                  <a:pt x="321183" y="34290"/>
                </a:lnTo>
                <a:lnTo>
                  <a:pt x="358267" y="53340"/>
                </a:lnTo>
                <a:lnTo>
                  <a:pt x="390779" y="80010"/>
                </a:lnTo>
                <a:lnTo>
                  <a:pt x="417575" y="113030"/>
                </a:lnTo>
                <a:lnTo>
                  <a:pt x="437896" y="149860"/>
                </a:lnTo>
                <a:lnTo>
                  <a:pt x="450596" y="190500"/>
                </a:lnTo>
                <a:lnTo>
                  <a:pt x="455168" y="234950"/>
                </a:lnTo>
                <a:lnTo>
                  <a:pt x="454151" y="257810"/>
                </a:lnTo>
                <a:lnTo>
                  <a:pt x="445516" y="299720"/>
                </a:lnTo>
                <a:lnTo>
                  <a:pt x="429006" y="339090"/>
                </a:lnTo>
                <a:lnTo>
                  <a:pt x="405384" y="374650"/>
                </a:lnTo>
                <a:lnTo>
                  <a:pt x="375793" y="403860"/>
                </a:lnTo>
                <a:lnTo>
                  <a:pt x="340995" y="427990"/>
                </a:lnTo>
                <a:lnTo>
                  <a:pt x="301751" y="444500"/>
                </a:lnTo>
                <a:lnTo>
                  <a:pt x="259080" y="453390"/>
                </a:lnTo>
                <a:lnTo>
                  <a:pt x="236600" y="454660"/>
                </a:lnTo>
                <a:lnTo>
                  <a:pt x="323233" y="454660"/>
                </a:lnTo>
                <a:lnTo>
                  <a:pt x="369316" y="430530"/>
                </a:lnTo>
                <a:lnTo>
                  <a:pt x="404241" y="401320"/>
                </a:lnTo>
                <a:lnTo>
                  <a:pt x="432688" y="367030"/>
                </a:lnTo>
                <a:lnTo>
                  <a:pt x="454406" y="326390"/>
                </a:lnTo>
                <a:lnTo>
                  <a:pt x="467868" y="281940"/>
                </a:lnTo>
                <a:lnTo>
                  <a:pt x="472440" y="234950"/>
                </a:lnTo>
                <a:lnTo>
                  <a:pt x="471043" y="209550"/>
                </a:lnTo>
                <a:lnTo>
                  <a:pt x="461391" y="163830"/>
                </a:lnTo>
                <a:lnTo>
                  <a:pt x="443357" y="121920"/>
                </a:lnTo>
                <a:lnTo>
                  <a:pt x="417703" y="83820"/>
                </a:lnTo>
                <a:lnTo>
                  <a:pt x="385572" y="52070"/>
                </a:lnTo>
                <a:lnTo>
                  <a:pt x="347725" y="26670"/>
                </a:lnTo>
                <a:lnTo>
                  <a:pt x="327151" y="17780"/>
                </a:lnTo>
                <a:lnTo>
                  <a:pt x="323490" y="16510"/>
                </a:lnTo>
                <a:close/>
              </a:path>
              <a:path w="472439" h="471169">
                <a:moveTo>
                  <a:pt x="236600" y="34290"/>
                </a:moveTo>
                <a:lnTo>
                  <a:pt x="216026" y="34290"/>
                </a:lnTo>
                <a:lnTo>
                  <a:pt x="195961" y="38100"/>
                </a:lnTo>
                <a:lnTo>
                  <a:pt x="158115" y="49530"/>
                </a:lnTo>
                <a:lnTo>
                  <a:pt x="123825" y="68580"/>
                </a:lnTo>
                <a:lnTo>
                  <a:pt x="93980" y="92710"/>
                </a:lnTo>
                <a:lnTo>
                  <a:pt x="69215" y="121920"/>
                </a:lnTo>
                <a:lnTo>
                  <a:pt x="50546" y="156210"/>
                </a:lnTo>
                <a:lnTo>
                  <a:pt x="38735" y="194310"/>
                </a:lnTo>
                <a:lnTo>
                  <a:pt x="34544" y="234950"/>
                </a:lnTo>
                <a:lnTo>
                  <a:pt x="35433" y="255270"/>
                </a:lnTo>
                <a:lnTo>
                  <a:pt x="43434" y="294640"/>
                </a:lnTo>
                <a:lnTo>
                  <a:pt x="58674" y="331470"/>
                </a:lnTo>
                <a:lnTo>
                  <a:pt x="80263" y="363220"/>
                </a:lnTo>
                <a:lnTo>
                  <a:pt x="107696" y="391160"/>
                </a:lnTo>
                <a:lnTo>
                  <a:pt x="139826" y="412750"/>
                </a:lnTo>
                <a:lnTo>
                  <a:pt x="175895" y="427990"/>
                </a:lnTo>
                <a:lnTo>
                  <a:pt x="215137" y="435610"/>
                </a:lnTo>
                <a:lnTo>
                  <a:pt x="235838" y="436880"/>
                </a:lnTo>
                <a:lnTo>
                  <a:pt x="256412" y="436880"/>
                </a:lnTo>
                <a:lnTo>
                  <a:pt x="276479" y="433070"/>
                </a:lnTo>
                <a:lnTo>
                  <a:pt x="295783" y="427990"/>
                </a:lnTo>
                <a:lnTo>
                  <a:pt x="314325" y="421640"/>
                </a:lnTo>
                <a:lnTo>
                  <a:pt x="316846" y="420370"/>
                </a:lnTo>
                <a:lnTo>
                  <a:pt x="234950" y="420370"/>
                </a:lnTo>
                <a:lnTo>
                  <a:pt x="215900" y="419100"/>
                </a:lnTo>
                <a:lnTo>
                  <a:pt x="163322" y="405130"/>
                </a:lnTo>
                <a:lnTo>
                  <a:pt x="117983" y="377190"/>
                </a:lnTo>
                <a:lnTo>
                  <a:pt x="82550" y="337820"/>
                </a:lnTo>
                <a:lnTo>
                  <a:pt x="59690" y="289560"/>
                </a:lnTo>
                <a:lnTo>
                  <a:pt x="51816" y="234950"/>
                </a:lnTo>
                <a:lnTo>
                  <a:pt x="52832" y="215900"/>
                </a:lnTo>
                <a:lnTo>
                  <a:pt x="66801" y="162560"/>
                </a:lnTo>
                <a:lnTo>
                  <a:pt x="94615" y="116840"/>
                </a:lnTo>
                <a:lnTo>
                  <a:pt x="134238" y="82550"/>
                </a:lnTo>
                <a:lnTo>
                  <a:pt x="182753" y="58420"/>
                </a:lnTo>
                <a:lnTo>
                  <a:pt x="237490" y="50800"/>
                </a:lnTo>
                <a:lnTo>
                  <a:pt x="317608" y="50800"/>
                </a:lnTo>
                <a:lnTo>
                  <a:pt x="315087" y="49530"/>
                </a:lnTo>
                <a:lnTo>
                  <a:pt x="296672" y="43180"/>
                </a:lnTo>
                <a:lnTo>
                  <a:pt x="277241" y="38100"/>
                </a:lnTo>
                <a:lnTo>
                  <a:pt x="257301" y="35560"/>
                </a:lnTo>
                <a:lnTo>
                  <a:pt x="236600" y="34290"/>
                </a:lnTo>
                <a:close/>
              </a:path>
              <a:path w="472439" h="471169">
                <a:moveTo>
                  <a:pt x="317608" y="50800"/>
                </a:moveTo>
                <a:lnTo>
                  <a:pt x="237490" y="50800"/>
                </a:lnTo>
                <a:lnTo>
                  <a:pt x="256540" y="52070"/>
                </a:lnTo>
                <a:lnTo>
                  <a:pt x="274574" y="54610"/>
                </a:lnTo>
                <a:lnTo>
                  <a:pt x="325247" y="73660"/>
                </a:lnTo>
                <a:lnTo>
                  <a:pt x="367538" y="105410"/>
                </a:lnTo>
                <a:lnTo>
                  <a:pt x="399034" y="148590"/>
                </a:lnTo>
                <a:lnTo>
                  <a:pt x="417195" y="199390"/>
                </a:lnTo>
                <a:lnTo>
                  <a:pt x="420624" y="236220"/>
                </a:lnTo>
                <a:lnTo>
                  <a:pt x="419608" y="255270"/>
                </a:lnTo>
                <a:lnTo>
                  <a:pt x="405765" y="308610"/>
                </a:lnTo>
                <a:lnTo>
                  <a:pt x="377825" y="354330"/>
                </a:lnTo>
                <a:lnTo>
                  <a:pt x="338328" y="388620"/>
                </a:lnTo>
                <a:lnTo>
                  <a:pt x="289941" y="412750"/>
                </a:lnTo>
                <a:lnTo>
                  <a:pt x="234950" y="420370"/>
                </a:lnTo>
                <a:lnTo>
                  <a:pt x="316846" y="420370"/>
                </a:lnTo>
                <a:lnTo>
                  <a:pt x="364236" y="391160"/>
                </a:lnTo>
                <a:lnTo>
                  <a:pt x="391668" y="364490"/>
                </a:lnTo>
                <a:lnTo>
                  <a:pt x="413385" y="331470"/>
                </a:lnTo>
                <a:lnTo>
                  <a:pt x="428751" y="295910"/>
                </a:lnTo>
                <a:lnTo>
                  <a:pt x="436880" y="256540"/>
                </a:lnTo>
                <a:lnTo>
                  <a:pt x="437896" y="236220"/>
                </a:lnTo>
                <a:lnTo>
                  <a:pt x="437007" y="215900"/>
                </a:lnTo>
                <a:lnTo>
                  <a:pt x="429006" y="176530"/>
                </a:lnTo>
                <a:lnTo>
                  <a:pt x="413766" y="139700"/>
                </a:lnTo>
                <a:lnTo>
                  <a:pt x="392175" y="107950"/>
                </a:lnTo>
                <a:lnTo>
                  <a:pt x="364871" y="80010"/>
                </a:lnTo>
                <a:lnTo>
                  <a:pt x="332740" y="58420"/>
                </a:lnTo>
                <a:lnTo>
                  <a:pt x="317608" y="50800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8062" y="410921"/>
            <a:ext cx="7027875" cy="530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7A9799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0491" y="1491691"/>
            <a:ext cx="8352155" cy="4252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XJxTqGb_XU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6702552"/>
            <a:ext cx="8839200" cy="3175"/>
          </a:xfrm>
          <a:custGeom>
            <a:avLst/>
            <a:gdLst/>
            <a:ahLst/>
            <a:cxnLst/>
            <a:rect l="l" t="t" r="r" b="b"/>
            <a:pathLst>
              <a:path w="8839200" h="3175">
                <a:moveTo>
                  <a:pt x="0" y="3047"/>
                </a:moveTo>
                <a:lnTo>
                  <a:pt x="8839200" y="3047"/>
                </a:lnTo>
                <a:lnTo>
                  <a:pt x="8839200" y="0"/>
                </a:lnTo>
                <a:lnTo>
                  <a:pt x="0" y="0"/>
                </a:lnTo>
                <a:lnTo>
                  <a:pt x="0" y="3047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" y="2514600"/>
            <a:ext cx="8839200" cy="3877310"/>
          </a:xfrm>
          <a:custGeom>
            <a:avLst/>
            <a:gdLst/>
            <a:ahLst/>
            <a:cxnLst/>
            <a:rect l="l" t="t" r="r" b="b"/>
            <a:pathLst>
              <a:path w="8839200" h="3877310">
                <a:moveTo>
                  <a:pt x="0" y="3877055"/>
                </a:moveTo>
                <a:lnTo>
                  <a:pt x="8839200" y="3877055"/>
                </a:lnTo>
                <a:lnTo>
                  <a:pt x="8839200" y="0"/>
                </a:lnTo>
                <a:lnTo>
                  <a:pt x="0" y="0"/>
                </a:lnTo>
                <a:lnTo>
                  <a:pt x="0" y="3877055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l" t="t" r="r" b="b"/>
              <a:pathLst>
                <a:path w="9144000" h="6858000">
                  <a:moveTo>
                    <a:pt x="9144000" y="0"/>
                  </a:moveTo>
                  <a:lnTo>
                    <a:pt x="8991600" y="0"/>
                  </a:lnTo>
                  <a:lnTo>
                    <a:pt x="8991600" y="2514600"/>
                  </a:lnTo>
                  <a:lnTo>
                    <a:pt x="8991600" y="6705600"/>
                  </a:lnTo>
                  <a:lnTo>
                    <a:pt x="152400" y="6705600"/>
                  </a:lnTo>
                  <a:lnTo>
                    <a:pt x="152400" y="2514600"/>
                  </a:lnTo>
                  <a:lnTo>
                    <a:pt x="8991600" y="2514600"/>
                  </a:lnTo>
                  <a:lnTo>
                    <a:pt x="8991600" y="0"/>
                  </a:lnTo>
                  <a:lnTo>
                    <a:pt x="152400" y="0"/>
                  </a:lnTo>
                  <a:lnTo>
                    <a:pt x="0" y="0"/>
                  </a:lnTo>
                  <a:lnTo>
                    <a:pt x="0" y="2514600"/>
                  </a:lnTo>
                  <a:lnTo>
                    <a:pt x="0" y="6705600"/>
                  </a:lnTo>
                  <a:lnTo>
                    <a:pt x="0" y="6858000"/>
                  </a:lnTo>
                  <a:lnTo>
                    <a:pt x="152400" y="6858000"/>
                  </a:lnTo>
                  <a:lnTo>
                    <a:pt x="8991600" y="6858000"/>
                  </a:lnTo>
                  <a:lnTo>
                    <a:pt x="9143987" y="6858000"/>
                  </a:lnTo>
                  <a:lnTo>
                    <a:pt x="9144000" y="6705600"/>
                  </a:lnTo>
                  <a:lnTo>
                    <a:pt x="9143987" y="25146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6304" y="6391655"/>
              <a:ext cx="8833485" cy="311150"/>
            </a:xfrm>
            <a:custGeom>
              <a:avLst/>
              <a:gdLst/>
              <a:ahLst/>
              <a:cxnLst/>
              <a:rect l="l" t="t" r="r" b="b"/>
              <a:pathLst>
                <a:path w="8833485" h="311150">
                  <a:moveTo>
                    <a:pt x="8833104" y="0"/>
                  </a:moveTo>
                  <a:lnTo>
                    <a:pt x="0" y="0"/>
                  </a:lnTo>
                  <a:lnTo>
                    <a:pt x="0" y="310896"/>
                  </a:lnTo>
                  <a:lnTo>
                    <a:pt x="8833104" y="310896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5447" y="2420111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12192">
              <a:solidFill>
                <a:srgbClr val="7A979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3923" y="153923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9143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67200" y="2115311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83"/>
                  </a:lnTo>
                  <a:lnTo>
                    <a:pt x="575564" y="164757"/>
                  </a:lnTo>
                  <a:lnTo>
                    <a:pt x="550760" y="124815"/>
                  </a:lnTo>
                  <a:lnTo>
                    <a:pt x="520293" y="89306"/>
                  </a:lnTo>
                  <a:lnTo>
                    <a:pt x="484771" y="58826"/>
                  </a:lnTo>
                  <a:lnTo>
                    <a:pt x="444842" y="34036"/>
                  </a:lnTo>
                  <a:lnTo>
                    <a:pt x="401116" y="15544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15" y="58839"/>
                  </a:lnTo>
                  <a:lnTo>
                    <a:pt x="89293" y="89306"/>
                  </a:lnTo>
                  <a:lnTo>
                    <a:pt x="58826" y="124828"/>
                  </a:lnTo>
                  <a:lnTo>
                    <a:pt x="34023" y="164757"/>
                  </a:lnTo>
                  <a:lnTo>
                    <a:pt x="15544" y="208483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44" y="401129"/>
                  </a:lnTo>
                  <a:lnTo>
                    <a:pt x="34023" y="444855"/>
                  </a:lnTo>
                  <a:lnTo>
                    <a:pt x="58826" y="484784"/>
                  </a:lnTo>
                  <a:lnTo>
                    <a:pt x="89293" y="520306"/>
                  </a:lnTo>
                  <a:lnTo>
                    <a:pt x="124815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16" y="594055"/>
                  </a:lnTo>
                  <a:lnTo>
                    <a:pt x="444842" y="575576"/>
                  </a:lnTo>
                  <a:lnTo>
                    <a:pt x="484784" y="550773"/>
                  </a:lnTo>
                  <a:lnTo>
                    <a:pt x="520293" y="520306"/>
                  </a:lnTo>
                  <a:lnTo>
                    <a:pt x="550773" y="484784"/>
                  </a:lnTo>
                  <a:lnTo>
                    <a:pt x="575564" y="444855"/>
                  </a:lnTo>
                  <a:lnTo>
                    <a:pt x="594055" y="401116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337303" y="2186685"/>
              <a:ext cx="472440" cy="471170"/>
            </a:xfrm>
            <a:custGeom>
              <a:avLst/>
              <a:gdLst/>
              <a:ahLst/>
              <a:cxnLst/>
              <a:rect l="l" t="t" r="r" b="b"/>
              <a:pathLst>
                <a:path w="472439" h="471169">
                  <a:moveTo>
                    <a:pt x="258953" y="0"/>
                  </a:moveTo>
                  <a:lnTo>
                    <a:pt x="234950" y="0"/>
                  </a:lnTo>
                  <a:lnTo>
                    <a:pt x="210693" y="1270"/>
                  </a:lnTo>
                  <a:lnTo>
                    <a:pt x="164719" y="10160"/>
                  </a:lnTo>
                  <a:lnTo>
                    <a:pt x="122555" y="29210"/>
                  </a:lnTo>
                  <a:lnTo>
                    <a:pt x="85090" y="54610"/>
                  </a:lnTo>
                  <a:lnTo>
                    <a:pt x="53212" y="86360"/>
                  </a:lnTo>
                  <a:lnTo>
                    <a:pt x="27940" y="124460"/>
                  </a:lnTo>
                  <a:lnTo>
                    <a:pt x="10287" y="166370"/>
                  </a:lnTo>
                  <a:lnTo>
                    <a:pt x="1016" y="213360"/>
                  </a:lnTo>
                  <a:lnTo>
                    <a:pt x="0" y="236220"/>
                  </a:lnTo>
                  <a:lnTo>
                    <a:pt x="1397" y="261620"/>
                  </a:lnTo>
                  <a:lnTo>
                    <a:pt x="11049" y="307340"/>
                  </a:lnTo>
                  <a:lnTo>
                    <a:pt x="29210" y="349250"/>
                  </a:lnTo>
                  <a:lnTo>
                    <a:pt x="54737" y="387350"/>
                  </a:lnTo>
                  <a:lnTo>
                    <a:pt x="86995" y="419100"/>
                  </a:lnTo>
                  <a:lnTo>
                    <a:pt x="124713" y="444500"/>
                  </a:lnTo>
                  <a:lnTo>
                    <a:pt x="167259" y="461010"/>
                  </a:lnTo>
                  <a:lnTo>
                    <a:pt x="213487" y="471170"/>
                  </a:lnTo>
                  <a:lnTo>
                    <a:pt x="237490" y="471170"/>
                  </a:lnTo>
                  <a:lnTo>
                    <a:pt x="261747" y="469900"/>
                  </a:lnTo>
                  <a:lnTo>
                    <a:pt x="284988" y="467360"/>
                  </a:lnTo>
                  <a:lnTo>
                    <a:pt x="307721" y="461010"/>
                  </a:lnTo>
                  <a:lnTo>
                    <a:pt x="323233" y="454660"/>
                  </a:lnTo>
                  <a:lnTo>
                    <a:pt x="236600" y="454660"/>
                  </a:lnTo>
                  <a:lnTo>
                    <a:pt x="214249" y="453390"/>
                  </a:lnTo>
                  <a:lnTo>
                    <a:pt x="171576" y="444500"/>
                  </a:lnTo>
                  <a:lnTo>
                    <a:pt x="132207" y="427990"/>
                  </a:lnTo>
                  <a:lnTo>
                    <a:pt x="97282" y="405130"/>
                  </a:lnTo>
                  <a:lnTo>
                    <a:pt x="67563" y="375920"/>
                  </a:lnTo>
                  <a:lnTo>
                    <a:pt x="43942" y="340360"/>
                  </a:lnTo>
                  <a:lnTo>
                    <a:pt x="27178" y="300990"/>
                  </a:lnTo>
                  <a:lnTo>
                    <a:pt x="18415" y="259080"/>
                  </a:lnTo>
                  <a:lnTo>
                    <a:pt x="17272" y="236220"/>
                  </a:lnTo>
                  <a:lnTo>
                    <a:pt x="18287" y="213360"/>
                  </a:lnTo>
                  <a:lnTo>
                    <a:pt x="26924" y="171450"/>
                  </a:lnTo>
                  <a:lnTo>
                    <a:pt x="43561" y="132080"/>
                  </a:lnTo>
                  <a:lnTo>
                    <a:pt x="67056" y="96520"/>
                  </a:lnTo>
                  <a:lnTo>
                    <a:pt x="96647" y="67310"/>
                  </a:lnTo>
                  <a:lnTo>
                    <a:pt x="131572" y="43180"/>
                  </a:lnTo>
                  <a:lnTo>
                    <a:pt x="170687" y="26670"/>
                  </a:lnTo>
                  <a:lnTo>
                    <a:pt x="213360" y="17780"/>
                  </a:lnTo>
                  <a:lnTo>
                    <a:pt x="235838" y="16510"/>
                  </a:lnTo>
                  <a:lnTo>
                    <a:pt x="323490" y="16510"/>
                  </a:lnTo>
                  <a:lnTo>
                    <a:pt x="305181" y="10160"/>
                  </a:lnTo>
                  <a:lnTo>
                    <a:pt x="282575" y="3810"/>
                  </a:lnTo>
                  <a:lnTo>
                    <a:pt x="258953" y="0"/>
                  </a:lnTo>
                  <a:close/>
                </a:path>
                <a:path w="472439" h="471169">
                  <a:moveTo>
                    <a:pt x="323490" y="16510"/>
                  </a:moveTo>
                  <a:lnTo>
                    <a:pt x="235838" y="16510"/>
                  </a:lnTo>
                  <a:lnTo>
                    <a:pt x="258191" y="17780"/>
                  </a:lnTo>
                  <a:lnTo>
                    <a:pt x="279908" y="21590"/>
                  </a:lnTo>
                  <a:lnTo>
                    <a:pt x="321183" y="34290"/>
                  </a:lnTo>
                  <a:lnTo>
                    <a:pt x="358267" y="53340"/>
                  </a:lnTo>
                  <a:lnTo>
                    <a:pt x="390779" y="80010"/>
                  </a:lnTo>
                  <a:lnTo>
                    <a:pt x="417575" y="113030"/>
                  </a:lnTo>
                  <a:lnTo>
                    <a:pt x="437896" y="149860"/>
                  </a:lnTo>
                  <a:lnTo>
                    <a:pt x="450596" y="190500"/>
                  </a:lnTo>
                  <a:lnTo>
                    <a:pt x="455168" y="234950"/>
                  </a:lnTo>
                  <a:lnTo>
                    <a:pt x="454151" y="257810"/>
                  </a:lnTo>
                  <a:lnTo>
                    <a:pt x="445516" y="299720"/>
                  </a:lnTo>
                  <a:lnTo>
                    <a:pt x="429006" y="339090"/>
                  </a:lnTo>
                  <a:lnTo>
                    <a:pt x="405384" y="374650"/>
                  </a:lnTo>
                  <a:lnTo>
                    <a:pt x="375793" y="403860"/>
                  </a:lnTo>
                  <a:lnTo>
                    <a:pt x="340995" y="427990"/>
                  </a:lnTo>
                  <a:lnTo>
                    <a:pt x="301751" y="444500"/>
                  </a:lnTo>
                  <a:lnTo>
                    <a:pt x="259080" y="453390"/>
                  </a:lnTo>
                  <a:lnTo>
                    <a:pt x="236600" y="454660"/>
                  </a:lnTo>
                  <a:lnTo>
                    <a:pt x="323233" y="454660"/>
                  </a:lnTo>
                  <a:lnTo>
                    <a:pt x="369316" y="430530"/>
                  </a:lnTo>
                  <a:lnTo>
                    <a:pt x="404241" y="401320"/>
                  </a:lnTo>
                  <a:lnTo>
                    <a:pt x="432688" y="367030"/>
                  </a:lnTo>
                  <a:lnTo>
                    <a:pt x="454406" y="326390"/>
                  </a:lnTo>
                  <a:lnTo>
                    <a:pt x="467868" y="281940"/>
                  </a:lnTo>
                  <a:lnTo>
                    <a:pt x="472440" y="234950"/>
                  </a:lnTo>
                  <a:lnTo>
                    <a:pt x="471043" y="209550"/>
                  </a:lnTo>
                  <a:lnTo>
                    <a:pt x="461391" y="163830"/>
                  </a:lnTo>
                  <a:lnTo>
                    <a:pt x="443357" y="121920"/>
                  </a:lnTo>
                  <a:lnTo>
                    <a:pt x="417703" y="83820"/>
                  </a:lnTo>
                  <a:lnTo>
                    <a:pt x="385572" y="52070"/>
                  </a:lnTo>
                  <a:lnTo>
                    <a:pt x="347725" y="26670"/>
                  </a:lnTo>
                  <a:lnTo>
                    <a:pt x="327151" y="17780"/>
                  </a:lnTo>
                  <a:lnTo>
                    <a:pt x="323490" y="16510"/>
                  </a:lnTo>
                  <a:close/>
                </a:path>
                <a:path w="472439" h="471169">
                  <a:moveTo>
                    <a:pt x="236600" y="34290"/>
                  </a:moveTo>
                  <a:lnTo>
                    <a:pt x="216026" y="34290"/>
                  </a:lnTo>
                  <a:lnTo>
                    <a:pt x="195961" y="38100"/>
                  </a:lnTo>
                  <a:lnTo>
                    <a:pt x="158115" y="49530"/>
                  </a:lnTo>
                  <a:lnTo>
                    <a:pt x="123825" y="68580"/>
                  </a:lnTo>
                  <a:lnTo>
                    <a:pt x="93980" y="92710"/>
                  </a:lnTo>
                  <a:lnTo>
                    <a:pt x="69215" y="121920"/>
                  </a:lnTo>
                  <a:lnTo>
                    <a:pt x="50546" y="156210"/>
                  </a:lnTo>
                  <a:lnTo>
                    <a:pt x="38735" y="194310"/>
                  </a:lnTo>
                  <a:lnTo>
                    <a:pt x="34544" y="234950"/>
                  </a:lnTo>
                  <a:lnTo>
                    <a:pt x="35433" y="255270"/>
                  </a:lnTo>
                  <a:lnTo>
                    <a:pt x="43434" y="294640"/>
                  </a:lnTo>
                  <a:lnTo>
                    <a:pt x="58674" y="331470"/>
                  </a:lnTo>
                  <a:lnTo>
                    <a:pt x="80263" y="363220"/>
                  </a:lnTo>
                  <a:lnTo>
                    <a:pt x="107696" y="391160"/>
                  </a:lnTo>
                  <a:lnTo>
                    <a:pt x="139826" y="412750"/>
                  </a:lnTo>
                  <a:lnTo>
                    <a:pt x="175895" y="427990"/>
                  </a:lnTo>
                  <a:lnTo>
                    <a:pt x="215137" y="436880"/>
                  </a:lnTo>
                  <a:lnTo>
                    <a:pt x="256412" y="436880"/>
                  </a:lnTo>
                  <a:lnTo>
                    <a:pt x="276479" y="433070"/>
                  </a:lnTo>
                  <a:lnTo>
                    <a:pt x="295783" y="427990"/>
                  </a:lnTo>
                  <a:lnTo>
                    <a:pt x="314325" y="421640"/>
                  </a:lnTo>
                  <a:lnTo>
                    <a:pt x="316846" y="420370"/>
                  </a:lnTo>
                  <a:lnTo>
                    <a:pt x="234950" y="420370"/>
                  </a:lnTo>
                  <a:lnTo>
                    <a:pt x="215900" y="419100"/>
                  </a:lnTo>
                  <a:lnTo>
                    <a:pt x="163322" y="405130"/>
                  </a:lnTo>
                  <a:lnTo>
                    <a:pt x="117983" y="377190"/>
                  </a:lnTo>
                  <a:lnTo>
                    <a:pt x="82550" y="337820"/>
                  </a:lnTo>
                  <a:lnTo>
                    <a:pt x="59690" y="289560"/>
                  </a:lnTo>
                  <a:lnTo>
                    <a:pt x="51816" y="234950"/>
                  </a:lnTo>
                  <a:lnTo>
                    <a:pt x="52832" y="215900"/>
                  </a:lnTo>
                  <a:lnTo>
                    <a:pt x="66801" y="162560"/>
                  </a:lnTo>
                  <a:lnTo>
                    <a:pt x="94615" y="116840"/>
                  </a:lnTo>
                  <a:lnTo>
                    <a:pt x="134238" y="82550"/>
                  </a:lnTo>
                  <a:lnTo>
                    <a:pt x="182753" y="58420"/>
                  </a:lnTo>
                  <a:lnTo>
                    <a:pt x="237490" y="50800"/>
                  </a:lnTo>
                  <a:lnTo>
                    <a:pt x="317608" y="50800"/>
                  </a:lnTo>
                  <a:lnTo>
                    <a:pt x="315087" y="49530"/>
                  </a:lnTo>
                  <a:lnTo>
                    <a:pt x="296672" y="43180"/>
                  </a:lnTo>
                  <a:lnTo>
                    <a:pt x="277241" y="38100"/>
                  </a:lnTo>
                  <a:lnTo>
                    <a:pt x="257301" y="35560"/>
                  </a:lnTo>
                  <a:lnTo>
                    <a:pt x="236600" y="34290"/>
                  </a:lnTo>
                  <a:close/>
                </a:path>
                <a:path w="472439" h="471169">
                  <a:moveTo>
                    <a:pt x="317608" y="50800"/>
                  </a:moveTo>
                  <a:lnTo>
                    <a:pt x="237490" y="50800"/>
                  </a:lnTo>
                  <a:lnTo>
                    <a:pt x="256540" y="52070"/>
                  </a:lnTo>
                  <a:lnTo>
                    <a:pt x="274574" y="54610"/>
                  </a:lnTo>
                  <a:lnTo>
                    <a:pt x="325247" y="73660"/>
                  </a:lnTo>
                  <a:lnTo>
                    <a:pt x="367538" y="106680"/>
                  </a:lnTo>
                  <a:lnTo>
                    <a:pt x="399034" y="148590"/>
                  </a:lnTo>
                  <a:lnTo>
                    <a:pt x="417195" y="199390"/>
                  </a:lnTo>
                  <a:lnTo>
                    <a:pt x="420624" y="236220"/>
                  </a:lnTo>
                  <a:lnTo>
                    <a:pt x="419608" y="255270"/>
                  </a:lnTo>
                  <a:lnTo>
                    <a:pt x="405765" y="308610"/>
                  </a:lnTo>
                  <a:lnTo>
                    <a:pt x="377825" y="354330"/>
                  </a:lnTo>
                  <a:lnTo>
                    <a:pt x="338328" y="388620"/>
                  </a:lnTo>
                  <a:lnTo>
                    <a:pt x="289941" y="412750"/>
                  </a:lnTo>
                  <a:lnTo>
                    <a:pt x="234950" y="420370"/>
                  </a:lnTo>
                  <a:lnTo>
                    <a:pt x="316846" y="420370"/>
                  </a:lnTo>
                  <a:lnTo>
                    <a:pt x="364236" y="391160"/>
                  </a:lnTo>
                  <a:lnTo>
                    <a:pt x="391668" y="364490"/>
                  </a:lnTo>
                  <a:lnTo>
                    <a:pt x="413385" y="331470"/>
                  </a:lnTo>
                  <a:lnTo>
                    <a:pt x="428751" y="295910"/>
                  </a:lnTo>
                  <a:lnTo>
                    <a:pt x="436880" y="256540"/>
                  </a:lnTo>
                  <a:lnTo>
                    <a:pt x="437896" y="236220"/>
                  </a:lnTo>
                  <a:lnTo>
                    <a:pt x="437007" y="215900"/>
                  </a:lnTo>
                  <a:lnTo>
                    <a:pt x="429006" y="176530"/>
                  </a:lnTo>
                  <a:lnTo>
                    <a:pt x="413766" y="139700"/>
                  </a:lnTo>
                  <a:lnTo>
                    <a:pt x="392175" y="107950"/>
                  </a:lnTo>
                  <a:lnTo>
                    <a:pt x="364871" y="80010"/>
                  </a:lnTo>
                  <a:lnTo>
                    <a:pt x="332740" y="58420"/>
                  </a:lnTo>
                  <a:lnTo>
                    <a:pt x="317608" y="50800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988057" y="1417396"/>
            <a:ext cx="517715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D16248"/>
                </a:solidFill>
              </a:rPr>
              <a:t>ELECTROPHORESIS</a:t>
            </a:r>
            <a:endParaRPr sz="4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003300">
              <a:lnSpc>
                <a:spcPct val="100000"/>
              </a:lnSpc>
              <a:spcBef>
                <a:spcPts val="115"/>
              </a:spcBef>
            </a:pPr>
            <a:r>
              <a:rPr dirty="0"/>
              <a:t>Working</a:t>
            </a:r>
            <a:r>
              <a:rPr spc="-9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52373" rIns="0" bIns="0" rtlCol="0">
            <a:spAutoFit/>
          </a:bodyPr>
          <a:lstStyle/>
          <a:p>
            <a:pPr marL="285115" marR="5080" indent="-273050" algn="just">
              <a:lnSpc>
                <a:spcPct val="100000"/>
              </a:lnSpc>
              <a:spcBef>
                <a:spcPts val="11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/>
              <a:t>The</a:t>
            </a:r>
            <a:r>
              <a:rPr sz="2100" spc="165" dirty="0"/>
              <a:t>  </a:t>
            </a:r>
            <a:r>
              <a:rPr sz="2100" dirty="0"/>
              <a:t>working</a:t>
            </a:r>
            <a:r>
              <a:rPr sz="2100" spc="155" dirty="0"/>
              <a:t>  </a:t>
            </a:r>
            <a:r>
              <a:rPr sz="2100" dirty="0"/>
              <a:t>principle</a:t>
            </a:r>
            <a:r>
              <a:rPr sz="2100" spc="155" dirty="0"/>
              <a:t>  </a:t>
            </a:r>
            <a:r>
              <a:rPr sz="2100" dirty="0"/>
              <a:t>of</a:t>
            </a:r>
            <a:r>
              <a:rPr sz="2100" spc="165" dirty="0"/>
              <a:t>  </a:t>
            </a:r>
            <a:r>
              <a:rPr sz="2100" dirty="0"/>
              <a:t>electrophoresis</a:t>
            </a:r>
            <a:r>
              <a:rPr sz="2100" spc="160" dirty="0"/>
              <a:t>  </a:t>
            </a:r>
            <a:r>
              <a:rPr sz="2100" dirty="0"/>
              <a:t>is</a:t>
            </a:r>
            <a:r>
              <a:rPr sz="2100" spc="160" dirty="0"/>
              <a:t>  </a:t>
            </a:r>
            <a:r>
              <a:rPr sz="2100" dirty="0"/>
              <a:t>that</a:t>
            </a:r>
            <a:r>
              <a:rPr sz="2100" spc="155" dirty="0"/>
              <a:t>  </a:t>
            </a:r>
            <a:r>
              <a:rPr sz="2100" dirty="0"/>
              <a:t>it</a:t>
            </a:r>
            <a:r>
              <a:rPr sz="2100" spc="155" dirty="0"/>
              <a:t>  </a:t>
            </a:r>
            <a:r>
              <a:rPr sz="2100" dirty="0"/>
              <a:t>causes</a:t>
            </a:r>
            <a:r>
              <a:rPr sz="2100" spc="160" dirty="0"/>
              <a:t>  </a:t>
            </a:r>
            <a:r>
              <a:rPr sz="2100" spc="-25" dirty="0"/>
              <a:t>the 	</a:t>
            </a:r>
            <a:r>
              <a:rPr sz="2100" dirty="0"/>
              <a:t>separation</a:t>
            </a:r>
            <a:r>
              <a:rPr sz="2100" spc="-15" dirty="0"/>
              <a:t> </a:t>
            </a:r>
            <a:r>
              <a:rPr sz="2100" dirty="0"/>
              <a:t>of the</a:t>
            </a:r>
            <a:r>
              <a:rPr sz="2100" spc="-5" dirty="0"/>
              <a:t> </a:t>
            </a:r>
            <a:r>
              <a:rPr sz="2100" dirty="0"/>
              <a:t>molecules,</a:t>
            </a:r>
            <a:r>
              <a:rPr sz="2100" spc="-20" dirty="0"/>
              <a:t> </a:t>
            </a:r>
            <a:r>
              <a:rPr sz="2100" dirty="0"/>
              <a:t>ions</a:t>
            </a:r>
            <a:r>
              <a:rPr sz="2100" spc="-15" dirty="0"/>
              <a:t> </a:t>
            </a:r>
            <a:r>
              <a:rPr sz="2100" dirty="0"/>
              <a:t>or</a:t>
            </a:r>
            <a:r>
              <a:rPr sz="2100" spc="-10" dirty="0"/>
              <a:t> </a:t>
            </a:r>
            <a:r>
              <a:rPr sz="2100" dirty="0"/>
              <a:t>colloidal</a:t>
            </a:r>
            <a:r>
              <a:rPr sz="2100" spc="-15" dirty="0"/>
              <a:t> </a:t>
            </a:r>
            <a:r>
              <a:rPr sz="2100" dirty="0"/>
              <a:t>particles</a:t>
            </a:r>
            <a:r>
              <a:rPr sz="2100" spc="-5" dirty="0"/>
              <a:t> </a:t>
            </a:r>
            <a:r>
              <a:rPr sz="2100" dirty="0"/>
              <a:t>that</a:t>
            </a:r>
            <a:r>
              <a:rPr sz="2100" spc="-20" dirty="0"/>
              <a:t> </a:t>
            </a:r>
            <a:r>
              <a:rPr sz="2100" spc="-10" dirty="0"/>
              <a:t>suspends 	</a:t>
            </a:r>
            <a:r>
              <a:rPr sz="2100" dirty="0"/>
              <a:t>in</a:t>
            </a:r>
            <a:r>
              <a:rPr sz="2100" spc="-40" dirty="0"/>
              <a:t> </a:t>
            </a:r>
            <a:r>
              <a:rPr sz="2100" dirty="0"/>
              <a:t>the matrix</a:t>
            </a:r>
            <a:r>
              <a:rPr sz="2100" spc="-20" dirty="0"/>
              <a:t> </a:t>
            </a:r>
            <a:r>
              <a:rPr sz="2100" dirty="0"/>
              <a:t>under</a:t>
            </a:r>
            <a:r>
              <a:rPr sz="2100" spc="-75" dirty="0"/>
              <a:t> </a:t>
            </a:r>
            <a:r>
              <a:rPr sz="2100" dirty="0"/>
              <a:t>the</a:t>
            </a:r>
            <a:r>
              <a:rPr sz="2100" spc="-5" dirty="0"/>
              <a:t> </a:t>
            </a:r>
            <a:r>
              <a:rPr sz="2100" dirty="0"/>
              <a:t>force</a:t>
            </a:r>
            <a:r>
              <a:rPr sz="2100" spc="-25" dirty="0"/>
              <a:t> </a:t>
            </a:r>
            <a:r>
              <a:rPr sz="2100" dirty="0"/>
              <a:t>of</a:t>
            </a:r>
            <a:r>
              <a:rPr sz="2100" spc="25" dirty="0"/>
              <a:t> </a:t>
            </a:r>
            <a:r>
              <a:rPr sz="2100" dirty="0"/>
              <a:t>an</a:t>
            </a:r>
            <a:r>
              <a:rPr sz="2100" spc="-15" dirty="0"/>
              <a:t> </a:t>
            </a:r>
            <a:r>
              <a:rPr sz="2100" dirty="0"/>
              <a:t>electric</a:t>
            </a:r>
            <a:r>
              <a:rPr sz="2100" spc="-90" dirty="0"/>
              <a:t> </a:t>
            </a:r>
            <a:r>
              <a:rPr sz="2100" spc="-10" dirty="0"/>
              <a:t>field.</a:t>
            </a:r>
            <a:endParaRPr sz="2100"/>
          </a:p>
          <a:p>
            <a:pPr>
              <a:lnSpc>
                <a:spcPct val="100000"/>
              </a:lnSpc>
              <a:spcBef>
                <a:spcPts val="1145"/>
              </a:spcBef>
              <a:buClr>
                <a:srgbClr val="D16248"/>
              </a:buClr>
              <a:buFont typeface="Segoe UI Symbol"/>
              <a:buChar char="⚫"/>
            </a:pPr>
            <a:endParaRPr sz="2100"/>
          </a:p>
          <a:p>
            <a:pPr marL="285115" marR="5715" indent="-273050" algn="just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/>
              <a:t>The</a:t>
            </a:r>
            <a:r>
              <a:rPr sz="2100" spc="380" dirty="0"/>
              <a:t> </a:t>
            </a:r>
            <a:r>
              <a:rPr sz="2100" dirty="0"/>
              <a:t>electric</a:t>
            </a:r>
            <a:r>
              <a:rPr sz="2100" spc="375" dirty="0"/>
              <a:t> </a:t>
            </a:r>
            <a:r>
              <a:rPr sz="2100" dirty="0"/>
              <a:t>field</a:t>
            </a:r>
            <a:r>
              <a:rPr sz="2100" spc="385" dirty="0"/>
              <a:t> </a:t>
            </a:r>
            <a:r>
              <a:rPr sz="2100" dirty="0"/>
              <a:t>allows</a:t>
            </a:r>
            <a:r>
              <a:rPr sz="2100" spc="380" dirty="0"/>
              <a:t> </a:t>
            </a:r>
            <a:r>
              <a:rPr sz="2100" dirty="0"/>
              <a:t>the</a:t>
            </a:r>
            <a:r>
              <a:rPr sz="2100" spc="380" dirty="0"/>
              <a:t> </a:t>
            </a:r>
            <a:r>
              <a:rPr sz="2100" b="1" dirty="0">
                <a:latin typeface="Georgia"/>
                <a:cs typeface="Georgia"/>
              </a:rPr>
              <a:t>migration</a:t>
            </a:r>
            <a:r>
              <a:rPr sz="2100" b="1" spc="350" dirty="0">
                <a:latin typeface="Georgia"/>
                <a:cs typeface="Georgia"/>
              </a:rPr>
              <a:t> </a:t>
            </a:r>
            <a:r>
              <a:rPr sz="2100" dirty="0"/>
              <a:t>of</a:t>
            </a:r>
            <a:r>
              <a:rPr sz="2100" spc="380" dirty="0"/>
              <a:t> </a:t>
            </a:r>
            <a:r>
              <a:rPr sz="2100" dirty="0"/>
              <a:t>the</a:t>
            </a:r>
            <a:r>
              <a:rPr sz="2100" spc="385" dirty="0"/>
              <a:t> </a:t>
            </a:r>
            <a:r>
              <a:rPr sz="2100" dirty="0"/>
              <a:t>positively</a:t>
            </a:r>
            <a:r>
              <a:rPr sz="2100" spc="345" dirty="0"/>
              <a:t> </a:t>
            </a:r>
            <a:r>
              <a:rPr sz="2100" spc="-10" dirty="0"/>
              <a:t>charged 	</a:t>
            </a:r>
            <a:r>
              <a:rPr sz="2100" dirty="0"/>
              <a:t>molecule</a:t>
            </a:r>
            <a:r>
              <a:rPr sz="2100" spc="-15" dirty="0"/>
              <a:t> </a:t>
            </a:r>
            <a:r>
              <a:rPr sz="2100" dirty="0"/>
              <a:t>towards</a:t>
            </a:r>
            <a:r>
              <a:rPr sz="2100" spc="-30" dirty="0"/>
              <a:t> </a:t>
            </a:r>
            <a:r>
              <a:rPr sz="2100" dirty="0"/>
              <a:t>the</a:t>
            </a:r>
            <a:r>
              <a:rPr sz="2100" spc="-25" dirty="0"/>
              <a:t> </a:t>
            </a:r>
            <a:r>
              <a:rPr sz="2100" dirty="0"/>
              <a:t>anode</a:t>
            </a:r>
            <a:r>
              <a:rPr sz="2100" spc="-15" dirty="0"/>
              <a:t> </a:t>
            </a:r>
            <a:r>
              <a:rPr sz="2100" dirty="0"/>
              <a:t>and</a:t>
            </a:r>
            <a:r>
              <a:rPr sz="2100" spc="-20" dirty="0"/>
              <a:t> </a:t>
            </a:r>
            <a:r>
              <a:rPr sz="2100" dirty="0"/>
              <a:t>the</a:t>
            </a:r>
            <a:r>
              <a:rPr sz="2100" spc="-45" dirty="0"/>
              <a:t> </a:t>
            </a:r>
            <a:r>
              <a:rPr sz="2100" dirty="0"/>
              <a:t>migration</a:t>
            </a:r>
            <a:r>
              <a:rPr sz="2100" spc="-30" dirty="0"/>
              <a:t> </a:t>
            </a:r>
            <a:r>
              <a:rPr sz="2100" dirty="0"/>
              <a:t>of</a:t>
            </a:r>
            <a:r>
              <a:rPr sz="2100" spc="-20" dirty="0"/>
              <a:t> </a:t>
            </a:r>
            <a:r>
              <a:rPr sz="2100" dirty="0"/>
              <a:t>negatively</a:t>
            </a:r>
            <a:r>
              <a:rPr sz="2100" spc="-45" dirty="0"/>
              <a:t> </a:t>
            </a:r>
            <a:r>
              <a:rPr sz="2100" spc="-10" dirty="0"/>
              <a:t>charged 	</a:t>
            </a:r>
            <a:r>
              <a:rPr sz="2100" dirty="0"/>
              <a:t>molecule</a:t>
            </a:r>
            <a:r>
              <a:rPr sz="2100" spc="-90" dirty="0"/>
              <a:t> </a:t>
            </a:r>
            <a:r>
              <a:rPr sz="2100" dirty="0"/>
              <a:t>towards</a:t>
            </a:r>
            <a:r>
              <a:rPr sz="2100" spc="-30" dirty="0"/>
              <a:t> </a:t>
            </a:r>
            <a:r>
              <a:rPr sz="2100" dirty="0"/>
              <a:t>the</a:t>
            </a:r>
            <a:r>
              <a:rPr sz="2100" spc="-20" dirty="0"/>
              <a:t> </a:t>
            </a:r>
            <a:r>
              <a:rPr sz="2100" spc="-10" dirty="0"/>
              <a:t>cathode.</a:t>
            </a:r>
            <a:endParaRPr sz="2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50"/>
              </a:spcBef>
              <a:buClr>
                <a:srgbClr val="D16248"/>
              </a:buClr>
              <a:buFont typeface="Segoe UI Symbol"/>
              <a:buChar char="⚫"/>
            </a:pPr>
            <a:endParaRPr sz="2100"/>
          </a:p>
          <a:p>
            <a:pPr marL="284480" marR="5080" indent="-272415" algn="just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/>
              <a:t>Therefore,</a:t>
            </a:r>
            <a:r>
              <a:rPr sz="2100" spc="250" dirty="0"/>
              <a:t>  </a:t>
            </a:r>
            <a:r>
              <a:rPr sz="2100" dirty="0"/>
              <a:t>electrophoresis</a:t>
            </a:r>
            <a:r>
              <a:rPr sz="2100" spc="235" dirty="0"/>
              <a:t>  </a:t>
            </a:r>
            <a:r>
              <a:rPr sz="2100" dirty="0"/>
              <a:t>is</a:t>
            </a:r>
            <a:r>
              <a:rPr sz="2100" spc="245" dirty="0"/>
              <a:t>  </a:t>
            </a:r>
            <a:r>
              <a:rPr sz="2100" dirty="0"/>
              <a:t>the</a:t>
            </a:r>
            <a:r>
              <a:rPr sz="2100" spc="245" dirty="0"/>
              <a:t>  </a:t>
            </a:r>
            <a:r>
              <a:rPr sz="2100" b="1" dirty="0">
                <a:latin typeface="Georgia"/>
                <a:cs typeface="Georgia"/>
              </a:rPr>
              <a:t>electrokinetic</a:t>
            </a:r>
            <a:r>
              <a:rPr sz="2100" b="1" spc="220" dirty="0">
                <a:latin typeface="Georgia"/>
                <a:cs typeface="Georgia"/>
              </a:rPr>
              <a:t>  </a:t>
            </a:r>
            <a:r>
              <a:rPr sz="2100" spc="-10" dirty="0"/>
              <a:t>phenomenon 	</a:t>
            </a:r>
            <a:r>
              <a:rPr sz="2100" dirty="0"/>
              <a:t>where</a:t>
            </a:r>
            <a:r>
              <a:rPr sz="2100" spc="130" dirty="0"/>
              <a:t>  </a:t>
            </a:r>
            <a:r>
              <a:rPr sz="2100" dirty="0"/>
              <a:t>the</a:t>
            </a:r>
            <a:r>
              <a:rPr sz="2100" spc="130" dirty="0"/>
              <a:t>  </a:t>
            </a:r>
            <a:r>
              <a:rPr sz="2100" dirty="0"/>
              <a:t>motion</a:t>
            </a:r>
            <a:r>
              <a:rPr sz="2100" spc="125" dirty="0"/>
              <a:t>  </a:t>
            </a:r>
            <a:r>
              <a:rPr sz="2100" dirty="0"/>
              <a:t>of</a:t>
            </a:r>
            <a:r>
              <a:rPr sz="2100" spc="120" dirty="0"/>
              <a:t>  </a:t>
            </a:r>
            <a:r>
              <a:rPr sz="2100" dirty="0"/>
              <a:t>molecules</a:t>
            </a:r>
            <a:r>
              <a:rPr sz="2100" spc="130" dirty="0"/>
              <a:t>  </a:t>
            </a:r>
            <a:r>
              <a:rPr sz="2100" dirty="0"/>
              <a:t>occurs</a:t>
            </a:r>
            <a:r>
              <a:rPr sz="2100" spc="114" dirty="0"/>
              <a:t>  </a:t>
            </a:r>
            <a:r>
              <a:rPr sz="2100" dirty="0"/>
              <a:t>under</a:t>
            </a:r>
            <a:r>
              <a:rPr sz="2100" spc="125" dirty="0"/>
              <a:t>  </a:t>
            </a:r>
            <a:r>
              <a:rPr sz="2100" dirty="0"/>
              <a:t>an</a:t>
            </a:r>
            <a:r>
              <a:rPr sz="2100" spc="125" dirty="0"/>
              <a:t>  </a:t>
            </a:r>
            <a:r>
              <a:rPr sz="2100" dirty="0"/>
              <a:t>electric</a:t>
            </a:r>
            <a:r>
              <a:rPr sz="2100" spc="120" dirty="0"/>
              <a:t>  </a:t>
            </a:r>
            <a:r>
              <a:rPr sz="2100" spc="-10" dirty="0"/>
              <a:t>field.</a:t>
            </a:r>
            <a:endParaRPr sz="2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1905000"/>
            <a:ext cx="80772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500380">
              <a:lnSpc>
                <a:spcPct val="100000"/>
              </a:lnSpc>
              <a:spcBef>
                <a:spcPts val="115"/>
              </a:spcBef>
            </a:pPr>
            <a:r>
              <a:rPr dirty="0"/>
              <a:t>Factors</a:t>
            </a:r>
            <a:r>
              <a:rPr spc="-105" dirty="0"/>
              <a:t> </a:t>
            </a:r>
            <a:r>
              <a:rPr dirty="0"/>
              <a:t>affecting</a:t>
            </a:r>
            <a:r>
              <a:rPr spc="-80" dirty="0"/>
              <a:t> </a:t>
            </a:r>
            <a:r>
              <a:rPr spc="-10" dirty="0"/>
              <a:t>electrophoresis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1600200"/>
            <a:ext cx="6019800" cy="43586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500380">
              <a:lnSpc>
                <a:spcPct val="100000"/>
              </a:lnSpc>
              <a:spcBef>
                <a:spcPts val="115"/>
              </a:spcBef>
            </a:pPr>
            <a:r>
              <a:rPr dirty="0"/>
              <a:t>Factors</a:t>
            </a:r>
            <a:r>
              <a:rPr spc="-105" dirty="0"/>
              <a:t> </a:t>
            </a:r>
            <a:r>
              <a:rPr dirty="0"/>
              <a:t>affecting</a:t>
            </a:r>
            <a:r>
              <a:rPr spc="-80" dirty="0"/>
              <a:t> </a:t>
            </a:r>
            <a:r>
              <a:rPr spc="-10" dirty="0"/>
              <a:t>electrophoresis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1676400"/>
            <a:ext cx="8077200" cy="454761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548765"/>
            <a:ext cx="8301990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11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u="sng" spc="-10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Georgia"/>
                <a:cs typeface="Georgia"/>
                <a:hlinkClick r:id="rId2"/>
              </a:rPr>
              <a:t>https://www.youtube.com/watch?v=hXJxTqGb_XU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65555">
              <a:lnSpc>
                <a:spcPct val="100000"/>
              </a:lnSpc>
              <a:spcBef>
                <a:spcPts val="115"/>
              </a:spcBef>
            </a:pPr>
            <a:r>
              <a:rPr dirty="0"/>
              <a:t>Types</a:t>
            </a:r>
            <a:r>
              <a:rPr spc="-5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467916"/>
            <a:ext cx="5523230" cy="1014094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419100" indent="-406400">
              <a:lnSpc>
                <a:spcPct val="100000"/>
              </a:lnSpc>
              <a:spcBef>
                <a:spcPts val="745"/>
              </a:spcBef>
              <a:buAutoNum type="alphaUcPeriod"/>
              <a:tabLst>
                <a:tab pos="419100" algn="l"/>
              </a:tabLst>
            </a:pPr>
            <a:r>
              <a:rPr sz="2700" dirty="0">
                <a:latin typeface="Georgia"/>
                <a:cs typeface="Georgia"/>
              </a:rPr>
              <a:t>Moving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boundary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endParaRPr sz="2700">
              <a:latin typeface="Georgia"/>
              <a:cs typeface="Georgia"/>
            </a:endParaRPr>
          </a:p>
          <a:p>
            <a:pPr marL="412115" indent="-399415">
              <a:lnSpc>
                <a:spcPct val="100000"/>
              </a:lnSpc>
              <a:spcBef>
                <a:spcPts val="655"/>
              </a:spcBef>
              <a:buAutoNum type="alphaUcPeriod"/>
              <a:tabLst>
                <a:tab pos="412115" algn="l"/>
              </a:tabLst>
            </a:pPr>
            <a:r>
              <a:rPr sz="2700" dirty="0">
                <a:latin typeface="Georgia"/>
                <a:cs typeface="Georgia"/>
              </a:rPr>
              <a:t>Zone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400050">
              <a:lnSpc>
                <a:spcPct val="100000"/>
              </a:lnSpc>
              <a:spcBef>
                <a:spcPts val="115"/>
              </a:spcBef>
            </a:pPr>
            <a:r>
              <a:rPr dirty="0"/>
              <a:t>Moving</a:t>
            </a:r>
            <a:r>
              <a:rPr spc="-85" dirty="0"/>
              <a:t> </a:t>
            </a:r>
            <a:r>
              <a:rPr dirty="0"/>
              <a:t>boundary</a:t>
            </a:r>
            <a:r>
              <a:rPr spc="-85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955">
              <a:lnSpc>
                <a:spcPct val="150100"/>
              </a:lnSpc>
              <a:spcBef>
                <a:spcPts val="95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  <a:tab pos="1016000" algn="l"/>
                <a:tab pos="1734820" algn="l"/>
                <a:tab pos="2174240" algn="l"/>
                <a:tab pos="3475990" algn="l"/>
                <a:tab pos="4985385" algn="l"/>
                <a:tab pos="5729605" algn="l"/>
                <a:tab pos="6903084" algn="l"/>
                <a:tab pos="7293609" algn="l"/>
              </a:tabLst>
            </a:pPr>
            <a:r>
              <a:rPr sz="2200" spc="-10" dirty="0"/>
              <a:t>First</a:t>
            </a:r>
            <a:r>
              <a:rPr sz="2200" dirty="0"/>
              <a:t>	</a:t>
            </a:r>
            <a:r>
              <a:rPr sz="2200" spc="-20" dirty="0"/>
              <a:t>used</a:t>
            </a:r>
            <a:r>
              <a:rPr sz="2200" dirty="0"/>
              <a:t>	</a:t>
            </a:r>
            <a:r>
              <a:rPr sz="2200" spc="-25" dirty="0"/>
              <a:t>by</a:t>
            </a:r>
            <a:r>
              <a:rPr sz="2200" dirty="0"/>
              <a:t>	</a:t>
            </a:r>
            <a:r>
              <a:rPr sz="2200" spc="-10" dirty="0"/>
              <a:t>Sweedish</a:t>
            </a:r>
            <a:r>
              <a:rPr sz="2200" dirty="0"/>
              <a:t>	</a:t>
            </a:r>
            <a:r>
              <a:rPr sz="2200" spc="-10" dirty="0"/>
              <a:t>biochemist</a:t>
            </a:r>
            <a:r>
              <a:rPr sz="2200" dirty="0"/>
              <a:t>	</a:t>
            </a:r>
            <a:r>
              <a:rPr sz="2200" spc="-20" dirty="0"/>
              <a:t>Arne</a:t>
            </a:r>
            <a:r>
              <a:rPr sz="2200" dirty="0"/>
              <a:t>	</a:t>
            </a:r>
            <a:r>
              <a:rPr sz="2200" spc="-10" dirty="0"/>
              <a:t>Tisellus,</a:t>
            </a:r>
            <a:r>
              <a:rPr sz="2200" dirty="0"/>
              <a:t>	</a:t>
            </a:r>
            <a:r>
              <a:rPr sz="2200" spc="-25" dirty="0"/>
              <a:t>to</a:t>
            </a:r>
            <a:r>
              <a:rPr sz="2200" dirty="0"/>
              <a:t>	</a:t>
            </a:r>
            <a:r>
              <a:rPr sz="2200" spc="-10" dirty="0"/>
              <a:t>separate </a:t>
            </a:r>
            <a:r>
              <a:rPr sz="2200" dirty="0"/>
              <a:t>proteins</a:t>
            </a:r>
            <a:r>
              <a:rPr sz="2200" spc="-50" dirty="0"/>
              <a:t> </a:t>
            </a:r>
            <a:r>
              <a:rPr sz="2200" dirty="0"/>
              <a:t>in</a:t>
            </a:r>
            <a:r>
              <a:rPr sz="2200" spc="-20" dirty="0"/>
              <a:t> 1937.</a:t>
            </a:r>
            <a:endParaRPr sz="2200"/>
          </a:p>
          <a:p>
            <a:pPr marL="287020" indent="-274320">
              <a:lnSpc>
                <a:spcPct val="100000"/>
              </a:lnSpc>
              <a:spcBef>
                <a:spcPts val="1850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/>
              <a:t>In this</a:t>
            </a:r>
            <a:r>
              <a:rPr sz="2200" spc="-5" dirty="0"/>
              <a:t> </a:t>
            </a:r>
            <a:r>
              <a:rPr sz="2200" dirty="0"/>
              <a:t>method,</a:t>
            </a:r>
            <a:r>
              <a:rPr sz="2200" spc="-5" dirty="0"/>
              <a:t> </a:t>
            </a:r>
            <a:r>
              <a:rPr sz="2200" dirty="0"/>
              <a:t>the</a:t>
            </a:r>
            <a:r>
              <a:rPr sz="2200" spc="5" dirty="0"/>
              <a:t> </a:t>
            </a:r>
            <a:r>
              <a:rPr sz="2200" dirty="0"/>
              <a:t>electrophoresis</a:t>
            </a:r>
            <a:r>
              <a:rPr sz="2200" spc="30" dirty="0"/>
              <a:t> </a:t>
            </a:r>
            <a:r>
              <a:rPr sz="2200" dirty="0"/>
              <a:t>is</a:t>
            </a:r>
            <a:r>
              <a:rPr sz="2200" spc="-10" dirty="0"/>
              <a:t> </a:t>
            </a:r>
            <a:r>
              <a:rPr sz="2200" dirty="0"/>
              <a:t>carried</a:t>
            </a:r>
            <a:r>
              <a:rPr sz="2200" spc="-10" dirty="0"/>
              <a:t> </a:t>
            </a:r>
            <a:r>
              <a:rPr sz="2200" dirty="0"/>
              <a:t>in</a:t>
            </a:r>
            <a:r>
              <a:rPr sz="2200" spc="5" dirty="0"/>
              <a:t> </a:t>
            </a:r>
            <a:r>
              <a:rPr sz="2200" dirty="0"/>
              <a:t>solution, </a:t>
            </a:r>
            <a:r>
              <a:rPr sz="2200" spc="-10" dirty="0"/>
              <a:t>without</a:t>
            </a:r>
            <a:endParaRPr sz="2200"/>
          </a:p>
          <a:p>
            <a:pPr marL="287020">
              <a:lnSpc>
                <a:spcPct val="100000"/>
              </a:lnSpc>
              <a:spcBef>
                <a:spcPts val="1320"/>
              </a:spcBef>
            </a:pPr>
            <a:r>
              <a:rPr sz="2200" dirty="0"/>
              <a:t>a</a:t>
            </a:r>
            <a:r>
              <a:rPr sz="2200" spc="-20" dirty="0"/>
              <a:t> </a:t>
            </a:r>
            <a:r>
              <a:rPr sz="2200" dirty="0"/>
              <a:t>supporting</a:t>
            </a:r>
            <a:r>
              <a:rPr sz="2200" spc="-55" dirty="0"/>
              <a:t> </a:t>
            </a:r>
            <a:r>
              <a:rPr sz="2200" spc="-10" dirty="0"/>
              <a:t>media.</a:t>
            </a:r>
            <a:endParaRPr sz="2200"/>
          </a:p>
          <a:p>
            <a:pPr marL="287020" indent="-274320">
              <a:lnSpc>
                <a:spcPct val="100000"/>
              </a:lnSpc>
              <a:spcBef>
                <a:spcPts val="1850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/>
              <a:t>The</a:t>
            </a:r>
            <a:r>
              <a:rPr sz="2200" spc="195" dirty="0"/>
              <a:t> </a:t>
            </a:r>
            <a:r>
              <a:rPr sz="2200" dirty="0"/>
              <a:t>sample</a:t>
            </a:r>
            <a:r>
              <a:rPr sz="2200" spc="225" dirty="0"/>
              <a:t> </a:t>
            </a:r>
            <a:r>
              <a:rPr sz="2200" dirty="0"/>
              <a:t>is</a:t>
            </a:r>
            <a:r>
              <a:rPr sz="2200" spc="215" dirty="0"/>
              <a:t> </a:t>
            </a:r>
            <a:r>
              <a:rPr sz="2200" dirty="0"/>
              <a:t>dissolved</a:t>
            </a:r>
            <a:r>
              <a:rPr sz="2200" spc="185" dirty="0"/>
              <a:t> </a:t>
            </a:r>
            <a:r>
              <a:rPr sz="2200" dirty="0"/>
              <a:t>the</a:t>
            </a:r>
            <a:r>
              <a:rPr sz="2200" spc="200" dirty="0"/>
              <a:t> </a:t>
            </a:r>
            <a:r>
              <a:rPr sz="2200" dirty="0"/>
              <a:t>buffer</a:t>
            </a:r>
            <a:r>
              <a:rPr sz="2200" spc="240" dirty="0"/>
              <a:t> </a:t>
            </a:r>
            <a:r>
              <a:rPr sz="2200" dirty="0"/>
              <a:t>and</a:t>
            </a:r>
            <a:r>
              <a:rPr sz="2200" spc="215" dirty="0"/>
              <a:t> </a:t>
            </a:r>
            <a:r>
              <a:rPr sz="2200" dirty="0"/>
              <a:t>molecules</a:t>
            </a:r>
            <a:r>
              <a:rPr sz="2200" spc="225" dirty="0"/>
              <a:t> </a:t>
            </a:r>
            <a:r>
              <a:rPr sz="2200" dirty="0"/>
              <a:t>move</a:t>
            </a:r>
            <a:r>
              <a:rPr sz="2200" spc="210" dirty="0"/>
              <a:t> </a:t>
            </a:r>
            <a:r>
              <a:rPr sz="2200" dirty="0"/>
              <a:t>to</a:t>
            </a:r>
            <a:r>
              <a:rPr sz="2200" spc="220" dirty="0"/>
              <a:t> </a:t>
            </a:r>
            <a:r>
              <a:rPr sz="2200" spc="-10" dirty="0"/>
              <a:t>their</a:t>
            </a:r>
            <a:endParaRPr sz="2200"/>
          </a:p>
          <a:p>
            <a:pPr marL="287020">
              <a:lnSpc>
                <a:spcPct val="100000"/>
              </a:lnSpc>
              <a:spcBef>
                <a:spcPts val="1325"/>
              </a:spcBef>
            </a:pPr>
            <a:r>
              <a:rPr sz="2200" dirty="0"/>
              <a:t>respective</a:t>
            </a:r>
            <a:r>
              <a:rPr sz="2200" spc="-70" dirty="0"/>
              <a:t> </a:t>
            </a:r>
            <a:r>
              <a:rPr sz="2200" dirty="0"/>
              <a:t>counter</a:t>
            </a:r>
            <a:r>
              <a:rPr sz="2200" spc="-30" dirty="0"/>
              <a:t> </a:t>
            </a:r>
            <a:r>
              <a:rPr sz="2200" dirty="0"/>
              <a:t>charge</a:t>
            </a:r>
            <a:r>
              <a:rPr sz="2200" spc="-70" dirty="0"/>
              <a:t> </a:t>
            </a:r>
            <a:r>
              <a:rPr sz="2200" spc="-10" dirty="0"/>
              <a:t>electrodes.</a:t>
            </a:r>
            <a:endParaRPr sz="2200"/>
          </a:p>
          <a:p>
            <a:pPr marL="287020" marR="6985" indent="-274955">
              <a:lnSpc>
                <a:spcPct val="150100"/>
              </a:lnSpc>
              <a:spcBef>
                <a:spcPts val="530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/>
              <a:t>Moving</a:t>
            </a:r>
            <a:r>
              <a:rPr sz="2200" spc="-15" dirty="0"/>
              <a:t> </a:t>
            </a:r>
            <a:r>
              <a:rPr sz="2200" dirty="0"/>
              <a:t>boundary</a:t>
            </a:r>
            <a:r>
              <a:rPr sz="2200" spc="-25" dirty="0"/>
              <a:t> </a:t>
            </a:r>
            <a:r>
              <a:rPr sz="2200" dirty="0"/>
              <a:t>electrophoresis</a:t>
            </a:r>
            <a:r>
              <a:rPr sz="2200" spc="-10" dirty="0"/>
              <a:t> </a:t>
            </a:r>
            <a:r>
              <a:rPr sz="2200" dirty="0"/>
              <a:t>is</a:t>
            </a:r>
            <a:r>
              <a:rPr sz="2200" spc="-20" dirty="0"/>
              <a:t> </a:t>
            </a:r>
            <a:r>
              <a:rPr sz="2200" dirty="0"/>
              <a:t>carried</a:t>
            </a:r>
            <a:r>
              <a:rPr sz="2200" spc="-40" dirty="0"/>
              <a:t> </a:t>
            </a:r>
            <a:r>
              <a:rPr sz="2200" dirty="0"/>
              <a:t>out</a:t>
            </a:r>
            <a:r>
              <a:rPr sz="2200" spc="-15" dirty="0"/>
              <a:t> </a:t>
            </a:r>
            <a:r>
              <a:rPr sz="2200" dirty="0"/>
              <a:t>in</a:t>
            </a:r>
            <a:r>
              <a:rPr sz="2200" spc="-55" dirty="0"/>
              <a:t> </a:t>
            </a:r>
            <a:r>
              <a:rPr sz="2200" dirty="0"/>
              <a:t>a</a:t>
            </a:r>
            <a:r>
              <a:rPr sz="2200" spc="-35" dirty="0"/>
              <a:t> </a:t>
            </a:r>
            <a:r>
              <a:rPr sz="2200" dirty="0"/>
              <a:t>U</a:t>
            </a:r>
            <a:r>
              <a:rPr sz="2200" spc="-15" dirty="0"/>
              <a:t> </a:t>
            </a:r>
            <a:r>
              <a:rPr sz="2200" dirty="0"/>
              <a:t>shape</a:t>
            </a:r>
            <a:r>
              <a:rPr sz="2200" spc="-35" dirty="0"/>
              <a:t> </a:t>
            </a:r>
            <a:r>
              <a:rPr sz="2200" spc="-20" dirty="0"/>
              <a:t>tube </a:t>
            </a:r>
            <a:r>
              <a:rPr sz="2200" dirty="0"/>
              <a:t>with</a:t>
            </a:r>
            <a:r>
              <a:rPr sz="2200" spc="-30" dirty="0"/>
              <a:t> </a:t>
            </a:r>
            <a:r>
              <a:rPr sz="2200" dirty="0"/>
              <a:t>platinum</a:t>
            </a:r>
            <a:r>
              <a:rPr sz="2200" spc="-45" dirty="0"/>
              <a:t> </a:t>
            </a:r>
            <a:r>
              <a:rPr sz="2200" dirty="0"/>
              <a:t>electrodes</a:t>
            </a:r>
            <a:r>
              <a:rPr sz="2200" spc="-50" dirty="0"/>
              <a:t> </a:t>
            </a:r>
            <a:r>
              <a:rPr sz="2200" dirty="0"/>
              <a:t>attached</a:t>
            </a:r>
            <a:r>
              <a:rPr sz="2200" spc="-40" dirty="0"/>
              <a:t> </a:t>
            </a:r>
            <a:r>
              <a:rPr sz="2200" dirty="0"/>
              <a:t>to</a:t>
            </a:r>
            <a:r>
              <a:rPr sz="2200" spc="-30" dirty="0"/>
              <a:t> </a:t>
            </a:r>
            <a:r>
              <a:rPr sz="2200" dirty="0"/>
              <a:t>the</a:t>
            </a:r>
            <a:r>
              <a:rPr sz="2200" spc="-50" dirty="0"/>
              <a:t> </a:t>
            </a:r>
            <a:r>
              <a:rPr sz="2200" dirty="0"/>
              <a:t>end</a:t>
            </a:r>
            <a:r>
              <a:rPr sz="2200" spc="-25" dirty="0"/>
              <a:t> </a:t>
            </a:r>
            <a:r>
              <a:rPr sz="2200" dirty="0"/>
              <a:t>of</a:t>
            </a:r>
            <a:r>
              <a:rPr sz="2200" spc="-35" dirty="0"/>
              <a:t> </a:t>
            </a:r>
            <a:r>
              <a:rPr sz="2200" dirty="0"/>
              <a:t>both</a:t>
            </a:r>
            <a:r>
              <a:rPr sz="2200" spc="-50" dirty="0"/>
              <a:t> </a:t>
            </a:r>
            <a:r>
              <a:rPr sz="2200" spc="-20" dirty="0"/>
              <a:t>arms</a:t>
            </a:r>
            <a:endParaRPr sz="2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501444"/>
            <a:ext cx="8349615" cy="4252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4480" marR="5080" indent="-272415" algn="just">
              <a:lnSpc>
                <a:spcPct val="140100"/>
              </a:lnSpc>
              <a:spcBef>
                <a:spcPts val="9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At</a:t>
            </a:r>
            <a:r>
              <a:rPr sz="2100" spc="8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9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respective</a:t>
            </a:r>
            <a:r>
              <a:rPr sz="2100" spc="9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ends,</a:t>
            </a:r>
            <a:r>
              <a:rPr sz="2100" spc="8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tube</a:t>
            </a:r>
            <a:r>
              <a:rPr sz="2100" spc="9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has</a:t>
            </a:r>
            <a:r>
              <a:rPr sz="2100" spc="9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refractometer</a:t>
            </a:r>
            <a:r>
              <a:rPr sz="2100" spc="9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to</a:t>
            </a:r>
            <a:r>
              <a:rPr sz="2100" spc="8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measure</a:t>
            </a:r>
            <a:r>
              <a:rPr sz="2100" spc="100" dirty="0">
                <a:latin typeface="Georgia"/>
                <a:cs typeface="Georgia"/>
              </a:rPr>
              <a:t>  </a:t>
            </a:r>
            <a:r>
              <a:rPr sz="2100" spc="-25" dirty="0">
                <a:latin typeface="Georgia"/>
                <a:cs typeface="Georgia"/>
              </a:rPr>
              <a:t>the 	</a:t>
            </a:r>
            <a:r>
              <a:rPr sz="2100" dirty="0">
                <a:latin typeface="Georgia"/>
                <a:cs typeface="Georgia"/>
              </a:rPr>
              <a:t>change</a:t>
            </a:r>
            <a:r>
              <a:rPr sz="2100" spc="2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in</a:t>
            </a:r>
            <a:r>
              <a:rPr sz="2100" spc="1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refractive</a:t>
            </a:r>
            <a:r>
              <a:rPr sz="2100" spc="22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index</a:t>
            </a:r>
            <a:r>
              <a:rPr sz="2100" spc="18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2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20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buffer</a:t>
            </a:r>
            <a:r>
              <a:rPr sz="2100" spc="17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during</a:t>
            </a:r>
            <a:r>
              <a:rPr sz="2100" spc="204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electrophoresis</a:t>
            </a:r>
            <a:r>
              <a:rPr sz="2100" spc="215" dirty="0">
                <a:latin typeface="Georgia"/>
                <a:cs typeface="Georgia"/>
              </a:rPr>
              <a:t> </a:t>
            </a:r>
            <a:r>
              <a:rPr sz="2100" spc="-25" dirty="0">
                <a:latin typeface="Georgia"/>
                <a:cs typeface="Georgia"/>
              </a:rPr>
              <a:t>due 	</a:t>
            </a:r>
            <a:r>
              <a:rPr sz="2100" dirty="0">
                <a:latin typeface="Georgia"/>
                <a:cs typeface="Georgia"/>
              </a:rPr>
              <a:t>to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presence</a:t>
            </a:r>
            <a:r>
              <a:rPr sz="2100" spc="-7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molecule.</a:t>
            </a:r>
            <a:endParaRPr sz="2100">
              <a:latin typeface="Georgia"/>
              <a:cs typeface="Georgia"/>
            </a:endParaRPr>
          </a:p>
          <a:p>
            <a:pPr marL="287020" marR="5080" indent="-274955" algn="just">
              <a:lnSpc>
                <a:spcPct val="140100"/>
              </a:lnSpc>
              <a:spcBef>
                <a:spcPts val="505"/>
              </a:spcBef>
              <a:buSzPct val="83333"/>
              <a:buFont typeface="Segoe UI Symbol"/>
              <a:buChar char="⚫"/>
              <a:tabLst>
                <a:tab pos="287020" algn="l"/>
                <a:tab pos="347345" algn="l"/>
              </a:tabLst>
            </a:pPr>
            <a:r>
              <a:rPr sz="2100" dirty="0">
                <a:solidFill>
                  <a:srgbClr val="D16248"/>
                </a:solidFill>
                <a:latin typeface="Georgia"/>
                <a:cs typeface="Georgia"/>
              </a:rPr>
              <a:t>	</a:t>
            </a:r>
            <a:r>
              <a:rPr sz="2100" dirty="0">
                <a:latin typeface="Georgia"/>
                <a:cs typeface="Georgia"/>
              </a:rPr>
              <a:t>Sample</a:t>
            </a:r>
            <a:r>
              <a:rPr sz="2100" spc="14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is</a:t>
            </a:r>
            <a:r>
              <a:rPr sz="2100" spc="13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loaded</a:t>
            </a:r>
            <a:r>
              <a:rPr sz="2100" spc="14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in</a:t>
            </a:r>
            <a:r>
              <a:rPr sz="2100" spc="13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14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middle</a:t>
            </a:r>
            <a:r>
              <a:rPr sz="2100" spc="14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14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14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U</a:t>
            </a:r>
            <a:r>
              <a:rPr sz="2100" spc="14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tube</a:t>
            </a:r>
            <a:r>
              <a:rPr sz="2100" spc="13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and</a:t>
            </a:r>
            <a:r>
              <a:rPr sz="2100" spc="14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then</a:t>
            </a:r>
            <a:r>
              <a:rPr sz="2100" spc="135" dirty="0">
                <a:latin typeface="Georgia"/>
                <a:cs typeface="Georgia"/>
              </a:rPr>
              <a:t>  </a:t>
            </a:r>
            <a:r>
              <a:rPr sz="2100" spc="-25" dirty="0">
                <a:latin typeface="Georgia"/>
                <a:cs typeface="Georgia"/>
              </a:rPr>
              <a:t>the </a:t>
            </a:r>
            <a:r>
              <a:rPr sz="2100" dirty="0">
                <a:latin typeface="Georgia"/>
                <a:cs typeface="Georgia"/>
              </a:rPr>
              <a:t>apparatus is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connected</a:t>
            </a:r>
            <a:r>
              <a:rPr sz="2100" spc="-1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to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external</a:t>
            </a:r>
            <a:r>
              <a:rPr sz="2100" spc="-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power</a:t>
            </a:r>
            <a:r>
              <a:rPr sz="2100" spc="-20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supply.</a:t>
            </a:r>
            <a:endParaRPr sz="2100">
              <a:latin typeface="Georgia"/>
              <a:cs typeface="Georgia"/>
            </a:endParaRPr>
          </a:p>
          <a:p>
            <a:pPr marL="285115" marR="5080" indent="-273050" algn="just">
              <a:lnSpc>
                <a:spcPct val="140100"/>
              </a:lnSpc>
              <a:spcBef>
                <a:spcPts val="500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Charged</a:t>
            </a:r>
            <a:r>
              <a:rPr sz="2100" spc="3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molecule</a:t>
            </a:r>
            <a:r>
              <a:rPr sz="2100" spc="34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moves</a:t>
            </a:r>
            <a:r>
              <a:rPr sz="2100" spc="3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to</a:t>
            </a:r>
            <a:r>
              <a:rPr sz="2100" spc="3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35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opposite</a:t>
            </a:r>
            <a:r>
              <a:rPr sz="2100" spc="36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electrode</a:t>
            </a:r>
            <a:r>
              <a:rPr sz="2100" spc="35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as</a:t>
            </a:r>
            <a:r>
              <a:rPr sz="2100" spc="3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they</a:t>
            </a:r>
            <a:r>
              <a:rPr sz="2100" spc="33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passes 	</a:t>
            </a:r>
            <a:r>
              <a:rPr sz="2100" dirty="0">
                <a:latin typeface="Georgia"/>
                <a:cs typeface="Georgia"/>
              </a:rPr>
              <a:t>through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2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refractometer,</a:t>
            </a:r>
            <a:r>
              <a:rPr sz="2100" spc="-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</a:t>
            </a:r>
            <a:r>
              <a:rPr sz="2100" spc="-8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change</a:t>
            </a:r>
            <a:r>
              <a:rPr sz="2100" spc="-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can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be</a:t>
            </a:r>
            <a:r>
              <a:rPr sz="2100" spc="-3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measured.</a:t>
            </a:r>
            <a:endParaRPr sz="2100">
              <a:latin typeface="Georgia"/>
              <a:cs typeface="Georgia"/>
            </a:endParaRPr>
          </a:p>
          <a:p>
            <a:pPr marL="284480" marR="5715" indent="-272415" algn="just">
              <a:lnSpc>
                <a:spcPct val="140100"/>
              </a:lnSpc>
              <a:spcBef>
                <a:spcPts val="50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As</a:t>
            </a:r>
            <a:r>
              <a:rPr sz="2100" spc="8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7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desirable</a:t>
            </a:r>
            <a:r>
              <a:rPr sz="2100" spc="7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molecule</a:t>
            </a:r>
            <a:r>
              <a:rPr sz="2100" spc="8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passes,</a:t>
            </a:r>
            <a:r>
              <a:rPr sz="2100" spc="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sample</a:t>
            </a:r>
            <a:r>
              <a:rPr sz="2100" spc="9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can</a:t>
            </a:r>
            <a:r>
              <a:rPr sz="2100" spc="8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be</a:t>
            </a:r>
            <a:r>
              <a:rPr sz="2100" spc="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taken</a:t>
            </a:r>
            <a:r>
              <a:rPr sz="2100" spc="8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out</a:t>
            </a:r>
            <a:r>
              <a:rPr sz="2100" spc="5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from</a:t>
            </a:r>
            <a:r>
              <a:rPr sz="2100" spc="100" dirty="0">
                <a:latin typeface="Georgia"/>
                <a:cs typeface="Georgia"/>
              </a:rPr>
              <a:t> </a:t>
            </a:r>
            <a:r>
              <a:rPr sz="2100" spc="-25" dirty="0">
                <a:latin typeface="Georgia"/>
                <a:cs typeface="Georgia"/>
              </a:rPr>
              <a:t>the 	</a:t>
            </a:r>
            <a:r>
              <a:rPr sz="2100" dirty="0">
                <a:latin typeface="Georgia"/>
                <a:cs typeface="Georgia"/>
              </a:rPr>
              <a:t>apparatus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along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with</a:t>
            </a:r>
            <a:r>
              <a:rPr sz="2100" spc="-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buffer.</a:t>
            </a:r>
            <a:endParaRPr sz="2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972945">
              <a:lnSpc>
                <a:spcPct val="100000"/>
              </a:lnSpc>
              <a:spcBef>
                <a:spcPts val="115"/>
              </a:spcBef>
            </a:pPr>
            <a:r>
              <a:rPr spc="-10" dirty="0"/>
              <a:t>Instrumentation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" y="1600200"/>
            <a:ext cx="83820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554861"/>
            <a:ext cx="8347709" cy="27076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dirty="0">
                <a:latin typeface="Georgia"/>
                <a:cs typeface="Georgia"/>
              </a:rPr>
              <a:t>Disadvantages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-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Moving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Boundary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electrophoresis-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90"/>
              </a:spcBef>
            </a:pPr>
            <a:endParaRPr sz="20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The</a:t>
            </a:r>
            <a:r>
              <a:rPr sz="2000" spc="3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resolution</a:t>
            </a:r>
            <a:r>
              <a:rPr sz="2000" spc="3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3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3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technique</a:t>
            </a:r>
            <a:r>
              <a:rPr sz="2000" spc="3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is</a:t>
            </a:r>
            <a:r>
              <a:rPr sz="2000" spc="3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very</a:t>
            </a:r>
            <a:r>
              <a:rPr sz="2000" spc="3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low</a:t>
            </a:r>
            <a:r>
              <a:rPr sz="2000" spc="3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due</a:t>
            </a:r>
            <a:r>
              <a:rPr sz="2000" spc="3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3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3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mixing</a:t>
            </a:r>
            <a:r>
              <a:rPr sz="2000" spc="3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330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the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</a:pPr>
            <a:r>
              <a:rPr sz="2000" dirty="0">
                <a:latin typeface="Georgia"/>
                <a:cs typeface="Georgia"/>
              </a:rPr>
              <a:t>sample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as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well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as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spc="-20" dirty="0">
                <a:latin typeface="Georgia"/>
                <a:cs typeface="Georgia"/>
              </a:rPr>
              <a:t>over-</a:t>
            </a:r>
            <a:r>
              <a:rPr sz="2000" dirty="0">
                <a:latin typeface="Georgia"/>
                <a:cs typeface="Georgia"/>
              </a:rPr>
              <a:t>lapping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sample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components.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90"/>
              </a:spcBef>
            </a:pPr>
            <a:endParaRPr sz="2000">
              <a:latin typeface="Georgia"/>
              <a:cs typeface="Georgia"/>
            </a:endParaRPr>
          </a:p>
          <a:p>
            <a:pPr marL="284480" marR="5715" indent="-272415" algn="just">
              <a:lnSpc>
                <a:spcPct val="100000"/>
              </a:lnSpc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The</a:t>
            </a:r>
            <a:r>
              <a:rPr sz="2000" spc="18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electrophoresis</a:t>
            </a:r>
            <a:r>
              <a:rPr sz="2000" spc="1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technique</a:t>
            </a:r>
            <a:r>
              <a:rPr sz="2000" spc="1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is</a:t>
            </a:r>
            <a:r>
              <a:rPr sz="2000" spc="19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not</a:t>
            </a:r>
            <a:r>
              <a:rPr sz="2000" spc="18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good</a:t>
            </a:r>
            <a:r>
              <a:rPr sz="2000" spc="1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1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separate</a:t>
            </a:r>
            <a:r>
              <a:rPr sz="2000" spc="1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and</a:t>
            </a:r>
            <a:r>
              <a:rPr sz="2000" spc="20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analyze</a:t>
            </a:r>
            <a:r>
              <a:rPr sz="2000" spc="160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the 	</a:t>
            </a:r>
            <a:r>
              <a:rPr sz="2000" dirty="0">
                <a:latin typeface="Georgia"/>
                <a:cs typeface="Georgia"/>
              </a:rPr>
              <a:t>complex</a:t>
            </a:r>
            <a:r>
              <a:rPr sz="2000" spc="1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biological</a:t>
            </a:r>
            <a:r>
              <a:rPr sz="2000" spc="114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sample</a:t>
            </a:r>
            <a:r>
              <a:rPr sz="2000" spc="1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instead</a:t>
            </a:r>
            <a:r>
              <a:rPr sz="2000" spc="114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it</a:t>
            </a:r>
            <a:r>
              <a:rPr sz="2000" spc="10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can</a:t>
            </a:r>
            <a:r>
              <a:rPr sz="2000" spc="9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be</a:t>
            </a:r>
            <a:r>
              <a:rPr sz="2000" spc="9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used</a:t>
            </a:r>
            <a:r>
              <a:rPr sz="2000" spc="10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10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study</a:t>
            </a:r>
            <a:r>
              <a:rPr sz="2000" spc="10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10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behavior 	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molecule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an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electric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field.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2765425">
              <a:lnSpc>
                <a:spcPct val="100000"/>
              </a:lnSpc>
              <a:spcBef>
                <a:spcPts val="115"/>
              </a:spcBef>
            </a:pPr>
            <a:r>
              <a:rPr spc="-10" dirty="0"/>
              <a:t>Content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467916"/>
            <a:ext cx="8348345" cy="340169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74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spc="-10" dirty="0">
                <a:latin typeface="Georgia"/>
                <a:cs typeface="Georgia"/>
              </a:rPr>
              <a:t>Introduction</a:t>
            </a:r>
            <a:endParaRPr sz="27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65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Principle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theory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Different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types</a:t>
            </a:r>
            <a:r>
              <a:rPr sz="2700" spc="-10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electrophoresis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techniques</a:t>
            </a: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Moving</a:t>
            </a:r>
            <a:r>
              <a:rPr sz="2700" spc="-10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Boundary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endParaRPr sz="2700">
              <a:latin typeface="Georgia"/>
              <a:cs typeface="Georgia"/>
            </a:endParaRPr>
          </a:p>
          <a:p>
            <a:pPr marL="285750" marR="5080" indent="-273685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7020" algn="l"/>
                <a:tab pos="1189355" algn="l"/>
                <a:tab pos="3641090" algn="l"/>
                <a:tab pos="3912235" algn="l"/>
                <a:tab pos="5031105" algn="l"/>
                <a:tab pos="6546850" algn="l"/>
                <a:tab pos="7762875" algn="l"/>
              </a:tabLst>
            </a:pPr>
            <a:r>
              <a:rPr sz="2700" spc="-20" dirty="0">
                <a:latin typeface="Georgia"/>
                <a:cs typeface="Georgia"/>
              </a:rPr>
              <a:t>Zone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60" dirty="0">
                <a:latin typeface="Georgia"/>
                <a:cs typeface="Georgia"/>
              </a:rPr>
              <a:t>-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10" dirty="0">
                <a:latin typeface="Georgia"/>
                <a:cs typeface="Georgia"/>
              </a:rPr>
              <a:t>Paper,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10" dirty="0">
                <a:latin typeface="Georgia"/>
                <a:cs typeface="Georgia"/>
              </a:rPr>
              <a:t>Cellulose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10" dirty="0">
                <a:latin typeface="Georgia"/>
                <a:cs typeface="Georgia"/>
              </a:rPr>
              <a:t>acetate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25" dirty="0">
                <a:latin typeface="Georgia"/>
                <a:cs typeface="Georgia"/>
              </a:rPr>
              <a:t>and 	</a:t>
            </a:r>
            <a:r>
              <a:rPr sz="2700" dirty="0">
                <a:latin typeface="Georgia"/>
                <a:cs typeface="Georgia"/>
              </a:rPr>
              <a:t>Gel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Applications</a:t>
            </a:r>
            <a:r>
              <a:rPr sz="2700" spc="-1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576705">
              <a:lnSpc>
                <a:spcPct val="100000"/>
              </a:lnSpc>
              <a:spcBef>
                <a:spcPts val="115"/>
              </a:spcBef>
            </a:pPr>
            <a:r>
              <a:rPr dirty="0"/>
              <a:t>Zone</a:t>
            </a:r>
            <a:r>
              <a:rPr spc="-55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487804"/>
            <a:ext cx="8353425" cy="4189729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284480" marR="6985" indent="-272415" algn="just">
              <a:lnSpc>
                <a:spcPts val="2020"/>
              </a:lnSpc>
              <a:spcBef>
                <a:spcPts val="59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In</a:t>
            </a:r>
            <a:r>
              <a:rPr sz="2100" spc="16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this</a:t>
            </a:r>
            <a:r>
              <a:rPr sz="2100" spc="15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method,</a:t>
            </a:r>
            <a:r>
              <a:rPr sz="2100" spc="17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an</a:t>
            </a:r>
            <a:r>
              <a:rPr sz="2100" spc="15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inert</a:t>
            </a:r>
            <a:r>
              <a:rPr sz="2100" spc="165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polymeric</a:t>
            </a:r>
            <a:r>
              <a:rPr sz="2100" spc="17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supporting</a:t>
            </a:r>
            <a:r>
              <a:rPr sz="2100" spc="16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media</a:t>
            </a:r>
            <a:r>
              <a:rPr sz="2100" spc="17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is</a:t>
            </a:r>
            <a:r>
              <a:rPr sz="2100" spc="150" dirty="0">
                <a:latin typeface="Georgia"/>
                <a:cs typeface="Georgia"/>
              </a:rPr>
              <a:t>  </a:t>
            </a:r>
            <a:r>
              <a:rPr sz="2100" spc="-20" dirty="0">
                <a:latin typeface="Georgia"/>
                <a:cs typeface="Georgia"/>
              </a:rPr>
              <a:t>used 	</a:t>
            </a:r>
            <a:r>
              <a:rPr sz="2100" dirty="0">
                <a:latin typeface="Georgia"/>
                <a:cs typeface="Georgia"/>
              </a:rPr>
              <a:t>between</a:t>
            </a:r>
            <a:r>
              <a:rPr sz="2100" spc="-8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2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electrodes</a:t>
            </a:r>
            <a:r>
              <a:rPr sz="2100" spc="-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to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separate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and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analyze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3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sample.</a:t>
            </a:r>
            <a:endParaRPr sz="2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5"/>
              </a:spcBef>
              <a:buClr>
                <a:srgbClr val="D16248"/>
              </a:buClr>
              <a:buFont typeface="Segoe UI Symbol"/>
              <a:buChar char="⚫"/>
            </a:pPr>
            <a:endParaRPr sz="2100">
              <a:latin typeface="Georgia"/>
              <a:cs typeface="Georgia"/>
            </a:endParaRPr>
          </a:p>
          <a:p>
            <a:pPr marL="287020" indent="-274320">
              <a:lnSpc>
                <a:spcPts val="2270"/>
              </a:lnSpc>
              <a:spcBef>
                <a:spcPts val="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The</a:t>
            </a:r>
            <a:r>
              <a:rPr sz="2100" spc="3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supporting</a:t>
            </a:r>
            <a:r>
              <a:rPr sz="2100" spc="2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media</a:t>
            </a:r>
            <a:r>
              <a:rPr sz="2100" spc="3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used</a:t>
            </a:r>
            <a:r>
              <a:rPr sz="2100" spc="34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in</a:t>
            </a:r>
            <a:r>
              <a:rPr sz="2100" spc="3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zone</a:t>
            </a:r>
            <a:r>
              <a:rPr sz="2100" spc="3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electrophoresis</a:t>
            </a:r>
            <a:r>
              <a:rPr sz="2100" spc="3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are</a:t>
            </a:r>
            <a:r>
              <a:rPr sz="2100" spc="33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absorbent</a:t>
            </a:r>
            <a:endParaRPr sz="2100">
              <a:latin typeface="Georgia"/>
              <a:cs typeface="Georgia"/>
            </a:endParaRPr>
          </a:p>
          <a:p>
            <a:pPr marL="287020">
              <a:lnSpc>
                <a:spcPts val="2270"/>
              </a:lnSpc>
            </a:pPr>
            <a:r>
              <a:rPr sz="2100" dirty="0">
                <a:latin typeface="Georgia"/>
                <a:cs typeface="Georgia"/>
              </a:rPr>
              <a:t>paper,</a:t>
            </a:r>
            <a:r>
              <a:rPr sz="2100" spc="-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gel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starch,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agar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and</a:t>
            </a:r>
            <a:r>
              <a:rPr sz="2100" spc="-10" dirty="0">
                <a:latin typeface="Georgia"/>
                <a:cs typeface="Georgia"/>
              </a:rPr>
              <a:t> polyacrylamide.</a:t>
            </a:r>
            <a:endParaRPr sz="2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615"/>
              </a:spcBef>
            </a:pPr>
            <a:endParaRPr sz="2100">
              <a:latin typeface="Georgia"/>
              <a:cs typeface="Georgia"/>
            </a:endParaRPr>
          </a:p>
          <a:p>
            <a:pPr marL="285115" marR="7620" indent="-273050" algn="just">
              <a:lnSpc>
                <a:spcPts val="2020"/>
              </a:lnSpc>
              <a:spcBef>
                <a:spcPts val="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The</a:t>
            </a:r>
            <a:r>
              <a:rPr sz="2100" spc="50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major</a:t>
            </a:r>
            <a:r>
              <a:rPr sz="2100" spc="4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advantage</a:t>
            </a:r>
            <a:r>
              <a:rPr sz="2100" spc="4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10" dirty="0">
                <a:latin typeface="Georgia"/>
                <a:cs typeface="Georgia"/>
              </a:rPr>
              <a:t>  </a:t>
            </a:r>
            <a:r>
              <a:rPr sz="2100" dirty="0">
                <a:latin typeface="Georgia"/>
                <a:cs typeface="Georgia"/>
              </a:rPr>
              <a:t>presence</a:t>
            </a:r>
            <a:r>
              <a:rPr sz="2100" spc="509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509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supporting</a:t>
            </a:r>
            <a:r>
              <a:rPr sz="2100" spc="4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media</a:t>
            </a:r>
            <a:r>
              <a:rPr sz="2100" spc="4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is</a:t>
            </a:r>
            <a:r>
              <a:rPr sz="2100" spc="50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that</a:t>
            </a:r>
            <a:r>
              <a:rPr sz="2100" spc="495" dirty="0">
                <a:latin typeface="Georgia"/>
                <a:cs typeface="Georgia"/>
              </a:rPr>
              <a:t> </a:t>
            </a:r>
            <a:r>
              <a:rPr sz="2100" spc="-25" dirty="0">
                <a:latin typeface="Georgia"/>
                <a:cs typeface="Georgia"/>
              </a:rPr>
              <a:t>it 	</a:t>
            </a:r>
            <a:r>
              <a:rPr sz="2100" dirty="0">
                <a:latin typeface="Georgia"/>
                <a:cs typeface="Georgia"/>
              </a:rPr>
              <a:t>minimizes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mixing</a:t>
            </a:r>
            <a:r>
              <a:rPr sz="2100" spc="2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2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sample</a:t>
            </a:r>
            <a:r>
              <a:rPr sz="2100" spc="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and immobilization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1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molecule 	</a:t>
            </a:r>
            <a:r>
              <a:rPr sz="2100" dirty="0">
                <a:latin typeface="Georgia"/>
                <a:cs typeface="Georgia"/>
              </a:rPr>
              <a:t>after</a:t>
            </a:r>
            <a:r>
              <a:rPr sz="2100" spc="-20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electrophoresis.</a:t>
            </a:r>
            <a:endParaRPr sz="2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5"/>
              </a:spcBef>
              <a:buClr>
                <a:srgbClr val="D16248"/>
              </a:buClr>
              <a:buFont typeface="Segoe UI Symbol"/>
              <a:buChar char="⚫"/>
            </a:pPr>
            <a:endParaRPr sz="2100">
              <a:latin typeface="Georgia"/>
              <a:cs typeface="Georgia"/>
            </a:endParaRPr>
          </a:p>
          <a:p>
            <a:pPr marL="287020" indent="-274320">
              <a:lnSpc>
                <a:spcPts val="227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It</a:t>
            </a:r>
            <a:r>
              <a:rPr sz="2100" spc="1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makes</a:t>
            </a:r>
            <a:r>
              <a:rPr sz="2100" spc="16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16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analysis</a:t>
            </a:r>
            <a:r>
              <a:rPr sz="2100" spc="16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and</a:t>
            </a:r>
            <a:r>
              <a:rPr sz="2100" spc="1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purification</a:t>
            </a:r>
            <a:r>
              <a:rPr sz="2100" spc="1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16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1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molecule</a:t>
            </a:r>
            <a:r>
              <a:rPr sz="2100" spc="1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from</a:t>
            </a:r>
            <a:r>
              <a:rPr sz="2100" spc="17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165" dirty="0">
                <a:latin typeface="Georgia"/>
                <a:cs typeface="Georgia"/>
              </a:rPr>
              <a:t> </a:t>
            </a:r>
            <a:r>
              <a:rPr sz="2100" spc="-25" dirty="0">
                <a:latin typeface="Georgia"/>
                <a:cs typeface="Georgia"/>
              </a:rPr>
              <a:t>gel</a:t>
            </a:r>
            <a:endParaRPr sz="2100">
              <a:latin typeface="Georgia"/>
              <a:cs typeface="Georgia"/>
            </a:endParaRPr>
          </a:p>
          <a:p>
            <a:pPr marL="287020">
              <a:lnSpc>
                <a:spcPts val="2270"/>
              </a:lnSpc>
            </a:pPr>
            <a:r>
              <a:rPr sz="2100" dirty="0">
                <a:latin typeface="Georgia"/>
                <a:cs typeface="Georgia"/>
              </a:rPr>
              <a:t>much</a:t>
            </a:r>
            <a:r>
              <a:rPr sz="2100" spc="-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easier</a:t>
            </a:r>
            <a:r>
              <a:rPr sz="2100" spc="-6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than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moving</a:t>
            </a:r>
            <a:r>
              <a:rPr sz="2100" spc="-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boundary</a:t>
            </a:r>
            <a:r>
              <a:rPr sz="2100" spc="-40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electrophoresis.</a:t>
            </a:r>
            <a:endParaRPr sz="2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21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The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gel</a:t>
            </a:r>
            <a:r>
              <a:rPr sz="2100" spc="-3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electrophoresis</a:t>
            </a:r>
            <a:r>
              <a:rPr sz="2100" spc="-5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is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best</a:t>
            </a:r>
            <a:r>
              <a:rPr sz="2100" spc="-4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example</a:t>
            </a:r>
            <a:r>
              <a:rPr sz="2100" spc="-2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 zone </a:t>
            </a:r>
            <a:r>
              <a:rPr sz="2100" spc="-10" dirty="0">
                <a:latin typeface="Georgia"/>
                <a:cs typeface="Georgia"/>
              </a:rPr>
              <a:t>electrophoresis.</a:t>
            </a:r>
            <a:endParaRPr sz="2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997585">
              <a:lnSpc>
                <a:spcPct val="100000"/>
              </a:lnSpc>
              <a:spcBef>
                <a:spcPts val="115"/>
              </a:spcBef>
            </a:pPr>
            <a:r>
              <a:rPr dirty="0"/>
              <a:t>Methods</a:t>
            </a:r>
            <a:r>
              <a:rPr spc="-6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834972"/>
            <a:ext cx="6374765" cy="225107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285750" indent="-273050">
              <a:lnSpc>
                <a:spcPct val="100000"/>
              </a:lnSpc>
              <a:spcBef>
                <a:spcPts val="11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1.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Paper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819"/>
              </a:spcBef>
              <a:buClr>
                <a:srgbClr val="D16248"/>
              </a:buClr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2.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Cellulose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acetate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strip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819"/>
              </a:spcBef>
              <a:buClr>
                <a:srgbClr val="D16248"/>
              </a:buClr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3.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Gel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500505">
              <a:lnSpc>
                <a:spcPct val="100000"/>
              </a:lnSpc>
              <a:spcBef>
                <a:spcPts val="115"/>
              </a:spcBef>
            </a:pPr>
            <a:r>
              <a:rPr dirty="0"/>
              <a:t>Paper</a:t>
            </a:r>
            <a:r>
              <a:rPr spc="-65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498396"/>
            <a:ext cx="8347709" cy="386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 algn="just">
              <a:lnSpc>
                <a:spcPct val="150100"/>
              </a:lnSpc>
              <a:spcBef>
                <a:spcPts val="10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Paper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electrophoresis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(PE)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is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useful</a:t>
            </a:r>
            <a:r>
              <a:rPr sz="2000" spc="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for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separation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spc="-20" dirty="0">
                <a:latin typeface="Georgia"/>
                <a:cs typeface="Georgia"/>
              </a:rPr>
              <a:t>small-</a:t>
            </a:r>
            <a:r>
              <a:rPr sz="2000" spc="-10" dirty="0">
                <a:latin typeface="Georgia"/>
                <a:cs typeface="Georgia"/>
              </a:rPr>
              <a:t>charged 	</a:t>
            </a:r>
            <a:r>
              <a:rPr sz="2000" dirty="0">
                <a:latin typeface="Georgia"/>
                <a:cs typeface="Georgia"/>
              </a:rPr>
              <a:t>molecules,</a:t>
            </a:r>
            <a:r>
              <a:rPr sz="2000" spc="434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such</a:t>
            </a:r>
            <a:r>
              <a:rPr sz="2000" spc="459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as</a:t>
            </a:r>
            <a:r>
              <a:rPr sz="2000" spc="46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amino</a:t>
            </a:r>
            <a:r>
              <a:rPr sz="2000" spc="4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acids</a:t>
            </a:r>
            <a:r>
              <a:rPr sz="2000" spc="46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and</a:t>
            </a:r>
            <a:r>
              <a:rPr sz="2000" spc="4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small</a:t>
            </a:r>
            <a:r>
              <a:rPr sz="2000" spc="4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proteins</a:t>
            </a:r>
            <a:r>
              <a:rPr sz="2000" spc="4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using</a:t>
            </a:r>
            <a:r>
              <a:rPr sz="2000" spc="459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</a:t>
            </a:r>
            <a:r>
              <a:rPr sz="2000" spc="46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strip</a:t>
            </a:r>
            <a:r>
              <a:rPr sz="2000" spc="455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of 	</a:t>
            </a:r>
            <a:r>
              <a:rPr sz="2000" dirty="0">
                <a:latin typeface="Georgia"/>
                <a:cs typeface="Georgia"/>
              </a:rPr>
              <a:t>paper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(chromatography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paper).</a:t>
            </a:r>
            <a:endParaRPr sz="2000">
              <a:latin typeface="Georgia"/>
              <a:cs typeface="Georgia"/>
            </a:endParaRPr>
          </a:p>
          <a:p>
            <a:pPr marL="285115" marR="6985" indent="-273050" algn="just">
              <a:lnSpc>
                <a:spcPct val="1501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In</a:t>
            </a:r>
            <a:r>
              <a:rPr sz="2000" spc="36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this</a:t>
            </a:r>
            <a:r>
              <a:rPr sz="2000" spc="3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technique,</a:t>
            </a:r>
            <a:r>
              <a:rPr sz="2000" spc="3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39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motion</a:t>
            </a:r>
            <a:r>
              <a:rPr sz="2000" spc="37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39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colloidal</a:t>
            </a:r>
            <a:r>
              <a:rPr sz="2000" spc="409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particle</a:t>
            </a:r>
            <a:r>
              <a:rPr sz="2000" spc="38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39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solution</a:t>
            </a:r>
            <a:r>
              <a:rPr sz="2000" spc="38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occurs 	</a:t>
            </a:r>
            <a:r>
              <a:rPr sz="2000" dirty="0">
                <a:latin typeface="Georgia"/>
                <a:cs typeface="Georgia"/>
              </a:rPr>
              <a:t>leading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9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subsequent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separation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along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paper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strip.</a:t>
            </a:r>
            <a:endParaRPr sz="2000">
              <a:latin typeface="Georgia"/>
              <a:cs typeface="Georgia"/>
            </a:endParaRPr>
          </a:p>
          <a:p>
            <a:pPr marL="285750" indent="-273050" algn="just">
              <a:lnSpc>
                <a:spcPct val="100000"/>
              </a:lnSpc>
              <a:spcBef>
                <a:spcPts val="1685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5750" algn="l"/>
              </a:tabLst>
            </a:pPr>
            <a:r>
              <a:rPr sz="2000" dirty="0">
                <a:latin typeface="Georgia"/>
                <a:cs typeface="Georgia"/>
              </a:rPr>
              <a:t>PE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is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easier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comparison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gel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electrophoresis.</a:t>
            </a:r>
            <a:endParaRPr sz="2000">
              <a:latin typeface="Georgia"/>
              <a:cs typeface="Georgia"/>
            </a:endParaRPr>
          </a:p>
          <a:p>
            <a:pPr marL="285115" indent="-272415" algn="just">
              <a:lnSpc>
                <a:spcPct val="100000"/>
              </a:lnSpc>
              <a:spcBef>
                <a:spcPts val="16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5115" algn="l"/>
              </a:tabLst>
            </a:pPr>
            <a:r>
              <a:rPr sz="2000" dirty="0">
                <a:latin typeface="Georgia"/>
                <a:cs typeface="Georgia"/>
              </a:rPr>
              <a:t>It</a:t>
            </a:r>
            <a:r>
              <a:rPr sz="2000" spc="1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does</a:t>
            </a:r>
            <a:r>
              <a:rPr sz="2000" spc="1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not</a:t>
            </a:r>
            <a:r>
              <a:rPr sz="2000" spc="1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require</a:t>
            </a:r>
            <a:r>
              <a:rPr sz="2000" spc="1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matrix</a:t>
            </a:r>
            <a:r>
              <a:rPr sz="2000" spc="1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preparation</a:t>
            </a:r>
            <a:r>
              <a:rPr sz="2000" spc="1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and</a:t>
            </a:r>
            <a:r>
              <a:rPr sz="2000" spc="1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it</a:t>
            </a:r>
            <a:r>
              <a:rPr sz="2000" spc="1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does</a:t>
            </a:r>
            <a:r>
              <a:rPr sz="2000" spc="1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not</a:t>
            </a:r>
            <a:r>
              <a:rPr sz="2000" spc="1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contain</a:t>
            </a:r>
            <a:r>
              <a:rPr sz="2000" spc="1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charges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Georgia"/>
                <a:cs typeface="Georgia"/>
              </a:rPr>
              <a:t>that</a:t>
            </a:r>
            <a:r>
              <a:rPr sz="2000" spc="-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interfere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with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separation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compounds.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498396"/>
            <a:ext cx="8345805" cy="4386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715" indent="-274955">
              <a:lnSpc>
                <a:spcPct val="150100"/>
              </a:lnSpc>
              <a:spcBef>
                <a:spcPts val="10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A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strip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filter</a:t>
            </a:r>
            <a:r>
              <a:rPr sz="2000" spc="6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paper</a:t>
            </a:r>
            <a:r>
              <a:rPr sz="2000" spc="6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is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moistened</a:t>
            </a:r>
            <a:r>
              <a:rPr sz="2000" spc="6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with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buffer</a:t>
            </a:r>
            <a:r>
              <a:rPr sz="2000" spc="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and</a:t>
            </a:r>
            <a:r>
              <a:rPr sz="2000" spc="6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ends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strip </a:t>
            </a:r>
            <a:r>
              <a:rPr sz="2000" dirty="0">
                <a:latin typeface="Georgia"/>
                <a:cs typeface="Georgia"/>
              </a:rPr>
              <a:t>are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immersed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into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buffer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reservoirs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containing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electrodes.</a:t>
            </a:r>
            <a:endParaRPr sz="20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16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The</a:t>
            </a:r>
            <a:r>
              <a:rPr sz="2000" spc="1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samples</a:t>
            </a:r>
            <a:r>
              <a:rPr sz="2000" spc="1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are</a:t>
            </a:r>
            <a:r>
              <a:rPr sz="2000" spc="1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spotted</a:t>
            </a:r>
            <a:r>
              <a:rPr sz="2000" spc="16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in</a:t>
            </a:r>
            <a:r>
              <a:rPr sz="2000" spc="1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1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center</a:t>
            </a:r>
            <a:r>
              <a:rPr sz="2000" spc="1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1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1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paper</a:t>
            </a:r>
            <a:r>
              <a:rPr sz="2000" spc="1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and</a:t>
            </a:r>
            <a:r>
              <a:rPr sz="2000" spc="1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high</a:t>
            </a:r>
            <a:r>
              <a:rPr sz="2000" spc="14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voltage</a:t>
            </a:r>
            <a:r>
              <a:rPr sz="2000" spc="150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is</a:t>
            </a:r>
            <a:endParaRPr sz="20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1205"/>
              </a:spcBef>
            </a:pPr>
            <a:r>
              <a:rPr sz="2000" spc="-10" dirty="0">
                <a:latin typeface="Georgia"/>
                <a:cs typeface="Georgia"/>
              </a:rPr>
              <a:t>applied.</a:t>
            </a:r>
            <a:endParaRPr sz="2000">
              <a:latin typeface="Georgia"/>
              <a:cs typeface="Georgia"/>
            </a:endParaRPr>
          </a:p>
          <a:p>
            <a:pPr marL="287020" marR="5080" indent="-274955">
              <a:lnSpc>
                <a:spcPct val="150100"/>
              </a:lnSpc>
              <a:spcBef>
                <a:spcPts val="475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  <a:tab pos="6479540" algn="l"/>
              </a:tabLst>
            </a:pPr>
            <a:r>
              <a:rPr sz="2000" dirty="0">
                <a:latin typeface="Georgia"/>
                <a:cs typeface="Georgia"/>
              </a:rPr>
              <a:t>Application</a:t>
            </a:r>
            <a:r>
              <a:rPr sz="2000" spc="459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4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high</a:t>
            </a:r>
            <a:r>
              <a:rPr sz="2000" spc="4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voltage</a:t>
            </a:r>
            <a:r>
              <a:rPr sz="2000" spc="4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causes</a:t>
            </a:r>
            <a:r>
              <a:rPr sz="2000" spc="46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less</a:t>
            </a:r>
            <a:r>
              <a:rPr sz="2000" spc="459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diffusion</a:t>
            </a:r>
            <a:r>
              <a:rPr sz="2000" spc="459" dirty="0">
                <a:latin typeface="Georgia"/>
                <a:cs typeface="Georgia"/>
              </a:rPr>
              <a:t> </a:t>
            </a:r>
            <a:r>
              <a:rPr sz="2000" spc="-25" dirty="0">
                <a:latin typeface="Georgia"/>
                <a:cs typeface="Georgia"/>
              </a:rPr>
              <a:t>of</a:t>
            </a:r>
            <a:r>
              <a:rPr sz="2000" dirty="0">
                <a:latin typeface="Georgia"/>
                <a:cs typeface="Georgia"/>
              </a:rPr>
              <a:t>	small</a:t>
            </a:r>
            <a:r>
              <a:rPr sz="2000" spc="45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molecules </a:t>
            </a:r>
            <a:r>
              <a:rPr sz="2000" dirty="0">
                <a:latin typeface="Georgia"/>
                <a:cs typeface="Georgia"/>
              </a:rPr>
              <a:t>giving</a:t>
            </a:r>
            <a:r>
              <a:rPr sz="2000" spc="-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better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resolution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and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it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take less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time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6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complete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process.</a:t>
            </a:r>
            <a:endParaRPr sz="20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16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Spots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migrate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according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5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their</a:t>
            </a:r>
            <a:r>
              <a:rPr sz="2000" spc="-10" dirty="0">
                <a:latin typeface="Georgia"/>
                <a:cs typeface="Georgia"/>
              </a:rPr>
              <a:t> charges.</a:t>
            </a:r>
            <a:endParaRPr sz="2000">
              <a:latin typeface="Georgia"/>
              <a:cs typeface="Georgia"/>
            </a:endParaRPr>
          </a:p>
          <a:p>
            <a:pPr marL="287020" marR="8255" indent="-274955">
              <a:lnSpc>
                <a:spcPct val="150100"/>
              </a:lnSpc>
              <a:spcBef>
                <a:spcPts val="480"/>
              </a:spcBef>
              <a:buClr>
                <a:srgbClr val="D16248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Georgia"/>
                <a:cs typeface="Georgia"/>
              </a:rPr>
              <a:t>After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electrophoresis,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separated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components</a:t>
            </a:r>
            <a:r>
              <a:rPr sz="2000" spc="4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can</a:t>
            </a:r>
            <a:r>
              <a:rPr sz="2000" spc="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be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detected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by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variety </a:t>
            </a:r>
            <a:r>
              <a:rPr sz="2000" dirty="0">
                <a:latin typeface="Georgia"/>
                <a:cs typeface="Georgia"/>
              </a:rPr>
              <a:t>of</a:t>
            </a:r>
            <a:r>
              <a:rPr sz="2000" spc="-8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staining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techniques,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depending</a:t>
            </a:r>
            <a:r>
              <a:rPr sz="2000" spc="-3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upon</a:t>
            </a:r>
            <a:r>
              <a:rPr sz="2000" spc="-5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their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chemical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composition.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6111" y="1752600"/>
            <a:ext cx="73152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1752600"/>
            <a:ext cx="73914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496948"/>
            <a:ext cx="8350884" cy="4833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dirty="0">
                <a:latin typeface="Georgia"/>
                <a:cs typeface="Georgia"/>
              </a:rPr>
              <a:t>Applications</a:t>
            </a:r>
            <a:r>
              <a:rPr sz="1900" b="1" spc="-50" dirty="0">
                <a:latin typeface="Georgia"/>
                <a:cs typeface="Georgia"/>
              </a:rPr>
              <a:t> </a:t>
            </a:r>
            <a:r>
              <a:rPr sz="1900" b="1" dirty="0">
                <a:latin typeface="Georgia"/>
                <a:cs typeface="Georgia"/>
              </a:rPr>
              <a:t>of</a:t>
            </a:r>
            <a:r>
              <a:rPr sz="1900" b="1" spc="-55" dirty="0">
                <a:latin typeface="Georgia"/>
                <a:cs typeface="Georgia"/>
              </a:rPr>
              <a:t> </a:t>
            </a:r>
            <a:r>
              <a:rPr sz="1900" b="1" dirty="0">
                <a:latin typeface="Georgia"/>
                <a:cs typeface="Georgia"/>
              </a:rPr>
              <a:t>Paper</a:t>
            </a:r>
            <a:r>
              <a:rPr sz="1900" b="1" spc="-35" dirty="0">
                <a:latin typeface="Georgia"/>
                <a:cs typeface="Georgia"/>
              </a:rPr>
              <a:t> </a:t>
            </a:r>
            <a:r>
              <a:rPr sz="1900" b="1" spc="-10" dirty="0">
                <a:latin typeface="Georgia"/>
                <a:cs typeface="Georgia"/>
              </a:rPr>
              <a:t>Electrophoresis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65"/>
              </a:spcBef>
            </a:pPr>
            <a:endParaRPr sz="1900">
              <a:latin typeface="Georgia"/>
              <a:cs typeface="Georgia"/>
            </a:endParaRPr>
          </a:p>
          <a:p>
            <a:pPr marL="285750" marR="8890" indent="-273685" algn="just">
              <a:lnSpc>
                <a:spcPts val="1820"/>
              </a:lnSpc>
              <a:spcBef>
                <a:spcPts val="5"/>
              </a:spcBef>
              <a:buClr>
                <a:srgbClr val="D16248"/>
              </a:buClr>
              <a:buSzPct val="84210"/>
              <a:buFont typeface="Segoe UI Symbol"/>
              <a:buChar char="⚫"/>
              <a:tabLst>
                <a:tab pos="287020" algn="l"/>
              </a:tabLst>
            </a:pPr>
            <a:r>
              <a:rPr sz="1900" dirty="0">
                <a:latin typeface="Georgia"/>
                <a:cs typeface="Georgia"/>
              </a:rPr>
              <a:t>a</a:t>
            </a:r>
            <a:r>
              <a:rPr sz="1900" spc="135" dirty="0">
                <a:latin typeface="Georgia"/>
                <a:cs typeface="Georgia"/>
              </a:rPr>
              <a:t>  </a:t>
            </a:r>
            <a:r>
              <a:rPr sz="1900" dirty="0">
                <a:latin typeface="Georgia"/>
                <a:cs typeface="Georgia"/>
              </a:rPr>
              <a:t>simple,</a:t>
            </a:r>
            <a:r>
              <a:rPr sz="1900" spc="135" dirty="0">
                <a:latin typeface="Georgia"/>
                <a:cs typeface="Georgia"/>
              </a:rPr>
              <a:t>  </a:t>
            </a:r>
            <a:r>
              <a:rPr sz="1900" dirty="0">
                <a:latin typeface="Georgia"/>
                <a:cs typeface="Georgia"/>
              </a:rPr>
              <a:t>inexpensive,</a:t>
            </a:r>
            <a:r>
              <a:rPr sz="1900" spc="130" dirty="0">
                <a:latin typeface="Georgia"/>
                <a:cs typeface="Georgia"/>
              </a:rPr>
              <a:t>  </a:t>
            </a:r>
            <a:r>
              <a:rPr sz="1900" dirty="0">
                <a:latin typeface="Georgia"/>
                <a:cs typeface="Georgia"/>
              </a:rPr>
              <a:t>and</a:t>
            </a:r>
            <a:r>
              <a:rPr sz="1900" spc="145" dirty="0">
                <a:latin typeface="Georgia"/>
                <a:cs typeface="Georgia"/>
              </a:rPr>
              <a:t>  </a:t>
            </a:r>
            <a:r>
              <a:rPr sz="1900" dirty="0">
                <a:latin typeface="Georgia"/>
                <a:cs typeface="Georgia"/>
              </a:rPr>
              <a:t>accurate</a:t>
            </a:r>
            <a:r>
              <a:rPr sz="1900" spc="125" dirty="0">
                <a:latin typeface="Georgia"/>
                <a:cs typeface="Georgia"/>
              </a:rPr>
              <a:t>  </a:t>
            </a:r>
            <a:r>
              <a:rPr sz="1900" dirty="0">
                <a:latin typeface="Georgia"/>
                <a:cs typeface="Georgia"/>
              </a:rPr>
              <a:t>laboratory</a:t>
            </a:r>
            <a:r>
              <a:rPr sz="1900" spc="145" dirty="0">
                <a:latin typeface="Georgia"/>
                <a:cs typeface="Georgia"/>
              </a:rPr>
              <a:t>  </a:t>
            </a:r>
            <a:r>
              <a:rPr sz="1900" dirty="0">
                <a:latin typeface="Georgia"/>
                <a:cs typeface="Georgia"/>
              </a:rPr>
              <a:t>procedure</a:t>
            </a:r>
            <a:r>
              <a:rPr sz="1900" spc="135" dirty="0">
                <a:latin typeface="Georgia"/>
                <a:cs typeface="Georgia"/>
              </a:rPr>
              <a:t>  </a:t>
            </a:r>
            <a:r>
              <a:rPr sz="1900" dirty="0">
                <a:latin typeface="Georgia"/>
                <a:cs typeface="Georgia"/>
              </a:rPr>
              <a:t>for</a:t>
            </a:r>
            <a:r>
              <a:rPr sz="1900" spc="130" dirty="0">
                <a:latin typeface="Georgia"/>
                <a:cs typeface="Georgia"/>
              </a:rPr>
              <a:t>  </a:t>
            </a:r>
            <a:r>
              <a:rPr sz="1900" spc="-10" dirty="0">
                <a:latin typeface="Georgia"/>
                <a:cs typeface="Georgia"/>
              </a:rPr>
              <a:t>various 	</a:t>
            </a:r>
            <a:r>
              <a:rPr sz="1900" dirty="0">
                <a:latin typeface="Georgia"/>
                <a:cs typeface="Georgia"/>
              </a:rPr>
              <a:t>research</a:t>
            </a:r>
            <a:r>
              <a:rPr sz="1900" spc="-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and</a:t>
            </a:r>
            <a:r>
              <a:rPr sz="1900" spc="-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clinical</a:t>
            </a:r>
            <a:r>
              <a:rPr sz="1900" spc="-45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studies.</a:t>
            </a:r>
            <a:endParaRPr sz="1900">
              <a:latin typeface="Georgia"/>
              <a:cs typeface="Georgia"/>
            </a:endParaRPr>
          </a:p>
          <a:p>
            <a:pPr marL="287020" indent="-274320" algn="just">
              <a:lnSpc>
                <a:spcPts val="2055"/>
              </a:lnSpc>
              <a:spcBef>
                <a:spcPts val="20"/>
              </a:spcBef>
              <a:buClr>
                <a:srgbClr val="D16248"/>
              </a:buClr>
              <a:buSzPct val="84210"/>
              <a:buFont typeface="Segoe UI Symbol"/>
              <a:buChar char="⚫"/>
              <a:tabLst>
                <a:tab pos="287020" algn="l"/>
              </a:tabLst>
            </a:pPr>
            <a:r>
              <a:rPr sz="1900" dirty="0">
                <a:latin typeface="Georgia"/>
                <a:cs typeface="Georgia"/>
              </a:rPr>
              <a:t>easily</a:t>
            </a:r>
            <a:r>
              <a:rPr sz="1900" spc="4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available</a:t>
            </a:r>
            <a:r>
              <a:rPr sz="1900" spc="4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and</a:t>
            </a:r>
            <a:r>
              <a:rPr sz="1900" spc="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easy</a:t>
            </a:r>
            <a:r>
              <a:rPr sz="1900" spc="6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to</a:t>
            </a:r>
            <a:r>
              <a:rPr sz="1900" spc="4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handle,</a:t>
            </a:r>
            <a:r>
              <a:rPr sz="1900" spc="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allowing</a:t>
            </a:r>
            <a:r>
              <a:rPr sz="1900" spc="4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new</a:t>
            </a:r>
            <a:r>
              <a:rPr sz="1900" spc="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methodologies</a:t>
            </a:r>
            <a:r>
              <a:rPr sz="1900" spc="4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to</a:t>
            </a:r>
            <a:r>
              <a:rPr sz="1900" spc="4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be</a:t>
            </a:r>
            <a:r>
              <a:rPr sz="1900" spc="55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tried</a:t>
            </a:r>
            <a:endParaRPr sz="1900">
              <a:latin typeface="Georgia"/>
              <a:cs typeface="Georgia"/>
            </a:endParaRPr>
          </a:p>
          <a:p>
            <a:pPr marL="287020" algn="just">
              <a:lnSpc>
                <a:spcPts val="2055"/>
              </a:lnSpc>
            </a:pPr>
            <a:r>
              <a:rPr sz="1900" dirty="0">
                <a:latin typeface="Georgia"/>
                <a:cs typeface="Georgia"/>
              </a:rPr>
              <a:t>and</a:t>
            </a:r>
            <a:r>
              <a:rPr sz="1900" spc="-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developed</a:t>
            </a:r>
            <a:r>
              <a:rPr sz="1900" spc="-4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with</a:t>
            </a:r>
            <a:r>
              <a:rPr sz="1900" spc="-25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convenience.</a:t>
            </a:r>
            <a:endParaRPr sz="1900">
              <a:latin typeface="Georgia"/>
              <a:cs typeface="Georgia"/>
            </a:endParaRPr>
          </a:p>
          <a:p>
            <a:pPr marL="285750" marR="5080" indent="-273685" algn="just">
              <a:lnSpc>
                <a:spcPct val="80000"/>
              </a:lnSpc>
              <a:spcBef>
                <a:spcPts val="455"/>
              </a:spcBef>
              <a:buClr>
                <a:srgbClr val="D16248"/>
              </a:buClr>
              <a:buSzPct val="84210"/>
              <a:buFont typeface="Segoe UI Symbol"/>
              <a:buChar char="⚫"/>
              <a:tabLst>
                <a:tab pos="287020" algn="l"/>
              </a:tabLst>
            </a:pPr>
            <a:r>
              <a:rPr sz="1900" dirty="0">
                <a:latin typeface="Georgia"/>
                <a:cs typeface="Georgia"/>
              </a:rPr>
              <a:t>Clinical</a:t>
            </a:r>
            <a:r>
              <a:rPr sz="1900" spc="1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applications</a:t>
            </a:r>
            <a:r>
              <a:rPr sz="1900" spc="13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of</a:t>
            </a:r>
            <a:r>
              <a:rPr sz="1900" spc="1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PE</a:t>
            </a:r>
            <a:r>
              <a:rPr sz="1900" spc="14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include</a:t>
            </a:r>
            <a:r>
              <a:rPr sz="1900" spc="11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study</a:t>
            </a:r>
            <a:r>
              <a:rPr sz="1900" spc="114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of</a:t>
            </a:r>
            <a:r>
              <a:rPr sz="1900" spc="114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sickle</a:t>
            </a:r>
            <a:r>
              <a:rPr sz="1900" spc="11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cell</a:t>
            </a:r>
            <a:r>
              <a:rPr sz="1900" spc="1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disease,</a:t>
            </a:r>
            <a:r>
              <a:rPr sz="1900" spc="11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hemoglobin 	</a:t>
            </a:r>
            <a:r>
              <a:rPr sz="1900" dirty="0">
                <a:latin typeface="Georgia"/>
                <a:cs typeface="Georgia"/>
              </a:rPr>
              <a:t>C</a:t>
            </a:r>
            <a:r>
              <a:rPr sz="1900" spc="-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abnormalities, and</a:t>
            </a:r>
            <a:r>
              <a:rPr sz="1900" spc="-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separation</a:t>
            </a:r>
            <a:r>
              <a:rPr sz="1900" spc="-2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of</a:t>
            </a:r>
            <a:r>
              <a:rPr sz="1900" spc="-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blood</a:t>
            </a:r>
            <a:r>
              <a:rPr sz="1900" spc="-2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clotting</a:t>
            </a:r>
            <a:r>
              <a:rPr sz="1900" spc="-1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factors and</a:t>
            </a:r>
            <a:r>
              <a:rPr sz="1900" spc="-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serum</a:t>
            </a:r>
            <a:r>
              <a:rPr sz="1900" spc="1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plasma 	</a:t>
            </a:r>
            <a:r>
              <a:rPr sz="1900" dirty="0">
                <a:latin typeface="Georgia"/>
                <a:cs typeface="Georgia"/>
              </a:rPr>
              <a:t>proteins</a:t>
            </a:r>
            <a:r>
              <a:rPr sz="1900" spc="-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from</a:t>
            </a:r>
            <a:r>
              <a:rPr sz="1900" spc="-4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blood</a:t>
            </a:r>
            <a:r>
              <a:rPr sz="1900" spc="-5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sample.</a:t>
            </a:r>
            <a:endParaRPr sz="1900">
              <a:latin typeface="Georgia"/>
              <a:cs typeface="Georgia"/>
            </a:endParaRPr>
          </a:p>
          <a:p>
            <a:pPr marL="287020" indent="-274320" algn="just">
              <a:lnSpc>
                <a:spcPct val="100000"/>
              </a:lnSpc>
              <a:buClr>
                <a:srgbClr val="D16248"/>
              </a:buClr>
              <a:buSzPct val="84210"/>
              <a:buFont typeface="Segoe UI Symbol"/>
              <a:buChar char="⚫"/>
              <a:tabLst>
                <a:tab pos="287020" algn="l"/>
              </a:tabLst>
            </a:pPr>
            <a:r>
              <a:rPr sz="1900" dirty="0">
                <a:latin typeface="Georgia"/>
                <a:cs typeface="Georgia"/>
              </a:rPr>
              <a:t>used</a:t>
            </a:r>
            <a:r>
              <a:rPr sz="1900" spc="-5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in</a:t>
            </a:r>
            <a:r>
              <a:rPr sz="1900" spc="-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separation</a:t>
            </a:r>
            <a:r>
              <a:rPr sz="1900" spc="-2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and</a:t>
            </a:r>
            <a:r>
              <a:rPr sz="1900" spc="-3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identification</a:t>
            </a:r>
            <a:r>
              <a:rPr sz="1900" spc="-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of</a:t>
            </a:r>
            <a:r>
              <a:rPr sz="1900" spc="-65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alkaloids.</a:t>
            </a:r>
            <a:endParaRPr sz="1900">
              <a:latin typeface="Georgia"/>
              <a:cs typeface="Georgia"/>
            </a:endParaRPr>
          </a:p>
          <a:p>
            <a:pPr marL="285750" marR="8255" indent="-273685" algn="just">
              <a:lnSpc>
                <a:spcPct val="80000"/>
              </a:lnSpc>
              <a:spcBef>
                <a:spcPts val="459"/>
              </a:spcBef>
              <a:buClr>
                <a:srgbClr val="D16248"/>
              </a:buClr>
              <a:buSzPct val="84210"/>
              <a:buFont typeface="Segoe UI Symbol"/>
              <a:buChar char="⚫"/>
              <a:tabLst>
                <a:tab pos="287020" algn="l"/>
              </a:tabLst>
            </a:pPr>
            <a:r>
              <a:rPr sz="1900" dirty="0">
                <a:latin typeface="Georgia"/>
                <a:cs typeface="Georgia"/>
              </a:rPr>
              <a:t>used</a:t>
            </a:r>
            <a:r>
              <a:rPr sz="1900" spc="25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for</a:t>
            </a:r>
            <a:r>
              <a:rPr sz="1900" spc="25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testing</a:t>
            </a:r>
            <a:r>
              <a:rPr sz="1900" spc="26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suitability</a:t>
            </a:r>
            <a:r>
              <a:rPr sz="1900" spc="27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of</a:t>
            </a:r>
            <a:r>
              <a:rPr sz="1900" spc="27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municipal</a:t>
            </a:r>
            <a:r>
              <a:rPr sz="1900" spc="27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water</a:t>
            </a:r>
            <a:r>
              <a:rPr sz="1900" spc="25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supplies,</a:t>
            </a:r>
            <a:r>
              <a:rPr sz="1900" spc="28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toxicity</a:t>
            </a:r>
            <a:r>
              <a:rPr sz="1900" spc="27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of</a:t>
            </a:r>
            <a:r>
              <a:rPr sz="1900" spc="265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water, 	</a:t>
            </a:r>
            <a:r>
              <a:rPr sz="1900" dirty="0">
                <a:latin typeface="Georgia"/>
                <a:cs typeface="Georgia"/>
              </a:rPr>
              <a:t>and</a:t>
            </a:r>
            <a:r>
              <a:rPr sz="1900" spc="-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other</a:t>
            </a:r>
            <a:r>
              <a:rPr sz="1900" spc="-6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environmental</a:t>
            </a:r>
            <a:r>
              <a:rPr sz="1900" spc="-2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components.</a:t>
            </a:r>
            <a:endParaRPr sz="1900">
              <a:latin typeface="Georgia"/>
              <a:cs typeface="Georgia"/>
            </a:endParaRPr>
          </a:p>
          <a:p>
            <a:pPr marL="287020" indent="-274320" algn="just">
              <a:lnSpc>
                <a:spcPts val="2055"/>
              </a:lnSpc>
              <a:buClr>
                <a:srgbClr val="D16248"/>
              </a:buClr>
              <a:buSzPct val="84210"/>
              <a:buFont typeface="Segoe UI Symbol"/>
              <a:buChar char="⚫"/>
              <a:tabLst>
                <a:tab pos="287020" algn="l"/>
              </a:tabLst>
            </a:pPr>
            <a:r>
              <a:rPr sz="1900" spc="-20" dirty="0">
                <a:latin typeface="Georgia"/>
                <a:cs typeface="Georgia"/>
              </a:rPr>
              <a:t>Drug-</a:t>
            </a:r>
            <a:r>
              <a:rPr sz="1900" dirty="0">
                <a:latin typeface="Georgia"/>
                <a:cs typeface="Georgia"/>
              </a:rPr>
              <a:t>testing</a:t>
            </a:r>
            <a:r>
              <a:rPr sz="1900" spc="1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industry</a:t>
            </a:r>
            <a:r>
              <a:rPr sz="1900" spc="1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uses</a:t>
            </a:r>
            <a:r>
              <a:rPr sz="1900" spc="14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paper</a:t>
            </a:r>
            <a:r>
              <a:rPr sz="1900" spc="1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electrophoresis</a:t>
            </a:r>
            <a:r>
              <a:rPr sz="1900" spc="114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to</a:t>
            </a:r>
            <a:r>
              <a:rPr sz="1900" spc="15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determine</a:t>
            </a:r>
            <a:r>
              <a:rPr sz="1900" spc="12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presence</a:t>
            </a:r>
            <a:r>
              <a:rPr sz="1900" spc="145" dirty="0">
                <a:latin typeface="Georgia"/>
                <a:cs typeface="Georgia"/>
              </a:rPr>
              <a:t> </a:t>
            </a:r>
            <a:r>
              <a:rPr sz="1900" spc="-25" dirty="0">
                <a:latin typeface="Georgia"/>
                <a:cs typeface="Georgia"/>
              </a:rPr>
              <a:t>of</a:t>
            </a:r>
            <a:endParaRPr sz="1900">
              <a:latin typeface="Georgia"/>
              <a:cs typeface="Georgia"/>
            </a:endParaRPr>
          </a:p>
          <a:p>
            <a:pPr marL="287020" algn="just">
              <a:lnSpc>
                <a:spcPts val="2055"/>
              </a:lnSpc>
            </a:pPr>
            <a:r>
              <a:rPr sz="1900" dirty="0">
                <a:latin typeface="Georgia"/>
                <a:cs typeface="Georgia"/>
              </a:rPr>
              <a:t>illegal</a:t>
            </a:r>
            <a:r>
              <a:rPr sz="1900" spc="-4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or</a:t>
            </a:r>
            <a:r>
              <a:rPr sz="1900" spc="-5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recreational</a:t>
            </a:r>
            <a:r>
              <a:rPr sz="1900" spc="-1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drugs</a:t>
            </a:r>
            <a:r>
              <a:rPr sz="1900" spc="-1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in</a:t>
            </a:r>
            <a:r>
              <a:rPr sz="1900" spc="-4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job</a:t>
            </a:r>
            <a:r>
              <a:rPr sz="1900" spc="-4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applicants and</a:t>
            </a:r>
            <a:r>
              <a:rPr sz="1900" spc="-5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crime</a:t>
            </a:r>
            <a:r>
              <a:rPr sz="1900" spc="-25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suspects.</a:t>
            </a:r>
            <a:endParaRPr sz="1900">
              <a:latin typeface="Georgia"/>
              <a:cs typeface="Georgia"/>
            </a:endParaRPr>
          </a:p>
          <a:p>
            <a:pPr marL="287020" indent="-274320" algn="just">
              <a:lnSpc>
                <a:spcPts val="2055"/>
              </a:lnSpc>
              <a:buClr>
                <a:srgbClr val="D16248"/>
              </a:buClr>
              <a:buSzPct val="84210"/>
              <a:buFont typeface="Segoe UI Symbol"/>
              <a:buChar char="⚫"/>
              <a:tabLst>
                <a:tab pos="287020" algn="l"/>
              </a:tabLst>
            </a:pPr>
            <a:r>
              <a:rPr sz="1900" dirty="0">
                <a:latin typeface="Georgia"/>
                <a:cs typeface="Georgia"/>
              </a:rPr>
              <a:t>since</a:t>
            </a:r>
            <a:r>
              <a:rPr sz="1900" spc="8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1950s</a:t>
            </a:r>
            <a:r>
              <a:rPr sz="1900" spc="10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used</a:t>
            </a:r>
            <a:r>
              <a:rPr sz="1900" spc="10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by</a:t>
            </a:r>
            <a:r>
              <a:rPr sz="1900" spc="8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the</a:t>
            </a:r>
            <a:r>
              <a:rPr sz="1900" spc="10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investigators</a:t>
            </a:r>
            <a:r>
              <a:rPr sz="1900" spc="9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and</a:t>
            </a:r>
            <a:r>
              <a:rPr sz="1900" spc="10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in</a:t>
            </a:r>
            <a:r>
              <a:rPr sz="1900" spc="114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forensics</a:t>
            </a:r>
            <a:r>
              <a:rPr sz="1900" spc="11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to</a:t>
            </a:r>
            <a:r>
              <a:rPr sz="1900" spc="114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analyze</a:t>
            </a:r>
            <a:r>
              <a:rPr sz="1900" spc="9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inks</a:t>
            </a:r>
            <a:r>
              <a:rPr sz="1900" spc="105" dirty="0">
                <a:latin typeface="Georgia"/>
                <a:cs typeface="Georgia"/>
              </a:rPr>
              <a:t> </a:t>
            </a:r>
            <a:r>
              <a:rPr sz="1900" spc="-20" dirty="0">
                <a:latin typeface="Georgia"/>
                <a:cs typeface="Georgia"/>
              </a:rPr>
              <a:t>used</a:t>
            </a:r>
            <a:endParaRPr sz="1900">
              <a:latin typeface="Georgia"/>
              <a:cs typeface="Georgia"/>
            </a:endParaRPr>
          </a:p>
          <a:p>
            <a:pPr marL="287020" algn="just">
              <a:lnSpc>
                <a:spcPts val="2055"/>
              </a:lnSpc>
            </a:pPr>
            <a:r>
              <a:rPr sz="1900" dirty="0">
                <a:latin typeface="Georgia"/>
                <a:cs typeface="Georgia"/>
              </a:rPr>
              <a:t>in</a:t>
            </a:r>
            <a:r>
              <a:rPr sz="1900" spc="-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currency to</a:t>
            </a:r>
            <a:r>
              <a:rPr sz="1900" spc="-2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check</a:t>
            </a:r>
            <a:r>
              <a:rPr sz="1900" spc="-4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the</a:t>
            </a:r>
            <a:r>
              <a:rPr sz="1900" spc="-30" dirty="0">
                <a:latin typeface="Georgia"/>
                <a:cs typeface="Georgia"/>
              </a:rPr>
              <a:t> </a:t>
            </a:r>
            <a:r>
              <a:rPr sz="1900" spc="-10" dirty="0">
                <a:latin typeface="Georgia"/>
                <a:cs typeface="Georgia"/>
              </a:rPr>
              <a:t>counterfeiters.</a:t>
            </a:r>
            <a:endParaRPr sz="19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900">
              <a:latin typeface="Georgia"/>
              <a:cs typeface="Georgia"/>
            </a:endParaRPr>
          </a:p>
          <a:p>
            <a:pPr marL="287020" indent="-274320" algn="just">
              <a:lnSpc>
                <a:spcPct val="100000"/>
              </a:lnSpc>
              <a:buClr>
                <a:srgbClr val="D16248"/>
              </a:buClr>
              <a:buSzPct val="84210"/>
              <a:buFont typeface="Segoe UI Symbol"/>
              <a:buChar char="⚫"/>
              <a:tabLst>
                <a:tab pos="287020" algn="l"/>
              </a:tabLst>
            </a:pPr>
            <a:r>
              <a:rPr sz="1900" dirty="0">
                <a:latin typeface="Georgia"/>
                <a:cs typeface="Georgia"/>
              </a:rPr>
              <a:t>Lack</a:t>
            </a:r>
            <a:r>
              <a:rPr sz="1900" spc="-6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of</a:t>
            </a:r>
            <a:r>
              <a:rPr sz="1900" spc="-5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sensitivity</a:t>
            </a:r>
            <a:r>
              <a:rPr sz="1900" spc="-1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and</a:t>
            </a:r>
            <a:r>
              <a:rPr sz="1900" spc="-4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reproducibility</a:t>
            </a:r>
            <a:r>
              <a:rPr sz="1900" spc="1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are</a:t>
            </a:r>
            <a:r>
              <a:rPr sz="1900" spc="-65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limitations</a:t>
            </a:r>
            <a:r>
              <a:rPr sz="1900" spc="-30" dirty="0">
                <a:latin typeface="Georgia"/>
                <a:cs typeface="Georgia"/>
              </a:rPr>
              <a:t> </a:t>
            </a:r>
            <a:r>
              <a:rPr sz="1900" dirty="0">
                <a:latin typeface="Georgia"/>
                <a:cs typeface="Georgia"/>
              </a:rPr>
              <a:t>of</a:t>
            </a:r>
            <a:r>
              <a:rPr sz="1900" spc="-50" dirty="0">
                <a:latin typeface="Georgia"/>
                <a:cs typeface="Georgia"/>
              </a:rPr>
              <a:t> </a:t>
            </a:r>
            <a:r>
              <a:rPr sz="1900" spc="-25" dirty="0">
                <a:latin typeface="Georgia"/>
                <a:cs typeface="Georgia"/>
              </a:rPr>
              <a:t>PE.</a:t>
            </a:r>
            <a:endParaRPr sz="19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/>
              <a:t>Cellulose</a:t>
            </a:r>
            <a:r>
              <a:rPr spc="-25" dirty="0"/>
              <a:t> </a:t>
            </a:r>
            <a:r>
              <a:rPr dirty="0"/>
              <a:t>acetate</a:t>
            </a:r>
            <a:r>
              <a:rPr spc="-90" dirty="0"/>
              <a:t> </a:t>
            </a:r>
            <a:r>
              <a:rPr dirty="0"/>
              <a:t>strip</a:t>
            </a:r>
            <a:r>
              <a:rPr spc="-70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700860"/>
            <a:ext cx="8349615" cy="414210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marR="9525" indent="-274955">
              <a:lnSpc>
                <a:spcPts val="2400"/>
              </a:lnSpc>
              <a:spcBef>
                <a:spcPts val="675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  <a:tab pos="1275080" algn="l"/>
                <a:tab pos="2823845" algn="l"/>
                <a:tab pos="4152900" algn="l"/>
                <a:tab pos="5302250" algn="l"/>
                <a:tab pos="5854700" algn="l"/>
                <a:tab pos="7348855" algn="l"/>
                <a:tab pos="8104505" algn="l"/>
              </a:tabLst>
            </a:pPr>
            <a:r>
              <a:rPr sz="2500" spc="-20" dirty="0">
                <a:latin typeface="Georgia"/>
                <a:cs typeface="Georgia"/>
              </a:rPr>
              <a:t>Many</a:t>
            </a:r>
            <a:r>
              <a:rPr sz="2500" dirty="0">
                <a:latin typeface="Georgia"/>
                <a:cs typeface="Georgia"/>
              </a:rPr>
              <a:t>	</a:t>
            </a:r>
            <a:r>
              <a:rPr sz="2500" spc="-10" dirty="0">
                <a:latin typeface="Georgia"/>
                <a:cs typeface="Georgia"/>
              </a:rPr>
              <a:t>biological</a:t>
            </a:r>
            <a:r>
              <a:rPr sz="2500" dirty="0">
                <a:latin typeface="Georgia"/>
                <a:cs typeface="Georgia"/>
              </a:rPr>
              <a:t>	</a:t>
            </a:r>
            <a:r>
              <a:rPr sz="2500" spc="-10" dirty="0">
                <a:latin typeface="Georgia"/>
                <a:cs typeface="Georgia"/>
              </a:rPr>
              <a:t>samples</a:t>
            </a:r>
            <a:r>
              <a:rPr sz="2500" dirty="0">
                <a:latin typeface="Georgia"/>
                <a:cs typeface="Georgia"/>
              </a:rPr>
              <a:t>	</a:t>
            </a:r>
            <a:r>
              <a:rPr sz="2500" spc="-10" dirty="0">
                <a:latin typeface="Georgia"/>
                <a:cs typeface="Georgia"/>
              </a:rPr>
              <a:t>adsorb</a:t>
            </a:r>
            <a:r>
              <a:rPr sz="2500" dirty="0">
                <a:latin typeface="Georgia"/>
                <a:cs typeface="Georgia"/>
              </a:rPr>
              <a:t>	</a:t>
            </a:r>
            <a:r>
              <a:rPr sz="2500" spc="-25" dirty="0">
                <a:latin typeface="Georgia"/>
                <a:cs typeface="Georgia"/>
              </a:rPr>
              <a:t>on</a:t>
            </a:r>
            <a:r>
              <a:rPr sz="2500" dirty="0">
                <a:latin typeface="Georgia"/>
                <a:cs typeface="Georgia"/>
              </a:rPr>
              <a:t>	</a:t>
            </a:r>
            <a:r>
              <a:rPr sz="2500" spc="-10" dirty="0">
                <a:latin typeface="Georgia"/>
                <a:cs typeface="Georgia"/>
              </a:rPr>
              <a:t>cellulose,</a:t>
            </a:r>
            <a:r>
              <a:rPr sz="2500" dirty="0">
                <a:latin typeface="Georgia"/>
                <a:cs typeface="Georgia"/>
              </a:rPr>
              <a:t>	</a:t>
            </a:r>
            <a:r>
              <a:rPr sz="2500" spc="-20" dirty="0">
                <a:latin typeface="Georgia"/>
                <a:cs typeface="Georgia"/>
              </a:rPr>
              <a:t>that</a:t>
            </a:r>
            <a:r>
              <a:rPr sz="2500" dirty="0">
                <a:latin typeface="Georgia"/>
                <a:cs typeface="Georgia"/>
              </a:rPr>
              <a:t>	</a:t>
            </a:r>
            <a:r>
              <a:rPr sz="2500" spc="-35" dirty="0">
                <a:latin typeface="Georgia"/>
                <a:cs typeface="Georgia"/>
              </a:rPr>
              <a:t>is </a:t>
            </a:r>
            <a:r>
              <a:rPr sz="2500" spc="-10" dirty="0">
                <a:latin typeface="Georgia"/>
                <a:cs typeface="Georgia"/>
              </a:rPr>
              <a:t>paper.</a:t>
            </a:r>
            <a:endParaRPr sz="2500">
              <a:latin typeface="Georgia"/>
              <a:cs typeface="Georgia"/>
            </a:endParaRPr>
          </a:p>
          <a:p>
            <a:pPr marL="287020" marR="5080" indent="-274955">
              <a:lnSpc>
                <a:spcPts val="2400"/>
              </a:lnSpc>
              <a:spcBef>
                <a:spcPts val="605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</a:tabLst>
            </a:pPr>
            <a:r>
              <a:rPr sz="2500" dirty="0">
                <a:latin typeface="Georgia"/>
                <a:cs typeface="Georgia"/>
              </a:rPr>
              <a:t>The</a:t>
            </a:r>
            <a:r>
              <a:rPr sz="2500" spc="1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adsorption</a:t>
            </a:r>
            <a:r>
              <a:rPr sz="2500" spc="17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is</a:t>
            </a:r>
            <a:r>
              <a:rPr sz="2500" spc="17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because</a:t>
            </a:r>
            <a:r>
              <a:rPr sz="2500" spc="17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17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hydroxyl</a:t>
            </a:r>
            <a:r>
              <a:rPr sz="2500" spc="17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groups</a:t>
            </a:r>
            <a:r>
              <a:rPr sz="2500" spc="1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present</a:t>
            </a:r>
            <a:r>
              <a:rPr sz="2500" spc="185" dirty="0">
                <a:latin typeface="Georgia"/>
                <a:cs typeface="Georgia"/>
              </a:rPr>
              <a:t> </a:t>
            </a:r>
            <a:r>
              <a:rPr sz="2500" spc="-25" dirty="0">
                <a:latin typeface="Georgia"/>
                <a:cs typeface="Georgia"/>
              </a:rPr>
              <a:t>in </a:t>
            </a:r>
            <a:r>
              <a:rPr sz="2500" spc="-10" dirty="0">
                <a:latin typeface="Georgia"/>
                <a:cs typeface="Georgia"/>
              </a:rPr>
              <a:t>cellulose.</a:t>
            </a:r>
            <a:endParaRPr sz="2500">
              <a:latin typeface="Georgia"/>
              <a:cs typeface="Georgia"/>
            </a:endParaRPr>
          </a:p>
          <a:p>
            <a:pPr marL="287020" marR="8890" indent="-274955">
              <a:lnSpc>
                <a:spcPts val="2400"/>
              </a:lnSpc>
              <a:spcBef>
                <a:spcPts val="600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</a:tabLst>
            </a:pPr>
            <a:r>
              <a:rPr sz="2500" dirty="0">
                <a:latin typeface="Georgia"/>
                <a:cs typeface="Georgia"/>
              </a:rPr>
              <a:t>Adsorption</a:t>
            </a:r>
            <a:r>
              <a:rPr sz="2500" spc="24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reduces</a:t>
            </a:r>
            <a:r>
              <a:rPr sz="2500" spc="229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2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movement</a:t>
            </a:r>
            <a:r>
              <a:rPr sz="2500" spc="24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and</a:t>
            </a:r>
            <a:r>
              <a:rPr sz="2500" spc="2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therefore</a:t>
            </a:r>
            <a:r>
              <a:rPr sz="2500" spc="254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causes </a:t>
            </a:r>
            <a:r>
              <a:rPr sz="2500" dirty="0">
                <a:latin typeface="Georgia"/>
                <a:cs typeface="Georgia"/>
              </a:rPr>
              <a:t>tailing</a:t>
            </a:r>
            <a:r>
              <a:rPr sz="2500" spc="-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spots/bands</a:t>
            </a:r>
            <a:endParaRPr sz="2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25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</a:tabLst>
            </a:pPr>
            <a:r>
              <a:rPr sz="2500" dirty="0">
                <a:latin typeface="Georgia"/>
                <a:cs typeface="Georgia"/>
              </a:rPr>
              <a:t>This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spreading</a:t>
            </a:r>
            <a:r>
              <a:rPr sz="2500" spc="-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spots</a:t>
            </a:r>
            <a:r>
              <a:rPr sz="2500" spc="-7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reduces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resolution.</a:t>
            </a:r>
            <a:endParaRPr sz="2500">
              <a:latin typeface="Georgia"/>
              <a:cs typeface="Georgia"/>
            </a:endParaRPr>
          </a:p>
          <a:p>
            <a:pPr marL="285750" marR="8255" indent="-273685" algn="just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</a:tabLst>
            </a:pPr>
            <a:r>
              <a:rPr sz="2500" dirty="0">
                <a:latin typeface="Georgia"/>
                <a:cs typeface="Georgia"/>
              </a:rPr>
              <a:t>To</a:t>
            </a:r>
            <a:r>
              <a:rPr sz="2500" spc="-4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solve</a:t>
            </a:r>
            <a:r>
              <a:rPr sz="2500" spc="-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this</a:t>
            </a:r>
            <a:r>
              <a:rPr sz="2500" spc="-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problem</a:t>
            </a:r>
            <a:r>
              <a:rPr sz="2500" spc="-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cellulose</a:t>
            </a:r>
            <a:r>
              <a:rPr sz="2500" spc="-3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acetate</a:t>
            </a:r>
            <a:r>
              <a:rPr sz="2500" spc="-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membrane</a:t>
            </a:r>
            <a:r>
              <a:rPr sz="2500" spc="-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is</a:t>
            </a:r>
            <a:r>
              <a:rPr sz="2500" spc="-35" dirty="0">
                <a:latin typeface="Georgia"/>
                <a:cs typeface="Georgia"/>
              </a:rPr>
              <a:t> </a:t>
            </a:r>
            <a:r>
              <a:rPr sz="2500" spc="-20" dirty="0">
                <a:latin typeface="Georgia"/>
                <a:cs typeface="Georgia"/>
              </a:rPr>
              <a:t>used 	</a:t>
            </a:r>
            <a:r>
              <a:rPr sz="2500" dirty="0">
                <a:latin typeface="Georgia"/>
                <a:cs typeface="Georgia"/>
              </a:rPr>
              <a:t>where</a:t>
            </a:r>
            <a:r>
              <a:rPr sz="2500" spc="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most</a:t>
            </a:r>
            <a:r>
              <a:rPr sz="2500" spc="3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hydroxyls</a:t>
            </a:r>
            <a:r>
              <a:rPr sz="2500" spc="4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have</a:t>
            </a:r>
            <a:r>
              <a:rPr sz="2500" spc="2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been</a:t>
            </a:r>
            <a:r>
              <a:rPr sz="2500" spc="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converted</a:t>
            </a:r>
            <a:r>
              <a:rPr sz="2500" spc="3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acetate 	groups.</a:t>
            </a:r>
            <a:endParaRPr sz="2500">
              <a:latin typeface="Georgia"/>
              <a:cs typeface="Georgia"/>
            </a:endParaRPr>
          </a:p>
          <a:p>
            <a:pPr marL="287020" marR="7620" indent="-274955" algn="just">
              <a:lnSpc>
                <a:spcPts val="2400"/>
              </a:lnSpc>
              <a:spcBef>
                <a:spcPts val="580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</a:tabLst>
            </a:pPr>
            <a:r>
              <a:rPr sz="2500" dirty="0">
                <a:latin typeface="Georgia"/>
                <a:cs typeface="Georgia"/>
              </a:rPr>
              <a:t>Cellulose</a:t>
            </a:r>
            <a:r>
              <a:rPr sz="2500" spc="59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acetate</a:t>
            </a:r>
            <a:r>
              <a:rPr sz="2500" spc="6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is</a:t>
            </a:r>
            <a:r>
              <a:rPr sz="2500" spc="10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preferred</a:t>
            </a:r>
            <a:r>
              <a:rPr sz="2500" spc="6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because</a:t>
            </a:r>
            <a:r>
              <a:rPr sz="2500" spc="60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15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its</a:t>
            </a:r>
            <a:r>
              <a:rPr sz="2500" spc="60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simplicity </a:t>
            </a:r>
            <a:r>
              <a:rPr sz="2500" dirty="0">
                <a:latin typeface="Georgia"/>
                <a:cs typeface="Georgia"/>
              </a:rPr>
              <a:t>and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high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resolution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at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low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applied</a:t>
            </a:r>
            <a:r>
              <a:rPr sz="2500" spc="-1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voltage.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/>
              <a:t>Cellulose</a:t>
            </a:r>
            <a:r>
              <a:rPr spc="-25" dirty="0"/>
              <a:t> </a:t>
            </a:r>
            <a:r>
              <a:rPr dirty="0"/>
              <a:t>acetate</a:t>
            </a:r>
            <a:r>
              <a:rPr spc="-90" dirty="0"/>
              <a:t> </a:t>
            </a:r>
            <a:r>
              <a:rPr dirty="0"/>
              <a:t>strip</a:t>
            </a:r>
            <a:r>
              <a:rPr spc="-70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1043" rIns="0" bIns="0" rtlCol="0">
            <a:spAutoFit/>
          </a:bodyPr>
          <a:lstStyle/>
          <a:p>
            <a:pPr marL="285750" marR="5080" indent="-273685">
              <a:lnSpc>
                <a:spcPct val="100000"/>
              </a:lnSpc>
              <a:spcBef>
                <a:spcPts val="11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7020" algn="l"/>
              </a:tabLst>
            </a:pPr>
            <a:r>
              <a:rPr sz="2700" dirty="0"/>
              <a:t>It</a:t>
            </a:r>
            <a:r>
              <a:rPr sz="2700" spc="105" dirty="0"/>
              <a:t> </a:t>
            </a:r>
            <a:r>
              <a:rPr sz="2700" dirty="0"/>
              <a:t>contains</a:t>
            </a:r>
            <a:r>
              <a:rPr sz="2700" spc="110" dirty="0"/>
              <a:t> </a:t>
            </a:r>
            <a:r>
              <a:rPr sz="2700" spc="-10" dirty="0"/>
              <a:t>2-</a:t>
            </a:r>
            <a:r>
              <a:rPr sz="2700" dirty="0"/>
              <a:t>3</a:t>
            </a:r>
            <a:r>
              <a:rPr sz="2700" spc="95" dirty="0"/>
              <a:t> </a:t>
            </a:r>
            <a:r>
              <a:rPr sz="2700" dirty="0"/>
              <a:t>acetyl</a:t>
            </a:r>
            <a:r>
              <a:rPr sz="2700" spc="95" dirty="0"/>
              <a:t> </a:t>
            </a:r>
            <a:r>
              <a:rPr sz="2700" dirty="0"/>
              <a:t>groups</a:t>
            </a:r>
            <a:r>
              <a:rPr sz="2700" spc="90" dirty="0"/>
              <a:t> </a:t>
            </a:r>
            <a:r>
              <a:rPr sz="2700" dirty="0"/>
              <a:t>per</a:t>
            </a:r>
            <a:r>
              <a:rPr sz="2700" spc="85" dirty="0"/>
              <a:t> </a:t>
            </a:r>
            <a:r>
              <a:rPr sz="2700" dirty="0"/>
              <a:t>glucose</a:t>
            </a:r>
            <a:r>
              <a:rPr sz="2700" spc="114" dirty="0"/>
              <a:t> </a:t>
            </a:r>
            <a:r>
              <a:rPr sz="2700" dirty="0"/>
              <a:t>unit</a:t>
            </a:r>
            <a:r>
              <a:rPr sz="2700" spc="110" dirty="0"/>
              <a:t> </a:t>
            </a:r>
            <a:r>
              <a:rPr sz="2700" dirty="0"/>
              <a:t>and</a:t>
            </a:r>
            <a:r>
              <a:rPr sz="2700" spc="85" dirty="0"/>
              <a:t> </a:t>
            </a:r>
            <a:r>
              <a:rPr sz="2700" spc="-25" dirty="0"/>
              <a:t>its 	</a:t>
            </a:r>
            <a:r>
              <a:rPr sz="2700" dirty="0"/>
              <a:t>adsorption</a:t>
            </a:r>
            <a:r>
              <a:rPr sz="2700" spc="-95" dirty="0"/>
              <a:t> </a:t>
            </a:r>
            <a:r>
              <a:rPr sz="2700" dirty="0"/>
              <a:t>capacity</a:t>
            </a:r>
            <a:r>
              <a:rPr sz="2700" spc="-55" dirty="0"/>
              <a:t> </a:t>
            </a:r>
            <a:r>
              <a:rPr sz="2700" dirty="0"/>
              <a:t>is</a:t>
            </a:r>
            <a:r>
              <a:rPr sz="2700" spc="-45" dirty="0"/>
              <a:t> </a:t>
            </a:r>
            <a:r>
              <a:rPr sz="2700" dirty="0"/>
              <a:t>less</a:t>
            </a:r>
            <a:r>
              <a:rPr sz="2700" spc="-35" dirty="0"/>
              <a:t> </a:t>
            </a:r>
            <a:r>
              <a:rPr sz="2700" dirty="0"/>
              <a:t>than</a:t>
            </a:r>
            <a:r>
              <a:rPr sz="2700" spc="-35" dirty="0"/>
              <a:t> </a:t>
            </a:r>
            <a:r>
              <a:rPr sz="2700" dirty="0"/>
              <a:t>that</a:t>
            </a:r>
            <a:r>
              <a:rPr sz="2700" spc="-15" dirty="0"/>
              <a:t> </a:t>
            </a:r>
            <a:r>
              <a:rPr sz="2700" dirty="0"/>
              <a:t>of</a:t>
            </a:r>
            <a:r>
              <a:rPr sz="2700" spc="-40" dirty="0"/>
              <a:t> </a:t>
            </a:r>
            <a:r>
              <a:rPr sz="2700" spc="-10" dirty="0"/>
              <a:t>paper.</a:t>
            </a:r>
            <a:endParaRPr sz="2700"/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/>
              <a:t>It</a:t>
            </a:r>
            <a:r>
              <a:rPr sz="2700" spc="-15" dirty="0"/>
              <a:t> </a:t>
            </a:r>
            <a:r>
              <a:rPr sz="2700" dirty="0"/>
              <a:t>gives</a:t>
            </a:r>
            <a:r>
              <a:rPr sz="2700" spc="-75" dirty="0"/>
              <a:t> </a:t>
            </a:r>
            <a:r>
              <a:rPr sz="2700" dirty="0"/>
              <a:t>sharper</a:t>
            </a:r>
            <a:r>
              <a:rPr sz="2700" spc="-75" dirty="0"/>
              <a:t> </a:t>
            </a:r>
            <a:r>
              <a:rPr sz="2700" spc="-10" dirty="0"/>
              <a:t>bands.</a:t>
            </a:r>
            <a:endParaRPr sz="2700"/>
          </a:p>
          <a:p>
            <a:pPr marL="286385" indent="-273685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/>
              <a:t>Provides</a:t>
            </a:r>
            <a:r>
              <a:rPr sz="2700" spc="-90" dirty="0"/>
              <a:t> </a:t>
            </a:r>
            <a:r>
              <a:rPr sz="2700" dirty="0"/>
              <a:t>a</a:t>
            </a:r>
            <a:r>
              <a:rPr sz="2700" spc="-25" dirty="0"/>
              <a:t> </a:t>
            </a:r>
            <a:r>
              <a:rPr sz="2700" dirty="0"/>
              <a:t>good</a:t>
            </a:r>
            <a:r>
              <a:rPr sz="2700" spc="-85" dirty="0"/>
              <a:t> </a:t>
            </a:r>
            <a:r>
              <a:rPr sz="2700" dirty="0"/>
              <a:t>background</a:t>
            </a:r>
            <a:r>
              <a:rPr sz="2700" spc="-80" dirty="0"/>
              <a:t> </a:t>
            </a:r>
            <a:r>
              <a:rPr sz="2700" dirty="0"/>
              <a:t>or</a:t>
            </a:r>
            <a:r>
              <a:rPr sz="2700" spc="-35" dirty="0"/>
              <a:t> </a:t>
            </a:r>
            <a:r>
              <a:rPr sz="2700" dirty="0"/>
              <a:t>staining</a:t>
            </a:r>
            <a:r>
              <a:rPr sz="2700" spc="-70" dirty="0"/>
              <a:t> </a:t>
            </a:r>
            <a:r>
              <a:rPr sz="2700" spc="-10" dirty="0"/>
              <a:t>glycoprotein</a:t>
            </a:r>
            <a:endParaRPr sz="2700"/>
          </a:p>
          <a:p>
            <a:pPr>
              <a:lnSpc>
                <a:spcPct val="100000"/>
              </a:lnSpc>
              <a:spcBef>
                <a:spcPts val="1470"/>
              </a:spcBef>
              <a:buClr>
                <a:srgbClr val="D16248"/>
              </a:buClr>
              <a:buFont typeface="Segoe UI Symbol"/>
              <a:buChar char="⚫"/>
            </a:pPr>
            <a:endParaRPr sz="2700"/>
          </a:p>
          <a:p>
            <a:pPr marL="95250">
              <a:lnSpc>
                <a:spcPct val="100000"/>
              </a:lnSpc>
            </a:pPr>
            <a:r>
              <a:rPr sz="2700" b="1" spc="-10" dirty="0">
                <a:latin typeface="Georgia"/>
                <a:cs typeface="Georgia"/>
              </a:rPr>
              <a:t>Application:</a:t>
            </a:r>
            <a:endParaRPr sz="2700">
              <a:latin typeface="Georgia"/>
              <a:cs typeface="Georgia"/>
            </a:endParaRPr>
          </a:p>
          <a:p>
            <a:pPr marL="285115" marR="6985" indent="-273050">
              <a:lnSpc>
                <a:spcPct val="100000"/>
              </a:lnSpc>
              <a:spcBef>
                <a:spcPts val="65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7020" algn="l"/>
                <a:tab pos="1546225" algn="l"/>
                <a:tab pos="2445385" algn="l"/>
                <a:tab pos="2942590" algn="l"/>
                <a:tab pos="4345305" algn="l"/>
                <a:tab pos="4832985" algn="l"/>
                <a:tab pos="6110605" algn="l"/>
                <a:tab pos="6875780" algn="l"/>
              </a:tabLst>
            </a:pPr>
            <a:r>
              <a:rPr sz="2700" spc="-10" dirty="0"/>
              <a:t>Widely</a:t>
            </a:r>
            <a:r>
              <a:rPr sz="2700" dirty="0"/>
              <a:t>	</a:t>
            </a:r>
            <a:r>
              <a:rPr sz="2700" spc="-20" dirty="0"/>
              <a:t>used</a:t>
            </a:r>
            <a:r>
              <a:rPr sz="2700" dirty="0"/>
              <a:t>	</a:t>
            </a:r>
            <a:r>
              <a:rPr sz="2700" spc="-25" dirty="0"/>
              <a:t>in</a:t>
            </a:r>
            <a:r>
              <a:rPr sz="2700" dirty="0"/>
              <a:t>	</a:t>
            </a:r>
            <a:r>
              <a:rPr sz="2700" spc="-10" dirty="0"/>
              <a:t>analysis</a:t>
            </a:r>
            <a:r>
              <a:rPr sz="2700" dirty="0"/>
              <a:t>	</a:t>
            </a:r>
            <a:r>
              <a:rPr sz="2700" spc="-25" dirty="0"/>
              <a:t>of</a:t>
            </a:r>
            <a:r>
              <a:rPr sz="2700" dirty="0"/>
              <a:t>	</a:t>
            </a:r>
            <a:r>
              <a:rPr sz="2700" spc="-10" dirty="0"/>
              <a:t>clinical</a:t>
            </a:r>
            <a:r>
              <a:rPr sz="2700" dirty="0"/>
              <a:t>	</a:t>
            </a:r>
            <a:r>
              <a:rPr sz="2700" spc="-25" dirty="0"/>
              <a:t>and</a:t>
            </a:r>
            <a:r>
              <a:rPr sz="2700" dirty="0"/>
              <a:t>	</a:t>
            </a:r>
            <a:r>
              <a:rPr sz="2700" spc="-10" dirty="0"/>
              <a:t>biological 	</a:t>
            </a:r>
            <a:r>
              <a:rPr sz="2700" dirty="0"/>
              <a:t>protein</a:t>
            </a:r>
            <a:r>
              <a:rPr sz="2700" spc="-80" dirty="0"/>
              <a:t> </a:t>
            </a:r>
            <a:r>
              <a:rPr sz="2700" dirty="0"/>
              <a:t>sample</a:t>
            </a:r>
            <a:r>
              <a:rPr sz="2700" spc="-70" dirty="0"/>
              <a:t> </a:t>
            </a:r>
            <a:r>
              <a:rPr sz="2700" dirty="0"/>
              <a:t>(albumin</a:t>
            </a:r>
            <a:r>
              <a:rPr sz="2700" spc="-55" dirty="0"/>
              <a:t> </a:t>
            </a:r>
            <a:r>
              <a:rPr sz="2700" dirty="0"/>
              <a:t>and</a:t>
            </a:r>
            <a:r>
              <a:rPr sz="2700" spc="-15" dirty="0"/>
              <a:t> </a:t>
            </a:r>
            <a:r>
              <a:rPr sz="2700" spc="-10" dirty="0"/>
              <a:t>globulins).</a:t>
            </a:r>
            <a:endParaRPr sz="2700"/>
          </a:p>
          <a:p>
            <a:pPr marL="286385" indent="-273685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/>
              <a:t>Alternative</a:t>
            </a:r>
            <a:r>
              <a:rPr sz="2700" spc="-65" dirty="0"/>
              <a:t> </a:t>
            </a:r>
            <a:r>
              <a:rPr sz="2700" dirty="0"/>
              <a:t>to</a:t>
            </a:r>
            <a:r>
              <a:rPr sz="2700" spc="-15" dirty="0"/>
              <a:t> </a:t>
            </a:r>
            <a:r>
              <a:rPr sz="2700" dirty="0"/>
              <a:t>paper</a:t>
            </a:r>
            <a:r>
              <a:rPr sz="2700" spc="-80" dirty="0"/>
              <a:t> </a:t>
            </a:r>
            <a:r>
              <a:rPr sz="2700" spc="-10" dirty="0"/>
              <a:t>electrophoresis.</a:t>
            </a:r>
            <a:endParaRPr sz="27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1828800"/>
            <a:ext cx="784860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2323465">
              <a:lnSpc>
                <a:spcPct val="100000"/>
              </a:lnSpc>
              <a:spcBef>
                <a:spcPts val="115"/>
              </a:spcBef>
            </a:pPr>
            <a:r>
              <a:rPr spc="-10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551813"/>
            <a:ext cx="8352790" cy="36563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11430" indent="-274955" algn="just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latin typeface="Georgia"/>
                <a:cs typeface="Georgia"/>
              </a:rPr>
              <a:t>The</a:t>
            </a:r>
            <a:r>
              <a:rPr sz="2400" spc="1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transport</a:t>
            </a:r>
            <a:r>
              <a:rPr sz="2400" spc="1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18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particles</a:t>
            </a:r>
            <a:r>
              <a:rPr sz="2400" spc="15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through</a:t>
            </a:r>
            <a:r>
              <a:rPr sz="2400" spc="18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17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solvent</a:t>
            </a:r>
            <a:r>
              <a:rPr sz="2400" spc="1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by</a:t>
            </a:r>
            <a:r>
              <a:rPr sz="2400" spc="17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application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5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electric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field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called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as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electrophoresis.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310"/>
              </a:spcBef>
              <a:buClr>
                <a:srgbClr val="D16248"/>
              </a:buClr>
              <a:buFont typeface="Segoe UI Symbol"/>
              <a:buChar char="⚫"/>
            </a:pPr>
            <a:endParaRPr sz="2400">
              <a:latin typeface="Georgia"/>
              <a:cs typeface="Georgia"/>
            </a:endParaRPr>
          </a:p>
          <a:p>
            <a:pPr marL="287020" marR="6985" indent="-274955" algn="just">
              <a:lnSpc>
                <a:spcPct val="100000"/>
              </a:lnSpc>
              <a:buClr>
                <a:srgbClr val="D16248"/>
              </a:buClr>
              <a:buSzPct val="85416"/>
              <a:buFont typeface="Segoe UI Symbol"/>
              <a:buChar char="⚫"/>
              <a:tabLst>
                <a:tab pos="287020" algn="l"/>
              </a:tabLst>
            </a:pPr>
            <a:r>
              <a:rPr sz="2400" dirty="0">
                <a:latin typeface="Georgia"/>
                <a:cs typeface="Georgia"/>
              </a:rPr>
              <a:t>Most</a:t>
            </a:r>
            <a:r>
              <a:rPr sz="2400" spc="130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120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125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polymers</a:t>
            </a:r>
            <a:r>
              <a:rPr sz="2400" spc="125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(containing</a:t>
            </a:r>
            <a:r>
              <a:rPr sz="2400" spc="135" dirty="0">
                <a:latin typeface="Georgia"/>
                <a:cs typeface="Georgia"/>
              </a:rPr>
              <a:t>  </a:t>
            </a:r>
            <a:r>
              <a:rPr sz="2400" dirty="0">
                <a:latin typeface="Georgia"/>
                <a:cs typeface="Georgia"/>
              </a:rPr>
              <a:t>macromolecules)</a:t>
            </a:r>
            <a:r>
              <a:rPr sz="2400" spc="135" dirty="0">
                <a:latin typeface="Georgia"/>
                <a:cs typeface="Georgia"/>
              </a:rPr>
              <a:t>  </a:t>
            </a:r>
            <a:r>
              <a:rPr sz="2400" spc="-25" dirty="0">
                <a:latin typeface="Georgia"/>
                <a:cs typeface="Georgia"/>
              </a:rPr>
              <a:t>are </a:t>
            </a:r>
            <a:r>
              <a:rPr sz="2400" dirty="0">
                <a:latin typeface="Georgia"/>
                <a:cs typeface="Georgia"/>
              </a:rPr>
              <a:t>electrically</a:t>
            </a:r>
            <a:r>
              <a:rPr sz="2400" spc="3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charged</a:t>
            </a:r>
            <a:r>
              <a:rPr sz="2400" spc="3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and</a:t>
            </a:r>
            <a:r>
              <a:rPr sz="2400" spc="3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will</a:t>
            </a:r>
            <a:r>
              <a:rPr sz="2400" spc="3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therefore</a:t>
            </a:r>
            <a:r>
              <a:rPr sz="2400" spc="3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move</a:t>
            </a:r>
            <a:r>
              <a:rPr sz="2400" spc="3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</a:t>
            </a:r>
            <a:r>
              <a:rPr sz="2400" spc="3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an</a:t>
            </a:r>
            <a:r>
              <a:rPr sz="2400" spc="3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electric field.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310"/>
              </a:spcBef>
              <a:buClr>
                <a:srgbClr val="D16248"/>
              </a:buClr>
              <a:buFont typeface="Segoe UI Symbol"/>
              <a:buChar char="⚫"/>
            </a:pPr>
            <a:endParaRPr sz="2400">
              <a:latin typeface="Georgia"/>
              <a:cs typeface="Georgia"/>
            </a:endParaRPr>
          </a:p>
          <a:p>
            <a:pPr marL="287020" indent="-274320">
              <a:lnSpc>
                <a:spcPts val="2875"/>
              </a:lnSpc>
              <a:buClr>
                <a:srgbClr val="D16248"/>
              </a:buClr>
              <a:buSzPct val="85416"/>
              <a:buFont typeface="Segoe UI Symbol"/>
              <a:buChar char="⚫"/>
              <a:tabLst>
                <a:tab pos="287020" algn="l"/>
                <a:tab pos="2576830" algn="l"/>
                <a:tab pos="2982595" algn="l"/>
                <a:tab pos="3985260" algn="l"/>
                <a:tab pos="4436745" algn="l"/>
                <a:tab pos="6418580" algn="l"/>
                <a:tab pos="7107555" algn="l"/>
              </a:tabLst>
            </a:pPr>
            <a:r>
              <a:rPr sz="2400" spc="-10" dirty="0">
                <a:latin typeface="Georgia"/>
                <a:cs typeface="Georgia"/>
              </a:rPr>
              <a:t>Electrophoresis</a:t>
            </a:r>
            <a:r>
              <a:rPr sz="2400" dirty="0">
                <a:latin typeface="Georgia"/>
                <a:cs typeface="Georgia"/>
              </a:rPr>
              <a:t>	</a:t>
            </a:r>
            <a:r>
              <a:rPr sz="2400" spc="-25" dirty="0">
                <a:latin typeface="Georgia"/>
                <a:cs typeface="Georgia"/>
              </a:rPr>
              <a:t>is</a:t>
            </a:r>
            <a:r>
              <a:rPr sz="2400" dirty="0">
                <a:latin typeface="Georgia"/>
                <a:cs typeface="Georgia"/>
              </a:rPr>
              <a:t>	</a:t>
            </a:r>
            <a:r>
              <a:rPr sz="2400" spc="-10" dirty="0">
                <a:latin typeface="Georgia"/>
                <a:cs typeface="Georgia"/>
              </a:rPr>
              <a:t>useful</a:t>
            </a:r>
            <a:r>
              <a:rPr sz="2400" dirty="0">
                <a:latin typeface="Georgia"/>
                <a:cs typeface="Georgia"/>
              </a:rPr>
              <a:t>	</a:t>
            </a:r>
            <a:r>
              <a:rPr sz="2400" spc="-25" dirty="0">
                <a:latin typeface="Georgia"/>
                <a:cs typeface="Georgia"/>
              </a:rPr>
              <a:t>in</a:t>
            </a:r>
            <a:r>
              <a:rPr sz="2400" dirty="0">
                <a:latin typeface="Georgia"/>
                <a:cs typeface="Georgia"/>
              </a:rPr>
              <a:t>	</a:t>
            </a:r>
            <a:r>
              <a:rPr sz="2400" spc="-10" dirty="0">
                <a:latin typeface="Georgia"/>
                <a:cs typeface="Georgia"/>
              </a:rPr>
              <a:t>identification</a:t>
            </a:r>
            <a:r>
              <a:rPr sz="2400" dirty="0">
                <a:latin typeface="Georgia"/>
                <a:cs typeface="Georgia"/>
              </a:rPr>
              <a:t>	</a:t>
            </a:r>
            <a:r>
              <a:rPr sz="2400" spc="-25" dirty="0">
                <a:latin typeface="Georgia"/>
                <a:cs typeface="Georgia"/>
              </a:rPr>
              <a:t>and</a:t>
            </a:r>
            <a:r>
              <a:rPr sz="2400" dirty="0">
                <a:latin typeface="Georgia"/>
                <a:cs typeface="Georgia"/>
              </a:rPr>
              <a:t>	</a:t>
            </a:r>
            <a:r>
              <a:rPr sz="2400" spc="-10" dirty="0">
                <a:latin typeface="Georgia"/>
                <a:cs typeface="Georgia"/>
              </a:rPr>
              <a:t>structure</a:t>
            </a:r>
            <a:endParaRPr sz="2400">
              <a:latin typeface="Georgia"/>
              <a:cs typeface="Georgia"/>
            </a:endParaRPr>
          </a:p>
          <a:p>
            <a:pPr marL="287020">
              <a:lnSpc>
                <a:spcPts val="3235"/>
              </a:lnSpc>
            </a:pPr>
            <a:r>
              <a:rPr sz="2400" dirty="0">
                <a:latin typeface="Georgia"/>
                <a:cs typeface="Georgia"/>
              </a:rPr>
              <a:t>determination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6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such</a:t>
            </a:r>
            <a:r>
              <a:rPr sz="2400" spc="-6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big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molecule</a:t>
            </a:r>
            <a:r>
              <a:rPr sz="2700" spc="-10" dirty="0">
                <a:latin typeface="Georgia"/>
                <a:cs typeface="Georgia"/>
              </a:rPr>
              <a:t>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729105">
              <a:lnSpc>
                <a:spcPct val="100000"/>
              </a:lnSpc>
              <a:spcBef>
                <a:spcPts val="115"/>
              </a:spcBef>
            </a:pPr>
            <a:r>
              <a:rPr dirty="0"/>
              <a:t>Gel</a:t>
            </a:r>
            <a:r>
              <a:rPr spc="-20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467916"/>
            <a:ext cx="8011795" cy="241363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74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It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makes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use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gel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as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-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support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matrix.</a:t>
            </a:r>
            <a:endParaRPr sz="27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spcBef>
                <a:spcPts val="65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Most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popular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commonly</a:t>
            </a:r>
            <a:r>
              <a:rPr sz="2700" spc="-9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used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method.</a:t>
            </a: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Used</a:t>
            </a:r>
            <a:r>
              <a:rPr sz="2700" spc="-7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for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both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analytical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preparative</a:t>
            </a:r>
            <a:r>
              <a:rPr sz="2700" spc="-114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processes.</a:t>
            </a:r>
            <a:endParaRPr sz="2700">
              <a:latin typeface="Georgia"/>
              <a:cs typeface="Georgia"/>
            </a:endParaRPr>
          </a:p>
          <a:p>
            <a:pPr marL="285115" marR="676275" indent="-27305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It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most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common</a:t>
            </a:r>
            <a:r>
              <a:rPr sz="2700" spc="-7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method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to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carry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out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the 	</a:t>
            </a:r>
            <a:r>
              <a:rPr sz="2700" dirty="0">
                <a:latin typeface="Georgia"/>
                <a:cs typeface="Georgia"/>
              </a:rPr>
              <a:t>process</a:t>
            </a:r>
            <a:r>
              <a:rPr sz="2700" spc="-1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472298"/>
            <a:ext cx="8350884" cy="418147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2500" b="1" spc="-10" dirty="0">
                <a:latin typeface="Georgia"/>
                <a:cs typeface="Georgia"/>
              </a:rPr>
              <a:t>Principle</a:t>
            </a:r>
            <a:r>
              <a:rPr sz="2500" spc="-10" dirty="0">
                <a:latin typeface="Georgia"/>
                <a:cs typeface="Georgia"/>
              </a:rPr>
              <a:t>:</a:t>
            </a:r>
            <a:endParaRPr sz="2500">
              <a:latin typeface="Georgia"/>
              <a:cs typeface="Georgia"/>
            </a:endParaRPr>
          </a:p>
          <a:p>
            <a:pPr marL="287020" marR="7620" indent="-274955" algn="just">
              <a:lnSpc>
                <a:spcPts val="2690"/>
              </a:lnSpc>
              <a:spcBef>
                <a:spcPts val="660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</a:tabLst>
            </a:pPr>
            <a:r>
              <a:rPr sz="2500" dirty="0">
                <a:latin typeface="Georgia"/>
                <a:cs typeface="Georgia"/>
              </a:rPr>
              <a:t>In</a:t>
            </a:r>
            <a:r>
              <a:rPr sz="2500" spc="484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this</a:t>
            </a:r>
            <a:r>
              <a:rPr sz="2500" spc="50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porous</a:t>
            </a:r>
            <a:r>
              <a:rPr sz="2500" spc="50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gel</a:t>
            </a:r>
            <a:r>
              <a:rPr sz="2500" spc="50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matrix</a:t>
            </a:r>
            <a:r>
              <a:rPr sz="2500" spc="5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is</a:t>
            </a:r>
            <a:r>
              <a:rPr sz="2500" spc="50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used</a:t>
            </a:r>
            <a:r>
              <a:rPr sz="2500" spc="50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which</a:t>
            </a:r>
            <a:r>
              <a:rPr sz="2500" spc="50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consist</a:t>
            </a:r>
            <a:r>
              <a:rPr sz="2500" spc="50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520" dirty="0">
                <a:latin typeface="Georgia"/>
                <a:cs typeface="Georgia"/>
              </a:rPr>
              <a:t> </a:t>
            </a:r>
            <a:r>
              <a:rPr sz="2500" spc="-25" dirty="0">
                <a:latin typeface="Georgia"/>
                <a:cs typeface="Georgia"/>
              </a:rPr>
              <a:t>the </a:t>
            </a:r>
            <a:r>
              <a:rPr sz="2500" spc="-20" dirty="0">
                <a:latin typeface="Georgia"/>
                <a:cs typeface="Georgia"/>
              </a:rPr>
              <a:t>cross-</a:t>
            </a:r>
            <a:r>
              <a:rPr sz="2500" dirty="0">
                <a:latin typeface="Georgia"/>
                <a:cs typeface="Georgia"/>
              </a:rPr>
              <a:t>linked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polymer</a:t>
            </a:r>
            <a:r>
              <a:rPr sz="2500" spc="-7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network.</a:t>
            </a:r>
            <a:endParaRPr sz="2500">
              <a:latin typeface="Georgia"/>
              <a:cs typeface="Georgia"/>
            </a:endParaRPr>
          </a:p>
          <a:p>
            <a:pPr marL="285750" marR="9525" indent="-273685" algn="just">
              <a:lnSpc>
                <a:spcPts val="2690"/>
              </a:lnSpc>
              <a:spcBef>
                <a:spcPts val="625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</a:tabLst>
            </a:pPr>
            <a:r>
              <a:rPr sz="2500" dirty="0">
                <a:latin typeface="Georgia"/>
                <a:cs typeface="Georgia"/>
              </a:rPr>
              <a:t>Through</a:t>
            </a:r>
            <a:r>
              <a:rPr sz="2500" spc="4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this</a:t>
            </a:r>
            <a:r>
              <a:rPr sz="2500" spc="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network,</a:t>
            </a:r>
            <a:r>
              <a:rPr sz="2500" spc="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molecules</a:t>
            </a:r>
            <a:r>
              <a:rPr sz="2500" spc="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different</a:t>
            </a:r>
            <a:r>
              <a:rPr sz="2500" spc="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size,</a:t>
            </a:r>
            <a:r>
              <a:rPr sz="2500" spc="4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charge 	</a:t>
            </a:r>
            <a:r>
              <a:rPr sz="2500" dirty="0">
                <a:latin typeface="Georgia"/>
                <a:cs typeface="Georgia"/>
              </a:rPr>
              <a:t>and</a:t>
            </a:r>
            <a:r>
              <a:rPr sz="2500" spc="-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shape</a:t>
            </a:r>
            <a:r>
              <a:rPr sz="2500" spc="-4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pass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through.</a:t>
            </a:r>
            <a:endParaRPr sz="2500">
              <a:latin typeface="Georgia"/>
              <a:cs typeface="Georgia"/>
            </a:endParaRPr>
          </a:p>
          <a:p>
            <a:pPr marL="285750" marR="6985" indent="-273685" algn="just">
              <a:lnSpc>
                <a:spcPts val="2690"/>
              </a:lnSpc>
              <a:spcBef>
                <a:spcPts val="620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</a:tabLst>
            </a:pPr>
            <a:r>
              <a:rPr sz="2500" dirty="0">
                <a:latin typeface="Georgia"/>
                <a:cs typeface="Georgia"/>
              </a:rPr>
              <a:t>This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relies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upon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fact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that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negatively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charged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molecule 	</a:t>
            </a:r>
            <a:r>
              <a:rPr sz="2500" dirty="0">
                <a:latin typeface="Georgia"/>
                <a:cs typeface="Georgia"/>
              </a:rPr>
              <a:t>will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attract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towards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-9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positive</a:t>
            </a:r>
            <a:r>
              <a:rPr sz="2500" spc="-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end</a:t>
            </a:r>
            <a:r>
              <a:rPr sz="2500" spc="-4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and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vice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versa.</a:t>
            </a:r>
            <a:endParaRPr sz="2500">
              <a:latin typeface="Georgia"/>
              <a:cs typeface="Georgia"/>
            </a:endParaRPr>
          </a:p>
          <a:p>
            <a:pPr marL="285750" marR="5080" indent="-273685" algn="just">
              <a:lnSpc>
                <a:spcPct val="89900"/>
              </a:lnSpc>
              <a:spcBef>
                <a:spcPts val="580"/>
              </a:spcBef>
              <a:buClr>
                <a:srgbClr val="D16248"/>
              </a:buClr>
              <a:buSzPct val="84000"/>
              <a:buFont typeface="Segoe UI Symbol"/>
              <a:buChar char="⚫"/>
              <a:tabLst>
                <a:tab pos="287020" algn="l"/>
              </a:tabLst>
            </a:pPr>
            <a:r>
              <a:rPr sz="2500" dirty="0">
                <a:latin typeface="Georgia"/>
                <a:cs typeface="Georgia"/>
              </a:rPr>
              <a:t>After</a:t>
            </a:r>
            <a:r>
              <a:rPr sz="2500" spc="19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18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migration,</a:t>
            </a:r>
            <a:r>
              <a:rPr sz="2500" spc="20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bands</a:t>
            </a:r>
            <a:r>
              <a:rPr sz="2500" spc="19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will</a:t>
            </a:r>
            <a:r>
              <a:rPr sz="2500" spc="204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appear</a:t>
            </a:r>
            <a:r>
              <a:rPr sz="2500" spc="19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on</a:t>
            </a:r>
            <a:r>
              <a:rPr sz="2500" spc="17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18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gel</a:t>
            </a:r>
            <a:r>
              <a:rPr sz="2500" spc="19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matrix 	</a:t>
            </a:r>
            <a:r>
              <a:rPr sz="2500" dirty="0">
                <a:latin typeface="Georgia"/>
                <a:cs typeface="Georgia"/>
              </a:rPr>
              <a:t>at</a:t>
            </a:r>
            <a:r>
              <a:rPr sz="2500" spc="30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different</a:t>
            </a:r>
            <a:r>
              <a:rPr sz="2500" spc="30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levels</a:t>
            </a:r>
            <a:r>
              <a:rPr sz="2500" spc="35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those</a:t>
            </a:r>
            <a:r>
              <a:rPr sz="2500" spc="30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which</a:t>
            </a:r>
            <a:r>
              <a:rPr sz="2500" spc="35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lag</a:t>
            </a:r>
            <a:r>
              <a:rPr sz="2500" spc="35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behind</a:t>
            </a:r>
            <a:r>
              <a:rPr sz="2500" spc="40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will</a:t>
            </a:r>
            <a:r>
              <a:rPr sz="2500" spc="35" dirty="0">
                <a:latin typeface="Georgia"/>
                <a:cs typeface="Georgia"/>
              </a:rPr>
              <a:t>  </a:t>
            </a:r>
            <a:r>
              <a:rPr sz="2500" dirty="0">
                <a:latin typeface="Georgia"/>
                <a:cs typeface="Georgia"/>
              </a:rPr>
              <a:t>be</a:t>
            </a:r>
            <a:r>
              <a:rPr sz="2500" spc="30" dirty="0">
                <a:latin typeface="Georgia"/>
                <a:cs typeface="Georgia"/>
              </a:rPr>
              <a:t>  </a:t>
            </a:r>
            <a:r>
              <a:rPr sz="2500" spc="-25" dirty="0">
                <a:latin typeface="Georgia"/>
                <a:cs typeface="Georgia"/>
              </a:rPr>
              <a:t>the 	</a:t>
            </a:r>
            <a:r>
              <a:rPr sz="2500" dirty="0">
                <a:latin typeface="Georgia"/>
                <a:cs typeface="Georgia"/>
              </a:rPr>
              <a:t>heavy</a:t>
            </a:r>
            <a:r>
              <a:rPr sz="2500" spc="-3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molecules</a:t>
            </a:r>
            <a:r>
              <a:rPr sz="2500" spc="-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and</a:t>
            </a:r>
            <a:r>
              <a:rPr sz="2500" spc="-3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those</a:t>
            </a:r>
            <a:r>
              <a:rPr sz="2500" spc="-4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which</a:t>
            </a:r>
            <a:r>
              <a:rPr sz="2500" spc="-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moves</a:t>
            </a:r>
            <a:r>
              <a:rPr sz="2500" spc="-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faster</a:t>
            </a:r>
            <a:r>
              <a:rPr sz="2500" spc="-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are</a:t>
            </a:r>
            <a:r>
              <a:rPr sz="2500" spc="-1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lighter 	</a:t>
            </a:r>
            <a:r>
              <a:rPr sz="2500" dirty="0">
                <a:latin typeface="Georgia"/>
                <a:cs typeface="Georgia"/>
              </a:rPr>
              <a:t>molecules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through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pores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-4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gel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matrix.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551813"/>
            <a:ext cx="6409690" cy="2366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3675" algn="l"/>
              </a:tabLst>
            </a:pPr>
            <a:r>
              <a:rPr sz="2400" b="1" dirty="0">
                <a:latin typeface="Georgia"/>
                <a:cs typeface="Georgia"/>
              </a:rPr>
              <a:t>Types </a:t>
            </a:r>
            <a:r>
              <a:rPr sz="2400" b="1" spc="-25" dirty="0">
                <a:latin typeface="Georgia"/>
                <a:cs typeface="Georgia"/>
              </a:rPr>
              <a:t>of</a:t>
            </a:r>
            <a:r>
              <a:rPr sz="2400" b="1" dirty="0">
                <a:latin typeface="Georgia"/>
                <a:cs typeface="Georgia"/>
              </a:rPr>
              <a:t>	Gel</a:t>
            </a:r>
            <a:r>
              <a:rPr sz="2400" b="1" spc="-55" dirty="0">
                <a:latin typeface="Georgia"/>
                <a:cs typeface="Georgia"/>
              </a:rPr>
              <a:t> </a:t>
            </a:r>
            <a:r>
              <a:rPr sz="2400" b="1" spc="-10" dirty="0">
                <a:latin typeface="Georgia"/>
                <a:cs typeface="Georgia"/>
              </a:rPr>
              <a:t>electrophoresis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sz="24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Horizontal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(Agarose</a:t>
            </a:r>
            <a:r>
              <a:rPr sz="2700" spc="-7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gel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electrophoresis)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70"/>
              </a:spcBef>
              <a:buClr>
                <a:srgbClr val="D16248"/>
              </a:buClr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6385" indent="-273685">
              <a:lnSpc>
                <a:spcPct val="1000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6385" algn="l"/>
              </a:tabLst>
            </a:pPr>
            <a:r>
              <a:rPr sz="2700" dirty="0">
                <a:latin typeface="Georgia"/>
                <a:cs typeface="Georgia"/>
              </a:rPr>
              <a:t>Vertical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(SDS-PAGE)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725805">
              <a:lnSpc>
                <a:spcPct val="100000"/>
              </a:lnSpc>
              <a:spcBef>
                <a:spcPts val="115"/>
              </a:spcBef>
            </a:pPr>
            <a:r>
              <a:rPr dirty="0"/>
              <a:t>Horizontal</a:t>
            </a:r>
            <a:r>
              <a:rPr spc="-105" dirty="0"/>
              <a:t> </a:t>
            </a:r>
            <a:r>
              <a:rPr dirty="0"/>
              <a:t>gel</a:t>
            </a:r>
            <a:r>
              <a:rPr spc="-50" dirty="0"/>
              <a:t> </a:t>
            </a:r>
            <a:r>
              <a:rPr spc="-10" dirty="0"/>
              <a:t>electrophoresis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583" y="1828800"/>
            <a:ext cx="8241792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725805">
              <a:lnSpc>
                <a:spcPct val="100000"/>
              </a:lnSpc>
              <a:spcBef>
                <a:spcPts val="115"/>
              </a:spcBef>
            </a:pPr>
            <a:r>
              <a:rPr dirty="0"/>
              <a:t>Horizontal</a:t>
            </a:r>
            <a:r>
              <a:rPr spc="-105" dirty="0"/>
              <a:t> </a:t>
            </a:r>
            <a:r>
              <a:rPr dirty="0"/>
              <a:t>gel</a:t>
            </a:r>
            <a:r>
              <a:rPr spc="-50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506093"/>
            <a:ext cx="8272145" cy="4173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Georgia"/>
                <a:cs typeface="Georgia"/>
              </a:rPr>
              <a:t>To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carry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out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this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kind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of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electrophoresis,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following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steps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involve: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6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dirty="0">
                <a:latin typeface="Georgia"/>
                <a:cs typeface="Georgia"/>
              </a:rPr>
              <a:t>First,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take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agarose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into</a:t>
            </a:r>
            <a:r>
              <a:rPr sz="1600" spc="-5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water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to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make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slurry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or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to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dissolve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 </a:t>
            </a:r>
            <a:r>
              <a:rPr sz="1600" spc="-10" dirty="0">
                <a:latin typeface="Georgia"/>
                <a:cs typeface="Georgia"/>
              </a:rPr>
              <a:t>agarose.</a:t>
            </a:r>
            <a:endParaRPr sz="16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dirty="0">
                <a:latin typeface="Georgia"/>
                <a:cs typeface="Georgia"/>
              </a:rPr>
              <a:t>Cool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agarose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solution,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and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then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transfer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it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to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casting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tray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containing</a:t>
            </a:r>
            <a:r>
              <a:rPr sz="1600" spc="-7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comb.</a:t>
            </a:r>
            <a:endParaRPr sz="16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dirty="0">
                <a:latin typeface="Georgia"/>
                <a:cs typeface="Georgia"/>
              </a:rPr>
              <a:t>Add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electrophoresis</a:t>
            </a:r>
            <a:r>
              <a:rPr sz="1600" spc="-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buffer</a:t>
            </a:r>
            <a:r>
              <a:rPr sz="1600" spc="-5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(Tris-</a:t>
            </a:r>
            <a:r>
              <a:rPr sz="1600" dirty="0">
                <a:latin typeface="Georgia"/>
                <a:cs typeface="Georgia"/>
              </a:rPr>
              <a:t>acetate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EDTA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buffer)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to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cover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gel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up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to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spc="-20" dirty="0">
                <a:latin typeface="Georgia"/>
                <a:cs typeface="Georgia"/>
              </a:rPr>
              <a:t>1mm.</a:t>
            </a:r>
            <a:endParaRPr sz="16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dirty="0">
                <a:latin typeface="Georgia"/>
                <a:cs typeface="Georgia"/>
              </a:rPr>
              <a:t>Then,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take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DNA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sample.</a:t>
            </a:r>
            <a:endParaRPr sz="16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dirty="0">
                <a:latin typeface="Georgia"/>
                <a:cs typeface="Georgia"/>
              </a:rPr>
              <a:t>Add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desired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amount</a:t>
            </a:r>
            <a:r>
              <a:rPr sz="1600" spc="-5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of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6X</a:t>
            </a:r>
            <a:r>
              <a:rPr sz="1600" spc="-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gel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loading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buffer.</a:t>
            </a:r>
            <a:endParaRPr sz="1600">
              <a:latin typeface="Georgia"/>
              <a:cs typeface="Georgia"/>
            </a:endParaRPr>
          </a:p>
          <a:p>
            <a:pPr marL="287020" marR="5080" indent="-274955">
              <a:lnSpc>
                <a:spcPts val="1540"/>
              </a:lnSpc>
              <a:spcBef>
                <a:spcPts val="365"/>
              </a:spcBef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dirty="0">
                <a:latin typeface="Georgia"/>
                <a:cs typeface="Georgia"/>
              </a:rPr>
              <a:t>After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that,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take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out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comb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and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slowly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load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sample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mixture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containing</a:t>
            </a:r>
            <a:r>
              <a:rPr sz="1600" spc="-7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tracking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spc="-25" dirty="0">
                <a:latin typeface="Georgia"/>
                <a:cs typeface="Georgia"/>
              </a:rPr>
              <a:t>dye </a:t>
            </a:r>
            <a:r>
              <a:rPr sz="1600" dirty="0">
                <a:latin typeface="Georgia"/>
                <a:cs typeface="Georgia"/>
              </a:rPr>
              <a:t>(Bromophenol</a:t>
            </a:r>
            <a:r>
              <a:rPr sz="1600" spc="-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blue)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into</a:t>
            </a:r>
            <a:r>
              <a:rPr sz="1600" spc="-5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wells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through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micropipette.</a:t>
            </a:r>
            <a:endParaRPr sz="1600">
              <a:latin typeface="Georgia"/>
              <a:cs typeface="Georgia"/>
            </a:endParaRPr>
          </a:p>
          <a:p>
            <a:pPr marL="287020" marR="531495" indent="-274955">
              <a:lnSpc>
                <a:spcPts val="1540"/>
              </a:lnSpc>
              <a:spcBef>
                <a:spcPts val="380"/>
              </a:spcBef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dirty="0">
                <a:latin typeface="Georgia"/>
                <a:cs typeface="Georgia"/>
              </a:rPr>
              <a:t>Close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lid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of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gel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tank,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and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turn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on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power</a:t>
            </a:r>
            <a:r>
              <a:rPr sz="1600" spc="-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supply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so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that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DNA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can</a:t>
            </a:r>
            <a:r>
              <a:rPr sz="1600" spc="-10" dirty="0">
                <a:latin typeface="Georgia"/>
                <a:cs typeface="Georgia"/>
              </a:rPr>
              <a:t> migrate </a:t>
            </a:r>
            <a:r>
              <a:rPr sz="1600" dirty="0">
                <a:latin typeface="Georgia"/>
                <a:cs typeface="Georgia"/>
              </a:rPr>
              <a:t>towards</a:t>
            </a:r>
            <a:r>
              <a:rPr sz="1600" spc="-3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positive</a:t>
            </a:r>
            <a:r>
              <a:rPr sz="1600" spc="-6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electrode.</a:t>
            </a:r>
            <a:endParaRPr sz="1600">
              <a:latin typeface="Georgia"/>
              <a:cs typeface="Georgia"/>
            </a:endParaRPr>
          </a:p>
          <a:p>
            <a:pPr marL="287020" marR="153670" indent="-274955">
              <a:lnSpc>
                <a:spcPts val="1540"/>
              </a:lnSpc>
              <a:spcBef>
                <a:spcPts val="380"/>
              </a:spcBef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dirty="0">
                <a:latin typeface="Georgia"/>
                <a:cs typeface="Georgia"/>
              </a:rPr>
              <a:t>Run</a:t>
            </a:r>
            <a:r>
              <a:rPr sz="1600" spc="-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gel,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until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bromophenol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blue</a:t>
            </a:r>
            <a:r>
              <a:rPr sz="1600" spc="-5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migrates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on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an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appropriate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distance</a:t>
            </a:r>
            <a:r>
              <a:rPr sz="1600" spc="-3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through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spc="-50" dirty="0">
                <a:latin typeface="Georgia"/>
                <a:cs typeface="Georgia"/>
              </a:rPr>
              <a:t>a </a:t>
            </a:r>
            <a:r>
              <a:rPr sz="1600" spc="-20" dirty="0">
                <a:latin typeface="Georgia"/>
                <a:cs typeface="Georgia"/>
              </a:rPr>
              <a:t>gel.</a:t>
            </a:r>
            <a:endParaRPr sz="1600">
              <a:latin typeface="Georgia"/>
              <a:cs typeface="Georgia"/>
            </a:endParaRPr>
          </a:p>
          <a:p>
            <a:pPr marL="287020" indent="-274320">
              <a:lnSpc>
                <a:spcPts val="1730"/>
              </a:lnSpc>
              <a:spcBef>
                <a:spcPts val="5"/>
              </a:spcBef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dirty="0">
                <a:latin typeface="Georgia"/>
                <a:cs typeface="Georgia"/>
              </a:rPr>
              <a:t>At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last,</a:t>
            </a:r>
            <a:r>
              <a:rPr sz="1600" spc="-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remove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gel</a:t>
            </a:r>
            <a:r>
              <a:rPr sz="1600" spc="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tray and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place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is</a:t>
            </a:r>
            <a:r>
              <a:rPr sz="1600" spc="-2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in a UV </a:t>
            </a:r>
            <a:r>
              <a:rPr sz="1600" spc="-10" dirty="0">
                <a:latin typeface="Georgia"/>
                <a:cs typeface="Georgia"/>
              </a:rPr>
              <a:t>transilluminator,</a:t>
            </a:r>
            <a:r>
              <a:rPr sz="1600" spc="-5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to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see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10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orange-</a:t>
            </a:r>
            <a:r>
              <a:rPr sz="1600" spc="-25" dirty="0">
                <a:latin typeface="Georgia"/>
                <a:cs typeface="Georgia"/>
              </a:rPr>
              <a:t>red</a:t>
            </a:r>
            <a:endParaRPr sz="1600">
              <a:latin typeface="Georgia"/>
              <a:cs typeface="Georgia"/>
            </a:endParaRPr>
          </a:p>
          <a:p>
            <a:pPr marL="287020">
              <a:lnSpc>
                <a:spcPts val="1730"/>
              </a:lnSpc>
            </a:pPr>
            <a:r>
              <a:rPr sz="1600" dirty="0">
                <a:latin typeface="Georgia"/>
                <a:cs typeface="Georgia"/>
              </a:rPr>
              <a:t>coloured</a:t>
            </a:r>
            <a:r>
              <a:rPr sz="1600" spc="-4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DNA</a:t>
            </a:r>
            <a:r>
              <a:rPr sz="1600" spc="-4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bands.</a:t>
            </a:r>
            <a:endParaRPr sz="1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600">
              <a:latin typeface="Georgia"/>
              <a:cs typeface="Georgia"/>
            </a:endParaRPr>
          </a:p>
          <a:p>
            <a:pPr marL="287020" indent="-274320">
              <a:lnSpc>
                <a:spcPts val="1730"/>
              </a:lnSpc>
              <a:buClr>
                <a:srgbClr val="D16248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b="1" spc="-10" dirty="0">
                <a:latin typeface="Georgia"/>
                <a:cs typeface="Georgia"/>
              </a:rPr>
              <a:t>Application</a:t>
            </a:r>
            <a:r>
              <a:rPr sz="1600" spc="-10" dirty="0">
                <a:latin typeface="Georgia"/>
                <a:cs typeface="Georgia"/>
              </a:rPr>
              <a:t>:</a:t>
            </a:r>
            <a:r>
              <a:rPr sz="1600" spc="-7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Agarose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gel</a:t>
            </a:r>
            <a:r>
              <a:rPr sz="1600" spc="1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electrophoresis</a:t>
            </a:r>
            <a:r>
              <a:rPr sz="1600" spc="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is used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for</a:t>
            </a:r>
            <a:r>
              <a:rPr sz="1600" spc="-1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the</a:t>
            </a:r>
            <a:r>
              <a:rPr sz="1600" spc="-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isolation</a:t>
            </a:r>
            <a:r>
              <a:rPr sz="1600" spc="-2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of nucleic</a:t>
            </a:r>
            <a:r>
              <a:rPr sz="1600" spc="-10" dirty="0">
                <a:latin typeface="Georgia"/>
                <a:cs typeface="Georgia"/>
              </a:rPr>
              <a:t> </a:t>
            </a:r>
            <a:r>
              <a:rPr sz="1600" spc="-20" dirty="0">
                <a:latin typeface="Georgia"/>
                <a:cs typeface="Georgia"/>
              </a:rPr>
              <a:t>acid</a:t>
            </a:r>
            <a:endParaRPr sz="1600">
              <a:latin typeface="Georgia"/>
              <a:cs typeface="Georgia"/>
            </a:endParaRPr>
          </a:p>
          <a:p>
            <a:pPr marL="287020">
              <a:lnSpc>
                <a:spcPts val="1730"/>
              </a:lnSpc>
            </a:pPr>
            <a:r>
              <a:rPr sz="1600" dirty="0">
                <a:latin typeface="Georgia"/>
                <a:cs typeface="Georgia"/>
              </a:rPr>
              <a:t>especially</a:t>
            </a:r>
            <a:r>
              <a:rPr sz="1600" spc="-60" dirty="0">
                <a:latin typeface="Georgia"/>
                <a:cs typeface="Georgia"/>
              </a:rPr>
              <a:t> </a:t>
            </a:r>
            <a:r>
              <a:rPr sz="1600" spc="-20" dirty="0">
                <a:latin typeface="Georgia"/>
                <a:cs typeface="Georgia"/>
              </a:rPr>
              <a:t>DNA.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000125">
              <a:lnSpc>
                <a:spcPct val="100000"/>
              </a:lnSpc>
              <a:spcBef>
                <a:spcPts val="115"/>
              </a:spcBef>
            </a:pPr>
            <a:r>
              <a:rPr dirty="0"/>
              <a:t>Vertical</a:t>
            </a:r>
            <a:r>
              <a:rPr spc="-60" dirty="0"/>
              <a:t> </a:t>
            </a:r>
            <a:r>
              <a:rPr dirty="0"/>
              <a:t>gel</a:t>
            </a:r>
            <a:r>
              <a:rPr spc="5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509141"/>
            <a:ext cx="8079105" cy="39154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10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spc="-10" dirty="0">
                <a:latin typeface="Georgia"/>
                <a:cs typeface="Georgia"/>
              </a:rPr>
              <a:t>SDS-</a:t>
            </a:r>
            <a:r>
              <a:rPr sz="1500" spc="-20" dirty="0">
                <a:latin typeface="Georgia"/>
                <a:cs typeface="Georgia"/>
              </a:rPr>
              <a:t>PAGE</a:t>
            </a:r>
            <a:endParaRPr sz="1500">
              <a:latin typeface="Georgia"/>
              <a:cs typeface="Georgia"/>
            </a:endParaRPr>
          </a:p>
          <a:p>
            <a:pPr marL="287020" indent="-274320">
              <a:lnSpc>
                <a:spcPts val="162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It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stands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for</a:t>
            </a:r>
            <a:r>
              <a:rPr sz="1500" spc="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Sodium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Dodecyl</a:t>
            </a:r>
            <a:r>
              <a:rPr sz="1500" spc="-4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Sulfate-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Polyacrylamide</a:t>
            </a:r>
            <a:r>
              <a:rPr sz="1500" spc="-7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Gel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Electrophoresis</a:t>
            </a:r>
            <a:r>
              <a:rPr sz="1500" spc="-8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and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includes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spc="-25" dirty="0">
                <a:latin typeface="Georgia"/>
                <a:cs typeface="Georgia"/>
              </a:rPr>
              <a:t>the</a:t>
            </a:r>
            <a:endParaRPr sz="1500">
              <a:latin typeface="Georgia"/>
              <a:cs typeface="Georgia"/>
            </a:endParaRPr>
          </a:p>
          <a:p>
            <a:pPr marL="287020">
              <a:lnSpc>
                <a:spcPts val="1620"/>
              </a:lnSpc>
            </a:pPr>
            <a:r>
              <a:rPr sz="1500" dirty="0">
                <a:latin typeface="Georgia"/>
                <a:cs typeface="Georgia"/>
              </a:rPr>
              <a:t>following</a:t>
            </a:r>
            <a:r>
              <a:rPr sz="1500" spc="-60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steps:</a:t>
            </a:r>
            <a:endParaRPr sz="1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First,</a:t>
            </a:r>
            <a:r>
              <a:rPr sz="1500" spc="-5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add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resolving</a:t>
            </a:r>
            <a:r>
              <a:rPr sz="1500" spc="-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gel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between</a:t>
            </a:r>
            <a:r>
              <a:rPr sz="1500" spc="-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two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glass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plates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of</a:t>
            </a:r>
            <a:r>
              <a:rPr sz="1500" spc="-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casting</a:t>
            </a:r>
            <a:r>
              <a:rPr sz="1500" spc="-55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frame.</a:t>
            </a:r>
            <a:endParaRPr sz="1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Then,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place</a:t>
            </a:r>
            <a:r>
              <a:rPr sz="1500" spc="-6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</a:t>
            </a:r>
            <a:r>
              <a:rPr sz="1500" spc="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comb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on the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glass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plates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leaving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1cm</a:t>
            </a:r>
            <a:r>
              <a:rPr sz="1500" spc="-10" dirty="0">
                <a:latin typeface="Georgia"/>
                <a:cs typeface="Georgia"/>
              </a:rPr>
              <a:t> space.</a:t>
            </a:r>
            <a:endParaRPr sz="1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Add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isopropanol</a:t>
            </a:r>
            <a:r>
              <a:rPr sz="1500" spc="-5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on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2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top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of</a:t>
            </a:r>
            <a:r>
              <a:rPr sz="1500" spc="-2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spc="-20" dirty="0">
                <a:latin typeface="Georgia"/>
                <a:cs typeface="Georgia"/>
              </a:rPr>
              <a:t>gel.</a:t>
            </a:r>
            <a:endParaRPr sz="1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After</a:t>
            </a:r>
            <a:r>
              <a:rPr sz="1500" spc="-10" dirty="0">
                <a:latin typeface="Georgia"/>
                <a:cs typeface="Georgia"/>
              </a:rPr>
              <a:t> solidification</a:t>
            </a:r>
            <a:r>
              <a:rPr sz="1500" spc="-6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of</a:t>
            </a:r>
            <a:r>
              <a:rPr sz="1500" spc="-2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resolving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gel,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remove</a:t>
            </a:r>
            <a:r>
              <a:rPr sz="1500" spc="-2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isopropanol</a:t>
            </a:r>
            <a:r>
              <a:rPr sz="1500" spc="-6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using</a:t>
            </a:r>
            <a:r>
              <a:rPr sz="1500" spc="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filter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paper.</a:t>
            </a:r>
            <a:endParaRPr sz="1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Load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stacking</a:t>
            </a:r>
            <a:r>
              <a:rPr sz="1500" spc="-7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gel on the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top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of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glass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plates.</a:t>
            </a:r>
            <a:endParaRPr sz="1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Then,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place</a:t>
            </a:r>
            <a:r>
              <a:rPr sz="1500" spc="-6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comb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and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solidify</a:t>
            </a:r>
            <a:r>
              <a:rPr sz="1500" spc="-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stacking</a:t>
            </a:r>
            <a:r>
              <a:rPr sz="1500" spc="-6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gel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for desired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time.</a:t>
            </a:r>
            <a:endParaRPr sz="15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After </a:t>
            </a:r>
            <a:r>
              <a:rPr sz="1500" spc="-10" dirty="0">
                <a:latin typeface="Georgia"/>
                <a:cs typeface="Georgia"/>
              </a:rPr>
              <a:t>solidification</a:t>
            </a:r>
            <a:r>
              <a:rPr sz="1500" spc="-5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of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stacking</a:t>
            </a:r>
            <a:r>
              <a:rPr sz="1500" spc="-5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gel,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remove</a:t>
            </a:r>
            <a:r>
              <a:rPr sz="1500" spc="-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comb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that</a:t>
            </a:r>
            <a:r>
              <a:rPr sz="1500" spc="-7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forms a </a:t>
            </a:r>
            <a:r>
              <a:rPr sz="1500" spc="-10" dirty="0">
                <a:latin typeface="Georgia"/>
                <a:cs typeface="Georgia"/>
              </a:rPr>
              <a:t>well.</a:t>
            </a:r>
            <a:endParaRPr sz="1500">
              <a:latin typeface="Georgia"/>
              <a:cs typeface="Georgia"/>
            </a:endParaRPr>
          </a:p>
          <a:p>
            <a:pPr marL="287020" indent="-274320">
              <a:lnSpc>
                <a:spcPts val="162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Place</a:t>
            </a:r>
            <a:r>
              <a:rPr sz="1500" spc="-7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 ladder</a:t>
            </a:r>
            <a:r>
              <a:rPr sz="1500" spc="-5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into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extreme</a:t>
            </a:r>
            <a:r>
              <a:rPr sz="1500" spc="-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right</a:t>
            </a:r>
            <a:r>
              <a:rPr sz="1500" spc="-5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and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place</a:t>
            </a:r>
            <a:r>
              <a:rPr sz="1500" spc="-4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protein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sample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with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tracking</a:t>
            </a:r>
            <a:r>
              <a:rPr sz="1500" spc="-60" dirty="0">
                <a:latin typeface="Georgia"/>
                <a:cs typeface="Georgia"/>
              </a:rPr>
              <a:t> </a:t>
            </a:r>
            <a:r>
              <a:rPr sz="1500" spc="-25" dirty="0">
                <a:latin typeface="Georgia"/>
                <a:cs typeface="Georgia"/>
              </a:rPr>
              <a:t>dye</a:t>
            </a:r>
            <a:endParaRPr sz="1500">
              <a:latin typeface="Georgia"/>
              <a:cs typeface="Georgia"/>
            </a:endParaRPr>
          </a:p>
          <a:p>
            <a:pPr marL="287020">
              <a:lnSpc>
                <a:spcPts val="1620"/>
              </a:lnSpc>
            </a:pPr>
            <a:r>
              <a:rPr sz="1500" dirty="0">
                <a:latin typeface="Georgia"/>
                <a:cs typeface="Georgia"/>
              </a:rPr>
              <a:t>(Bromophenol</a:t>
            </a:r>
            <a:r>
              <a:rPr sz="1500" spc="-6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blue)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into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5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other</a:t>
            </a:r>
            <a:r>
              <a:rPr sz="1500" spc="-6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wells,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by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using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micropipette.</a:t>
            </a:r>
            <a:endParaRPr sz="1500">
              <a:latin typeface="Georgia"/>
              <a:cs typeface="Georgia"/>
            </a:endParaRPr>
          </a:p>
          <a:p>
            <a:pPr marL="287020" marR="208279" indent="-274955">
              <a:lnSpc>
                <a:spcPct val="80000"/>
              </a:lnSpc>
              <a:spcBef>
                <a:spcPts val="36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Then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turn</a:t>
            </a:r>
            <a:r>
              <a:rPr sz="1500" spc="-3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on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voltage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supply,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so that</a:t>
            </a:r>
            <a:r>
              <a:rPr sz="1500" spc="-7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tracking</a:t>
            </a:r>
            <a:r>
              <a:rPr sz="1500" spc="-8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dye</a:t>
            </a:r>
            <a:r>
              <a:rPr sz="1500" spc="-2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can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cross</a:t>
            </a:r>
            <a:r>
              <a:rPr sz="1500" spc="-6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gel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by forming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different bands.</a:t>
            </a:r>
            <a:endParaRPr sz="1500">
              <a:latin typeface="Georgia"/>
              <a:cs typeface="Georgia"/>
            </a:endParaRPr>
          </a:p>
          <a:p>
            <a:pPr marL="287020" marR="5080" indent="-274955">
              <a:lnSpc>
                <a:spcPct val="80000"/>
              </a:lnSpc>
              <a:spcBef>
                <a:spcPts val="360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After the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completion</a:t>
            </a:r>
            <a:r>
              <a:rPr sz="1500" spc="-5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of</a:t>
            </a:r>
            <a:r>
              <a:rPr sz="1500" spc="5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electrophoresis,</a:t>
            </a:r>
            <a:r>
              <a:rPr sz="1500" spc="-5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take</a:t>
            </a:r>
            <a:r>
              <a:rPr sz="1500" spc="-6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out</a:t>
            </a:r>
            <a:r>
              <a:rPr sz="1500" spc="-2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gel and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rinse</a:t>
            </a:r>
            <a:r>
              <a:rPr sz="1500" spc="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it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with</a:t>
            </a:r>
            <a:r>
              <a:rPr sz="1500" spc="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deionized</a:t>
            </a:r>
            <a:r>
              <a:rPr sz="1500" spc="2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water</a:t>
            </a:r>
            <a:r>
              <a:rPr sz="1500" spc="-4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4-</a:t>
            </a:r>
            <a:r>
              <a:rPr sz="1500" spc="-50" dirty="0">
                <a:latin typeface="Georgia"/>
                <a:cs typeface="Georgia"/>
              </a:rPr>
              <a:t>5 </a:t>
            </a:r>
            <a:r>
              <a:rPr sz="1500" dirty="0">
                <a:latin typeface="Georgia"/>
                <a:cs typeface="Georgia"/>
              </a:rPr>
              <a:t>times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to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remove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SDS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and</a:t>
            </a:r>
            <a:r>
              <a:rPr sz="1500" spc="-45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buffer.</a:t>
            </a:r>
            <a:endParaRPr sz="1500">
              <a:latin typeface="Georgia"/>
              <a:cs typeface="Georgia"/>
            </a:endParaRPr>
          </a:p>
          <a:p>
            <a:pPr marL="287020" marR="221615" indent="-274955">
              <a:lnSpc>
                <a:spcPts val="1440"/>
              </a:lnSpc>
              <a:spcBef>
                <a:spcPts val="350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500" dirty="0">
                <a:latin typeface="Georgia"/>
                <a:cs typeface="Georgia"/>
              </a:rPr>
              <a:t>Then,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dip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5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gel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in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Coomassie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blue</a:t>
            </a:r>
            <a:r>
              <a:rPr sz="1500" spc="-5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stain</a:t>
            </a:r>
            <a:r>
              <a:rPr sz="1500" spc="-4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which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is</a:t>
            </a:r>
            <a:r>
              <a:rPr sz="1500" spc="-1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</a:t>
            </a:r>
            <a:r>
              <a:rPr sz="1500" spc="-3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staining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buffer,</a:t>
            </a:r>
            <a:r>
              <a:rPr sz="1500" spc="-1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stains</a:t>
            </a:r>
            <a:r>
              <a:rPr sz="1500" spc="-4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the</a:t>
            </a:r>
            <a:r>
              <a:rPr sz="1500" spc="-50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invisible </a:t>
            </a:r>
            <a:r>
              <a:rPr sz="1500" dirty="0">
                <a:latin typeface="Georgia"/>
                <a:cs typeface="Georgia"/>
              </a:rPr>
              <a:t>protein</a:t>
            </a:r>
            <a:r>
              <a:rPr sz="1500" spc="-5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bands</a:t>
            </a:r>
            <a:r>
              <a:rPr sz="1500" spc="-5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after</a:t>
            </a:r>
            <a:r>
              <a:rPr sz="1500" spc="-40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a</a:t>
            </a:r>
            <a:r>
              <a:rPr sz="1500" spc="-5" dirty="0">
                <a:latin typeface="Georgia"/>
                <a:cs typeface="Georgia"/>
              </a:rPr>
              <a:t> </a:t>
            </a:r>
            <a:r>
              <a:rPr sz="1500" dirty="0">
                <a:latin typeface="Georgia"/>
                <a:cs typeface="Georgia"/>
              </a:rPr>
              <a:t>few</a:t>
            </a:r>
            <a:r>
              <a:rPr sz="1500" spc="-25" dirty="0">
                <a:latin typeface="Georgia"/>
                <a:cs typeface="Georgia"/>
              </a:rPr>
              <a:t> </a:t>
            </a:r>
            <a:r>
              <a:rPr sz="1500" spc="-10" dirty="0">
                <a:latin typeface="Georgia"/>
                <a:cs typeface="Georgia"/>
              </a:rPr>
              <a:t>hours.</a:t>
            </a:r>
            <a:endParaRPr sz="15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000125">
              <a:lnSpc>
                <a:spcPct val="100000"/>
              </a:lnSpc>
              <a:spcBef>
                <a:spcPts val="115"/>
              </a:spcBef>
            </a:pPr>
            <a:r>
              <a:rPr dirty="0"/>
              <a:t>Vertical</a:t>
            </a:r>
            <a:r>
              <a:rPr spc="-60" dirty="0"/>
              <a:t> </a:t>
            </a:r>
            <a:r>
              <a:rPr dirty="0"/>
              <a:t>gel</a:t>
            </a:r>
            <a:r>
              <a:rPr spc="5" dirty="0"/>
              <a:t> </a:t>
            </a:r>
            <a:r>
              <a:rPr spc="-10" dirty="0"/>
              <a:t>electrophoresis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1636776"/>
            <a:ext cx="8077200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692150">
              <a:lnSpc>
                <a:spcPct val="100000"/>
              </a:lnSpc>
              <a:spcBef>
                <a:spcPts val="115"/>
              </a:spcBef>
            </a:pPr>
            <a:r>
              <a:rPr dirty="0"/>
              <a:t>Capillary</a:t>
            </a:r>
            <a:r>
              <a:rPr spc="-120" dirty="0"/>
              <a:t> </a:t>
            </a:r>
            <a:r>
              <a:rPr dirty="0"/>
              <a:t>Electrophoresis</a:t>
            </a:r>
            <a:r>
              <a:rPr spc="-125" dirty="0"/>
              <a:t> </a:t>
            </a:r>
            <a:r>
              <a:rPr spc="-20" dirty="0"/>
              <a:t>(CE)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487804"/>
            <a:ext cx="8339455" cy="3933825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287020" marR="588645" indent="-274955">
              <a:lnSpc>
                <a:spcPts val="2020"/>
              </a:lnSpc>
              <a:spcBef>
                <a:spcPts val="59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This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type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electrophoresis</a:t>
            </a:r>
            <a:r>
              <a:rPr sz="2100" spc="-6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makes</a:t>
            </a:r>
            <a:r>
              <a:rPr sz="2100" spc="-4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use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capillary</a:t>
            </a:r>
            <a:r>
              <a:rPr sz="2100" spc="-2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tube </a:t>
            </a:r>
            <a:r>
              <a:rPr sz="2100" spc="-25" dirty="0">
                <a:latin typeface="Georgia"/>
                <a:cs typeface="Georgia"/>
              </a:rPr>
              <a:t>or </a:t>
            </a:r>
            <a:r>
              <a:rPr sz="2100" dirty="0">
                <a:latin typeface="Georgia"/>
                <a:cs typeface="Georgia"/>
              </a:rPr>
              <a:t>narrow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bore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tube.</a:t>
            </a:r>
            <a:r>
              <a:rPr sz="2100" spc="-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There</a:t>
            </a:r>
            <a:r>
              <a:rPr sz="2100" spc="-7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are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following</a:t>
            </a:r>
            <a:r>
              <a:rPr sz="2100" spc="-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steps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involve:</a:t>
            </a:r>
            <a:endParaRPr sz="21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1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First,</a:t>
            </a:r>
            <a:r>
              <a:rPr sz="2100" spc="-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ends</a:t>
            </a:r>
            <a:r>
              <a:rPr sz="2100" spc="-7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capillary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immerse</a:t>
            </a:r>
            <a:r>
              <a:rPr sz="2100" spc="-10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into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inlet</a:t>
            </a:r>
            <a:r>
              <a:rPr sz="2100" spc="-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and</a:t>
            </a:r>
            <a:r>
              <a:rPr sz="2100" spc="-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outlet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vials.</a:t>
            </a:r>
            <a:endParaRPr sz="21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Fill</a:t>
            </a:r>
            <a:r>
              <a:rPr sz="2100" spc="-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Inlet</a:t>
            </a:r>
            <a:r>
              <a:rPr sz="2100" spc="-6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and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outlet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vials</a:t>
            </a:r>
            <a:r>
              <a:rPr sz="2100" spc="-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with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electrolytic</a:t>
            </a:r>
            <a:r>
              <a:rPr sz="2100" spc="-70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solution.</a:t>
            </a:r>
            <a:endParaRPr sz="21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Connect</a:t>
            </a:r>
            <a:r>
              <a:rPr sz="2100" spc="-7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electrode</a:t>
            </a:r>
            <a:r>
              <a:rPr sz="2100" spc="-7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to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high</a:t>
            </a:r>
            <a:r>
              <a:rPr sz="2100" spc="-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power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supply</a:t>
            </a:r>
            <a:r>
              <a:rPr sz="2100" spc="-2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up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to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5-30</a:t>
            </a:r>
            <a:r>
              <a:rPr sz="2100" spc="-40" dirty="0">
                <a:latin typeface="Georgia"/>
                <a:cs typeface="Georgia"/>
              </a:rPr>
              <a:t> </a:t>
            </a:r>
            <a:r>
              <a:rPr sz="2100" spc="-25" dirty="0">
                <a:latin typeface="Georgia"/>
                <a:cs typeface="Georgia"/>
              </a:rPr>
              <a:t>kV.</a:t>
            </a:r>
            <a:endParaRPr sz="2100">
              <a:latin typeface="Georgia"/>
              <a:cs typeface="Georgia"/>
            </a:endParaRPr>
          </a:p>
          <a:p>
            <a:pPr marL="287020" indent="-274320">
              <a:lnSpc>
                <a:spcPts val="227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And</a:t>
            </a:r>
            <a:r>
              <a:rPr sz="2100" spc="-5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sample</a:t>
            </a:r>
            <a:r>
              <a:rPr sz="2100" spc="-6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then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injects</a:t>
            </a:r>
            <a:r>
              <a:rPr sz="2100" spc="-7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through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hollow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capillary</a:t>
            </a:r>
            <a:r>
              <a:rPr sz="2100" spc="-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tube</a:t>
            </a:r>
            <a:r>
              <a:rPr sz="2100" spc="-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by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spc="-25" dirty="0">
                <a:latin typeface="Georgia"/>
                <a:cs typeface="Georgia"/>
              </a:rPr>
              <a:t>the</a:t>
            </a:r>
            <a:endParaRPr sz="2100">
              <a:latin typeface="Georgia"/>
              <a:cs typeface="Georgia"/>
            </a:endParaRPr>
          </a:p>
          <a:p>
            <a:pPr marL="287020">
              <a:lnSpc>
                <a:spcPts val="2270"/>
              </a:lnSpc>
            </a:pPr>
            <a:r>
              <a:rPr sz="2100" spc="-10" dirty="0">
                <a:latin typeface="Georgia"/>
                <a:cs typeface="Georgia"/>
              </a:rPr>
              <a:t>electrokinetic</a:t>
            </a:r>
            <a:r>
              <a:rPr sz="2100" spc="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energy.</a:t>
            </a:r>
            <a:endParaRPr sz="2100">
              <a:latin typeface="Georgia"/>
              <a:cs typeface="Georgia"/>
            </a:endParaRPr>
          </a:p>
          <a:p>
            <a:pPr marL="287020" indent="-274320">
              <a:lnSpc>
                <a:spcPts val="2270"/>
              </a:lnSpc>
              <a:spcBef>
                <a:spcPts val="5"/>
              </a:spcBef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Under</a:t>
            </a:r>
            <a:r>
              <a:rPr sz="2100" spc="-9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influence</a:t>
            </a:r>
            <a:r>
              <a:rPr sz="2100" spc="-10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1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4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electric</a:t>
            </a:r>
            <a:r>
              <a:rPr sz="2100" spc="-6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field,</a:t>
            </a:r>
            <a:r>
              <a:rPr sz="2100" spc="-8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different</a:t>
            </a:r>
            <a:r>
              <a:rPr sz="2100" spc="-10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zones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5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analyte</a:t>
            </a:r>
            <a:r>
              <a:rPr sz="2100" spc="-10" dirty="0">
                <a:latin typeface="Georgia"/>
                <a:cs typeface="Georgia"/>
              </a:rPr>
              <a:t> </a:t>
            </a:r>
            <a:r>
              <a:rPr sz="2100" spc="-25" dirty="0">
                <a:latin typeface="Georgia"/>
                <a:cs typeface="Georgia"/>
              </a:rPr>
              <a:t>or</a:t>
            </a:r>
            <a:endParaRPr sz="2100">
              <a:latin typeface="Georgia"/>
              <a:cs typeface="Georgia"/>
            </a:endParaRPr>
          </a:p>
          <a:p>
            <a:pPr marL="287020">
              <a:lnSpc>
                <a:spcPts val="2270"/>
              </a:lnSpc>
            </a:pPr>
            <a:r>
              <a:rPr sz="2100" dirty="0">
                <a:latin typeface="Georgia"/>
                <a:cs typeface="Georgia"/>
              </a:rPr>
              <a:t>sample</a:t>
            </a:r>
            <a:r>
              <a:rPr sz="2100" spc="-6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form</a:t>
            </a:r>
            <a:r>
              <a:rPr sz="2100" spc="-4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which</a:t>
            </a:r>
            <a:r>
              <a:rPr sz="2100" spc="-6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migrates</a:t>
            </a:r>
            <a:r>
              <a:rPr sz="2100" spc="-5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towards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</a:t>
            </a:r>
            <a:r>
              <a:rPr sz="2100" spc="-4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outlet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side.</a:t>
            </a:r>
            <a:endParaRPr sz="21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2100" dirty="0">
                <a:latin typeface="Georgia"/>
                <a:cs typeface="Georgia"/>
              </a:rPr>
              <a:t>These</a:t>
            </a:r>
            <a:r>
              <a:rPr sz="2100" spc="-3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bands</a:t>
            </a:r>
            <a:r>
              <a:rPr sz="2100" spc="-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are then</a:t>
            </a:r>
            <a:r>
              <a:rPr sz="2100" spc="-4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detected</a:t>
            </a:r>
            <a:r>
              <a:rPr sz="2100" spc="-10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directly</a:t>
            </a:r>
            <a:r>
              <a:rPr sz="2100" spc="-7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by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a</a:t>
            </a:r>
            <a:r>
              <a:rPr sz="2100" spc="-2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capillary </a:t>
            </a:r>
            <a:r>
              <a:rPr sz="2100" spc="-20" dirty="0">
                <a:latin typeface="Georgia"/>
                <a:cs typeface="Georgia"/>
              </a:rPr>
              <a:t>wall.</a:t>
            </a:r>
            <a:endParaRPr sz="21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640"/>
              </a:spcBef>
            </a:pPr>
            <a:endParaRPr sz="2100">
              <a:latin typeface="Georgia"/>
              <a:cs typeface="Georgia"/>
            </a:endParaRPr>
          </a:p>
          <a:p>
            <a:pPr marL="287020" marR="161925" indent="-274955">
              <a:lnSpc>
                <a:spcPct val="80000"/>
              </a:lnSpc>
            </a:pPr>
            <a:r>
              <a:rPr sz="2100" dirty="0">
                <a:latin typeface="Georgia"/>
                <a:cs typeface="Georgia"/>
              </a:rPr>
              <a:t>Application:</a:t>
            </a:r>
            <a:r>
              <a:rPr sz="2100" spc="-3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Capillary</a:t>
            </a:r>
            <a:r>
              <a:rPr sz="2100" spc="-2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electrophoresis</a:t>
            </a:r>
            <a:r>
              <a:rPr sz="2100" spc="-6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is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used</a:t>
            </a:r>
            <a:r>
              <a:rPr sz="2100" spc="-5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for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the analysis</a:t>
            </a:r>
            <a:r>
              <a:rPr sz="2100" spc="-1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of</a:t>
            </a:r>
            <a:r>
              <a:rPr sz="2100" spc="-5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food, </a:t>
            </a:r>
            <a:r>
              <a:rPr sz="2100" dirty="0">
                <a:latin typeface="Georgia"/>
                <a:cs typeface="Georgia"/>
              </a:rPr>
              <a:t>pharmaceutical</a:t>
            </a:r>
            <a:r>
              <a:rPr sz="2100" spc="-95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product,</a:t>
            </a:r>
            <a:r>
              <a:rPr sz="2100" spc="-80" dirty="0">
                <a:latin typeface="Georgia"/>
                <a:cs typeface="Georgia"/>
              </a:rPr>
              <a:t> </a:t>
            </a:r>
            <a:r>
              <a:rPr sz="2100" dirty="0">
                <a:latin typeface="Georgia"/>
                <a:cs typeface="Georgia"/>
              </a:rPr>
              <a:t>environmental</a:t>
            </a:r>
            <a:r>
              <a:rPr sz="2100" spc="-114" dirty="0">
                <a:latin typeface="Georgia"/>
                <a:cs typeface="Georgia"/>
              </a:rPr>
              <a:t> </a:t>
            </a:r>
            <a:r>
              <a:rPr sz="2100" spc="-10" dirty="0">
                <a:latin typeface="Georgia"/>
                <a:cs typeface="Georgia"/>
              </a:rPr>
              <a:t>pollutants.</a:t>
            </a:r>
            <a:endParaRPr sz="21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1676400"/>
            <a:ext cx="8305800" cy="4581144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613410">
              <a:lnSpc>
                <a:spcPct val="100000"/>
              </a:lnSpc>
              <a:spcBef>
                <a:spcPts val="115"/>
              </a:spcBef>
            </a:pPr>
            <a:r>
              <a:rPr dirty="0"/>
              <a:t>Applications</a:t>
            </a:r>
            <a:r>
              <a:rPr spc="-1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spc="-10" dirty="0"/>
              <a:t>Electrophoresis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8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85294"/>
              <a:buFont typeface="Segoe UI Symbol"/>
              <a:buChar char="⚫"/>
              <a:tabLst>
                <a:tab pos="287020" algn="l"/>
              </a:tabLst>
            </a:pPr>
            <a:r>
              <a:rPr dirty="0"/>
              <a:t>It</a:t>
            </a:r>
            <a:r>
              <a:rPr spc="-40" dirty="0"/>
              <a:t> </a:t>
            </a:r>
            <a:r>
              <a:rPr dirty="0"/>
              <a:t>is</a:t>
            </a:r>
            <a:r>
              <a:rPr spc="-20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dirty="0"/>
              <a:t>tool</a:t>
            </a:r>
            <a:r>
              <a:rPr spc="-4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macromolecular </a:t>
            </a:r>
            <a:r>
              <a:rPr spc="-10" dirty="0"/>
              <a:t>separation</a:t>
            </a:r>
          </a:p>
          <a:p>
            <a:pPr marL="287020" marR="5080" indent="-274955">
              <a:lnSpc>
                <a:spcPct val="150600"/>
              </a:lnSpc>
              <a:spcBef>
                <a:spcPts val="385"/>
              </a:spcBef>
              <a:buClr>
                <a:srgbClr val="D16248"/>
              </a:buClr>
              <a:buSzPct val="85294"/>
              <a:buFont typeface="Segoe UI Symbol"/>
              <a:buChar char="⚫"/>
              <a:tabLst>
                <a:tab pos="287020" algn="l"/>
              </a:tabLst>
            </a:pPr>
            <a:r>
              <a:rPr dirty="0"/>
              <a:t>Many</a:t>
            </a:r>
            <a:r>
              <a:rPr spc="295" dirty="0"/>
              <a:t> </a:t>
            </a:r>
            <a:r>
              <a:rPr dirty="0"/>
              <a:t>biological</a:t>
            </a:r>
            <a:r>
              <a:rPr spc="290" dirty="0"/>
              <a:t> </a:t>
            </a:r>
            <a:r>
              <a:rPr dirty="0"/>
              <a:t>complex</a:t>
            </a:r>
            <a:r>
              <a:rPr spc="300" dirty="0"/>
              <a:t> </a:t>
            </a:r>
            <a:r>
              <a:rPr dirty="0"/>
              <a:t>samples</a:t>
            </a:r>
            <a:r>
              <a:rPr spc="305" dirty="0"/>
              <a:t> </a:t>
            </a:r>
            <a:r>
              <a:rPr dirty="0"/>
              <a:t>can</a:t>
            </a:r>
            <a:r>
              <a:rPr spc="295" dirty="0"/>
              <a:t> </a:t>
            </a:r>
            <a:r>
              <a:rPr dirty="0"/>
              <a:t>be</a:t>
            </a:r>
            <a:r>
              <a:rPr spc="285" dirty="0"/>
              <a:t> </a:t>
            </a:r>
            <a:r>
              <a:rPr dirty="0"/>
              <a:t>separated</a:t>
            </a:r>
            <a:r>
              <a:rPr spc="305" dirty="0"/>
              <a:t> </a:t>
            </a:r>
            <a:r>
              <a:rPr dirty="0"/>
              <a:t>by</a:t>
            </a:r>
            <a:r>
              <a:rPr spc="300" dirty="0"/>
              <a:t> </a:t>
            </a:r>
            <a:r>
              <a:rPr dirty="0"/>
              <a:t>using</a:t>
            </a:r>
            <a:r>
              <a:rPr spc="295" dirty="0"/>
              <a:t> </a:t>
            </a:r>
            <a:r>
              <a:rPr dirty="0"/>
              <a:t>various</a:t>
            </a:r>
            <a:r>
              <a:rPr spc="305" dirty="0"/>
              <a:t> </a:t>
            </a:r>
            <a:r>
              <a:rPr dirty="0"/>
              <a:t>methods</a:t>
            </a:r>
            <a:r>
              <a:rPr spc="310" dirty="0"/>
              <a:t> </a:t>
            </a:r>
            <a:r>
              <a:rPr spc="-25" dirty="0"/>
              <a:t>of </a:t>
            </a:r>
            <a:r>
              <a:rPr spc="-10" dirty="0"/>
              <a:t>electrophoresis</a:t>
            </a:r>
          </a:p>
          <a:p>
            <a:pPr marL="287020" indent="-274320">
              <a:lnSpc>
                <a:spcPct val="100000"/>
              </a:lnSpc>
              <a:spcBef>
                <a:spcPts val="1415"/>
              </a:spcBef>
              <a:buClr>
                <a:srgbClr val="D16248"/>
              </a:buClr>
              <a:buSzPct val="85294"/>
              <a:buFont typeface="Segoe UI Symbol"/>
              <a:buChar char="⚫"/>
              <a:tabLst>
                <a:tab pos="287020" algn="l"/>
              </a:tabLst>
            </a:pPr>
            <a:r>
              <a:rPr dirty="0"/>
              <a:t>In</a:t>
            </a:r>
            <a:r>
              <a:rPr spc="-50" dirty="0"/>
              <a:t> </a:t>
            </a:r>
            <a:r>
              <a:rPr dirty="0"/>
              <a:t>some</a:t>
            </a:r>
            <a:r>
              <a:rPr spc="-30" dirty="0"/>
              <a:t> </a:t>
            </a:r>
            <a:r>
              <a:rPr dirty="0"/>
              <a:t>cases,</a:t>
            </a:r>
            <a:r>
              <a:rPr spc="-10" dirty="0"/>
              <a:t> </a:t>
            </a:r>
            <a:r>
              <a:rPr dirty="0"/>
              <a:t>identification</a:t>
            </a:r>
            <a:r>
              <a:rPr spc="-7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molecules is</a:t>
            </a:r>
            <a:r>
              <a:rPr spc="-45" dirty="0"/>
              <a:t> </a:t>
            </a:r>
            <a:r>
              <a:rPr dirty="0"/>
              <a:t>also</a:t>
            </a:r>
            <a:r>
              <a:rPr spc="-10" dirty="0"/>
              <a:t> possible</a:t>
            </a: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D16248"/>
              </a:buClr>
              <a:buSzPct val="85294"/>
              <a:buFont typeface="Segoe UI Symbol"/>
              <a:buChar char="⚫"/>
              <a:tabLst>
                <a:tab pos="287020" algn="l"/>
              </a:tabLst>
            </a:pPr>
            <a:r>
              <a:rPr dirty="0"/>
              <a:t>Gel</a:t>
            </a:r>
            <a:r>
              <a:rPr spc="170" dirty="0"/>
              <a:t> </a:t>
            </a:r>
            <a:r>
              <a:rPr dirty="0"/>
              <a:t>method</a:t>
            </a:r>
            <a:r>
              <a:rPr spc="165" dirty="0"/>
              <a:t> </a:t>
            </a:r>
            <a:r>
              <a:rPr dirty="0"/>
              <a:t>is</a:t>
            </a:r>
            <a:r>
              <a:rPr spc="160" dirty="0"/>
              <a:t> </a:t>
            </a:r>
            <a:r>
              <a:rPr dirty="0"/>
              <a:t>more</a:t>
            </a:r>
            <a:r>
              <a:rPr spc="140" dirty="0"/>
              <a:t> </a:t>
            </a:r>
            <a:r>
              <a:rPr dirty="0"/>
              <a:t>commonly</a:t>
            </a:r>
            <a:r>
              <a:rPr spc="185" dirty="0"/>
              <a:t> </a:t>
            </a:r>
            <a:r>
              <a:rPr dirty="0"/>
              <a:t>used</a:t>
            </a:r>
            <a:r>
              <a:rPr spc="165" dirty="0"/>
              <a:t> </a:t>
            </a:r>
            <a:r>
              <a:rPr dirty="0"/>
              <a:t>for</a:t>
            </a:r>
            <a:r>
              <a:rPr spc="150" dirty="0"/>
              <a:t> </a:t>
            </a:r>
            <a:r>
              <a:rPr dirty="0"/>
              <a:t>routine</a:t>
            </a:r>
            <a:r>
              <a:rPr spc="155" dirty="0"/>
              <a:t> </a:t>
            </a:r>
            <a:r>
              <a:rPr dirty="0"/>
              <a:t>laboratory</a:t>
            </a:r>
            <a:r>
              <a:rPr spc="160" dirty="0"/>
              <a:t> </a:t>
            </a:r>
            <a:r>
              <a:rPr dirty="0"/>
              <a:t>experiments</a:t>
            </a:r>
            <a:r>
              <a:rPr spc="155" dirty="0"/>
              <a:t> </a:t>
            </a:r>
            <a:r>
              <a:rPr dirty="0"/>
              <a:t>as</a:t>
            </a:r>
            <a:r>
              <a:rPr spc="160" dirty="0"/>
              <a:t> </a:t>
            </a:r>
            <a:r>
              <a:rPr dirty="0"/>
              <a:t>well</a:t>
            </a:r>
            <a:r>
              <a:rPr spc="150" dirty="0"/>
              <a:t> </a:t>
            </a:r>
            <a:r>
              <a:rPr spc="-25" dirty="0"/>
              <a:t>as</a:t>
            </a:r>
          </a:p>
          <a:p>
            <a:pPr marL="287020">
              <a:lnSpc>
                <a:spcPct val="100000"/>
              </a:lnSpc>
              <a:spcBef>
                <a:spcPts val="1010"/>
              </a:spcBef>
            </a:pPr>
            <a:r>
              <a:rPr dirty="0"/>
              <a:t>research</a:t>
            </a:r>
            <a:r>
              <a:rPr spc="-40" dirty="0"/>
              <a:t> </a:t>
            </a:r>
            <a:r>
              <a:rPr dirty="0"/>
              <a:t>oriented</a:t>
            </a:r>
            <a:r>
              <a:rPr spc="-50" dirty="0"/>
              <a:t> </a:t>
            </a:r>
            <a:r>
              <a:rPr dirty="0"/>
              <a:t>separations</a:t>
            </a:r>
            <a:r>
              <a:rPr spc="-65" dirty="0"/>
              <a:t> </a:t>
            </a:r>
            <a:r>
              <a:rPr dirty="0"/>
              <a:t>and</a:t>
            </a:r>
            <a:r>
              <a:rPr spc="-75" dirty="0"/>
              <a:t> </a:t>
            </a:r>
            <a:r>
              <a:rPr spc="-10" dirty="0"/>
              <a:t>identification</a:t>
            </a:r>
          </a:p>
          <a:p>
            <a:pPr marL="287020" indent="-274320">
              <a:lnSpc>
                <a:spcPct val="100000"/>
              </a:lnSpc>
              <a:spcBef>
                <a:spcPts val="1445"/>
              </a:spcBef>
              <a:buClr>
                <a:srgbClr val="D16248"/>
              </a:buClr>
              <a:buSzPct val="85294"/>
              <a:buFont typeface="Segoe UI Symbol"/>
              <a:buChar char="⚫"/>
              <a:tabLst>
                <a:tab pos="287020" algn="l"/>
                <a:tab pos="1951989" algn="l"/>
                <a:tab pos="2280920" algn="l"/>
                <a:tab pos="3046095" algn="l"/>
                <a:tab pos="3585845" algn="l"/>
                <a:tab pos="4030979" algn="l"/>
                <a:tab pos="5024755" algn="l"/>
                <a:tab pos="5558790" algn="l"/>
                <a:tab pos="6781165" algn="l"/>
                <a:tab pos="7296784" algn="l"/>
                <a:tab pos="7772400" algn="l"/>
                <a:tab pos="8266430" algn="l"/>
              </a:tabLst>
            </a:pPr>
            <a:r>
              <a:rPr spc="-10" dirty="0"/>
              <a:t>Electrophoresis</a:t>
            </a:r>
            <a:r>
              <a:rPr dirty="0"/>
              <a:t>	</a:t>
            </a:r>
            <a:r>
              <a:rPr spc="-25" dirty="0"/>
              <a:t>is</a:t>
            </a:r>
            <a:r>
              <a:rPr dirty="0"/>
              <a:t>	</a:t>
            </a:r>
            <a:r>
              <a:rPr spc="-20" dirty="0"/>
              <a:t>handy</a:t>
            </a:r>
            <a:r>
              <a:rPr dirty="0"/>
              <a:t>	</a:t>
            </a:r>
            <a:r>
              <a:rPr spc="-20" dirty="0"/>
              <a:t>tool</a:t>
            </a:r>
            <a:r>
              <a:rPr dirty="0"/>
              <a:t>	</a:t>
            </a:r>
            <a:r>
              <a:rPr spc="-25" dirty="0"/>
              <a:t>for</a:t>
            </a:r>
            <a:r>
              <a:rPr dirty="0"/>
              <a:t>	</a:t>
            </a:r>
            <a:r>
              <a:rPr spc="-10" dirty="0"/>
              <a:t>biologist</a:t>
            </a:r>
            <a:r>
              <a:rPr dirty="0"/>
              <a:t>	</a:t>
            </a:r>
            <a:r>
              <a:rPr spc="-25" dirty="0"/>
              <a:t>and</a:t>
            </a:r>
            <a:r>
              <a:rPr dirty="0"/>
              <a:t>	</a:t>
            </a:r>
            <a:r>
              <a:rPr spc="-10" dirty="0"/>
              <a:t>biochemist</a:t>
            </a:r>
            <a:r>
              <a:rPr dirty="0"/>
              <a:t>	</a:t>
            </a:r>
            <a:r>
              <a:rPr spc="-20" dirty="0"/>
              <a:t>like</a:t>
            </a:r>
            <a:r>
              <a:rPr dirty="0"/>
              <a:t>	</a:t>
            </a:r>
            <a:r>
              <a:rPr spc="-25" dirty="0"/>
              <a:t>the</a:t>
            </a:r>
            <a:r>
              <a:rPr dirty="0"/>
              <a:t>	</a:t>
            </a:r>
            <a:r>
              <a:rPr spc="-25" dirty="0"/>
              <a:t>use</a:t>
            </a:r>
            <a:r>
              <a:rPr dirty="0"/>
              <a:t>	</a:t>
            </a:r>
            <a:r>
              <a:rPr spc="-50" dirty="0"/>
              <a:t>f</a:t>
            </a:r>
          </a:p>
          <a:p>
            <a:pPr marL="287020">
              <a:lnSpc>
                <a:spcPct val="100000"/>
              </a:lnSpc>
              <a:spcBef>
                <a:spcPts val="1010"/>
              </a:spcBef>
            </a:pPr>
            <a:r>
              <a:rPr spc="-10" dirty="0"/>
              <a:t>chromatographic </a:t>
            </a:r>
            <a:r>
              <a:rPr dirty="0"/>
              <a:t>techniques</a:t>
            </a:r>
            <a:r>
              <a:rPr spc="-30" dirty="0"/>
              <a:t> </a:t>
            </a:r>
            <a:r>
              <a:rPr dirty="0"/>
              <a:t>by</a:t>
            </a:r>
            <a:r>
              <a:rPr spc="-20" dirty="0"/>
              <a:t> </a:t>
            </a:r>
            <a:r>
              <a:rPr dirty="0"/>
              <a:t>organic</a:t>
            </a:r>
            <a:r>
              <a:rPr spc="-15" dirty="0"/>
              <a:t> </a:t>
            </a:r>
            <a:r>
              <a:rPr spc="-10" dirty="0"/>
              <a:t>chemist.</a:t>
            </a: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D16248"/>
              </a:buClr>
              <a:buSzPct val="85294"/>
              <a:buFont typeface="Segoe UI Symbol"/>
              <a:buChar char="⚫"/>
              <a:tabLst>
                <a:tab pos="287020" algn="l"/>
              </a:tabLst>
            </a:pPr>
            <a:r>
              <a:rPr dirty="0"/>
              <a:t>Many</a:t>
            </a:r>
            <a:r>
              <a:rPr spc="-55" dirty="0"/>
              <a:t> </a:t>
            </a:r>
            <a:r>
              <a:rPr dirty="0"/>
              <a:t>handy</a:t>
            </a:r>
            <a:r>
              <a:rPr spc="-35" dirty="0"/>
              <a:t> </a:t>
            </a:r>
            <a:r>
              <a:rPr dirty="0"/>
              <a:t>instruments</a:t>
            </a:r>
            <a:r>
              <a:rPr spc="-85" dirty="0"/>
              <a:t> </a:t>
            </a:r>
            <a:r>
              <a:rPr dirty="0"/>
              <a:t>are</a:t>
            </a:r>
            <a:r>
              <a:rPr spc="-20" dirty="0"/>
              <a:t> </a:t>
            </a:r>
            <a:r>
              <a:rPr dirty="0"/>
              <a:t>available</a:t>
            </a:r>
            <a:r>
              <a:rPr spc="-15" dirty="0"/>
              <a:t> </a:t>
            </a:r>
            <a:r>
              <a:rPr dirty="0"/>
              <a:t>for</a:t>
            </a:r>
            <a:r>
              <a:rPr spc="-35" dirty="0"/>
              <a:t> </a:t>
            </a:r>
            <a:r>
              <a:rPr dirty="0"/>
              <a:t>conducting</a:t>
            </a:r>
            <a:r>
              <a:rPr spc="-50" dirty="0"/>
              <a:t> </a:t>
            </a:r>
            <a:r>
              <a:rPr dirty="0"/>
              <a:t>such</a:t>
            </a:r>
            <a:r>
              <a:rPr spc="-45" dirty="0"/>
              <a:t> </a:t>
            </a:r>
            <a:r>
              <a:rPr dirty="0"/>
              <a:t>separation</a:t>
            </a:r>
            <a:r>
              <a:rPr spc="-50" dirty="0"/>
              <a:t> </a:t>
            </a:r>
            <a:r>
              <a:rPr spc="-10" dirty="0"/>
              <a:t>experiments.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1" y="1551812"/>
            <a:ext cx="145034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solidFill>
                  <a:srgbClr val="000000"/>
                </a:solidFill>
              </a:rPr>
              <a:t>Definition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380491" y="1933711"/>
            <a:ext cx="8353425" cy="411861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25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i="1" dirty="0">
                <a:solidFill>
                  <a:srgbClr val="001F5F"/>
                </a:solidFill>
                <a:latin typeface="Georgia"/>
                <a:cs typeface="Georgia"/>
              </a:rPr>
              <a:t>Electro</a:t>
            </a:r>
            <a:r>
              <a:rPr sz="2200" i="1" spc="-8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means</a:t>
            </a:r>
            <a:r>
              <a:rPr sz="22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i="1" spc="-10" dirty="0">
                <a:solidFill>
                  <a:srgbClr val="001F5F"/>
                </a:solidFill>
                <a:latin typeface="Georgia"/>
                <a:cs typeface="Georgia"/>
              </a:rPr>
              <a:t>Electricity</a:t>
            </a:r>
            <a:endParaRPr sz="22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535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i="1" dirty="0">
                <a:solidFill>
                  <a:srgbClr val="001F5F"/>
                </a:solidFill>
                <a:latin typeface="Georgia"/>
                <a:cs typeface="Georgia"/>
              </a:rPr>
              <a:t>Phoresis</a:t>
            </a:r>
            <a:r>
              <a:rPr sz="2200" i="1" spc="-7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001F5F"/>
                </a:solidFill>
                <a:latin typeface="Georgia"/>
                <a:cs typeface="Georgia"/>
              </a:rPr>
              <a:t>means</a:t>
            </a:r>
            <a:r>
              <a:rPr sz="22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200" i="1" spc="-10" dirty="0">
                <a:solidFill>
                  <a:srgbClr val="001F5F"/>
                </a:solidFill>
                <a:latin typeface="Georgia"/>
                <a:cs typeface="Georgia"/>
              </a:rPr>
              <a:t>Separation</a:t>
            </a:r>
            <a:endParaRPr sz="22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530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latin typeface="Georgia"/>
                <a:cs typeface="Georgia"/>
              </a:rPr>
              <a:t>Separation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serum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proteins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by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-5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effect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an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electric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current.</a:t>
            </a:r>
            <a:endParaRPr sz="2200">
              <a:latin typeface="Georgia"/>
              <a:cs typeface="Georgia"/>
            </a:endParaRPr>
          </a:p>
          <a:p>
            <a:pPr marL="287020" marR="6350" indent="-274955" algn="just">
              <a:lnSpc>
                <a:spcPct val="100000"/>
              </a:lnSpc>
              <a:spcBef>
                <a:spcPts val="525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latin typeface="Georgia"/>
                <a:cs typeface="Georgia"/>
              </a:rPr>
              <a:t>Electrophoresis</a:t>
            </a:r>
            <a:r>
              <a:rPr sz="2200" spc="25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is</a:t>
            </a:r>
            <a:r>
              <a:rPr sz="2200" spc="2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</a:t>
            </a:r>
            <a:r>
              <a:rPr sz="2200" spc="2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physical</a:t>
            </a:r>
            <a:r>
              <a:rPr sz="2200" spc="2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method</a:t>
            </a:r>
            <a:r>
              <a:rPr sz="2200" spc="2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2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analysis</a:t>
            </a:r>
            <a:r>
              <a:rPr sz="2200" spc="2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which</a:t>
            </a:r>
            <a:r>
              <a:rPr sz="2200" spc="254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involves </a:t>
            </a:r>
            <a:r>
              <a:rPr sz="2200" dirty="0">
                <a:latin typeface="Georgia"/>
                <a:cs typeface="Georgia"/>
              </a:rPr>
              <a:t>separation</a:t>
            </a:r>
            <a:r>
              <a:rPr sz="2200" spc="14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150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14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compounds</a:t>
            </a:r>
            <a:r>
              <a:rPr sz="2200" spc="15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that</a:t>
            </a:r>
            <a:r>
              <a:rPr sz="2200" spc="13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are</a:t>
            </a:r>
            <a:r>
              <a:rPr sz="2200" spc="14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capable</a:t>
            </a:r>
            <a:r>
              <a:rPr sz="2200" spc="14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150" dirty="0">
                <a:latin typeface="Georgia"/>
                <a:cs typeface="Georgia"/>
              </a:rPr>
              <a:t>  </a:t>
            </a:r>
            <a:r>
              <a:rPr sz="2200" spc="-10" dirty="0">
                <a:latin typeface="Georgia"/>
                <a:cs typeface="Georgia"/>
              </a:rPr>
              <a:t>acquiring </a:t>
            </a:r>
            <a:r>
              <a:rPr sz="2200" dirty="0">
                <a:latin typeface="Georgia"/>
                <a:cs typeface="Georgia"/>
              </a:rPr>
              <a:t>electric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change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conducting</a:t>
            </a:r>
            <a:r>
              <a:rPr sz="2200" spc="-70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electrodes.</a:t>
            </a:r>
            <a:endParaRPr sz="2200">
              <a:latin typeface="Georgia"/>
              <a:cs typeface="Georgia"/>
            </a:endParaRPr>
          </a:p>
          <a:p>
            <a:pPr marL="287020" marR="7620" indent="-274955" algn="just">
              <a:lnSpc>
                <a:spcPct val="100000"/>
              </a:lnSpc>
              <a:spcBef>
                <a:spcPts val="535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latin typeface="Georgia"/>
                <a:cs typeface="Georgia"/>
              </a:rPr>
              <a:t>Electrophoresis</a:t>
            </a:r>
            <a:r>
              <a:rPr sz="2200" spc="204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may</a:t>
            </a:r>
            <a:r>
              <a:rPr sz="2200" spc="20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be</a:t>
            </a:r>
            <a:r>
              <a:rPr sz="2200" spc="17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defined</a:t>
            </a:r>
            <a:r>
              <a:rPr sz="2200" spc="2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as</a:t>
            </a:r>
            <a:r>
              <a:rPr sz="2200" spc="2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20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migration</a:t>
            </a:r>
            <a:r>
              <a:rPr sz="2200" spc="17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2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17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charged </a:t>
            </a:r>
            <a:r>
              <a:rPr sz="2200" dirty="0">
                <a:latin typeface="Georgia"/>
                <a:cs typeface="Georgia"/>
              </a:rPr>
              <a:t>particle</a:t>
            </a:r>
            <a:r>
              <a:rPr sz="2200" spc="434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through</a:t>
            </a:r>
            <a:r>
              <a:rPr sz="2200" spc="434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</a:t>
            </a:r>
            <a:r>
              <a:rPr sz="2200" spc="434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solution</a:t>
            </a:r>
            <a:r>
              <a:rPr sz="2200" spc="4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under</a:t>
            </a:r>
            <a:r>
              <a:rPr sz="2200" spc="4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434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influence</a:t>
            </a:r>
            <a:r>
              <a:rPr sz="2200" spc="4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4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an</a:t>
            </a:r>
            <a:r>
              <a:rPr sz="2200" spc="434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external </a:t>
            </a:r>
            <a:r>
              <a:rPr sz="2200" dirty="0">
                <a:latin typeface="Georgia"/>
                <a:cs typeface="Georgia"/>
              </a:rPr>
              <a:t>electrical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field.</a:t>
            </a:r>
            <a:endParaRPr sz="2200">
              <a:latin typeface="Georgia"/>
              <a:cs typeface="Georgia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30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287020" algn="l"/>
              </a:tabLst>
            </a:pPr>
            <a:r>
              <a:rPr sz="2200" dirty="0">
                <a:latin typeface="Georgia"/>
                <a:cs typeface="Georgia"/>
              </a:rPr>
              <a:t>Ions</a:t>
            </a:r>
            <a:r>
              <a:rPr sz="2200" spc="254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that</a:t>
            </a:r>
            <a:r>
              <a:rPr sz="2200" spc="2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are</a:t>
            </a:r>
            <a:r>
              <a:rPr sz="2200" spc="2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suspended</a:t>
            </a:r>
            <a:r>
              <a:rPr sz="2200" spc="2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between</a:t>
            </a:r>
            <a:r>
              <a:rPr sz="2200" spc="2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two</a:t>
            </a:r>
            <a:r>
              <a:rPr sz="2200" spc="254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electrodes</a:t>
            </a:r>
            <a:r>
              <a:rPr sz="2200" spc="2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tends</a:t>
            </a:r>
            <a:r>
              <a:rPr sz="2200" spc="2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to</a:t>
            </a:r>
            <a:r>
              <a:rPr sz="2200" spc="254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travel </a:t>
            </a:r>
            <a:r>
              <a:rPr sz="2200" dirty="0">
                <a:latin typeface="Georgia"/>
                <a:cs typeface="Georgia"/>
              </a:rPr>
              <a:t>towards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electrodes</a:t>
            </a:r>
            <a:r>
              <a:rPr sz="2200" spc="-5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that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bears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opposite</a:t>
            </a:r>
            <a:r>
              <a:rPr sz="2200" spc="-7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charges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1676400"/>
            <a:ext cx="8458200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506092"/>
            <a:ext cx="8354695" cy="447357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85750" marR="13335" indent="-273685" algn="just">
              <a:lnSpc>
                <a:spcPts val="2930"/>
              </a:lnSpc>
              <a:spcBef>
                <a:spcPts val="46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Macromolecules</a:t>
            </a:r>
            <a:r>
              <a:rPr sz="2700" spc="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can</a:t>
            </a:r>
            <a:r>
              <a:rPr sz="2700" spc="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be</a:t>
            </a:r>
            <a:r>
              <a:rPr sz="2700" spc="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characterized</a:t>
            </a:r>
            <a:r>
              <a:rPr sz="2700" spc="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by</a:t>
            </a:r>
            <a:r>
              <a:rPr sz="2700" spc="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their</a:t>
            </a:r>
            <a:r>
              <a:rPr sz="2700" spc="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rate</a:t>
            </a:r>
            <a:r>
              <a:rPr sz="2700" spc="55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of 	</a:t>
            </a:r>
            <a:r>
              <a:rPr sz="2700" dirty="0">
                <a:latin typeface="Georgia"/>
                <a:cs typeface="Georgia"/>
              </a:rPr>
              <a:t>movement</a:t>
            </a:r>
            <a:r>
              <a:rPr sz="2700" spc="-9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</a:t>
            </a:r>
            <a:r>
              <a:rPr sz="2700" spc="-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electric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field.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05"/>
              </a:spcBef>
              <a:buClr>
                <a:srgbClr val="D16248"/>
              </a:buClr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5750" marR="5080" indent="-273685" algn="just">
              <a:lnSpc>
                <a:spcPct val="899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This</a:t>
            </a:r>
            <a:r>
              <a:rPr sz="2700" spc="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property</a:t>
            </a:r>
            <a:r>
              <a:rPr sz="2700" spc="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used</a:t>
            </a:r>
            <a:r>
              <a:rPr sz="2700" spc="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to</a:t>
            </a:r>
            <a:r>
              <a:rPr sz="2700" spc="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determine</a:t>
            </a:r>
            <a:r>
              <a:rPr sz="2700" spc="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protein</a:t>
            </a:r>
            <a:r>
              <a:rPr sz="2700" spc="2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molecular 	</a:t>
            </a:r>
            <a:r>
              <a:rPr sz="2700" dirty="0">
                <a:latin typeface="Georgia"/>
                <a:cs typeface="Georgia"/>
              </a:rPr>
              <a:t>weights,</a:t>
            </a:r>
            <a:r>
              <a:rPr sz="2700" spc="4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to</a:t>
            </a:r>
            <a:r>
              <a:rPr sz="2700" spc="4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distinguish</a:t>
            </a:r>
            <a:r>
              <a:rPr sz="2700" spc="434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molecules</a:t>
            </a:r>
            <a:r>
              <a:rPr sz="2700" spc="4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by</a:t>
            </a:r>
            <a:r>
              <a:rPr sz="2700" spc="4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virtue</a:t>
            </a:r>
            <a:r>
              <a:rPr sz="2700" spc="4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45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their 	</a:t>
            </a:r>
            <a:r>
              <a:rPr sz="2700" dirty="0">
                <a:latin typeface="Georgia"/>
                <a:cs typeface="Georgia"/>
              </a:rPr>
              <a:t>net</a:t>
            </a:r>
            <a:r>
              <a:rPr sz="2700" spc="4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charge</a:t>
            </a:r>
            <a:r>
              <a:rPr sz="2700" spc="46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or</a:t>
            </a:r>
            <a:r>
              <a:rPr sz="2700" spc="4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their</a:t>
            </a:r>
            <a:r>
              <a:rPr sz="2700" spc="4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shape</a:t>
            </a:r>
            <a:r>
              <a:rPr sz="2700" spc="459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4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to</a:t>
            </a:r>
            <a:r>
              <a:rPr sz="2700" spc="459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separate</a:t>
            </a:r>
            <a:r>
              <a:rPr sz="2700" spc="46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different 	</a:t>
            </a:r>
            <a:r>
              <a:rPr sz="2700" dirty="0">
                <a:latin typeface="Georgia"/>
                <a:cs typeface="Georgia"/>
              </a:rPr>
              <a:t>molecular</a:t>
            </a:r>
            <a:r>
              <a:rPr sz="2700" spc="-1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species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quantitatively.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50"/>
              </a:spcBef>
              <a:buClr>
                <a:srgbClr val="D16248"/>
              </a:buClr>
              <a:buFont typeface="Segoe UI Symbol"/>
              <a:buChar char="⚫"/>
            </a:pPr>
            <a:endParaRPr sz="2700">
              <a:latin typeface="Georgia"/>
              <a:cs typeface="Georgia"/>
            </a:endParaRPr>
          </a:p>
          <a:p>
            <a:pPr marL="285750" marR="5715" indent="-273685" algn="just">
              <a:lnSpc>
                <a:spcPct val="900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Rate</a:t>
            </a:r>
            <a:r>
              <a:rPr sz="2700" spc="3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3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movement</a:t>
            </a:r>
            <a:r>
              <a:rPr sz="2700" spc="30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30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macromolecules</a:t>
            </a:r>
            <a:r>
              <a:rPr sz="2700" spc="3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in</a:t>
            </a:r>
            <a:r>
              <a:rPr sz="2700" spc="3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</a:t>
            </a:r>
            <a:r>
              <a:rPr sz="2700" spc="3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electric 	</a:t>
            </a:r>
            <a:r>
              <a:rPr sz="2700" dirty="0">
                <a:latin typeface="Georgia"/>
                <a:cs typeface="Georgia"/>
              </a:rPr>
              <a:t>field</a:t>
            </a:r>
            <a:r>
              <a:rPr sz="2700" spc="105" dirty="0">
                <a:latin typeface="Georgia"/>
                <a:cs typeface="Georgia"/>
              </a:rPr>
              <a:t> 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110" dirty="0">
                <a:latin typeface="Georgia"/>
                <a:cs typeface="Georgia"/>
              </a:rPr>
              <a:t>  </a:t>
            </a:r>
            <a:r>
              <a:rPr sz="2700" dirty="0">
                <a:latin typeface="Georgia"/>
                <a:cs typeface="Georgia"/>
              </a:rPr>
              <a:t>useful</a:t>
            </a:r>
            <a:r>
              <a:rPr sz="2700" spc="110" dirty="0">
                <a:latin typeface="Georgia"/>
                <a:cs typeface="Georgia"/>
              </a:rPr>
              <a:t>  </a:t>
            </a:r>
            <a:r>
              <a:rPr sz="2700" dirty="0">
                <a:latin typeface="Georgia"/>
                <a:cs typeface="Georgia"/>
              </a:rPr>
              <a:t>parameter</a:t>
            </a:r>
            <a:r>
              <a:rPr sz="2700" spc="105" dirty="0">
                <a:latin typeface="Georgia"/>
                <a:cs typeface="Georgia"/>
              </a:rPr>
              <a:t>  </a:t>
            </a:r>
            <a:r>
              <a:rPr sz="2700" dirty="0">
                <a:latin typeface="Georgia"/>
                <a:cs typeface="Georgia"/>
              </a:rPr>
              <a:t>to</a:t>
            </a:r>
            <a:r>
              <a:rPr sz="2700" spc="110" dirty="0">
                <a:latin typeface="Georgia"/>
                <a:cs typeface="Georgia"/>
              </a:rPr>
              <a:t>  </a:t>
            </a:r>
            <a:r>
              <a:rPr sz="2700" dirty="0">
                <a:latin typeface="Georgia"/>
                <a:cs typeface="Georgia"/>
              </a:rPr>
              <a:t>know</a:t>
            </a:r>
            <a:r>
              <a:rPr sz="2700" spc="105" dirty="0">
                <a:latin typeface="Georgia"/>
                <a:cs typeface="Georgia"/>
              </a:rPr>
              <a:t>  </a:t>
            </a:r>
            <a:r>
              <a:rPr sz="2700" dirty="0">
                <a:latin typeface="Georgia"/>
                <a:cs typeface="Georgia"/>
              </a:rPr>
              <a:t>any</a:t>
            </a:r>
            <a:r>
              <a:rPr sz="2700" spc="110" dirty="0">
                <a:latin typeface="Georgia"/>
                <a:cs typeface="Georgia"/>
              </a:rPr>
              <a:t>  </a:t>
            </a:r>
            <a:r>
              <a:rPr sz="2700" dirty="0">
                <a:latin typeface="Georgia"/>
                <a:cs typeface="Georgia"/>
              </a:rPr>
              <a:t>change</a:t>
            </a:r>
            <a:r>
              <a:rPr sz="2700" spc="114" dirty="0">
                <a:latin typeface="Georgia"/>
                <a:cs typeface="Georgia"/>
              </a:rPr>
              <a:t>  </a:t>
            </a:r>
            <a:r>
              <a:rPr sz="2700" spc="-25" dirty="0">
                <a:latin typeface="Georgia"/>
                <a:cs typeface="Georgia"/>
              </a:rPr>
              <a:t>in 	</a:t>
            </a:r>
            <a:r>
              <a:rPr sz="2700" dirty="0">
                <a:latin typeface="Georgia"/>
                <a:cs typeface="Georgia"/>
              </a:rPr>
              <a:t>amino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acid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regarding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its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charge.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1" y="1679524"/>
            <a:ext cx="8353425" cy="315658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285750" indent="-273050">
              <a:lnSpc>
                <a:spcPct val="100000"/>
              </a:lnSpc>
              <a:spcBef>
                <a:spcPts val="11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spc="-10" dirty="0">
                <a:latin typeface="Georgia"/>
                <a:cs typeface="Georgia"/>
              </a:rPr>
              <a:t>Electrophoresis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similar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to</a:t>
            </a:r>
            <a:r>
              <a:rPr sz="2700" spc="1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chromatography.</a:t>
            </a: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225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Electric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field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used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as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dragging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force.</a:t>
            </a:r>
            <a:endParaRPr sz="2700">
              <a:latin typeface="Georgia"/>
              <a:cs typeface="Georgia"/>
            </a:endParaRPr>
          </a:p>
          <a:p>
            <a:pPr marL="285750" indent="-273050">
              <a:lnSpc>
                <a:spcPct val="100000"/>
              </a:lnSpc>
              <a:spcBef>
                <a:spcPts val="2285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5750" algn="l"/>
              </a:tabLst>
            </a:pPr>
            <a:r>
              <a:rPr sz="2700" dirty="0">
                <a:latin typeface="Georgia"/>
                <a:cs typeface="Georgia"/>
              </a:rPr>
              <a:t>Technique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simple,</a:t>
            </a:r>
            <a:r>
              <a:rPr sz="2700" spc="-9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very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effective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clean.</a:t>
            </a:r>
            <a:endParaRPr sz="2700">
              <a:latin typeface="Georgia"/>
              <a:cs typeface="Georgia"/>
            </a:endParaRPr>
          </a:p>
          <a:p>
            <a:pPr marL="285115" marR="5080" indent="-273050">
              <a:lnSpc>
                <a:spcPct val="150500"/>
              </a:lnSpc>
              <a:spcBef>
                <a:spcPts val="62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287020" algn="l"/>
                <a:tab pos="1482090" algn="l"/>
                <a:tab pos="3015615" algn="l"/>
                <a:tab pos="3646804" algn="l"/>
                <a:tab pos="5213985" algn="l"/>
                <a:tab pos="6080125" algn="l"/>
                <a:tab pos="6769100" algn="l"/>
              </a:tabLst>
            </a:pPr>
            <a:r>
              <a:rPr sz="2700" spc="-10" dirty="0">
                <a:latin typeface="Georgia"/>
                <a:cs typeface="Georgia"/>
              </a:rPr>
              <a:t>Large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10" dirty="0">
                <a:latin typeface="Georgia"/>
                <a:cs typeface="Georgia"/>
              </a:rPr>
              <a:t>number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25" dirty="0">
                <a:latin typeface="Georgia"/>
                <a:cs typeface="Georgia"/>
              </a:rPr>
              <a:t>of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10" dirty="0">
                <a:latin typeface="Georgia"/>
                <a:cs typeface="Georgia"/>
              </a:rPr>
              <a:t>samples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25" dirty="0">
                <a:latin typeface="Georgia"/>
                <a:cs typeface="Georgia"/>
              </a:rPr>
              <a:t>can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25" dirty="0">
                <a:latin typeface="Georgia"/>
                <a:cs typeface="Georgia"/>
              </a:rPr>
              <a:t>be</a:t>
            </a:r>
            <a:r>
              <a:rPr sz="2700" dirty="0">
                <a:latin typeface="Georgia"/>
                <a:cs typeface="Georgia"/>
              </a:rPr>
              <a:t>	</a:t>
            </a:r>
            <a:r>
              <a:rPr sz="2700" spc="-10" dirty="0">
                <a:latin typeface="Georgia"/>
                <a:cs typeface="Georgia"/>
              </a:rPr>
              <a:t>separated, 	</a:t>
            </a:r>
            <a:r>
              <a:rPr sz="2700" dirty="0">
                <a:latin typeface="Georgia"/>
                <a:cs typeface="Georgia"/>
              </a:rPr>
              <a:t>identified</a:t>
            </a:r>
            <a:r>
              <a:rPr sz="2700" spc="-114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quantitatively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measured.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741045">
              <a:lnSpc>
                <a:spcPct val="100000"/>
              </a:lnSpc>
              <a:spcBef>
                <a:spcPts val="115"/>
              </a:spcBef>
            </a:pPr>
            <a:r>
              <a:rPr b="1" dirty="0">
                <a:latin typeface="Georgia"/>
                <a:cs typeface="Georgia"/>
              </a:rPr>
              <a:t>Theory</a:t>
            </a:r>
            <a:r>
              <a:rPr b="1" spc="-80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of</a:t>
            </a:r>
            <a:r>
              <a:rPr b="1" spc="-10" dirty="0">
                <a:latin typeface="Georgia"/>
                <a:cs typeface="Georgia"/>
              </a:rPr>
              <a:t> electrophoresis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2391" y="1506931"/>
            <a:ext cx="8430260" cy="4218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5120" marR="43180" indent="-274955" algn="just">
              <a:lnSpc>
                <a:spcPct val="130100"/>
              </a:lnSpc>
              <a:spcBef>
                <a:spcPts val="95"/>
              </a:spcBef>
              <a:buClr>
                <a:srgbClr val="D16248"/>
              </a:buClr>
              <a:buSzPct val="84090"/>
              <a:buFont typeface="Segoe UI Symbol"/>
              <a:buChar char="⚫"/>
              <a:tabLst>
                <a:tab pos="325120" algn="l"/>
              </a:tabLst>
            </a:pPr>
            <a:r>
              <a:rPr sz="2200" dirty="0">
                <a:latin typeface="Georgia"/>
                <a:cs typeface="Georgia"/>
              </a:rPr>
              <a:t>As</a:t>
            </a:r>
            <a:r>
              <a:rPr sz="2200" spc="19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movement</a:t>
            </a:r>
            <a:r>
              <a:rPr sz="2200" spc="19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200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ions</a:t>
            </a:r>
            <a:r>
              <a:rPr sz="2200" spc="190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or</a:t>
            </a:r>
            <a:r>
              <a:rPr sz="2200" spc="19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their</a:t>
            </a:r>
            <a:r>
              <a:rPr sz="2200" spc="204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mobility</a:t>
            </a:r>
            <a:r>
              <a:rPr sz="2200" spc="195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depends</a:t>
            </a:r>
            <a:r>
              <a:rPr sz="2200" spc="204" dirty="0">
                <a:latin typeface="Georgia"/>
                <a:cs typeface="Georgia"/>
              </a:rPr>
              <a:t>  </a:t>
            </a:r>
            <a:r>
              <a:rPr sz="2200" dirty="0">
                <a:latin typeface="Georgia"/>
                <a:cs typeface="Georgia"/>
              </a:rPr>
              <a:t>upon</a:t>
            </a:r>
            <a:r>
              <a:rPr sz="2200" spc="195" dirty="0">
                <a:latin typeface="Georgia"/>
                <a:cs typeface="Georgia"/>
              </a:rPr>
              <a:t>  </a:t>
            </a:r>
            <a:r>
              <a:rPr sz="2200" spc="-25" dirty="0">
                <a:latin typeface="Georgia"/>
                <a:cs typeface="Georgia"/>
              </a:rPr>
              <a:t>the </a:t>
            </a:r>
            <a:r>
              <a:rPr sz="2200" dirty="0">
                <a:latin typeface="Georgia"/>
                <a:cs typeface="Georgia"/>
              </a:rPr>
              <a:t>frictional</a:t>
            </a:r>
            <a:r>
              <a:rPr sz="2200" spc="3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coefficient,</a:t>
            </a:r>
            <a:r>
              <a:rPr sz="2200" spc="3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which</a:t>
            </a:r>
            <a:r>
              <a:rPr sz="2200" spc="3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in</a:t>
            </a:r>
            <a:r>
              <a:rPr sz="2200" spc="29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turn</a:t>
            </a:r>
            <a:r>
              <a:rPr sz="2200" spc="30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depends</a:t>
            </a:r>
            <a:r>
              <a:rPr sz="2200" spc="3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on</a:t>
            </a:r>
            <a:r>
              <a:rPr sz="2200" spc="29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3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function</a:t>
            </a:r>
            <a:r>
              <a:rPr sz="2200" spc="315" dirty="0">
                <a:latin typeface="Georgia"/>
                <a:cs typeface="Georgia"/>
              </a:rPr>
              <a:t> </a:t>
            </a:r>
            <a:r>
              <a:rPr sz="2200" spc="-25" dirty="0">
                <a:latin typeface="Georgia"/>
                <a:cs typeface="Georgia"/>
              </a:rPr>
              <a:t>of </a:t>
            </a:r>
            <a:r>
              <a:rPr sz="2200" dirty="0">
                <a:latin typeface="Georgia"/>
                <a:cs typeface="Georgia"/>
              </a:rPr>
              <a:t>some</a:t>
            </a:r>
            <a:r>
              <a:rPr sz="2200" spc="10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1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1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physical</a:t>
            </a:r>
            <a:r>
              <a:rPr sz="2200" spc="1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properties</a:t>
            </a:r>
            <a:r>
              <a:rPr sz="2200" spc="1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1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1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molecules</a:t>
            </a:r>
            <a:r>
              <a:rPr sz="2200" spc="1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such</a:t>
            </a:r>
            <a:r>
              <a:rPr sz="2200" spc="1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as</a:t>
            </a:r>
            <a:r>
              <a:rPr sz="2200" spc="12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weight, </a:t>
            </a:r>
            <a:r>
              <a:rPr sz="2200" dirty="0">
                <a:latin typeface="Georgia"/>
                <a:cs typeface="Georgia"/>
              </a:rPr>
              <a:t>molecular</a:t>
            </a:r>
            <a:r>
              <a:rPr sz="2200" spc="-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shape,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size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spc="-20" dirty="0">
                <a:latin typeface="Georgia"/>
                <a:cs typeface="Georgia"/>
              </a:rPr>
              <a:t>etc.</a:t>
            </a: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D16248"/>
              </a:buClr>
              <a:buFont typeface="Segoe UI Symbol"/>
              <a:buChar char="⚫"/>
            </a:pPr>
            <a:endParaRPr sz="2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85"/>
              </a:spcBef>
              <a:buClr>
                <a:srgbClr val="D16248"/>
              </a:buClr>
              <a:buFont typeface="Segoe UI Symbol"/>
              <a:buChar char="⚫"/>
            </a:pPr>
            <a:endParaRPr sz="2200">
              <a:latin typeface="Georgia"/>
              <a:cs typeface="Georgia"/>
            </a:endParaRPr>
          </a:p>
          <a:p>
            <a:pPr marL="325120" indent="-274320">
              <a:lnSpc>
                <a:spcPct val="100000"/>
              </a:lnSpc>
              <a:buClr>
                <a:srgbClr val="D16248"/>
              </a:buClr>
              <a:buSzPct val="84090"/>
              <a:buFont typeface="Segoe UI Symbol"/>
              <a:buChar char="⚫"/>
              <a:tabLst>
                <a:tab pos="325120" algn="l"/>
              </a:tabLst>
            </a:pPr>
            <a:r>
              <a:rPr sz="2200" dirty="0">
                <a:latin typeface="Georgia"/>
                <a:cs typeface="Georgia"/>
              </a:rPr>
              <a:t>The</a:t>
            </a:r>
            <a:r>
              <a:rPr sz="2200" spc="-6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law</a:t>
            </a:r>
            <a:r>
              <a:rPr sz="2200" spc="-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of</a:t>
            </a:r>
            <a:r>
              <a:rPr sz="2200" spc="-4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electrostatics</a:t>
            </a:r>
            <a:r>
              <a:rPr sz="2200" spc="-5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states</a:t>
            </a:r>
            <a:r>
              <a:rPr sz="2200" spc="-40" dirty="0">
                <a:latin typeface="Georgia"/>
                <a:cs typeface="Georgia"/>
              </a:rPr>
              <a:t> </a:t>
            </a:r>
            <a:r>
              <a:rPr sz="2200" spc="-50" dirty="0">
                <a:latin typeface="Georgia"/>
                <a:cs typeface="Georgia"/>
              </a:rPr>
              <a:t>:</a:t>
            </a:r>
            <a:endParaRPr sz="2200">
              <a:latin typeface="Georgia"/>
              <a:cs typeface="Georgia"/>
            </a:endParaRPr>
          </a:p>
          <a:p>
            <a:pPr marL="3194050">
              <a:lnSpc>
                <a:spcPct val="100000"/>
              </a:lnSpc>
              <a:spcBef>
                <a:spcPts val="1850"/>
              </a:spcBef>
            </a:pPr>
            <a:r>
              <a:rPr sz="3300" b="1" baseline="13888" dirty="0">
                <a:solidFill>
                  <a:srgbClr val="FF0000"/>
                </a:solidFill>
                <a:latin typeface="Georgia"/>
                <a:cs typeface="Georgia"/>
              </a:rPr>
              <a:t>F </a:t>
            </a:r>
            <a:r>
              <a:rPr sz="1450" b="1" dirty="0">
                <a:solidFill>
                  <a:srgbClr val="FF0000"/>
                </a:solidFill>
                <a:latin typeface="Georgia"/>
                <a:cs typeface="Georgia"/>
              </a:rPr>
              <a:t>electric</a:t>
            </a:r>
            <a:r>
              <a:rPr sz="1450" b="1" spc="18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3300" b="1" baseline="13888" dirty="0">
                <a:solidFill>
                  <a:srgbClr val="FF0000"/>
                </a:solidFill>
                <a:latin typeface="Georgia"/>
                <a:cs typeface="Georgia"/>
              </a:rPr>
              <a:t>=</a:t>
            </a:r>
            <a:r>
              <a:rPr sz="3300" b="1" spc="7" baseline="13888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3300" b="1" spc="-37" baseline="13888" dirty="0">
                <a:solidFill>
                  <a:srgbClr val="FF0000"/>
                </a:solidFill>
                <a:latin typeface="Georgia"/>
                <a:cs typeface="Georgia"/>
              </a:rPr>
              <a:t>qE</a:t>
            </a:r>
            <a:endParaRPr sz="3300" baseline="13888">
              <a:latin typeface="Georgia"/>
              <a:cs typeface="Georgia"/>
            </a:endParaRPr>
          </a:p>
          <a:p>
            <a:pPr marL="325120" marR="43180" indent="-274955" algn="just">
              <a:lnSpc>
                <a:spcPct val="130100"/>
              </a:lnSpc>
              <a:buClr>
                <a:srgbClr val="D16248"/>
              </a:buClr>
              <a:buSzPct val="84090"/>
              <a:buFont typeface="Segoe UI Symbol"/>
              <a:buChar char="⚫"/>
              <a:tabLst>
                <a:tab pos="325120" algn="l"/>
              </a:tabLst>
            </a:pPr>
            <a:r>
              <a:rPr sz="2200" dirty="0">
                <a:latin typeface="Georgia"/>
                <a:cs typeface="Georgia"/>
              </a:rPr>
              <a:t>where</a:t>
            </a:r>
            <a:r>
              <a:rPr sz="2200" spc="125" dirty="0"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0000"/>
                </a:solidFill>
                <a:latin typeface="Georgia"/>
                <a:cs typeface="Georgia"/>
              </a:rPr>
              <a:t>F</a:t>
            </a:r>
            <a:r>
              <a:rPr sz="2200" spc="1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175" baseline="-21072" dirty="0">
                <a:solidFill>
                  <a:srgbClr val="FF0000"/>
                </a:solidFill>
                <a:latin typeface="Georgia"/>
                <a:cs typeface="Georgia"/>
              </a:rPr>
              <a:t>electric</a:t>
            </a:r>
            <a:r>
              <a:rPr sz="2175" spc="494" baseline="-21072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is</a:t>
            </a:r>
            <a:r>
              <a:rPr sz="2200" spc="1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electrical</a:t>
            </a:r>
            <a:r>
              <a:rPr sz="2200" spc="14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force</a:t>
            </a:r>
            <a:r>
              <a:rPr sz="2200" spc="1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on</a:t>
            </a:r>
            <a:r>
              <a:rPr sz="2200" spc="1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an</a:t>
            </a:r>
            <a:r>
              <a:rPr sz="2200" spc="1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ion,</a:t>
            </a:r>
            <a:r>
              <a:rPr sz="2200" spc="145" dirty="0"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0000"/>
                </a:solidFill>
                <a:latin typeface="Georgia"/>
                <a:cs typeface="Georgia"/>
              </a:rPr>
              <a:t>q</a:t>
            </a:r>
            <a:r>
              <a:rPr sz="2200" spc="1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is</a:t>
            </a:r>
            <a:r>
              <a:rPr sz="2200" spc="1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12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charge</a:t>
            </a:r>
            <a:r>
              <a:rPr sz="2200" spc="13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on</a:t>
            </a:r>
            <a:r>
              <a:rPr sz="2200" spc="145" dirty="0">
                <a:latin typeface="Georgia"/>
                <a:cs typeface="Georgia"/>
              </a:rPr>
              <a:t> </a:t>
            </a:r>
            <a:r>
              <a:rPr sz="2200" spc="-25" dirty="0">
                <a:latin typeface="Georgia"/>
                <a:cs typeface="Georgia"/>
              </a:rPr>
              <a:t>the </a:t>
            </a:r>
            <a:r>
              <a:rPr sz="2200" dirty="0">
                <a:latin typeface="Georgia"/>
                <a:cs typeface="Georgia"/>
              </a:rPr>
              <a:t>ion</a:t>
            </a:r>
            <a:r>
              <a:rPr sz="2200" spc="-2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and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dirty="0">
                <a:solidFill>
                  <a:srgbClr val="FF0000"/>
                </a:solidFill>
                <a:latin typeface="Georgia"/>
                <a:cs typeface="Georgia"/>
              </a:rPr>
              <a:t>E</a:t>
            </a:r>
            <a:r>
              <a:rPr sz="2200" spc="-4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is</a:t>
            </a:r>
            <a:r>
              <a:rPr sz="2200" spc="-1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the</a:t>
            </a:r>
            <a:r>
              <a:rPr sz="2200" spc="-55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electric</a:t>
            </a:r>
            <a:r>
              <a:rPr sz="2200" spc="-30" dirty="0">
                <a:latin typeface="Georgia"/>
                <a:cs typeface="Georgia"/>
              </a:rPr>
              <a:t> </a:t>
            </a:r>
            <a:r>
              <a:rPr sz="2200" dirty="0">
                <a:latin typeface="Georgia"/>
                <a:cs typeface="Georgia"/>
              </a:rPr>
              <a:t>field</a:t>
            </a:r>
            <a:r>
              <a:rPr sz="2200" spc="-15" dirty="0">
                <a:latin typeface="Georgia"/>
                <a:cs typeface="Georgia"/>
              </a:rPr>
              <a:t> </a:t>
            </a:r>
            <a:r>
              <a:rPr sz="2200" spc="-10" dirty="0">
                <a:latin typeface="Georgia"/>
                <a:cs typeface="Georgia"/>
              </a:rPr>
              <a:t>strength.</a:t>
            </a:r>
            <a:endParaRPr sz="22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391" y="1548765"/>
            <a:ext cx="8402955" cy="44735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23850" marR="425450" indent="-273685">
              <a:lnSpc>
                <a:spcPct val="100000"/>
              </a:lnSpc>
              <a:spcBef>
                <a:spcPts val="110"/>
              </a:spcBef>
              <a:buClr>
                <a:srgbClr val="D16248"/>
              </a:buClr>
              <a:buSzPct val="85185"/>
              <a:buFont typeface="Segoe UI Symbol"/>
              <a:buChar char="⚫"/>
              <a:tabLst>
                <a:tab pos="325120" algn="l"/>
              </a:tabLst>
            </a:pPr>
            <a:r>
              <a:rPr sz="2700" dirty="0">
                <a:latin typeface="Georgia"/>
                <a:cs typeface="Georgia"/>
              </a:rPr>
              <a:t>The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resulting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electrophoretic</a:t>
            </a:r>
            <a:r>
              <a:rPr sz="2700" spc="-10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migration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ion 	</a:t>
            </a:r>
            <a:r>
              <a:rPr sz="2700" dirty="0">
                <a:latin typeface="Georgia"/>
                <a:cs typeface="Georgia"/>
              </a:rPr>
              <a:t>though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solution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opposed</a:t>
            </a:r>
            <a:r>
              <a:rPr sz="2700" spc="-8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by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-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frictional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force</a:t>
            </a:r>
            <a:endParaRPr sz="2700">
              <a:latin typeface="Georgia"/>
              <a:cs typeface="Georgia"/>
            </a:endParaRPr>
          </a:p>
          <a:p>
            <a:pPr marL="1880235">
              <a:lnSpc>
                <a:spcPct val="100000"/>
              </a:lnSpc>
              <a:spcBef>
                <a:spcPts val="1300"/>
              </a:spcBef>
            </a:pPr>
            <a:r>
              <a:rPr sz="4050" baseline="13374" dirty="0">
                <a:solidFill>
                  <a:srgbClr val="FF0000"/>
                </a:solidFill>
                <a:latin typeface="Georgia"/>
                <a:cs typeface="Georgia"/>
              </a:rPr>
              <a:t>F</a:t>
            </a:r>
            <a:r>
              <a:rPr sz="4050" spc="-67" baseline="13374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FF0000"/>
                </a:solidFill>
                <a:latin typeface="Georgia"/>
                <a:cs typeface="Georgia"/>
              </a:rPr>
              <a:t>friction</a:t>
            </a:r>
            <a:r>
              <a:rPr sz="1800" spc="2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4050" baseline="13374" dirty="0">
                <a:solidFill>
                  <a:srgbClr val="FF0000"/>
                </a:solidFill>
                <a:latin typeface="Georgia"/>
                <a:cs typeface="Georgia"/>
              </a:rPr>
              <a:t>=</a:t>
            </a:r>
            <a:r>
              <a:rPr sz="4050" spc="-30" baseline="13374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4050" spc="-37" baseline="13374" dirty="0">
                <a:solidFill>
                  <a:srgbClr val="FF0000"/>
                </a:solidFill>
                <a:latin typeface="Georgia"/>
                <a:cs typeface="Georgia"/>
              </a:rPr>
              <a:t>Vf</a:t>
            </a:r>
            <a:endParaRPr sz="4050" baseline="13374">
              <a:latin typeface="Georgia"/>
              <a:cs typeface="Georgia"/>
            </a:endParaRPr>
          </a:p>
          <a:p>
            <a:pPr marL="325120" marR="196850">
              <a:lnSpc>
                <a:spcPct val="100000"/>
              </a:lnSpc>
            </a:pPr>
            <a:r>
              <a:rPr sz="2700" dirty="0">
                <a:latin typeface="Georgia"/>
                <a:cs typeface="Georgia"/>
              </a:rPr>
              <a:t>where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solidFill>
                  <a:srgbClr val="FF0000"/>
                </a:solidFill>
                <a:latin typeface="Georgia"/>
                <a:cs typeface="Georgia"/>
              </a:rPr>
              <a:t>V</a:t>
            </a:r>
            <a:r>
              <a:rPr sz="2700" spc="-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velocity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(rate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migration)</a:t>
            </a:r>
            <a:r>
              <a:rPr sz="2700" spc="-9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ion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and </a:t>
            </a:r>
            <a:r>
              <a:rPr sz="2700" dirty="0">
                <a:solidFill>
                  <a:srgbClr val="FF0000"/>
                </a:solidFill>
                <a:latin typeface="Georgia"/>
                <a:cs typeface="Georgia"/>
              </a:rPr>
              <a:t>f</a:t>
            </a:r>
            <a:r>
              <a:rPr sz="2700" spc="-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its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‘frictional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coefficient’.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475"/>
              </a:spcBef>
            </a:pPr>
            <a:endParaRPr sz="2700">
              <a:latin typeface="Georgia"/>
              <a:cs typeface="Georgia"/>
            </a:endParaRPr>
          </a:p>
          <a:p>
            <a:pPr marL="323215" marR="17780" indent="-273050" algn="just">
              <a:lnSpc>
                <a:spcPct val="100000"/>
              </a:lnSpc>
              <a:buClr>
                <a:srgbClr val="D16248"/>
              </a:buClr>
              <a:buSzPct val="85185"/>
              <a:buFont typeface="Segoe UI Symbol"/>
              <a:buChar char="⚫"/>
              <a:tabLst>
                <a:tab pos="325120" algn="l"/>
              </a:tabLst>
            </a:pPr>
            <a:r>
              <a:rPr sz="2700" dirty="0">
                <a:latin typeface="Georgia"/>
                <a:cs typeface="Georgia"/>
              </a:rPr>
              <a:t>The</a:t>
            </a:r>
            <a:r>
              <a:rPr sz="2700" spc="595" dirty="0">
                <a:latin typeface="Georgia"/>
                <a:cs typeface="Georgia"/>
              </a:rPr>
              <a:t> </a:t>
            </a:r>
            <a:r>
              <a:rPr sz="2700" i="1" dirty="0">
                <a:latin typeface="Georgia"/>
                <a:cs typeface="Georgia"/>
              </a:rPr>
              <a:t>frictional</a:t>
            </a:r>
            <a:r>
              <a:rPr sz="2700" i="1" spc="585" dirty="0">
                <a:latin typeface="Georgia"/>
                <a:cs typeface="Georgia"/>
              </a:rPr>
              <a:t> </a:t>
            </a:r>
            <a:r>
              <a:rPr sz="2700" i="1" dirty="0">
                <a:latin typeface="Georgia"/>
                <a:cs typeface="Georgia"/>
              </a:rPr>
              <a:t>coefficient</a:t>
            </a:r>
            <a:r>
              <a:rPr sz="2700" i="1" spc="5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is</a:t>
            </a:r>
            <a:r>
              <a:rPr sz="2700" spc="58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</a:t>
            </a:r>
            <a:r>
              <a:rPr sz="2700" spc="56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measure</a:t>
            </a:r>
            <a:r>
              <a:rPr sz="2700" spc="56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59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590" dirty="0">
                <a:latin typeface="Georgia"/>
                <a:cs typeface="Georgia"/>
              </a:rPr>
              <a:t> </a:t>
            </a:r>
            <a:r>
              <a:rPr sz="2700" spc="-20" dirty="0">
                <a:latin typeface="Georgia"/>
                <a:cs typeface="Georgia"/>
              </a:rPr>
              <a:t>drag 	</a:t>
            </a:r>
            <a:r>
              <a:rPr sz="2700" dirty="0">
                <a:latin typeface="Georgia"/>
                <a:cs typeface="Georgia"/>
              </a:rPr>
              <a:t>that</a:t>
            </a:r>
            <a:r>
              <a:rPr sz="2700" spc="6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6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solution</a:t>
            </a:r>
            <a:r>
              <a:rPr sz="2700" spc="6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exerts</a:t>
            </a:r>
            <a:r>
              <a:rPr sz="2700" spc="6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on</a:t>
            </a:r>
            <a:r>
              <a:rPr sz="2700" spc="6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6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moving</a:t>
            </a:r>
            <a:r>
              <a:rPr sz="2700" spc="63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ion</a:t>
            </a:r>
            <a:r>
              <a:rPr sz="2700" spc="6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62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is 	</a:t>
            </a:r>
            <a:r>
              <a:rPr sz="2700" dirty="0">
                <a:latin typeface="Georgia"/>
                <a:cs typeface="Georgia"/>
              </a:rPr>
              <a:t>dependent</a:t>
            </a:r>
            <a:r>
              <a:rPr sz="2700" spc="2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on</a:t>
            </a:r>
            <a:r>
              <a:rPr sz="2700" spc="2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2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size,</a:t>
            </a:r>
            <a:r>
              <a:rPr sz="2700" spc="20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shape</a:t>
            </a:r>
            <a:r>
              <a:rPr sz="2700" spc="2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and</a:t>
            </a:r>
            <a:r>
              <a:rPr sz="2700" spc="2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state</a:t>
            </a:r>
            <a:r>
              <a:rPr sz="2700" spc="2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21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2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ion</a:t>
            </a:r>
            <a:r>
              <a:rPr sz="2700" spc="210" dirty="0">
                <a:latin typeface="Georgia"/>
                <a:cs typeface="Georgia"/>
              </a:rPr>
              <a:t> </a:t>
            </a:r>
            <a:r>
              <a:rPr sz="2700" spc="-25" dirty="0">
                <a:latin typeface="Georgia"/>
                <a:cs typeface="Georgia"/>
              </a:rPr>
              <a:t>as 	</a:t>
            </a:r>
            <a:r>
              <a:rPr sz="2700" dirty="0">
                <a:latin typeface="Georgia"/>
                <a:cs typeface="Georgia"/>
              </a:rPr>
              <a:t>well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as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on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62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viscosity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of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the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solution.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A2D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1121</Words>
  <Application>Microsoft Office PowerPoint</Application>
  <PresentationFormat>Affichage à l'écran (4:3)</PresentationFormat>
  <Paragraphs>202</Paragraphs>
  <Slides>39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Office Theme</vt:lpstr>
      <vt:lpstr>ELECTROPHORESIS</vt:lpstr>
      <vt:lpstr>Content</vt:lpstr>
      <vt:lpstr>Introduction</vt:lpstr>
      <vt:lpstr>Definition</vt:lpstr>
      <vt:lpstr>Diapositive 5</vt:lpstr>
      <vt:lpstr>Diapositive 6</vt:lpstr>
      <vt:lpstr>Diapositive 7</vt:lpstr>
      <vt:lpstr>Theory of electrophoresis</vt:lpstr>
      <vt:lpstr>Diapositive 9</vt:lpstr>
      <vt:lpstr>Working of electrophoresis</vt:lpstr>
      <vt:lpstr>Diapositive 11</vt:lpstr>
      <vt:lpstr>Factors affecting electrophoresis</vt:lpstr>
      <vt:lpstr>Factors affecting electrophoresis</vt:lpstr>
      <vt:lpstr>Diapositive 14</vt:lpstr>
      <vt:lpstr>Types of electrophoresis</vt:lpstr>
      <vt:lpstr>Moving boundary electrophoresis</vt:lpstr>
      <vt:lpstr>Diapositive 17</vt:lpstr>
      <vt:lpstr>Instrumentation</vt:lpstr>
      <vt:lpstr>Diapositive 19</vt:lpstr>
      <vt:lpstr>Zone electrophoresis</vt:lpstr>
      <vt:lpstr>Methods of electrophoresis</vt:lpstr>
      <vt:lpstr>Paper electrophoresis</vt:lpstr>
      <vt:lpstr>Diapositive 23</vt:lpstr>
      <vt:lpstr>Diapositive 24</vt:lpstr>
      <vt:lpstr>Diapositive 25</vt:lpstr>
      <vt:lpstr>Diapositive 26</vt:lpstr>
      <vt:lpstr>Cellulose acetate strip electrophoresis</vt:lpstr>
      <vt:lpstr>Cellulose acetate strip electrophoresis</vt:lpstr>
      <vt:lpstr>Diapositive 29</vt:lpstr>
      <vt:lpstr>Gel electrophoresis</vt:lpstr>
      <vt:lpstr>Diapositive 31</vt:lpstr>
      <vt:lpstr>Diapositive 32</vt:lpstr>
      <vt:lpstr>Horizontal gel electrophoresis</vt:lpstr>
      <vt:lpstr>Horizontal gel electrophoresis</vt:lpstr>
      <vt:lpstr>Vertical gel electrophoresis</vt:lpstr>
      <vt:lpstr>Vertical gel electrophoresis</vt:lpstr>
      <vt:lpstr>Capillary Electrophoresis (CE)</vt:lpstr>
      <vt:lpstr>Diapositive 38</vt:lpstr>
      <vt:lpstr>Applications of Electrophoresis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ELECTROPHORESIS</dc:title>
  <cp:lastModifiedBy>polaris</cp:lastModifiedBy>
  <cp:revision>1</cp:revision>
  <dcterms:created xsi:type="dcterms:W3CDTF">2024-04-28T13:46:55Z</dcterms:created>
  <dcterms:modified xsi:type="dcterms:W3CDTF">2024-04-28T13:47:49Z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2024-04-28T00:00:00Z</vt:filetime>
  </property>
  <property fmtid="{D5CDD505-2E9C-101B-9397-08002B2CF9AE}" pid="5" name="Producer">
    <vt:lpwstr>www.ilovepdf.com</vt:lpwstr>
  </property>
</Properties>
</file>