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59" r:id="rId4"/>
    <p:sldId id="261" r:id="rId5"/>
    <p:sldId id="288" r:id="rId6"/>
    <p:sldId id="263" r:id="rId7"/>
    <p:sldId id="264" r:id="rId8"/>
    <p:sldId id="265" r:id="rId9"/>
    <p:sldId id="267" r:id="rId10"/>
    <p:sldId id="289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0" r:id="rId20"/>
    <p:sldId id="277" r:id="rId21"/>
    <p:sldId id="278" r:id="rId22"/>
    <p:sldId id="291" r:id="rId23"/>
    <p:sldId id="279" r:id="rId24"/>
    <p:sldId id="280" r:id="rId25"/>
    <p:sldId id="292" r:id="rId26"/>
    <p:sldId id="293" r:id="rId27"/>
    <p:sldId id="281" r:id="rId28"/>
    <p:sldId id="282" r:id="rId29"/>
    <p:sldId id="285" r:id="rId30"/>
    <p:sldId id="287" r:id="rId31"/>
    <p:sldId id="286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5C31"/>
    <a:srgbClr val="5B3A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pagesped.cahuntsic.ca/sc_sociales/psy/methosite/consignes/etape1.htm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ped.cahuntsic.ca/sc_sociales/psy/methosite/consignes/paragraphe.htm" TargetMode="External"/><Relationship Id="rId1" Type="http://schemas.openxmlformats.org/officeDocument/2006/relationships/hyperlink" Target="http://pagesped.cahuntsic.ca/sc_sociales/psy/methosite/consignes/etape1.ht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pagesped.cahuntsic.ca/sc_sociales/psy/methosite/consignes/etape1.htm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ped.cahuntsic.ca/sc_sociales/psy/methosite/consignes/paragraphe.htm" TargetMode="External"/><Relationship Id="rId1" Type="http://schemas.openxmlformats.org/officeDocument/2006/relationships/hyperlink" Target="http://pagesped.cahuntsic.ca/sc_sociales/psy/methosite/consignes/etape1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B7968-E0A1-447C-848B-65D58B78D1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497EAD-27A8-4346-B494-9E49E61C3D8F}">
      <dgm:prSet custT="1"/>
      <dgm:spPr/>
      <dgm:t>
        <a:bodyPr/>
        <a:lstStyle/>
        <a:p>
          <a:pPr rtl="0"/>
          <a:r>
            <a:rPr lang="fr-FR" sz="2800" b="1" dirty="0" smtClean="0">
              <a:solidFill>
                <a:schemeClr val="accent2">
                  <a:lumMod val="75000"/>
                </a:schemeClr>
              </a:solidFill>
            </a:rPr>
            <a:t>UN VRAI PROBLÈME EST:</a:t>
          </a:r>
          <a:endParaRPr lang="fr-FR" sz="2800" dirty="0">
            <a:solidFill>
              <a:schemeClr val="accent2">
                <a:lumMod val="75000"/>
              </a:schemeClr>
            </a:solidFill>
          </a:endParaRPr>
        </a:p>
      </dgm:t>
    </dgm:pt>
    <dgm:pt modelId="{A7213141-D9C9-4B6F-AAF0-16F5DF467BFB}" type="parTrans" cxnId="{6D7E2ADB-A3D0-4EB8-BEE9-8872E2E13BAF}">
      <dgm:prSet/>
      <dgm:spPr/>
      <dgm:t>
        <a:bodyPr/>
        <a:lstStyle/>
        <a:p>
          <a:endParaRPr lang="fr-FR"/>
        </a:p>
      </dgm:t>
    </dgm:pt>
    <dgm:pt modelId="{325D5868-6A93-478D-A3DC-E0F996456D3E}" type="sibTrans" cxnId="{6D7E2ADB-A3D0-4EB8-BEE9-8872E2E13BAF}">
      <dgm:prSet/>
      <dgm:spPr/>
      <dgm:t>
        <a:bodyPr/>
        <a:lstStyle/>
        <a:p>
          <a:endParaRPr lang="fr-FR"/>
        </a:p>
      </dgm:t>
    </dgm:pt>
    <dgm:pt modelId="{7EE52825-4F1D-4093-8882-7678CF4D9D86}">
      <dgm:prSet/>
      <dgm:spPr/>
      <dgm:t>
        <a:bodyPr/>
        <a:lstStyle/>
        <a:p>
          <a:pPr rtl="0"/>
          <a:r>
            <a:rPr lang="fr-FR" b="1" dirty="0" smtClean="0">
              <a:solidFill>
                <a:schemeClr val="tx2">
                  <a:lumMod val="75000"/>
                </a:schemeClr>
              </a:solidFill>
            </a:rPr>
            <a:t>1) NON-RÉSOLU = FAILLE ou LACUNE </a:t>
          </a:r>
          <a:endParaRPr lang="fr-FR" b="1" dirty="0">
            <a:solidFill>
              <a:schemeClr val="tx2">
                <a:lumMod val="75000"/>
              </a:schemeClr>
            </a:solidFill>
          </a:endParaRPr>
        </a:p>
      </dgm:t>
    </dgm:pt>
    <dgm:pt modelId="{1054FFCF-68DF-4747-99E8-9A7228901EA9}" type="parTrans" cxnId="{9112FAEE-A10C-408D-B61C-8B84F6BDD093}">
      <dgm:prSet/>
      <dgm:spPr/>
      <dgm:t>
        <a:bodyPr/>
        <a:lstStyle/>
        <a:p>
          <a:endParaRPr lang="fr-FR"/>
        </a:p>
      </dgm:t>
    </dgm:pt>
    <dgm:pt modelId="{D2001EB7-32F1-4425-90B2-D36A89DFDDBD}" type="sibTrans" cxnId="{9112FAEE-A10C-408D-B61C-8B84F6BDD093}">
      <dgm:prSet/>
      <dgm:spPr/>
      <dgm:t>
        <a:bodyPr/>
        <a:lstStyle/>
        <a:p>
          <a:endParaRPr lang="fr-FR"/>
        </a:p>
      </dgm:t>
    </dgm:pt>
    <dgm:pt modelId="{8A4EA009-89CF-4A46-86CD-F9891DA5A434}">
      <dgm:prSet/>
      <dgm:spPr/>
      <dgm:t>
        <a:bodyPr/>
        <a:lstStyle/>
        <a:p>
          <a:pPr rtl="0"/>
          <a:r>
            <a:rPr lang="fr-FR" b="1" dirty="0" smtClean="0">
              <a:solidFill>
                <a:schemeClr val="tx2">
                  <a:lumMod val="75000"/>
                </a:schemeClr>
              </a:solidFill>
            </a:rPr>
            <a:t>2) PERTINENT</a:t>
          </a:r>
        </a:p>
        <a:p>
          <a:pPr rtl="0"/>
          <a:r>
            <a:rPr lang="fr-FR" b="1" dirty="0" smtClean="0"/>
            <a:t> </a:t>
          </a:r>
          <a:endParaRPr lang="fr-FR" b="1" dirty="0"/>
        </a:p>
      </dgm:t>
    </dgm:pt>
    <dgm:pt modelId="{9840F1AE-2BB7-4757-9835-9A7EC308BCE7}" type="parTrans" cxnId="{8BD36C1D-A3FB-42FD-9A98-D4A1E1D22155}">
      <dgm:prSet/>
      <dgm:spPr/>
      <dgm:t>
        <a:bodyPr/>
        <a:lstStyle/>
        <a:p>
          <a:endParaRPr lang="fr-FR"/>
        </a:p>
      </dgm:t>
    </dgm:pt>
    <dgm:pt modelId="{FD0A696D-016A-48FA-A64C-120DD8D99E8A}" type="sibTrans" cxnId="{8BD36C1D-A3FB-42FD-9A98-D4A1E1D22155}">
      <dgm:prSet/>
      <dgm:spPr/>
      <dgm:t>
        <a:bodyPr/>
        <a:lstStyle/>
        <a:p>
          <a:endParaRPr lang="fr-FR"/>
        </a:p>
      </dgm:t>
    </dgm:pt>
    <dgm:pt modelId="{FDBF1BB1-94B8-4D4E-89D4-9382B90B9C48}">
      <dgm:prSet/>
      <dgm:spPr/>
      <dgm:t>
        <a:bodyPr/>
        <a:lstStyle/>
        <a:p>
          <a:pPr rtl="0"/>
          <a:r>
            <a:rPr lang="fr-FR" b="1" dirty="0" smtClean="0">
              <a:solidFill>
                <a:schemeClr val="tx2">
                  <a:lumMod val="75000"/>
                </a:schemeClr>
              </a:solidFill>
            </a:rPr>
            <a:t>3) SOLUBLE DE MANIÈRE SCIENTIFIQUE</a:t>
          </a:r>
          <a:endParaRPr lang="fr-FR" dirty="0">
            <a:solidFill>
              <a:schemeClr val="tx2">
                <a:lumMod val="75000"/>
              </a:schemeClr>
            </a:solidFill>
          </a:endParaRPr>
        </a:p>
      </dgm:t>
    </dgm:pt>
    <dgm:pt modelId="{0BB9D3B0-85A3-41D9-BAAB-F189279352C9}" type="parTrans" cxnId="{60653ABD-E152-445A-A57A-1CE1CDCE20A2}">
      <dgm:prSet/>
      <dgm:spPr/>
      <dgm:t>
        <a:bodyPr/>
        <a:lstStyle/>
        <a:p>
          <a:endParaRPr lang="fr-FR"/>
        </a:p>
      </dgm:t>
    </dgm:pt>
    <dgm:pt modelId="{7EF45610-AC3F-43D0-904A-877C1A34B6C7}" type="sibTrans" cxnId="{60653ABD-E152-445A-A57A-1CE1CDCE20A2}">
      <dgm:prSet/>
      <dgm:spPr/>
      <dgm:t>
        <a:bodyPr/>
        <a:lstStyle/>
        <a:p>
          <a:endParaRPr lang="fr-FR"/>
        </a:p>
      </dgm:t>
    </dgm:pt>
    <dgm:pt modelId="{589ADDFC-11A6-4485-A667-721EC586D980}" type="pres">
      <dgm:prSet presAssocID="{BC9B7968-E0A1-447C-848B-65D58B78D15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1352C98-E888-48AA-8C65-E06ACF085C5F}" type="pres">
      <dgm:prSet presAssocID="{5E497EAD-27A8-4346-B494-9E49E61C3D8F}" presName="circle1" presStyleLbl="node1" presStyleIdx="0" presStyleCnt="4"/>
      <dgm:spPr/>
    </dgm:pt>
    <dgm:pt modelId="{5B3479A1-4FC2-42D6-A882-955FCA927081}" type="pres">
      <dgm:prSet presAssocID="{5E497EAD-27A8-4346-B494-9E49E61C3D8F}" presName="space" presStyleCnt="0"/>
      <dgm:spPr/>
    </dgm:pt>
    <dgm:pt modelId="{92D9891C-2403-4DCA-8711-A8DC602AFFDD}" type="pres">
      <dgm:prSet presAssocID="{5E497EAD-27A8-4346-B494-9E49E61C3D8F}" presName="rect1" presStyleLbl="alignAcc1" presStyleIdx="0" presStyleCnt="4"/>
      <dgm:spPr/>
    </dgm:pt>
    <dgm:pt modelId="{E22E6B62-0027-40EB-A0C4-086413908532}" type="pres">
      <dgm:prSet presAssocID="{7EE52825-4F1D-4093-8882-7678CF4D9D86}" presName="vertSpace2" presStyleLbl="node1" presStyleIdx="0" presStyleCnt="4"/>
      <dgm:spPr/>
    </dgm:pt>
    <dgm:pt modelId="{8AEE6754-2E94-479F-9397-73257ABD9191}" type="pres">
      <dgm:prSet presAssocID="{7EE52825-4F1D-4093-8882-7678CF4D9D86}" presName="circle2" presStyleLbl="node1" presStyleIdx="1" presStyleCnt="4"/>
      <dgm:spPr/>
    </dgm:pt>
    <dgm:pt modelId="{8E38B769-B808-4335-9315-5315FF2C24F8}" type="pres">
      <dgm:prSet presAssocID="{7EE52825-4F1D-4093-8882-7678CF4D9D86}" presName="rect2" presStyleLbl="alignAcc1" presStyleIdx="1" presStyleCnt="4"/>
      <dgm:spPr/>
    </dgm:pt>
    <dgm:pt modelId="{42119956-9F01-468D-AC15-A7C87D2D3FCF}" type="pres">
      <dgm:prSet presAssocID="{8A4EA009-89CF-4A46-86CD-F9891DA5A434}" presName="vertSpace3" presStyleLbl="node1" presStyleIdx="1" presStyleCnt="4"/>
      <dgm:spPr/>
    </dgm:pt>
    <dgm:pt modelId="{9E824BEF-7047-4D79-9458-75930DBEBF1C}" type="pres">
      <dgm:prSet presAssocID="{8A4EA009-89CF-4A46-86CD-F9891DA5A434}" presName="circle3" presStyleLbl="node1" presStyleIdx="2" presStyleCnt="4"/>
      <dgm:spPr/>
    </dgm:pt>
    <dgm:pt modelId="{009A0EC0-ED4A-4BA5-84BA-855B49B6ABBD}" type="pres">
      <dgm:prSet presAssocID="{8A4EA009-89CF-4A46-86CD-F9891DA5A434}" presName="rect3" presStyleLbl="alignAcc1" presStyleIdx="2" presStyleCnt="4"/>
      <dgm:spPr/>
      <dgm:t>
        <a:bodyPr/>
        <a:lstStyle/>
        <a:p>
          <a:endParaRPr lang="fr-FR"/>
        </a:p>
      </dgm:t>
    </dgm:pt>
    <dgm:pt modelId="{31B37FB8-08DD-4F4F-8C16-40BB48C30C5A}" type="pres">
      <dgm:prSet presAssocID="{FDBF1BB1-94B8-4D4E-89D4-9382B90B9C48}" presName="vertSpace4" presStyleLbl="node1" presStyleIdx="2" presStyleCnt="4"/>
      <dgm:spPr/>
    </dgm:pt>
    <dgm:pt modelId="{ED79CB5B-F236-49D7-A1A1-6612D1826C7B}" type="pres">
      <dgm:prSet presAssocID="{FDBF1BB1-94B8-4D4E-89D4-9382B90B9C48}" presName="circle4" presStyleLbl="node1" presStyleIdx="3" presStyleCnt="4"/>
      <dgm:spPr/>
    </dgm:pt>
    <dgm:pt modelId="{B884EA78-43D9-425B-A967-2E7393751C39}" type="pres">
      <dgm:prSet presAssocID="{FDBF1BB1-94B8-4D4E-89D4-9382B90B9C48}" presName="rect4" presStyleLbl="alignAcc1" presStyleIdx="3" presStyleCnt="4"/>
      <dgm:spPr/>
    </dgm:pt>
    <dgm:pt modelId="{0BA8EE8F-C23D-450C-AC57-C9C322A18A3C}" type="pres">
      <dgm:prSet presAssocID="{5E497EAD-27A8-4346-B494-9E49E61C3D8F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88820F80-0675-4484-926B-0B3DACEC5415}" type="pres">
      <dgm:prSet presAssocID="{7EE52825-4F1D-4093-8882-7678CF4D9D86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FA873AE5-3F81-4A6E-895A-E8BC10059608}" type="pres">
      <dgm:prSet presAssocID="{8A4EA009-89CF-4A46-86CD-F9891DA5A43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BF3F90-0B2A-456E-9FE2-20FB5F8710A7}" type="pres">
      <dgm:prSet presAssocID="{FDBF1BB1-94B8-4D4E-89D4-9382B90B9C48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19FC9892-FE35-4376-9CB4-3F42975FFE4B}" type="presOf" srcId="{FDBF1BB1-94B8-4D4E-89D4-9382B90B9C48}" destId="{B884EA78-43D9-425B-A967-2E7393751C39}" srcOrd="0" destOrd="0" presId="urn:microsoft.com/office/officeart/2005/8/layout/target3"/>
    <dgm:cxn modelId="{58E2BDB3-6CB5-44A8-83A0-1A503F4D7617}" type="presOf" srcId="{BC9B7968-E0A1-447C-848B-65D58B78D155}" destId="{589ADDFC-11A6-4485-A667-721EC586D980}" srcOrd="0" destOrd="0" presId="urn:microsoft.com/office/officeart/2005/8/layout/target3"/>
    <dgm:cxn modelId="{27E74D1A-8DBB-4EA9-873D-84B1E4680863}" type="presOf" srcId="{5E497EAD-27A8-4346-B494-9E49E61C3D8F}" destId="{0BA8EE8F-C23D-450C-AC57-C9C322A18A3C}" srcOrd="1" destOrd="0" presId="urn:microsoft.com/office/officeart/2005/8/layout/target3"/>
    <dgm:cxn modelId="{12E4AF0F-B854-48C1-9CF5-54866F0CC8F8}" type="presOf" srcId="{7EE52825-4F1D-4093-8882-7678CF4D9D86}" destId="{8E38B769-B808-4335-9315-5315FF2C24F8}" srcOrd="0" destOrd="0" presId="urn:microsoft.com/office/officeart/2005/8/layout/target3"/>
    <dgm:cxn modelId="{9112FAEE-A10C-408D-B61C-8B84F6BDD093}" srcId="{BC9B7968-E0A1-447C-848B-65D58B78D155}" destId="{7EE52825-4F1D-4093-8882-7678CF4D9D86}" srcOrd="1" destOrd="0" parTransId="{1054FFCF-68DF-4747-99E8-9A7228901EA9}" sibTransId="{D2001EB7-32F1-4425-90B2-D36A89DFDDBD}"/>
    <dgm:cxn modelId="{6FA19CAF-FC8C-441C-9A1E-9C9DE21AAB8B}" type="presOf" srcId="{8A4EA009-89CF-4A46-86CD-F9891DA5A434}" destId="{009A0EC0-ED4A-4BA5-84BA-855B49B6ABBD}" srcOrd="0" destOrd="0" presId="urn:microsoft.com/office/officeart/2005/8/layout/target3"/>
    <dgm:cxn modelId="{D838C5B7-1DA7-4177-BEA6-756F4534393D}" type="presOf" srcId="{8A4EA009-89CF-4A46-86CD-F9891DA5A434}" destId="{FA873AE5-3F81-4A6E-895A-E8BC10059608}" srcOrd="1" destOrd="0" presId="urn:microsoft.com/office/officeart/2005/8/layout/target3"/>
    <dgm:cxn modelId="{6D7E2ADB-A3D0-4EB8-BEE9-8872E2E13BAF}" srcId="{BC9B7968-E0A1-447C-848B-65D58B78D155}" destId="{5E497EAD-27A8-4346-B494-9E49E61C3D8F}" srcOrd="0" destOrd="0" parTransId="{A7213141-D9C9-4B6F-AAF0-16F5DF467BFB}" sibTransId="{325D5868-6A93-478D-A3DC-E0F996456D3E}"/>
    <dgm:cxn modelId="{661AC533-CB2C-4ECA-AA65-FBD27EA5AF7D}" type="presOf" srcId="{5E497EAD-27A8-4346-B494-9E49E61C3D8F}" destId="{92D9891C-2403-4DCA-8711-A8DC602AFFDD}" srcOrd="0" destOrd="0" presId="urn:microsoft.com/office/officeart/2005/8/layout/target3"/>
    <dgm:cxn modelId="{60653ABD-E152-445A-A57A-1CE1CDCE20A2}" srcId="{BC9B7968-E0A1-447C-848B-65D58B78D155}" destId="{FDBF1BB1-94B8-4D4E-89D4-9382B90B9C48}" srcOrd="3" destOrd="0" parTransId="{0BB9D3B0-85A3-41D9-BAAB-F189279352C9}" sibTransId="{7EF45610-AC3F-43D0-904A-877C1A34B6C7}"/>
    <dgm:cxn modelId="{CEED7C01-F907-477B-BD28-7764A6A70057}" type="presOf" srcId="{7EE52825-4F1D-4093-8882-7678CF4D9D86}" destId="{88820F80-0675-4484-926B-0B3DACEC5415}" srcOrd="1" destOrd="0" presId="urn:microsoft.com/office/officeart/2005/8/layout/target3"/>
    <dgm:cxn modelId="{D6A3A3F9-000F-43E4-AC03-D1967E33511C}" type="presOf" srcId="{FDBF1BB1-94B8-4D4E-89D4-9382B90B9C48}" destId="{E3BF3F90-0B2A-456E-9FE2-20FB5F8710A7}" srcOrd="1" destOrd="0" presId="urn:microsoft.com/office/officeart/2005/8/layout/target3"/>
    <dgm:cxn modelId="{8BD36C1D-A3FB-42FD-9A98-D4A1E1D22155}" srcId="{BC9B7968-E0A1-447C-848B-65D58B78D155}" destId="{8A4EA009-89CF-4A46-86CD-F9891DA5A434}" srcOrd="2" destOrd="0" parTransId="{9840F1AE-2BB7-4757-9835-9A7EC308BCE7}" sibTransId="{FD0A696D-016A-48FA-A64C-120DD8D99E8A}"/>
    <dgm:cxn modelId="{772EC1E1-3E92-48DD-B9B9-C7D10B4F04F1}" type="presParOf" srcId="{589ADDFC-11A6-4485-A667-721EC586D980}" destId="{71352C98-E888-48AA-8C65-E06ACF085C5F}" srcOrd="0" destOrd="0" presId="urn:microsoft.com/office/officeart/2005/8/layout/target3"/>
    <dgm:cxn modelId="{3D9F8344-CD22-44F8-97E4-9C6D3BC3F0BC}" type="presParOf" srcId="{589ADDFC-11A6-4485-A667-721EC586D980}" destId="{5B3479A1-4FC2-42D6-A882-955FCA927081}" srcOrd="1" destOrd="0" presId="urn:microsoft.com/office/officeart/2005/8/layout/target3"/>
    <dgm:cxn modelId="{0D99F446-3205-40C7-B038-C369D56D5472}" type="presParOf" srcId="{589ADDFC-11A6-4485-A667-721EC586D980}" destId="{92D9891C-2403-4DCA-8711-A8DC602AFFDD}" srcOrd="2" destOrd="0" presId="urn:microsoft.com/office/officeart/2005/8/layout/target3"/>
    <dgm:cxn modelId="{4CE0F032-5AC8-4756-BF06-DFA116BA88F4}" type="presParOf" srcId="{589ADDFC-11A6-4485-A667-721EC586D980}" destId="{E22E6B62-0027-40EB-A0C4-086413908532}" srcOrd="3" destOrd="0" presId="urn:microsoft.com/office/officeart/2005/8/layout/target3"/>
    <dgm:cxn modelId="{6AA52432-D0E6-4485-A6EE-D46A103F32F9}" type="presParOf" srcId="{589ADDFC-11A6-4485-A667-721EC586D980}" destId="{8AEE6754-2E94-479F-9397-73257ABD9191}" srcOrd="4" destOrd="0" presId="urn:microsoft.com/office/officeart/2005/8/layout/target3"/>
    <dgm:cxn modelId="{C27D3413-B054-4930-A540-6CCEB28B43C0}" type="presParOf" srcId="{589ADDFC-11A6-4485-A667-721EC586D980}" destId="{8E38B769-B808-4335-9315-5315FF2C24F8}" srcOrd="5" destOrd="0" presId="urn:microsoft.com/office/officeart/2005/8/layout/target3"/>
    <dgm:cxn modelId="{0CD8E3DE-6EAA-4166-85DA-DE9BFF8D0216}" type="presParOf" srcId="{589ADDFC-11A6-4485-A667-721EC586D980}" destId="{42119956-9F01-468D-AC15-A7C87D2D3FCF}" srcOrd="6" destOrd="0" presId="urn:microsoft.com/office/officeart/2005/8/layout/target3"/>
    <dgm:cxn modelId="{E74D931A-173E-4D3F-AAF7-4968CDB7E215}" type="presParOf" srcId="{589ADDFC-11A6-4485-A667-721EC586D980}" destId="{9E824BEF-7047-4D79-9458-75930DBEBF1C}" srcOrd="7" destOrd="0" presId="urn:microsoft.com/office/officeart/2005/8/layout/target3"/>
    <dgm:cxn modelId="{81807832-92C2-437C-B092-338A4A5BBA81}" type="presParOf" srcId="{589ADDFC-11A6-4485-A667-721EC586D980}" destId="{009A0EC0-ED4A-4BA5-84BA-855B49B6ABBD}" srcOrd="8" destOrd="0" presId="urn:microsoft.com/office/officeart/2005/8/layout/target3"/>
    <dgm:cxn modelId="{DA8E864C-CE5D-4CBD-B285-0D83B58E0E31}" type="presParOf" srcId="{589ADDFC-11A6-4485-A667-721EC586D980}" destId="{31B37FB8-08DD-4F4F-8C16-40BB48C30C5A}" srcOrd="9" destOrd="0" presId="urn:microsoft.com/office/officeart/2005/8/layout/target3"/>
    <dgm:cxn modelId="{E431428F-486F-455F-AB34-9CDAC4CB1F31}" type="presParOf" srcId="{589ADDFC-11A6-4485-A667-721EC586D980}" destId="{ED79CB5B-F236-49D7-A1A1-6612D1826C7B}" srcOrd="10" destOrd="0" presId="urn:microsoft.com/office/officeart/2005/8/layout/target3"/>
    <dgm:cxn modelId="{A697FF30-5540-4132-BB8C-D7712FF1D1E9}" type="presParOf" srcId="{589ADDFC-11A6-4485-A667-721EC586D980}" destId="{B884EA78-43D9-425B-A967-2E7393751C39}" srcOrd="11" destOrd="0" presId="urn:microsoft.com/office/officeart/2005/8/layout/target3"/>
    <dgm:cxn modelId="{DED798FC-F5AA-497B-B5A3-E05D5C9ADC49}" type="presParOf" srcId="{589ADDFC-11A6-4485-A667-721EC586D980}" destId="{0BA8EE8F-C23D-450C-AC57-C9C322A18A3C}" srcOrd="12" destOrd="0" presId="urn:microsoft.com/office/officeart/2005/8/layout/target3"/>
    <dgm:cxn modelId="{8C0D9059-E8DC-4708-B0D6-8EDE293B71CD}" type="presParOf" srcId="{589ADDFC-11A6-4485-A667-721EC586D980}" destId="{88820F80-0675-4484-926B-0B3DACEC5415}" srcOrd="13" destOrd="0" presId="urn:microsoft.com/office/officeart/2005/8/layout/target3"/>
    <dgm:cxn modelId="{598A2EDB-A1E9-42B4-B478-37823E1CFD2F}" type="presParOf" srcId="{589ADDFC-11A6-4485-A667-721EC586D980}" destId="{FA873AE5-3F81-4A6E-895A-E8BC10059608}" srcOrd="14" destOrd="0" presId="urn:microsoft.com/office/officeart/2005/8/layout/target3"/>
    <dgm:cxn modelId="{B45D7E72-EDE8-4776-9DC1-23C5A60490AA}" type="presParOf" srcId="{589ADDFC-11A6-4485-A667-721EC586D980}" destId="{E3BF3F90-0B2A-456E-9FE2-20FB5F8710A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00260-4BDE-475F-989C-34D5DB2F0C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465D6A-1434-43F9-85DA-A487B3281BB0}">
      <dgm:prSet/>
      <dgm:spPr/>
      <dgm:t>
        <a:bodyPr/>
        <a:lstStyle/>
        <a:p>
          <a:pPr rtl="0"/>
          <a:r>
            <a:rPr lang="fr-FR" b="1" dirty="0" smtClean="0"/>
            <a:t>Partie 1 -- »</a:t>
          </a:r>
          <a:r>
            <a:rPr lang="fr-FR" b="1" dirty="0" smtClean="0">
              <a:hlinkClick xmlns:r="http://schemas.openxmlformats.org/officeDocument/2006/relationships" r:id="rId1"/>
            </a:rPr>
            <a:t>Introduction</a:t>
          </a:r>
          <a:endParaRPr lang="fr-FR" b="1" dirty="0"/>
        </a:p>
      </dgm:t>
    </dgm:pt>
    <dgm:pt modelId="{76697597-7143-4377-B83D-AE2DAD51BACC}" type="parTrans" cxnId="{C11C45BB-E95B-4962-9D36-3B49FE35CC2D}">
      <dgm:prSet/>
      <dgm:spPr/>
      <dgm:t>
        <a:bodyPr/>
        <a:lstStyle/>
        <a:p>
          <a:endParaRPr lang="fr-FR"/>
        </a:p>
      </dgm:t>
    </dgm:pt>
    <dgm:pt modelId="{241DB70F-20E9-4156-A41C-CDC1CF2CB59D}" type="sibTrans" cxnId="{C11C45BB-E95B-4962-9D36-3B49FE35CC2D}">
      <dgm:prSet/>
      <dgm:spPr/>
      <dgm:t>
        <a:bodyPr/>
        <a:lstStyle/>
        <a:p>
          <a:endParaRPr lang="fr-FR"/>
        </a:p>
      </dgm:t>
    </dgm:pt>
    <dgm:pt modelId="{87A370E4-5EAC-41DA-97B6-8CC02131414E}">
      <dgm:prSet/>
      <dgm:spPr/>
      <dgm:t>
        <a:bodyPr/>
        <a:lstStyle/>
        <a:p>
          <a:pPr rtl="0"/>
          <a:r>
            <a:rPr lang="fr-FR" b="1" dirty="0" smtClean="0"/>
            <a:t>Partie 2 -- »</a:t>
          </a:r>
          <a:r>
            <a:rPr lang="fr-FR" b="1" dirty="0" smtClean="0">
              <a:hlinkClick xmlns:r="http://schemas.openxmlformats.org/officeDocument/2006/relationships" r:id="rId1"/>
            </a:rPr>
            <a:t>Développement</a:t>
          </a:r>
          <a:endParaRPr lang="fr-FR" b="1" dirty="0" smtClean="0"/>
        </a:p>
        <a:p>
          <a:pPr rtl="0"/>
          <a:endParaRPr lang="fr-FR" b="1" dirty="0" smtClean="0"/>
        </a:p>
        <a:p>
          <a:pPr rtl="0"/>
          <a:endParaRPr lang="fr-FR" b="1" dirty="0"/>
        </a:p>
      </dgm:t>
    </dgm:pt>
    <dgm:pt modelId="{DD4294FB-9C46-4AD7-9753-797528471195}" type="parTrans" cxnId="{0DDA9763-1A67-43EC-AD17-666651BE816D}">
      <dgm:prSet/>
      <dgm:spPr/>
      <dgm:t>
        <a:bodyPr/>
        <a:lstStyle/>
        <a:p>
          <a:endParaRPr lang="fr-FR"/>
        </a:p>
      </dgm:t>
    </dgm:pt>
    <dgm:pt modelId="{054A4E8B-14D0-46D6-A6FF-4056F51B5E93}" type="sibTrans" cxnId="{0DDA9763-1A67-43EC-AD17-666651BE816D}">
      <dgm:prSet/>
      <dgm:spPr/>
      <dgm:t>
        <a:bodyPr/>
        <a:lstStyle/>
        <a:p>
          <a:endParaRPr lang="fr-FR"/>
        </a:p>
      </dgm:t>
    </dgm:pt>
    <dgm:pt modelId="{881BB0F8-D35E-40D0-B0CF-03D76FD20410}">
      <dgm:prSet/>
      <dgm:spPr/>
      <dgm:t>
        <a:bodyPr/>
        <a:lstStyle/>
        <a:p>
          <a:pPr rtl="0"/>
          <a:r>
            <a:rPr lang="fr-FR" b="1" dirty="0" smtClean="0"/>
            <a:t>Partie 3 --»</a:t>
          </a:r>
          <a:r>
            <a:rPr lang="fr-FR" b="1" dirty="0" smtClean="0">
              <a:hlinkClick xmlns:r="http://schemas.openxmlformats.org/officeDocument/2006/relationships" r:id="rId1"/>
            </a:rPr>
            <a:t>Conclusion</a:t>
          </a:r>
          <a:r>
            <a:rPr lang="fr-FR" dirty="0" smtClean="0"/>
            <a:t/>
          </a:r>
          <a:br>
            <a:rPr lang="fr-FR" dirty="0" smtClean="0"/>
          </a:br>
          <a:endParaRPr lang="fr-FR" dirty="0"/>
        </a:p>
      </dgm:t>
    </dgm:pt>
    <dgm:pt modelId="{2953DFE1-2F13-4FEE-A7E3-81E870612448}" type="parTrans" cxnId="{5DFCB191-F08E-4DFA-8810-C845B75E7DB0}">
      <dgm:prSet/>
      <dgm:spPr/>
      <dgm:t>
        <a:bodyPr/>
        <a:lstStyle/>
        <a:p>
          <a:endParaRPr lang="fr-FR"/>
        </a:p>
      </dgm:t>
    </dgm:pt>
    <dgm:pt modelId="{BBC3F901-F11A-49DD-A339-5B5BFDFFA5FC}" type="sibTrans" cxnId="{5DFCB191-F08E-4DFA-8810-C845B75E7DB0}">
      <dgm:prSet/>
      <dgm:spPr/>
      <dgm:t>
        <a:bodyPr/>
        <a:lstStyle/>
        <a:p>
          <a:endParaRPr lang="fr-FR"/>
        </a:p>
      </dgm:t>
    </dgm:pt>
    <dgm:pt modelId="{DE97ED52-703C-4853-B33F-55313196BEA6}" type="pres">
      <dgm:prSet presAssocID="{CB300260-4BDE-475F-989C-34D5DB2F0C50}" presName="linear" presStyleCnt="0">
        <dgm:presLayoutVars>
          <dgm:animLvl val="lvl"/>
          <dgm:resizeHandles val="exact"/>
        </dgm:presLayoutVars>
      </dgm:prSet>
      <dgm:spPr/>
    </dgm:pt>
    <dgm:pt modelId="{D0CCAB1E-767E-4D5F-B5C0-E65577BD12E2}" type="pres">
      <dgm:prSet presAssocID="{2F465D6A-1434-43F9-85DA-A487B3281BB0}" presName="parentText" presStyleLbl="node1" presStyleIdx="0" presStyleCnt="3" custScaleY="45578">
        <dgm:presLayoutVars>
          <dgm:chMax val="0"/>
          <dgm:bulletEnabled val="1"/>
        </dgm:presLayoutVars>
      </dgm:prSet>
      <dgm:spPr/>
    </dgm:pt>
    <dgm:pt modelId="{32132DDC-7B7D-4E18-8D8E-5280C244EEAE}" type="pres">
      <dgm:prSet presAssocID="{241DB70F-20E9-4156-A41C-CDC1CF2CB59D}" presName="spacer" presStyleCnt="0"/>
      <dgm:spPr/>
    </dgm:pt>
    <dgm:pt modelId="{4C64DA95-8F68-4994-BFBC-62CB0EE7E816}" type="pres">
      <dgm:prSet presAssocID="{87A370E4-5EAC-41DA-97B6-8CC0213141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66E662-E366-4050-B7E4-AACD038A093F}" type="pres">
      <dgm:prSet presAssocID="{054A4E8B-14D0-46D6-A6FF-4056F51B5E93}" presName="spacer" presStyleCnt="0"/>
      <dgm:spPr/>
    </dgm:pt>
    <dgm:pt modelId="{7D9156B0-E100-40C5-B502-4D90A017821A}" type="pres">
      <dgm:prSet presAssocID="{881BB0F8-D35E-40D0-B0CF-03D76FD20410}" presName="parentText" presStyleLbl="node1" presStyleIdx="2" presStyleCnt="3" custScaleY="39403">
        <dgm:presLayoutVars>
          <dgm:chMax val="0"/>
          <dgm:bulletEnabled val="1"/>
        </dgm:presLayoutVars>
      </dgm:prSet>
      <dgm:spPr/>
    </dgm:pt>
  </dgm:ptLst>
  <dgm:cxnLst>
    <dgm:cxn modelId="{5DFCB191-F08E-4DFA-8810-C845B75E7DB0}" srcId="{CB300260-4BDE-475F-989C-34D5DB2F0C50}" destId="{881BB0F8-D35E-40D0-B0CF-03D76FD20410}" srcOrd="2" destOrd="0" parTransId="{2953DFE1-2F13-4FEE-A7E3-81E870612448}" sibTransId="{BBC3F901-F11A-49DD-A339-5B5BFDFFA5FC}"/>
    <dgm:cxn modelId="{A9B7174D-6281-45D8-B037-F1F32BED6481}" type="presOf" srcId="{881BB0F8-D35E-40D0-B0CF-03D76FD20410}" destId="{7D9156B0-E100-40C5-B502-4D90A017821A}" srcOrd="0" destOrd="0" presId="urn:microsoft.com/office/officeart/2005/8/layout/vList2"/>
    <dgm:cxn modelId="{6FD3F95E-F28D-428A-B6FD-704C9923BE33}" type="presOf" srcId="{2F465D6A-1434-43F9-85DA-A487B3281BB0}" destId="{D0CCAB1E-767E-4D5F-B5C0-E65577BD12E2}" srcOrd="0" destOrd="0" presId="urn:microsoft.com/office/officeart/2005/8/layout/vList2"/>
    <dgm:cxn modelId="{0BE76643-BDE7-4A52-A0CC-FC0E870D2A5B}" type="presOf" srcId="{CB300260-4BDE-475F-989C-34D5DB2F0C50}" destId="{DE97ED52-703C-4853-B33F-55313196BEA6}" srcOrd="0" destOrd="0" presId="urn:microsoft.com/office/officeart/2005/8/layout/vList2"/>
    <dgm:cxn modelId="{0DDA9763-1A67-43EC-AD17-666651BE816D}" srcId="{CB300260-4BDE-475F-989C-34D5DB2F0C50}" destId="{87A370E4-5EAC-41DA-97B6-8CC02131414E}" srcOrd="1" destOrd="0" parTransId="{DD4294FB-9C46-4AD7-9753-797528471195}" sibTransId="{054A4E8B-14D0-46D6-A6FF-4056F51B5E93}"/>
    <dgm:cxn modelId="{C11C45BB-E95B-4962-9D36-3B49FE35CC2D}" srcId="{CB300260-4BDE-475F-989C-34D5DB2F0C50}" destId="{2F465D6A-1434-43F9-85DA-A487B3281BB0}" srcOrd="0" destOrd="0" parTransId="{76697597-7143-4377-B83D-AE2DAD51BACC}" sibTransId="{241DB70F-20E9-4156-A41C-CDC1CF2CB59D}"/>
    <dgm:cxn modelId="{B9231872-2167-49C9-A473-780F04BD4FDF}" type="presOf" srcId="{87A370E4-5EAC-41DA-97B6-8CC02131414E}" destId="{4C64DA95-8F68-4994-BFBC-62CB0EE7E816}" srcOrd="0" destOrd="0" presId="urn:microsoft.com/office/officeart/2005/8/layout/vList2"/>
    <dgm:cxn modelId="{F1BCAB39-669A-4A36-8696-971868103C12}" type="presParOf" srcId="{DE97ED52-703C-4853-B33F-55313196BEA6}" destId="{D0CCAB1E-767E-4D5F-B5C0-E65577BD12E2}" srcOrd="0" destOrd="0" presId="urn:microsoft.com/office/officeart/2005/8/layout/vList2"/>
    <dgm:cxn modelId="{FE8769AC-573C-46A9-A293-934596A21929}" type="presParOf" srcId="{DE97ED52-703C-4853-B33F-55313196BEA6}" destId="{32132DDC-7B7D-4E18-8D8E-5280C244EEAE}" srcOrd="1" destOrd="0" presId="urn:microsoft.com/office/officeart/2005/8/layout/vList2"/>
    <dgm:cxn modelId="{DCB8157E-2880-4917-8E60-6C87C4DEC39D}" type="presParOf" srcId="{DE97ED52-703C-4853-B33F-55313196BEA6}" destId="{4C64DA95-8F68-4994-BFBC-62CB0EE7E816}" srcOrd="2" destOrd="0" presId="urn:microsoft.com/office/officeart/2005/8/layout/vList2"/>
    <dgm:cxn modelId="{7E96F119-97B8-42A6-9739-705230D65EC3}" type="presParOf" srcId="{DE97ED52-703C-4853-B33F-55313196BEA6}" destId="{2366E662-E366-4050-B7E4-AACD038A093F}" srcOrd="3" destOrd="0" presId="urn:microsoft.com/office/officeart/2005/8/layout/vList2"/>
    <dgm:cxn modelId="{C36F861D-1D20-480F-9B83-7BEDC92743F1}" type="presParOf" srcId="{DE97ED52-703C-4853-B33F-55313196BEA6}" destId="{7D9156B0-E100-40C5-B502-4D90A01782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86BA3D-163D-4EA5-A823-C2414AF8CC3C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EBE5D719-272E-40D1-9E54-EA07F891ED9E}">
      <dgm:prSet/>
      <dgm:spPr/>
      <dgm:t>
        <a:bodyPr/>
        <a:lstStyle/>
        <a:p>
          <a:pPr rtl="0"/>
          <a:r>
            <a:rPr lang="fr-FR" dirty="0" smtClean="0"/>
            <a:t>Quel est le problème à étudier?</a:t>
          </a:r>
          <a:endParaRPr lang="fr-FR" dirty="0"/>
        </a:p>
      </dgm:t>
    </dgm:pt>
    <dgm:pt modelId="{C798D358-7988-4E81-B71F-B0BCEDB0B726}" type="parTrans" cxnId="{7D009F17-41C6-4CFF-A2D9-A4A8595FD39C}">
      <dgm:prSet/>
      <dgm:spPr/>
      <dgm:t>
        <a:bodyPr/>
        <a:lstStyle/>
        <a:p>
          <a:endParaRPr lang="fr-FR"/>
        </a:p>
      </dgm:t>
    </dgm:pt>
    <dgm:pt modelId="{189CCA0D-1079-4393-9A5C-5DA33283E97A}" type="sibTrans" cxnId="{7D009F17-41C6-4CFF-A2D9-A4A8595FD39C}">
      <dgm:prSet/>
      <dgm:spPr/>
      <dgm:t>
        <a:bodyPr/>
        <a:lstStyle/>
        <a:p>
          <a:endParaRPr lang="fr-FR"/>
        </a:p>
      </dgm:t>
    </dgm:pt>
    <dgm:pt modelId="{66AB52C5-0B07-48AA-B7A1-108CBE54167F}">
      <dgm:prSet/>
      <dgm:spPr/>
      <dgm:t>
        <a:bodyPr/>
        <a:lstStyle/>
        <a:p>
          <a:pPr rtl="0"/>
          <a:r>
            <a:rPr lang="fr-FR" dirty="0" smtClean="0"/>
            <a:t>Quelle est l'origine de ce problème ?</a:t>
          </a:r>
          <a:endParaRPr lang="fr-FR" dirty="0"/>
        </a:p>
      </dgm:t>
    </dgm:pt>
    <dgm:pt modelId="{984D31FF-A266-443F-BABB-1432613B6083}" type="parTrans" cxnId="{2213B821-3636-4C12-8D53-E5A594232D12}">
      <dgm:prSet/>
      <dgm:spPr/>
      <dgm:t>
        <a:bodyPr/>
        <a:lstStyle/>
        <a:p>
          <a:endParaRPr lang="fr-FR"/>
        </a:p>
      </dgm:t>
    </dgm:pt>
    <dgm:pt modelId="{DF77D29A-0703-41F6-ADFC-E6339949ABCF}" type="sibTrans" cxnId="{2213B821-3636-4C12-8D53-E5A594232D12}">
      <dgm:prSet/>
      <dgm:spPr/>
      <dgm:t>
        <a:bodyPr/>
        <a:lstStyle/>
        <a:p>
          <a:endParaRPr lang="fr-FR"/>
        </a:p>
      </dgm:t>
    </dgm:pt>
    <dgm:pt modelId="{638BD670-B822-47A1-AB66-1C5562BC7C62}">
      <dgm:prSet/>
      <dgm:spPr/>
      <dgm:t>
        <a:bodyPr/>
        <a:lstStyle/>
        <a:p>
          <a:pPr rtl="0"/>
          <a:r>
            <a:rPr lang="fr-FR" dirty="0" smtClean="0"/>
            <a:t>Quels sont les faits observés ?</a:t>
          </a:r>
          <a:endParaRPr lang="fr-FR" dirty="0"/>
        </a:p>
      </dgm:t>
    </dgm:pt>
    <dgm:pt modelId="{93C2103E-9E52-4AE2-83D0-C8D7B40B042F}" type="parTrans" cxnId="{9F4BD0FE-A52E-4772-B9B1-8A60B42D2958}">
      <dgm:prSet/>
      <dgm:spPr/>
      <dgm:t>
        <a:bodyPr/>
        <a:lstStyle/>
        <a:p>
          <a:endParaRPr lang="fr-FR"/>
        </a:p>
      </dgm:t>
    </dgm:pt>
    <dgm:pt modelId="{D59742CA-ADE1-4CE0-93A1-A3A0807F0392}" type="sibTrans" cxnId="{9F4BD0FE-A52E-4772-B9B1-8A60B42D2958}">
      <dgm:prSet/>
      <dgm:spPr/>
      <dgm:t>
        <a:bodyPr/>
        <a:lstStyle/>
        <a:p>
          <a:endParaRPr lang="fr-FR"/>
        </a:p>
      </dgm:t>
    </dgm:pt>
    <dgm:pt modelId="{9FFA01AA-4CDD-4BFC-97C3-09FFF4FED8A7}">
      <dgm:prSet/>
      <dgm:spPr/>
      <dgm:t>
        <a:bodyPr/>
        <a:lstStyle/>
        <a:p>
          <a:pPr rtl="0"/>
          <a:r>
            <a:rPr lang="fr-FR" dirty="0" smtClean="0"/>
            <a:t>Comment les décrire ?</a:t>
          </a:r>
          <a:endParaRPr lang="fr-FR" dirty="0"/>
        </a:p>
      </dgm:t>
    </dgm:pt>
    <dgm:pt modelId="{2E75EBAF-3A18-4B45-BDDA-8E85971C3DA5}" type="parTrans" cxnId="{3EFBF800-1D84-4E25-8A7E-812B7BD0EF58}">
      <dgm:prSet/>
      <dgm:spPr/>
      <dgm:t>
        <a:bodyPr/>
        <a:lstStyle/>
        <a:p>
          <a:endParaRPr lang="fr-FR"/>
        </a:p>
      </dgm:t>
    </dgm:pt>
    <dgm:pt modelId="{60B7CC6F-E051-4E7F-9759-DC22B7581EDF}" type="sibTrans" cxnId="{3EFBF800-1D84-4E25-8A7E-812B7BD0EF58}">
      <dgm:prSet/>
      <dgm:spPr/>
      <dgm:t>
        <a:bodyPr/>
        <a:lstStyle/>
        <a:p>
          <a:endParaRPr lang="fr-FR"/>
        </a:p>
      </dgm:t>
    </dgm:pt>
    <dgm:pt modelId="{A7B44487-9A90-4E76-A7E5-667C405338E5}">
      <dgm:prSet/>
      <dgm:spPr/>
      <dgm:t>
        <a:bodyPr/>
        <a:lstStyle/>
        <a:p>
          <a:pPr rtl="0"/>
          <a:r>
            <a:rPr lang="fr-FR" dirty="0" smtClean="0"/>
            <a:t>Pourquoi est-il important d'étudier ce problème ?</a:t>
          </a:r>
          <a:endParaRPr lang="fr-FR" dirty="0"/>
        </a:p>
      </dgm:t>
    </dgm:pt>
    <dgm:pt modelId="{785BEE48-8AA6-475A-81C9-CA36A93BB8C4}" type="parTrans" cxnId="{06ABDDE5-EEC3-4BBB-B2E5-35171FDD74B8}">
      <dgm:prSet/>
      <dgm:spPr/>
      <dgm:t>
        <a:bodyPr/>
        <a:lstStyle/>
        <a:p>
          <a:endParaRPr lang="fr-FR"/>
        </a:p>
      </dgm:t>
    </dgm:pt>
    <dgm:pt modelId="{BC4F5D41-9B77-4672-9DE1-E3199A205460}" type="sibTrans" cxnId="{06ABDDE5-EEC3-4BBB-B2E5-35171FDD74B8}">
      <dgm:prSet/>
      <dgm:spPr/>
      <dgm:t>
        <a:bodyPr/>
        <a:lstStyle/>
        <a:p>
          <a:endParaRPr lang="fr-FR"/>
        </a:p>
      </dgm:t>
    </dgm:pt>
    <dgm:pt modelId="{02D16A6F-326F-4D22-915C-A3E7C522E51C}" type="pres">
      <dgm:prSet presAssocID="{4986BA3D-163D-4EA5-A823-C2414AF8CC3C}" presName="outerComposite" presStyleCnt="0">
        <dgm:presLayoutVars>
          <dgm:chMax val="5"/>
          <dgm:dir/>
          <dgm:resizeHandles val="exact"/>
        </dgm:presLayoutVars>
      </dgm:prSet>
      <dgm:spPr/>
    </dgm:pt>
    <dgm:pt modelId="{605ABEDB-4290-43FF-96D9-68BF00D7146B}" type="pres">
      <dgm:prSet presAssocID="{4986BA3D-163D-4EA5-A823-C2414AF8CC3C}" presName="dummyMaxCanvas" presStyleCnt="0">
        <dgm:presLayoutVars/>
      </dgm:prSet>
      <dgm:spPr/>
    </dgm:pt>
    <dgm:pt modelId="{02C83159-FB3D-4C65-9014-08393435150B}" type="pres">
      <dgm:prSet presAssocID="{4986BA3D-163D-4EA5-A823-C2414AF8CC3C}" presName="FiveNodes_1" presStyleLbl="node1" presStyleIdx="0" presStyleCnt="5" custLinFactNeighborX="163" custLinFactNeighborY="-5328">
        <dgm:presLayoutVars>
          <dgm:bulletEnabled val="1"/>
        </dgm:presLayoutVars>
      </dgm:prSet>
      <dgm:spPr/>
    </dgm:pt>
    <dgm:pt modelId="{95D31227-73BC-486A-B78E-B33A6ED7FB04}" type="pres">
      <dgm:prSet presAssocID="{4986BA3D-163D-4EA5-A823-C2414AF8CC3C}" presName="FiveNodes_2" presStyleLbl="node1" presStyleIdx="1" presStyleCnt="5">
        <dgm:presLayoutVars>
          <dgm:bulletEnabled val="1"/>
        </dgm:presLayoutVars>
      </dgm:prSet>
      <dgm:spPr/>
    </dgm:pt>
    <dgm:pt modelId="{59F7C665-0BB0-4617-90CC-9EACD7A507DE}" type="pres">
      <dgm:prSet presAssocID="{4986BA3D-163D-4EA5-A823-C2414AF8CC3C}" presName="FiveNodes_3" presStyleLbl="node1" presStyleIdx="2" presStyleCnt="5">
        <dgm:presLayoutVars>
          <dgm:bulletEnabled val="1"/>
        </dgm:presLayoutVars>
      </dgm:prSet>
      <dgm:spPr/>
    </dgm:pt>
    <dgm:pt modelId="{0E2F19E4-A5E7-48AA-83C2-41A1F6D4D14C}" type="pres">
      <dgm:prSet presAssocID="{4986BA3D-163D-4EA5-A823-C2414AF8CC3C}" presName="FiveNodes_4" presStyleLbl="node1" presStyleIdx="3" presStyleCnt="5">
        <dgm:presLayoutVars>
          <dgm:bulletEnabled val="1"/>
        </dgm:presLayoutVars>
      </dgm:prSet>
      <dgm:spPr/>
    </dgm:pt>
    <dgm:pt modelId="{79A13B67-6948-4E72-BA5C-0EAC87A885F3}" type="pres">
      <dgm:prSet presAssocID="{4986BA3D-163D-4EA5-A823-C2414AF8CC3C}" presName="FiveNodes_5" presStyleLbl="node1" presStyleIdx="4" presStyleCnt="5">
        <dgm:presLayoutVars>
          <dgm:bulletEnabled val="1"/>
        </dgm:presLayoutVars>
      </dgm:prSet>
      <dgm:spPr/>
    </dgm:pt>
    <dgm:pt modelId="{15877882-A63E-41F0-B6D2-684AF3D505EB}" type="pres">
      <dgm:prSet presAssocID="{4986BA3D-163D-4EA5-A823-C2414AF8CC3C}" presName="FiveConn_1-2" presStyleLbl="fgAccFollowNode1" presStyleIdx="0" presStyleCnt="4">
        <dgm:presLayoutVars>
          <dgm:bulletEnabled val="1"/>
        </dgm:presLayoutVars>
      </dgm:prSet>
      <dgm:spPr/>
    </dgm:pt>
    <dgm:pt modelId="{D34F63EA-1F86-402E-8685-B6E479A18540}" type="pres">
      <dgm:prSet presAssocID="{4986BA3D-163D-4EA5-A823-C2414AF8CC3C}" presName="FiveConn_2-3" presStyleLbl="fgAccFollowNode1" presStyleIdx="1" presStyleCnt="4">
        <dgm:presLayoutVars>
          <dgm:bulletEnabled val="1"/>
        </dgm:presLayoutVars>
      </dgm:prSet>
      <dgm:spPr/>
    </dgm:pt>
    <dgm:pt modelId="{EE9894D5-1912-4835-BD05-8191917AF330}" type="pres">
      <dgm:prSet presAssocID="{4986BA3D-163D-4EA5-A823-C2414AF8CC3C}" presName="FiveConn_3-4" presStyleLbl="fgAccFollowNode1" presStyleIdx="2" presStyleCnt="4">
        <dgm:presLayoutVars>
          <dgm:bulletEnabled val="1"/>
        </dgm:presLayoutVars>
      </dgm:prSet>
      <dgm:spPr/>
    </dgm:pt>
    <dgm:pt modelId="{01CEDBB8-A2B4-4D26-99E1-BA91857F462A}" type="pres">
      <dgm:prSet presAssocID="{4986BA3D-163D-4EA5-A823-C2414AF8CC3C}" presName="FiveConn_4-5" presStyleLbl="fgAccFollowNode1" presStyleIdx="3" presStyleCnt="4">
        <dgm:presLayoutVars>
          <dgm:bulletEnabled val="1"/>
        </dgm:presLayoutVars>
      </dgm:prSet>
      <dgm:spPr/>
    </dgm:pt>
    <dgm:pt modelId="{5FCC69F2-39C5-4697-A6C9-BEB85140E801}" type="pres">
      <dgm:prSet presAssocID="{4986BA3D-163D-4EA5-A823-C2414AF8CC3C}" presName="FiveNodes_1_text" presStyleLbl="node1" presStyleIdx="4" presStyleCnt="5">
        <dgm:presLayoutVars>
          <dgm:bulletEnabled val="1"/>
        </dgm:presLayoutVars>
      </dgm:prSet>
      <dgm:spPr/>
    </dgm:pt>
    <dgm:pt modelId="{13F65345-FE3D-4108-BFA0-CF6F2A478CF5}" type="pres">
      <dgm:prSet presAssocID="{4986BA3D-163D-4EA5-A823-C2414AF8CC3C}" presName="FiveNodes_2_text" presStyleLbl="node1" presStyleIdx="4" presStyleCnt="5">
        <dgm:presLayoutVars>
          <dgm:bulletEnabled val="1"/>
        </dgm:presLayoutVars>
      </dgm:prSet>
      <dgm:spPr/>
    </dgm:pt>
    <dgm:pt modelId="{81811AD0-E2A2-4A65-A21D-17160A5E290F}" type="pres">
      <dgm:prSet presAssocID="{4986BA3D-163D-4EA5-A823-C2414AF8CC3C}" presName="FiveNodes_3_text" presStyleLbl="node1" presStyleIdx="4" presStyleCnt="5">
        <dgm:presLayoutVars>
          <dgm:bulletEnabled val="1"/>
        </dgm:presLayoutVars>
      </dgm:prSet>
      <dgm:spPr/>
    </dgm:pt>
    <dgm:pt modelId="{652C3E20-3509-4870-9352-CEBF5B1A36B7}" type="pres">
      <dgm:prSet presAssocID="{4986BA3D-163D-4EA5-A823-C2414AF8CC3C}" presName="FiveNodes_4_text" presStyleLbl="node1" presStyleIdx="4" presStyleCnt="5">
        <dgm:presLayoutVars>
          <dgm:bulletEnabled val="1"/>
        </dgm:presLayoutVars>
      </dgm:prSet>
      <dgm:spPr/>
    </dgm:pt>
    <dgm:pt modelId="{8842DBBE-4D28-42D6-AA92-CE062A310F0A}" type="pres">
      <dgm:prSet presAssocID="{4986BA3D-163D-4EA5-A823-C2414AF8CC3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71CD957-833E-4FAF-B05E-BF4C4D673D36}" type="presOf" srcId="{4986BA3D-163D-4EA5-A823-C2414AF8CC3C}" destId="{02D16A6F-326F-4D22-915C-A3E7C522E51C}" srcOrd="0" destOrd="0" presId="urn:microsoft.com/office/officeart/2005/8/layout/vProcess5"/>
    <dgm:cxn modelId="{7D009F17-41C6-4CFF-A2D9-A4A8595FD39C}" srcId="{4986BA3D-163D-4EA5-A823-C2414AF8CC3C}" destId="{EBE5D719-272E-40D1-9E54-EA07F891ED9E}" srcOrd="0" destOrd="0" parTransId="{C798D358-7988-4E81-B71F-B0BCEDB0B726}" sibTransId="{189CCA0D-1079-4393-9A5C-5DA33283E97A}"/>
    <dgm:cxn modelId="{1927FAB1-28B3-4AA3-8AE5-C69BF3D31392}" type="presOf" srcId="{60B7CC6F-E051-4E7F-9759-DC22B7581EDF}" destId="{01CEDBB8-A2B4-4D26-99E1-BA91857F462A}" srcOrd="0" destOrd="0" presId="urn:microsoft.com/office/officeart/2005/8/layout/vProcess5"/>
    <dgm:cxn modelId="{2213B821-3636-4C12-8D53-E5A594232D12}" srcId="{4986BA3D-163D-4EA5-A823-C2414AF8CC3C}" destId="{66AB52C5-0B07-48AA-B7A1-108CBE54167F}" srcOrd="1" destOrd="0" parTransId="{984D31FF-A266-443F-BABB-1432613B6083}" sibTransId="{DF77D29A-0703-41F6-ADFC-E6339949ABCF}"/>
    <dgm:cxn modelId="{DF77C80D-5EB7-471B-AFA5-CACAEE5819C1}" type="presOf" srcId="{9FFA01AA-4CDD-4BFC-97C3-09FFF4FED8A7}" destId="{0E2F19E4-A5E7-48AA-83C2-41A1F6D4D14C}" srcOrd="0" destOrd="0" presId="urn:microsoft.com/office/officeart/2005/8/layout/vProcess5"/>
    <dgm:cxn modelId="{C564D477-A2A8-4060-ADA9-2794EF66D473}" type="presOf" srcId="{66AB52C5-0B07-48AA-B7A1-108CBE54167F}" destId="{13F65345-FE3D-4108-BFA0-CF6F2A478CF5}" srcOrd="1" destOrd="0" presId="urn:microsoft.com/office/officeart/2005/8/layout/vProcess5"/>
    <dgm:cxn modelId="{BD5A44E3-95AC-4705-AFB2-753ED667F65C}" type="presOf" srcId="{189CCA0D-1079-4393-9A5C-5DA33283E97A}" destId="{15877882-A63E-41F0-B6D2-684AF3D505EB}" srcOrd="0" destOrd="0" presId="urn:microsoft.com/office/officeart/2005/8/layout/vProcess5"/>
    <dgm:cxn modelId="{5B815637-BA3E-4D15-9E13-8103D5A38654}" type="presOf" srcId="{9FFA01AA-4CDD-4BFC-97C3-09FFF4FED8A7}" destId="{652C3E20-3509-4870-9352-CEBF5B1A36B7}" srcOrd="1" destOrd="0" presId="urn:microsoft.com/office/officeart/2005/8/layout/vProcess5"/>
    <dgm:cxn modelId="{DEDB9561-CEBC-4206-BEB9-AC861A17B09C}" type="presOf" srcId="{A7B44487-9A90-4E76-A7E5-667C405338E5}" destId="{79A13B67-6948-4E72-BA5C-0EAC87A885F3}" srcOrd="0" destOrd="0" presId="urn:microsoft.com/office/officeart/2005/8/layout/vProcess5"/>
    <dgm:cxn modelId="{83EF6696-D4A7-49B3-B414-806449A1A043}" type="presOf" srcId="{638BD670-B822-47A1-AB66-1C5562BC7C62}" destId="{59F7C665-0BB0-4617-90CC-9EACD7A507DE}" srcOrd="0" destOrd="0" presId="urn:microsoft.com/office/officeart/2005/8/layout/vProcess5"/>
    <dgm:cxn modelId="{96143700-5C9B-4473-B6B9-33ED423B8E1B}" type="presOf" srcId="{EBE5D719-272E-40D1-9E54-EA07F891ED9E}" destId="{02C83159-FB3D-4C65-9014-08393435150B}" srcOrd="0" destOrd="0" presId="urn:microsoft.com/office/officeart/2005/8/layout/vProcess5"/>
    <dgm:cxn modelId="{76DD752F-51D7-4AFB-BB7F-2D0C4B0896D7}" type="presOf" srcId="{66AB52C5-0B07-48AA-B7A1-108CBE54167F}" destId="{95D31227-73BC-486A-B78E-B33A6ED7FB04}" srcOrd="0" destOrd="0" presId="urn:microsoft.com/office/officeart/2005/8/layout/vProcess5"/>
    <dgm:cxn modelId="{3EFBF800-1D84-4E25-8A7E-812B7BD0EF58}" srcId="{4986BA3D-163D-4EA5-A823-C2414AF8CC3C}" destId="{9FFA01AA-4CDD-4BFC-97C3-09FFF4FED8A7}" srcOrd="3" destOrd="0" parTransId="{2E75EBAF-3A18-4B45-BDDA-8E85971C3DA5}" sibTransId="{60B7CC6F-E051-4E7F-9759-DC22B7581EDF}"/>
    <dgm:cxn modelId="{9F4BD0FE-A52E-4772-B9B1-8A60B42D2958}" srcId="{4986BA3D-163D-4EA5-A823-C2414AF8CC3C}" destId="{638BD670-B822-47A1-AB66-1C5562BC7C62}" srcOrd="2" destOrd="0" parTransId="{93C2103E-9E52-4AE2-83D0-C8D7B40B042F}" sibTransId="{D59742CA-ADE1-4CE0-93A1-A3A0807F0392}"/>
    <dgm:cxn modelId="{2B964750-A166-4969-8EA9-CB63B8930F1C}" type="presOf" srcId="{A7B44487-9A90-4E76-A7E5-667C405338E5}" destId="{8842DBBE-4D28-42D6-AA92-CE062A310F0A}" srcOrd="1" destOrd="0" presId="urn:microsoft.com/office/officeart/2005/8/layout/vProcess5"/>
    <dgm:cxn modelId="{06ABDDE5-EEC3-4BBB-B2E5-35171FDD74B8}" srcId="{4986BA3D-163D-4EA5-A823-C2414AF8CC3C}" destId="{A7B44487-9A90-4E76-A7E5-667C405338E5}" srcOrd="4" destOrd="0" parTransId="{785BEE48-8AA6-475A-81C9-CA36A93BB8C4}" sibTransId="{BC4F5D41-9B77-4672-9DE1-E3199A205460}"/>
    <dgm:cxn modelId="{01AE9B89-273D-4277-B5D2-803A004A139F}" type="presOf" srcId="{EBE5D719-272E-40D1-9E54-EA07F891ED9E}" destId="{5FCC69F2-39C5-4697-A6C9-BEB85140E801}" srcOrd="1" destOrd="0" presId="urn:microsoft.com/office/officeart/2005/8/layout/vProcess5"/>
    <dgm:cxn modelId="{1DC1DDF6-CA65-47E4-AF15-47E110E8B2DE}" type="presOf" srcId="{DF77D29A-0703-41F6-ADFC-E6339949ABCF}" destId="{D34F63EA-1F86-402E-8685-B6E479A18540}" srcOrd="0" destOrd="0" presId="urn:microsoft.com/office/officeart/2005/8/layout/vProcess5"/>
    <dgm:cxn modelId="{D28C92A1-4776-41A2-8CF2-FCB0BFF711E4}" type="presOf" srcId="{638BD670-B822-47A1-AB66-1C5562BC7C62}" destId="{81811AD0-E2A2-4A65-A21D-17160A5E290F}" srcOrd="1" destOrd="0" presId="urn:microsoft.com/office/officeart/2005/8/layout/vProcess5"/>
    <dgm:cxn modelId="{4AACB607-EB5A-4498-8DBA-834668B13C99}" type="presOf" srcId="{D59742CA-ADE1-4CE0-93A1-A3A0807F0392}" destId="{EE9894D5-1912-4835-BD05-8191917AF330}" srcOrd="0" destOrd="0" presId="urn:microsoft.com/office/officeart/2005/8/layout/vProcess5"/>
    <dgm:cxn modelId="{AFE3159C-2A4F-4B9B-BA05-3CD7CFF1D702}" type="presParOf" srcId="{02D16A6F-326F-4D22-915C-A3E7C522E51C}" destId="{605ABEDB-4290-43FF-96D9-68BF00D7146B}" srcOrd="0" destOrd="0" presId="urn:microsoft.com/office/officeart/2005/8/layout/vProcess5"/>
    <dgm:cxn modelId="{5F67F259-94CB-472C-946E-BE48F9791BDD}" type="presParOf" srcId="{02D16A6F-326F-4D22-915C-A3E7C522E51C}" destId="{02C83159-FB3D-4C65-9014-08393435150B}" srcOrd="1" destOrd="0" presId="urn:microsoft.com/office/officeart/2005/8/layout/vProcess5"/>
    <dgm:cxn modelId="{E0C377F1-0037-45AA-B935-0522B0BC8970}" type="presParOf" srcId="{02D16A6F-326F-4D22-915C-A3E7C522E51C}" destId="{95D31227-73BC-486A-B78E-B33A6ED7FB04}" srcOrd="2" destOrd="0" presId="urn:microsoft.com/office/officeart/2005/8/layout/vProcess5"/>
    <dgm:cxn modelId="{8B3853E6-B7B2-412B-869B-6A0970D1C069}" type="presParOf" srcId="{02D16A6F-326F-4D22-915C-A3E7C522E51C}" destId="{59F7C665-0BB0-4617-90CC-9EACD7A507DE}" srcOrd="3" destOrd="0" presId="urn:microsoft.com/office/officeart/2005/8/layout/vProcess5"/>
    <dgm:cxn modelId="{CB5ACE73-61F5-496F-B177-915A0813B64D}" type="presParOf" srcId="{02D16A6F-326F-4D22-915C-A3E7C522E51C}" destId="{0E2F19E4-A5E7-48AA-83C2-41A1F6D4D14C}" srcOrd="4" destOrd="0" presId="urn:microsoft.com/office/officeart/2005/8/layout/vProcess5"/>
    <dgm:cxn modelId="{11047F70-72DD-47ED-8CF6-B5BB87A19F5A}" type="presParOf" srcId="{02D16A6F-326F-4D22-915C-A3E7C522E51C}" destId="{79A13B67-6948-4E72-BA5C-0EAC87A885F3}" srcOrd="5" destOrd="0" presId="urn:microsoft.com/office/officeart/2005/8/layout/vProcess5"/>
    <dgm:cxn modelId="{7CD1E1F7-0857-419A-86C5-84AA457FBF1C}" type="presParOf" srcId="{02D16A6F-326F-4D22-915C-A3E7C522E51C}" destId="{15877882-A63E-41F0-B6D2-684AF3D505EB}" srcOrd="6" destOrd="0" presId="urn:microsoft.com/office/officeart/2005/8/layout/vProcess5"/>
    <dgm:cxn modelId="{7045EA71-C31D-46AA-8278-F2367B9937A5}" type="presParOf" srcId="{02D16A6F-326F-4D22-915C-A3E7C522E51C}" destId="{D34F63EA-1F86-402E-8685-B6E479A18540}" srcOrd="7" destOrd="0" presId="urn:microsoft.com/office/officeart/2005/8/layout/vProcess5"/>
    <dgm:cxn modelId="{13E225C8-9492-4CDB-B9C4-CBC8368A579B}" type="presParOf" srcId="{02D16A6F-326F-4D22-915C-A3E7C522E51C}" destId="{EE9894D5-1912-4835-BD05-8191917AF330}" srcOrd="8" destOrd="0" presId="urn:microsoft.com/office/officeart/2005/8/layout/vProcess5"/>
    <dgm:cxn modelId="{633D23B6-6F35-4F3A-9795-271D12656418}" type="presParOf" srcId="{02D16A6F-326F-4D22-915C-A3E7C522E51C}" destId="{01CEDBB8-A2B4-4D26-99E1-BA91857F462A}" srcOrd="9" destOrd="0" presId="urn:microsoft.com/office/officeart/2005/8/layout/vProcess5"/>
    <dgm:cxn modelId="{6F90EFD7-909C-4586-B1FB-A060E7D85DA0}" type="presParOf" srcId="{02D16A6F-326F-4D22-915C-A3E7C522E51C}" destId="{5FCC69F2-39C5-4697-A6C9-BEB85140E801}" srcOrd="10" destOrd="0" presId="urn:microsoft.com/office/officeart/2005/8/layout/vProcess5"/>
    <dgm:cxn modelId="{EDC48D41-3CC9-44DF-968D-F2C87AD23E8D}" type="presParOf" srcId="{02D16A6F-326F-4D22-915C-A3E7C522E51C}" destId="{13F65345-FE3D-4108-BFA0-CF6F2A478CF5}" srcOrd="11" destOrd="0" presId="urn:microsoft.com/office/officeart/2005/8/layout/vProcess5"/>
    <dgm:cxn modelId="{685CF4DA-48FC-4632-9E61-DC7E6242999A}" type="presParOf" srcId="{02D16A6F-326F-4D22-915C-A3E7C522E51C}" destId="{81811AD0-E2A2-4A65-A21D-17160A5E290F}" srcOrd="12" destOrd="0" presId="urn:microsoft.com/office/officeart/2005/8/layout/vProcess5"/>
    <dgm:cxn modelId="{54D6649E-0011-42FD-A0A7-AAB132E6E16C}" type="presParOf" srcId="{02D16A6F-326F-4D22-915C-A3E7C522E51C}" destId="{652C3E20-3509-4870-9352-CEBF5B1A36B7}" srcOrd="13" destOrd="0" presId="urn:microsoft.com/office/officeart/2005/8/layout/vProcess5"/>
    <dgm:cxn modelId="{458D2DF1-3B25-486C-A509-F183769A8AE1}" type="presParOf" srcId="{02D16A6F-326F-4D22-915C-A3E7C522E51C}" destId="{8842DBBE-4D28-42D6-AA92-CE062A310F0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E8509E-E713-485C-B9BC-075A01B4579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7C32F55-F586-4955-92BA-E88CBC755E28}">
      <dgm:prSet/>
      <dgm:spPr/>
      <dgm:t>
        <a:bodyPr/>
        <a:lstStyle/>
        <a:p>
          <a:pPr rtl="0"/>
          <a:r>
            <a:rPr lang="fr-FR" b="1" dirty="0" smtClean="0"/>
            <a:t>Introduction</a:t>
          </a:r>
          <a:r>
            <a:rPr lang="fr-FR" dirty="0" smtClean="0"/>
            <a:t> </a:t>
          </a:r>
          <a:endParaRPr lang="fr-FR" dirty="0"/>
        </a:p>
      </dgm:t>
    </dgm:pt>
    <dgm:pt modelId="{BDFE78DA-D67B-4A2A-9722-299975CEB002}" type="parTrans" cxnId="{985A428D-8007-4A8D-A450-DB5574CE3490}">
      <dgm:prSet/>
      <dgm:spPr/>
      <dgm:t>
        <a:bodyPr/>
        <a:lstStyle/>
        <a:p>
          <a:endParaRPr lang="fr-FR"/>
        </a:p>
      </dgm:t>
    </dgm:pt>
    <dgm:pt modelId="{4E28DEA0-8F60-4781-BB54-8E1C5E8A772C}" type="sibTrans" cxnId="{985A428D-8007-4A8D-A450-DB5574CE3490}">
      <dgm:prSet/>
      <dgm:spPr/>
      <dgm:t>
        <a:bodyPr/>
        <a:lstStyle/>
        <a:p>
          <a:endParaRPr lang="fr-FR"/>
        </a:p>
      </dgm:t>
    </dgm:pt>
    <dgm:pt modelId="{68E0DFC3-D003-4C24-BD3D-229E2F712E59}">
      <dgm:prSet/>
      <dgm:spPr/>
      <dgm:t>
        <a:bodyPr/>
        <a:lstStyle/>
        <a:p>
          <a:pPr rtl="0"/>
          <a:r>
            <a:rPr lang="fr-FR" b="1" dirty="0" smtClean="0"/>
            <a:t>Partie 2.1 -- »</a:t>
          </a:r>
          <a:r>
            <a:rPr lang="fr-FR" b="1" dirty="0" smtClean="0">
              <a:hlinkClick xmlns:r="http://schemas.openxmlformats.org/officeDocument/2006/relationships" r:id="rId1"/>
            </a:rPr>
            <a:t>État de la question = définir, expliquer, appuyer</a:t>
          </a:r>
          <a:endParaRPr lang="fr-FR" b="1" dirty="0"/>
        </a:p>
      </dgm:t>
    </dgm:pt>
    <dgm:pt modelId="{892B747D-58F0-443A-8F81-FF7469F2F927}" type="parTrans" cxnId="{0ED830DB-40FB-4697-A7CC-F0CCE657E66A}">
      <dgm:prSet/>
      <dgm:spPr/>
      <dgm:t>
        <a:bodyPr/>
        <a:lstStyle/>
        <a:p>
          <a:endParaRPr lang="fr-FR"/>
        </a:p>
      </dgm:t>
    </dgm:pt>
    <dgm:pt modelId="{BE9F3793-D011-47C9-9366-DCF4CB5377E1}" type="sibTrans" cxnId="{0ED830DB-40FB-4697-A7CC-F0CCE657E66A}">
      <dgm:prSet/>
      <dgm:spPr/>
      <dgm:t>
        <a:bodyPr/>
        <a:lstStyle/>
        <a:p>
          <a:endParaRPr lang="fr-FR"/>
        </a:p>
      </dgm:t>
    </dgm:pt>
    <dgm:pt modelId="{CB4156C7-3CED-42EE-8BC8-4D00CA57C1C2}">
      <dgm:prSet/>
      <dgm:spPr/>
      <dgm:t>
        <a:bodyPr/>
        <a:lstStyle/>
        <a:p>
          <a:pPr rtl="0"/>
          <a:r>
            <a:rPr lang="fr-FR" b="1" dirty="0" smtClean="0">
              <a:hlinkClick xmlns:r="http://schemas.openxmlformats.org/officeDocument/2006/relationships" r:id="rId2"/>
            </a:rPr>
            <a:t>État de la question : le paragraphe de transition</a:t>
          </a:r>
          <a:r>
            <a:rPr lang="fr-FR" b="1" dirty="0" smtClean="0"/>
            <a:t> </a:t>
          </a:r>
          <a:r>
            <a:rPr lang="fr-FR" dirty="0" smtClean="0"/>
            <a:t> </a:t>
          </a:r>
          <a:endParaRPr lang="fr-FR" dirty="0"/>
        </a:p>
      </dgm:t>
    </dgm:pt>
    <dgm:pt modelId="{8CCFD170-5FB3-4548-A737-87383AE0F697}" type="parTrans" cxnId="{D14033DC-C175-44AC-84CB-B0F486439276}">
      <dgm:prSet/>
      <dgm:spPr/>
      <dgm:t>
        <a:bodyPr/>
        <a:lstStyle/>
        <a:p>
          <a:endParaRPr lang="fr-FR"/>
        </a:p>
      </dgm:t>
    </dgm:pt>
    <dgm:pt modelId="{511D4B9C-60A3-4259-9033-09E1582E7F14}" type="sibTrans" cxnId="{D14033DC-C175-44AC-84CB-B0F486439276}">
      <dgm:prSet/>
      <dgm:spPr/>
      <dgm:t>
        <a:bodyPr/>
        <a:lstStyle/>
        <a:p>
          <a:endParaRPr lang="fr-FR"/>
        </a:p>
      </dgm:t>
    </dgm:pt>
    <dgm:pt modelId="{CF81152B-C9BF-4D30-982D-94EF845616F9}">
      <dgm:prSet/>
      <dgm:spPr/>
      <dgm:t>
        <a:bodyPr/>
        <a:lstStyle/>
        <a:p>
          <a:pPr rtl="0"/>
          <a:r>
            <a:rPr lang="fr-FR" b="1" dirty="0" smtClean="0"/>
            <a:t>Partie 2.2 -- »</a:t>
          </a:r>
          <a:r>
            <a:rPr lang="fr-FR" b="1" dirty="0" smtClean="0">
              <a:hlinkClick xmlns:r="http://schemas.openxmlformats.org/officeDocument/2006/relationships" r:id="rId1"/>
            </a:rPr>
            <a:t>Formulation du problème</a:t>
          </a:r>
          <a:endParaRPr lang="fr-FR" b="1" dirty="0"/>
        </a:p>
      </dgm:t>
    </dgm:pt>
    <dgm:pt modelId="{F5EB7019-4D1E-44EF-81CF-A44F9BDC076E}" type="parTrans" cxnId="{A100CEA3-95D0-496F-A5D9-3012827AE64A}">
      <dgm:prSet/>
      <dgm:spPr/>
      <dgm:t>
        <a:bodyPr/>
        <a:lstStyle/>
        <a:p>
          <a:endParaRPr lang="fr-FR"/>
        </a:p>
      </dgm:t>
    </dgm:pt>
    <dgm:pt modelId="{9444D9A0-0D80-4093-BE55-5ABF9F0B95D9}" type="sibTrans" cxnId="{A100CEA3-95D0-496F-A5D9-3012827AE64A}">
      <dgm:prSet/>
      <dgm:spPr/>
      <dgm:t>
        <a:bodyPr/>
        <a:lstStyle/>
        <a:p>
          <a:endParaRPr lang="fr-FR"/>
        </a:p>
      </dgm:t>
    </dgm:pt>
    <dgm:pt modelId="{B1E6938B-8C8A-410C-AEBF-3A811647EEAC}">
      <dgm:prSet/>
      <dgm:spPr/>
      <dgm:t>
        <a:bodyPr/>
        <a:lstStyle/>
        <a:p>
          <a:pPr rtl="0"/>
          <a:r>
            <a:rPr lang="fr-FR" b="1" dirty="0" smtClean="0"/>
            <a:t>Conclusion</a:t>
          </a:r>
          <a:endParaRPr lang="fr-FR" b="1" dirty="0"/>
        </a:p>
      </dgm:t>
    </dgm:pt>
    <dgm:pt modelId="{C5C545BA-F462-4F9D-96AD-31CB0E99C344}" type="parTrans" cxnId="{A242C715-A3D2-41BA-AC84-DBBC61032845}">
      <dgm:prSet/>
      <dgm:spPr/>
      <dgm:t>
        <a:bodyPr/>
        <a:lstStyle/>
        <a:p>
          <a:endParaRPr lang="fr-FR"/>
        </a:p>
      </dgm:t>
    </dgm:pt>
    <dgm:pt modelId="{B78B4F6D-4F57-49CF-99C6-085EA99DBF32}" type="sibTrans" cxnId="{A242C715-A3D2-41BA-AC84-DBBC61032845}">
      <dgm:prSet/>
      <dgm:spPr/>
      <dgm:t>
        <a:bodyPr/>
        <a:lstStyle/>
        <a:p>
          <a:endParaRPr lang="fr-FR"/>
        </a:p>
      </dgm:t>
    </dgm:pt>
    <dgm:pt modelId="{010E992D-AD86-433F-8283-22000B5C57DD}" type="pres">
      <dgm:prSet presAssocID="{09E8509E-E713-485C-B9BC-075A01B45796}" presName="Name0" presStyleCnt="0">
        <dgm:presLayoutVars>
          <dgm:dir/>
          <dgm:animLvl val="lvl"/>
          <dgm:resizeHandles val="exact"/>
        </dgm:presLayoutVars>
      </dgm:prSet>
      <dgm:spPr/>
    </dgm:pt>
    <dgm:pt modelId="{265E3F08-EC9C-419D-865F-0183CBE0E9D2}" type="pres">
      <dgm:prSet presAssocID="{C7C32F55-F586-4955-92BA-E88CBC755E28}" presName="linNode" presStyleCnt="0"/>
      <dgm:spPr/>
    </dgm:pt>
    <dgm:pt modelId="{867A87F0-77A2-4025-98BE-0FC8F1E03465}" type="pres">
      <dgm:prSet presAssocID="{C7C32F55-F586-4955-92BA-E88CBC755E28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81D0B024-8112-48E8-A4A5-24B92FD154B2}" type="pres">
      <dgm:prSet presAssocID="{4E28DEA0-8F60-4781-BB54-8E1C5E8A772C}" presName="sp" presStyleCnt="0"/>
      <dgm:spPr/>
    </dgm:pt>
    <dgm:pt modelId="{72EC81BA-23E8-4D34-AAE2-2772606FB4EF}" type="pres">
      <dgm:prSet presAssocID="{68E0DFC3-D003-4C24-BD3D-229E2F712E59}" presName="linNode" presStyleCnt="0"/>
      <dgm:spPr/>
    </dgm:pt>
    <dgm:pt modelId="{D2E1B885-4B2F-491F-AB12-AABF54F81FB0}" type="pres">
      <dgm:prSet presAssocID="{68E0DFC3-D003-4C24-BD3D-229E2F712E59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AB582B-4775-4CB1-839F-ADB2E3CC081D}" type="pres">
      <dgm:prSet presAssocID="{BE9F3793-D011-47C9-9366-DCF4CB5377E1}" presName="sp" presStyleCnt="0"/>
      <dgm:spPr/>
    </dgm:pt>
    <dgm:pt modelId="{E8BD22EF-E1F4-4983-B282-C5BB369C48CC}" type="pres">
      <dgm:prSet presAssocID="{CB4156C7-3CED-42EE-8BC8-4D00CA57C1C2}" presName="linNode" presStyleCnt="0"/>
      <dgm:spPr/>
    </dgm:pt>
    <dgm:pt modelId="{5DB4FE3A-6D5A-47BE-99F7-41B9A9F0E400}" type="pres">
      <dgm:prSet presAssocID="{CB4156C7-3CED-42EE-8BC8-4D00CA57C1C2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A4EB9B43-91AA-48A9-BDBD-BAE6E52B7F28}" type="pres">
      <dgm:prSet presAssocID="{511D4B9C-60A3-4259-9033-09E1582E7F14}" presName="sp" presStyleCnt="0"/>
      <dgm:spPr/>
    </dgm:pt>
    <dgm:pt modelId="{3D3CD6E5-3932-4BCD-B8BF-059C005A6FE2}" type="pres">
      <dgm:prSet presAssocID="{CF81152B-C9BF-4D30-982D-94EF845616F9}" presName="linNode" presStyleCnt="0"/>
      <dgm:spPr/>
    </dgm:pt>
    <dgm:pt modelId="{2F31F4DA-61B8-462F-B055-3CEADFD03065}" type="pres">
      <dgm:prSet presAssocID="{CF81152B-C9BF-4D30-982D-94EF845616F9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A12596CD-8F49-463A-BAB3-ACC0AE097E71}" type="pres">
      <dgm:prSet presAssocID="{9444D9A0-0D80-4093-BE55-5ABF9F0B95D9}" presName="sp" presStyleCnt="0"/>
      <dgm:spPr/>
    </dgm:pt>
    <dgm:pt modelId="{5BBBD3C6-FD73-448A-AF19-5C13BD12C2E1}" type="pres">
      <dgm:prSet presAssocID="{B1E6938B-8C8A-410C-AEBF-3A811647EEAC}" presName="linNode" presStyleCnt="0"/>
      <dgm:spPr/>
    </dgm:pt>
    <dgm:pt modelId="{0B8560FF-A36A-4450-9649-10372CD7F947}" type="pres">
      <dgm:prSet presAssocID="{B1E6938B-8C8A-410C-AEBF-3A811647EEAC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58687E45-242A-4FCF-9D45-2BCB609DA139}" type="presOf" srcId="{C7C32F55-F586-4955-92BA-E88CBC755E28}" destId="{867A87F0-77A2-4025-98BE-0FC8F1E03465}" srcOrd="0" destOrd="0" presId="urn:microsoft.com/office/officeart/2005/8/layout/vList5"/>
    <dgm:cxn modelId="{A242C715-A3D2-41BA-AC84-DBBC61032845}" srcId="{09E8509E-E713-485C-B9BC-075A01B45796}" destId="{B1E6938B-8C8A-410C-AEBF-3A811647EEAC}" srcOrd="4" destOrd="0" parTransId="{C5C545BA-F462-4F9D-96AD-31CB0E99C344}" sibTransId="{B78B4F6D-4F57-49CF-99C6-085EA99DBF32}"/>
    <dgm:cxn modelId="{967543F1-3ECE-4F17-84D1-6C4DA956183F}" type="presOf" srcId="{CB4156C7-3CED-42EE-8BC8-4D00CA57C1C2}" destId="{5DB4FE3A-6D5A-47BE-99F7-41B9A9F0E400}" srcOrd="0" destOrd="0" presId="urn:microsoft.com/office/officeart/2005/8/layout/vList5"/>
    <dgm:cxn modelId="{D14033DC-C175-44AC-84CB-B0F486439276}" srcId="{09E8509E-E713-485C-B9BC-075A01B45796}" destId="{CB4156C7-3CED-42EE-8BC8-4D00CA57C1C2}" srcOrd="2" destOrd="0" parTransId="{8CCFD170-5FB3-4548-A737-87383AE0F697}" sibTransId="{511D4B9C-60A3-4259-9033-09E1582E7F14}"/>
    <dgm:cxn modelId="{BC95C51C-0C8F-4FC1-8F91-918801A47ADA}" type="presOf" srcId="{CF81152B-C9BF-4D30-982D-94EF845616F9}" destId="{2F31F4DA-61B8-462F-B055-3CEADFD03065}" srcOrd="0" destOrd="0" presId="urn:microsoft.com/office/officeart/2005/8/layout/vList5"/>
    <dgm:cxn modelId="{A100CEA3-95D0-496F-A5D9-3012827AE64A}" srcId="{09E8509E-E713-485C-B9BC-075A01B45796}" destId="{CF81152B-C9BF-4D30-982D-94EF845616F9}" srcOrd="3" destOrd="0" parTransId="{F5EB7019-4D1E-44EF-81CF-A44F9BDC076E}" sibTransId="{9444D9A0-0D80-4093-BE55-5ABF9F0B95D9}"/>
    <dgm:cxn modelId="{0ED830DB-40FB-4697-A7CC-F0CCE657E66A}" srcId="{09E8509E-E713-485C-B9BC-075A01B45796}" destId="{68E0DFC3-D003-4C24-BD3D-229E2F712E59}" srcOrd="1" destOrd="0" parTransId="{892B747D-58F0-443A-8F81-FF7469F2F927}" sibTransId="{BE9F3793-D011-47C9-9366-DCF4CB5377E1}"/>
    <dgm:cxn modelId="{043BAEBE-74DA-4F97-986C-C6D81B13E5A8}" type="presOf" srcId="{09E8509E-E713-485C-B9BC-075A01B45796}" destId="{010E992D-AD86-433F-8283-22000B5C57DD}" srcOrd="0" destOrd="0" presId="urn:microsoft.com/office/officeart/2005/8/layout/vList5"/>
    <dgm:cxn modelId="{CE5F031C-2C50-4A84-B406-B8DF2234BD84}" type="presOf" srcId="{68E0DFC3-D003-4C24-BD3D-229E2F712E59}" destId="{D2E1B885-4B2F-491F-AB12-AABF54F81FB0}" srcOrd="0" destOrd="0" presId="urn:microsoft.com/office/officeart/2005/8/layout/vList5"/>
    <dgm:cxn modelId="{A7E52683-0779-446C-90C0-D8A9843A7C2E}" type="presOf" srcId="{B1E6938B-8C8A-410C-AEBF-3A811647EEAC}" destId="{0B8560FF-A36A-4450-9649-10372CD7F947}" srcOrd="0" destOrd="0" presId="urn:microsoft.com/office/officeart/2005/8/layout/vList5"/>
    <dgm:cxn modelId="{985A428D-8007-4A8D-A450-DB5574CE3490}" srcId="{09E8509E-E713-485C-B9BC-075A01B45796}" destId="{C7C32F55-F586-4955-92BA-E88CBC755E28}" srcOrd="0" destOrd="0" parTransId="{BDFE78DA-D67B-4A2A-9722-299975CEB002}" sibTransId="{4E28DEA0-8F60-4781-BB54-8E1C5E8A772C}"/>
    <dgm:cxn modelId="{E0AA7BDF-3CE8-4539-B525-13306712215B}" type="presParOf" srcId="{010E992D-AD86-433F-8283-22000B5C57DD}" destId="{265E3F08-EC9C-419D-865F-0183CBE0E9D2}" srcOrd="0" destOrd="0" presId="urn:microsoft.com/office/officeart/2005/8/layout/vList5"/>
    <dgm:cxn modelId="{72800E1A-452A-49FE-BE02-7A482E425328}" type="presParOf" srcId="{265E3F08-EC9C-419D-865F-0183CBE0E9D2}" destId="{867A87F0-77A2-4025-98BE-0FC8F1E03465}" srcOrd="0" destOrd="0" presId="urn:microsoft.com/office/officeart/2005/8/layout/vList5"/>
    <dgm:cxn modelId="{5D83278C-94D5-4694-99E4-D51EBFB889CB}" type="presParOf" srcId="{010E992D-AD86-433F-8283-22000B5C57DD}" destId="{81D0B024-8112-48E8-A4A5-24B92FD154B2}" srcOrd="1" destOrd="0" presId="urn:microsoft.com/office/officeart/2005/8/layout/vList5"/>
    <dgm:cxn modelId="{127BB449-F8F4-4C97-BF6B-9E2D68005892}" type="presParOf" srcId="{010E992D-AD86-433F-8283-22000B5C57DD}" destId="{72EC81BA-23E8-4D34-AAE2-2772606FB4EF}" srcOrd="2" destOrd="0" presId="urn:microsoft.com/office/officeart/2005/8/layout/vList5"/>
    <dgm:cxn modelId="{E61C9D96-12E8-42B9-A917-47120F6A3F11}" type="presParOf" srcId="{72EC81BA-23E8-4D34-AAE2-2772606FB4EF}" destId="{D2E1B885-4B2F-491F-AB12-AABF54F81FB0}" srcOrd="0" destOrd="0" presId="urn:microsoft.com/office/officeart/2005/8/layout/vList5"/>
    <dgm:cxn modelId="{24D1B829-FA3B-44F6-8E5F-2D8B3C37A7DA}" type="presParOf" srcId="{010E992D-AD86-433F-8283-22000B5C57DD}" destId="{CBAB582B-4775-4CB1-839F-ADB2E3CC081D}" srcOrd="3" destOrd="0" presId="urn:microsoft.com/office/officeart/2005/8/layout/vList5"/>
    <dgm:cxn modelId="{C24A6B74-697A-4EA4-AE34-84DBF141EEE9}" type="presParOf" srcId="{010E992D-AD86-433F-8283-22000B5C57DD}" destId="{E8BD22EF-E1F4-4983-B282-C5BB369C48CC}" srcOrd="4" destOrd="0" presId="urn:microsoft.com/office/officeart/2005/8/layout/vList5"/>
    <dgm:cxn modelId="{F3589439-4AEE-4E5A-B0FD-54F29E47D20D}" type="presParOf" srcId="{E8BD22EF-E1F4-4983-B282-C5BB369C48CC}" destId="{5DB4FE3A-6D5A-47BE-99F7-41B9A9F0E400}" srcOrd="0" destOrd="0" presId="urn:microsoft.com/office/officeart/2005/8/layout/vList5"/>
    <dgm:cxn modelId="{87D4FA13-CB2B-4547-A6B1-DD6D0FD9FBEE}" type="presParOf" srcId="{010E992D-AD86-433F-8283-22000B5C57DD}" destId="{A4EB9B43-91AA-48A9-BDBD-BAE6E52B7F28}" srcOrd="5" destOrd="0" presId="urn:microsoft.com/office/officeart/2005/8/layout/vList5"/>
    <dgm:cxn modelId="{BAC42C5E-9710-46D1-87F2-9D971C8104F9}" type="presParOf" srcId="{010E992D-AD86-433F-8283-22000B5C57DD}" destId="{3D3CD6E5-3932-4BCD-B8BF-059C005A6FE2}" srcOrd="6" destOrd="0" presId="urn:microsoft.com/office/officeart/2005/8/layout/vList5"/>
    <dgm:cxn modelId="{CAE03571-321F-4A4A-88D0-3360F29840AA}" type="presParOf" srcId="{3D3CD6E5-3932-4BCD-B8BF-059C005A6FE2}" destId="{2F31F4DA-61B8-462F-B055-3CEADFD03065}" srcOrd="0" destOrd="0" presId="urn:microsoft.com/office/officeart/2005/8/layout/vList5"/>
    <dgm:cxn modelId="{A19E8570-5100-4A6A-96ED-2E342162FAE3}" type="presParOf" srcId="{010E992D-AD86-433F-8283-22000B5C57DD}" destId="{A12596CD-8F49-463A-BAB3-ACC0AE097E71}" srcOrd="7" destOrd="0" presId="urn:microsoft.com/office/officeart/2005/8/layout/vList5"/>
    <dgm:cxn modelId="{127122FA-1F55-41EA-A705-8B597FA6317A}" type="presParOf" srcId="{010E992D-AD86-433F-8283-22000B5C57DD}" destId="{5BBBD3C6-FD73-448A-AF19-5C13BD12C2E1}" srcOrd="8" destOrd="0" presId="urn:microsoft.com/office/officeart/2005/8/layout/vList5"/>
    <dgm:cxn modelId="{90AA966C-3AB2-45D2-B35E-CDAF09C21EEB}" type="presParOf" srcId="{5BBBD3C6-FD73-448A-AF19-5C13BD12C2E1}" destId="{0B8560FF-A36A-4450-9649-10372CD7F947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352C98-E888-48AA-8C65-E06ACF085C5F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9891C-2403-4DCA-8711-A8DC602AFFDD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accent2">
                  <a:lumMod val="75000"/>
                </a:schemeClr>
              </a:solidFill>
            </a:rPr>
            <a:t>UN VRAI PROBLÈME EST:</a:t>
          </a:r>
          <a:endParaRPr lang="fr-FR" sz="2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262981" y="0"/>
        <a:ext cx="5966618" cy="961767"/>
      </dsp:txXfrm>
    </dsp:sp>
    <dsp:sp modelId="{8AEE6754-2E94-479F-9397-73257ABD9191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38B769-B808-4335-9315-5315FF2C24F8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2">
                  <a:lumMod val="75000"/>
                </a:schemeClr>
              </a:solidFill>
            </a:rPr>
            <a:t>1) NON-RÉSOLU = FAILLE ou LACUNE </a:t>
          </a:r>
          <a:endParaRPr lang="fr-FR" sz="23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62981" y="961767"/>
        <a:ext cx="5966618" cy="961767"/>
      </dsp:txXfrm>
    </dsp:sp>
    <dsp:sp modelId="{9E824BEF-7047-4D79-9458-75930DBEBF1C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A0EC0-ED4A-4BA5-84BA-855B49B6ABBD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2">
                  <a:lumMod val="75000"/>
                </a:schemeClr>
              </a:solidFill>
            </a:rPr>
            <a:t>2) PERTINENT</a:t>
          </a:r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/>
            <a:t> </a:t>
          </a:r>
          <a:endParaRPr lang="fr-FR" sz="2300" b="1" kern="1200" dirty="0"/>
        </a:p>
      </dsp:txBody>
      <dsp:txXfrm>
        <a:off x="2262981" y="1923534"/>
        <a:ext cx="5966618" cy="961767"/>
      </dsp:txXfrm>
    </dsp:sp>
    <dsp:sp modelId="{ED79CB5B-F236-49D7-A1A1-6612D1826C7B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EA78-43D9-425B-A967-2E7393751C39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b="1" kern="1200" dirty="0" smtClean="0">
              <a:solidFill>
                <a:schemeClr val="tx2">
                  <a:lumMod val="75000"/>
                </a:schemeClr>
              </a:solidFill>
            </a:rPr>
            <a:t>3) SOLUBLE DE MANIÈRE SCIENTIFIQUE</a:t>
          </a:r>
          <a:endParaRPr lang="fr-FR" sz="23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262981" y="2885301"/>
        <a:ext cx="5966618" cy="9617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CCAB1E-767E-4D5F-B5C0-E65577BD12E2}">
      <dsp:nvSpPr>
        <dsp:cNvPr id="0" name=""/>
        <dsp:cNvSpPr/>
      </dsp:nvSpPr>
      <dsp:spPr>
        <a:xfrm>
          <a:off x="0" y="43731"/>
          <a:ext cx="8229600" cy="1045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Partie 1 -- »</a:t>
          </a:r>
          <a:r>
            <a:rPr lang="fr-FR" sz="2200" b="1" kern="1200" dirty="0" smtClean="0">
              <a:hlinkClick xmlns:r="http://schemas.openxmlformats.org/officeDocument/2006/relationships" r:id="rId1"/>
            </a:rPr>
            <a:t>Introduction</a:t>
          </a:r>
          <a:endParaRPr lang="fr-FR" sz="2200" b="1" kern="1200" dirty="0"/>
        </a:p>
      </dsp:txBody>
      <dsp:txXfrm>
        <a:off x="0" y="43731"/>
        <a:ext cx="8229600" cy="1045361"/>
      </dsp:txXfrm>
    </dsp:sp>
    <dsp:sp modelId="{4C64DA95-8F68-4994-BFBC-62CB0EE7E816}">
      <dsp:nvSpPr>
        <dsp:cNvPr id="0" name=""/>
        <dsp:cNvSpPr/>
      </dsp:nvSpPr>
      <dsp:spPr>
        <a:xfrm>
          <a:off x="0" y="1187012"/>
          <a:ext cx="8229600" cy="22935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Partie 2 -- »</a:t>
          </a:r>
          <a:r>
            <a:rPr lang="fr-FR" sz="2200" b="1" kern="1200" dirty="0" smtClean="0">
              <a:hlinkClick xmlns:r="http://schemas.openxmlformats.org/officeDocument/2006/relationships" r:id="rId1"/>
            </a:rPr>
            <a:t>Développement</a:t>
          </a:r>
          <a:endParaRPr lang="fr-FR" sz="2200" b="1" kern="1200" dirty="0" smtClean="0"/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b="1" kern="1200" dirty="0" smtClean="0"/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b="1" kern="1200" dirty="0"/>
        </a:p>
      </dsp:txBody>
      <dsp:txXfrm>
        <a:off x="0" y="1187012"/>
        <a:ext cx="8229600" cy="2293565"/>
      </dsp:txXfrm>
    </dsp:sp>
    <dsp:sp modelId="{7D9156B0-E100-40C5-B502-4D90A017821A}">
      <dsp:nvSpPr>
        <dsp:cNvPr id="0" name=""/>
        <dsp:cNvSpPr/>
      </dsp:nvSpPr>
      <dsp:spPr>
        <a:xfrm>
          <a:off x="0" y="3578498"/>
          <a:ext cx="8229600" cy="903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kern="1200" dirty="0" smtClean="0"/>
            <a:t>Partie 3 --»</a:t>
          </a:r>
          <a:r>
            <a:rPr lang="fr-FR" sz="2200" b="1" kern="1200" dirty="0" smtClean="0">
              <a:hlinkClick xmlns:r="http://schemas.openxmlformats.org/officeDocument/2006/relationships" r:id="rId1"/>
            </a:rPr>
            <a:t>Conclusion</a:t>
          </a:r>
          <a:r>
            <a:rPr lang="fr-FR" sz="2200" kern="1200" dirty="0" smtClean="0"/>
            <a:t/>
          </a:r>
          <a:br>
            <a:rPr lang="fr-FR" sz="2200" kern="1200" dirty="0" smtClean="0"/>
          </a:br>
          <a:endParaRPr lang="fr-FR" sz="2200" kern="1200" dirty="0"/>
        </a:p>
      </dsp:txBody>
      <dsp:txXfrm>
        <a:off x="0" y="3578498"/>
        <a:ext cx="8229600" cy="90373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C83159-FB3D-4C65-9014-08393435150B}">
      <dsp:nvSpPr>
        <dsp:cNvPr id="0" name=""/>
        <dsp:cNvSpPr/>
      </dsp:nvSpPr>
      <dsp:spPr>
        <a:xfrm>
          <a:off x="10328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Quel est le problème à étudier?</a:t>
          </a:r>
          <a:endParaRPr lang="fr-FR" sz="2100" kern="1200" dirty="0"/>
        </a:p>
      </dsp:txBody>
      <dsp:txXfrm>
        <a:off x="10328" y="0"/>
        <a:ext cx="5410101" cy="814673"/>
      </dsp:txXfrm>
    </dsp:sp>
    <dsp:sp modelId="{95D31227-73BC-486A-B78E-B33A6ED7FB0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Quelle est l'origine de ce problème ?</a:t>
          </a:r>
          <a:endParaRPr lang="fr-FR" sz="2100" kern="1200" dirty="0"/>
        </a:p>
      </dsp:txBody>
      <dsp:txXfrm>
        <a:off x="473202" y="927822"/>
        <a:ext cx="5334052" cy="814673"/>
      </dsp:txXfrm>
    </dsp:sp>
    <dsp:sp modelId="{59F7C665-0BB0-4617-90CC-9EACD7A507DE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Quels sont les faits observés ?</a:t>
          </a:r>
          <a:endParaRPr lang="fr-FR" sz="2100" kern="1200" dirty="0"/>
        </a:p>
      </dsp:txBody>
      <dsp:txXfrm>
        <a:off x="946404" y="1855644"/>
        <a:ext cx="5334052" cy="814673"/>
      </dsp:txXfrm>
    </dsp:sp>
    <dsp:sp modelId="{0E2F19E4-A5E7-48AA-83C2-41A1F6D4D14C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Comment les décrire ?</a:t>
          </a:r>
          <a:endParaRPr lang="fr-FR" sz="2100" kern="1200" dirty="0"/>
        </a:p>
      </dsp:txBody>
      <dsp:txXfrm>
        <a:off x="1419605" y="2783467"/>
        <a:ext cx="5334052" cy="814673"/>
      </dsp:txXfrm>
    </dsp:sp>
    <dsp:sp modelId="{79A13B67-6948-4E72-BA5C-0EAC87A885F3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Pourquoi est-il important d'étudier ce problème ?</a:t>
          </a:r>
          <a:endParaRPr lang="fr-FR" sz="2100" kern="1200" dirty="0"/>
        </a:p>
      </dsp:txBody>
      <dsp:txXfrm>
        <a:off x="1892808" y="3711289"/>
        <a:ext cx="5334052" cy="814673"/>
      </dsp:txXfrm>
    </dsp:sp>
    <dsp:sp modelId="{15877882-A63E-41F0-B6D2-684AF3D505EB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5807254" y="595164"/>
        <a:ext cx="529537" cy="529537"/>
      </dsp:txXfrm>
    </dsp:sp>
    <dsp:sp modelId="{D34F63EA-1F86-402E-8685-B6E479A18540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6280456" y="1522986"/>
        <a:ext cx="529537" cy="529537"/>
      </dsp:txXfrm>
    </dsp:sp>
    <dsp:sp modelId="{EE9894D5-1912-4835-BD05-8191917AF330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6753658" y="2437231"/>
        <a:ext cx="529537" cy="529537"/>
      </dsp:txXfrm>
    </dsp:sp>
    <dsp:sp modelId="{01CEDBB8-A2B4-4D26-99E1-BA91857F462A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400" kern="1200"/>
        </a:p>
      </dsp:txBody>
      <dsp:txXfrm>
        <a:off x="7226860" y="3374105"/>
        <a:ext cx="529537" cy="52953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7A87F0-77A2-4025-98BE-0FC8F1E03465}">
      <dsp:nvSpPr>
        <dsp:cNvPr id="0" name=""/>
        <dsp:cNvSpPr/>
      </dsp:nvSpPr>
      <dsp:spPr>
        <a:xfrm>
          <a:off x="2633471" y="1988"/>
          <a:ext cx="296265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Introduction</a:t>
          </a:r>
          <a:r>
            <a:rPr lang="fr-FR" sz="1700" kern="1200" dirty="0" smtClean="0"/>
            <a:t> </a:t>
          </a:r>
          <a:endParaRPr lang="fr-FR" sz="1700" kern="1200" dirty="0"/>
        </a:p>
      </dsp:txBody>
      <dsp:txXfrm>
        <a:off x="2633471" y="1988"/>
        <a:ext cx="2962656" cy="869612"/>
      </dsp:txXfrm>
    </dsp:sp>
    <dsp:sp modelId="{D2E1B885-4B2F-491F-AB12-AABF54F81FB0}">
      <dsp:nvSpPr>
        <dsp:cNvPr id="0" name=""/>
        <dsp:cNvSpPr/>
      </dsp:nvSpPr>
      <dsp:spPr>
        <a:xfrm>
          <a:off x="2633471" y="915082"/>
          <a:ext cx="296265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Partie 2.1 -- »</a:t>
          </a:r>
          <a:r>
            <a:rPr lang="fr-FR" sz="1700" b="1" kern="1200" dirty="0" smtClean="0">
              <a:hlinkClick xmlns:r="http://schemas.openxmlformats.org/officeDocument/2006/relationships" r:id="rId1"/>
            </a:rPr>
            <a:t>État de la question = définir, expliquer, appuyer</a:t>
          </a:r>
          <a:endParaRPr lang="fr-FR" sz="1700" b="1" kern="1200" dirty="0"/>
        </a:p>
      </dsp:txBody>
      <dsp:txXfrm>
        <a:off x="2633471" y="915082"/>
        <a:ext cx="2962656" cy="869612"/>
      </dsp:txXfrm>
    </dsp:sp>
    <dsp:sp modelId="{5DB4FE3A-6D5A-47BE-99F7-41B9A9F0E400}">
      <dsp:nvSpPr>
        <dsp:cNvPr id="0" name=""/>
        <dsp:cNvSpPr/>
      </dsp:nvSpPr>
      <dsp:spPr>
        <a:xfrm>
          <a:off x="2633471" y="1828175"/>
          <a:ext cx="296265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hlinkClick xmlns:r="http://schemas.openxmlformats.org/officeDocument/2006/relationships" r:id="rId2"/>
            </a:rPr>
            <a:t>État de la question : le paragraphe de transition</a:t>
          </a:r>
          <a:r>
            <a:rPr lang="fr-FR" sz="1700" b="1" kern="1200" dirty="0" smtClean="0"/>
            <a:t> </a:t>
          </a:r>
          <a:r>
            <a:rPr lang="fr-FR" sz="1700" kern="1200" dirty="0" smtClean="0"/>
            <a:t> </a:t>
          </a:r>
          <a:endParaRPr lang="fr-FR" sz="1700" kern="1200" dirty="0"/>
        </a:p>
      </dsp:txBody>
      <dsp:txXfrm>
        <a:off x="2633471" y="1828175"/>
        <a:ext cx="2962656" cy="869612"/>
      </dsp:txXfrm>
    </dsp:sp>
    <dsp:sp modelId="{2F31F4DA-61B8-462F-B055-3CEADFD03065}">
      <dsp:nvSpPr>
        <dsp:cNvPr id="0" name=""/>
        <dsp:cNvSpPr/>
      </dsp:nvSpPr>
      <dsp:spPr>
        <a:xfrm>
          <a:off x="2633471" y="2741268"/>
          <a:ext cx="296265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Partie 2.2 -- »</a:t>
          </a:r>
          <a:r>
            <a:rPr lang="fr-FR" sz="1700" b="1" kern="1200" dirty="0" smtClean="0">
              <a:hlinkClick xmlns:r="http://schemas.openxmlformats.org/officeDocument/2006/relationships" r:id="rId1"/>
            </a:rPr>
            <a:t>Formulation du problème</a:t>
          </a:r>
          <a:endParaRPr lang="fr-FR" sz="1700" b="1" kern="1200" dirty="0"/>
        </a:p>
      </dsp:txBody>
      <dsp:txXfrm>
        <a:off x="2633471" y="2741268"/>
        <a:ext cx="2962656" cy="869612"/>
      </dsp:txXfrm>
    </dsp:sp>
    <dsp:sp modelId="{0B8560FF-A36A-4450-9649-10372CD7F947}">
      <dsp:nvSpPr>
        <dsp:cNvPr id="0" name=""/>
        <dsp:cNvSpPr/>
      </dsp:nvSpPr>
      <dsp:spPr>
        <a:xfrm>
          <a:off x="2633471" y="3654361"/>
          <a:ext cx="2962656" cy="869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Conclusion</a:t>
          </a:r>
          <a:endParaRPr lang="fr-FR" sz="1700" b="1" kern="1200" dirty="0"/>
        </a:p>
      </dsp:txBody>
      <dsp:txXfrm>
        <a:off x="2633471" y="3654361"/>
        <a:ext cx="2962656" cy="86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AA1D2-E7BB-4C51-80CE-E0147F54F631}" type="datetimeFigureOut">
              <a:rPr lang="fr-FR" smtClean="0"/>
              <a:pPr/>
              <a:t>25/10/2013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02BB7-D62D-4F2A-B6BC-B38ADD35E3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003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02BB7-D62D-4F2A-B6BC-B38ADD35E34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6EF-EC14-4423-8DA9-D606AC23AA2B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FB002-D2D6-44E3-BBE8-DD3B7C33C274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3FE0-B308-47D4-B133-C290590CD38D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938B-5F5B-4FBD-8FE7-ED36E6EAA2BF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0C864-96F0-40D2-897B-C9FE94849061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D22A-4455-49AB-AD35-B5F6BA4E9583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A5E5-57F6-493F-BEEF-394D033A7B17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64ED-B598-49AD-BE97-72C49EE7AB79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860F-E820-4B86-83C6-93BDC312E007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462D-DAA7-4765-A3B6-390FFAE5C98D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E4AE-F948-4944-8777-7E713073F34B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4A1B-AB24-46B8-A77B-E6271A02C7B7}" type="datetime1">
              <a:rPr lang="fr-FR" smtClean="0"/>
              <a:pPr/>
              <a:t>25/10/2013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0F3F-6F3D-4033-818B-52E27D71B4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ped.cahuntsic.ca/sc_sociales/psy/methosite/consignes/etape1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oleObject" Target="../embeddings/oleObject1.bin"/><Relationship Id="rId7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slide" Target="slide10.xml"/><Relationship Id="rId4" Type="http://schemas.openxmlformats.org/officeDocument/2006/relationships/oleObject" Target="../embeddings/oleObject2.bin"/><Relationship Id="rId9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/>
          <p:nvPr/>
        </p:nvSpPr>
        <p:spPr>
          <a:xfrm>
            <a:off x="4391891" y="1302327"/>
            <a:ext cx="2935985" cy="2038429"/>
          </a:xfrm>
          <a:custGeom>
            <a:avLst/>
            <a:gdLst>
              <a:gd name="connsiteX0" fmla="*/ 0 w 2935985"/>
              <a:gd name="connsiteY0" fmla="*/ 0 h 2038429"/>
              <a:gd name="connsiteX1" fmla="*/ 0 w 2935985"/>
              <a:gd name="connsiteY1" fmla="*/ 0 h 2038429"/>
              <a:gd name="connsiteX2" fmla="*/ 180109 w 2935985"/>
              <a:gd name="connsiteY2" fmla="*/ 346364 h 2038429"/>
              <a:gd name="connsiteX3" fmla="*/ 221673 w 2935985"/>
              <a:gd name="connsiteY3" fmla="*/ 415637 h 2038429"/>
              <a:gd name="connsiteX4" fmla="*/ 263236 w 2935985"/>
              <a:gd name="connsiteY4" fmla="*/ 526473 h 2038429"/>
              <a:gd name="connsiteX5" fmla="*/ 457200 w 2935985"/>
              <a:gd name="connsiteY5" fmla="*/ 983673 h 2038429"/>
              <a:gd name="connsiteX6" fmla="*/ 623454 w 2935985"/>
              <a:gd name="connsiteY6" fmla="*/ 1163782 h 2038429"/>
              <a:gd name="connsiteX7" fmla="*/ 928254 w 2935985"/>
              <a:gd name="connsiteY7" fmla="*/ 1371600 h 2038429"/>
              <a:gd name="connsiteX8" fmla="*/ 997527 w 2935985"/>
              <a:gd name="connsiteY8" fmla="*/ 1385455 h 2038429"/>
              <a:gd name="connsiteX9" fmla="*/ 1052945 w 2935985"/>
              <a:gd name="connsiteY9" fmla="*/ 1413164 h 2038429"/>
              <a:gd name="connsiteX10" fmla="*/ 1163782 w 2935985"/>
              <a:gd name="connsiteY10" fmla="*/ 1454728 h 2038429"/>
              <a:gd name="connsiteX11" fmla="*/ 1205345 w 2935985"/>
              <a:gd name="connsiteY11" fmla="*/ 1482437 h 2038429"/>
              <a:gd name="connsiteX12" fmla="*/ 1316182 w 2935985"/>
              <a:gd name="connsiteY12" fmla="*/ 1510146 h 2038429"/>
              <a:gd name="connsiteX13" fmla="*/ 1371600 w 2935985"/>
              <a:gd name="connsiteY13" fmla="*/ 1524000 h 2038429"/>
              <a:gd name="connsiteX14" fmla="*/ 1496291 w 2935985"/>
              <a:gd name="connsiteY14" fmla="*/ 1565564 h 2038429"/>
              <a:gd name="connsiteX15" fmla="*/ 1648691 w 2935985"/>
              <a:gd name="connsiteY15" fmla="*/ 1620982 h 2038429"/>
              <a:gd name="connsiteX16" fmla="*/ 2022764 w 2935985"/>
              <a:gd name="connsiteY16" fmla="*/ 1648691 h 2038429"/>
              <a:gd name="connsiteX17" fmla="*/ 2119745 w 2935985"/>
              <a:gd name="connsiteY17" fmla="*/ 1662546 h 2038429"/>
              <a:gd name="connsiteX18" fmla="*/ 2202873 w 2935985"/>
              <a:gd name="connsiteY18" fmla="*/ 1676400 h 2038429"/>
              <a:gd name="connsiteX19" fmla="*/ 2369127 w 2935985"/>
              <a:gd name="connsiteY19" fmla="*/ 1690255 h 2038429"/>
              <a:gd name="connsiteX20" fmla="*/ 2424545 w 2935985"/>
              <a:gd name="connsiteY20" fmla="*/ 1717964 h 2038429"/>
              <a:gd name="connsiteX21" fmla="*/ 2535382 w 2935985"/>
              <a:gd name="connsiteY21" fmla="*/ 1745673 h 2038429"/>
              <a:gd name="connsiteX22" fmla="*/ 2618509 w 2935985"/>
              <a:gd name="connsiteY22" fmla="*/ 1787237 h 2038429"/>
              <a:gd name="connsiteX23" fmla="*/ 2770909 w 2935985"/>
              <a:gd name="connsiteY23" fmla="*/ 1870364 h 2038429"/>
              <a:gd name="connsiteX24" fmla="*/ 2729345 w 2935985"/>
              <a:gd name="connsiteY24" fmla="*/ 1925782 h 2038429"/>
              <a:gd name="connsiteX25" fmla="*/ 2673927 w 2935985"/>
              <a:gd name="connsiteY25" fmla="*/ 1967346 h 2038429"/>
              <a:gd name="connsiteX26" fmla="*/ 2701636 w 2935985"/>
              <a:gd name="connsiteY26" fmla="*/ 2008909 h 2038429"/>
              <a:gd name="connsiteX27" fmla="*/ 2826327 w 2935985"/>
              <a:gd name="connsiteY27" fmla="*/ 2022764 h 2038429"/>
              <a:gd name="connsiteX28" fmla="*/ 2923309 w 2935985"/>
              <a:gd name="connsiteY28" fmla="*/ 2036618 h 2038429"/>
              <a:gd name="connsiteX29" fmla="*/ 55418 w 2935985"/>
              <a:gd name="connsiteY29" fmla="*/ 2008909 h 2038429"/>
              <a:gd name="connsiteX30" fmla="*/ 0 w 2935985"/>
              <a:gd name="connsiteY30" fmla="*/ 0 h 203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5985" h="2038429">
                <a:moveTo>
                  <a:pt x="0" y="0"/>
                </a:moveTo>
                <a:lnTo>
                  <a:pt x="0" y="0"/>
                </a:lnTo>
                <a:cubicBezTo>
                  <a:pt x="60036" y="115455"/>
                  <a:pt x="118871" y="231542"/>
                  <a:pt x="180109" y="346364"/>
                </a:cubicBezTo>
                <a:cubicBezTo>
                  <a:pt x="192781" y="370124"/>
                  <a:pt x="209630" y="391551"/>
                  <a:pt x="221673" y="415637"/>
                </a:cubicBezTo>
                <a:cubicBezTo>
                  <a:pt x="268878" y="510047"/>
                  <a:pt x="233254" y="454516"/>
                  <a:pt x="263236" y="526473"/>
                </a:cubicBezTo>
                <a:cubicBezTo>
                  <a:pt x="326908" y="679286"/>
                  <a:pt x="375741" y="839553"/>
                  <a:pt x="457200" y="983673"/>
                </a:cubicBezTo>
                <a:cubicBezTo>
                  <a:pt x="497403" y="1054801"/>
                  <a:pt x="558091" y="1114760"/>
                  <a:pt x="623454" y="1163782"/>
                </a:cubicBezTo>
                <a:cubicBezTo>
                  <a:pt x="695514" y="1217827"/>
                  <a:pt x="821008" y="1332602"/>
                  <a:pt x="928254" y="1371600"/>
                </a:cubicBezTo>
                <a:cubicBezTo>
                  <a:pt x="950385" y="1379647"/>
                  <a:pt x="974436" y="1380837"/>
                  <a:pt x="997527" y="1385455"/>
                </a:cubicBezTo>
                <a:cubicBezTo>
                  <a:pt x="1016000" y="1394691"/>
                  <a:pt x="1033962" y="1405028"/>
                  <a:pt x="1052945" y="1413164"/>
                </a:cubicBezTo>
                <a:cubicBezTo>
                  <a:pt x="1136888" y="1449139"/>
                  <a:pt x="1048959" y="1397316"/>
                  <a:pt x="1163782" y="1454728"/>
                </a:cubicBezTo>
                <a:cubicBezTo>
                  <a:pt x="1178675" y="1462175"/>
                  <a:pt x="1189697" y="1476747"/>
                  <a:pt x="1205345" y="1482437"/>
                </a:cubicBezTo>
                <a:cubicBezTo>
                  <a:pt x="1241135" y="1495451"/>
                  <a:pt x="1279236" y="1500910"/>
                  <a:pt x="1316182" y="1510146"/>
                </a:cubicBezTo>
                <a:lnTo>
                  <a:pt x="1371600" y="1524000"/>
                </a:lnTo>
                <a:cubicBezTo>
                  <a:pt x="1473205" y="1574803"/>
                  <a:pt x="1378119" y="1533335"/>
                  <a:pt x="1496291" y="1565564"/>
                </a:cubicBezTo>
                <a:cubicBezTo>
                  <a:pt x="1552192" y="1580810"/>
                  <a:pt x="1595571" y="1599734"/>
                  <a:pt x="1648691" y="1620982"/>
                </a:cubicBezTo>
                <a:cubicBezTo>
                  <a:pt x="1828451" y="1591023"/>
                  <a:pt x="1704011" y="1603155"/>
                  <a:pt x="2022764" y="1648691"/>
                </a:cubicBezTo>
                <a:cubicBezTo>
                  <a:pt x="2055091" y="1653309"/>
                  <a:pt x="2087534" y="1657178"/>
                  <a:pt x="2119745" y="1662546"/>
                </a:cubicBezTo>
                <a:cubicBezTo>
                  <a:pt x="2147454" y="1667164"/>
                  <a:pt x="2174953" y="1673298"/>
                  <a:pt x="2202873" y="1676400"/>
                </a:cubicBezTo>
                <a:cubicBezTo>
                  <a:pt x="2258143" y="1682541"/>
                  <a:pt x="2313709" y="1685637"/>
                  <a:pt x="2369127" y="1690255"/>
                </a:cubicBezTo>
                <a:cubicBezTo>
                  <a:pt x="2387600" y="1699491"/>
                  <a:pt x="2405562" y="1709828"/>
                  <a:pt x="2424545" y="1717964"/>
                </a:cubicBezTo>
                <a:cubicBezTo>
                  <a:pt x="2461818" y="1733938"/>
                  <a:pt x="2494729" y="1737542"/>
                  <a:pt x="2535382" y="1745673"/>
                </a:cubicBezTo>
                <a:cubicBezTo>
                  <a:pt x="2703531" y="1857774"/>
                  <a:pt x="2460781" y="1701204"/>
                  <a:pt x="2618509" y="1787237"/>
                </a:cubicBezTo>
                <a:cubicBezTo>
                  <a:pt x="2787937" y="1879652"/>
                  <a:pt x="2672524" y="1837568"/>
                  <a:pt x="2770909" y="1870364"/>
                </a:cubicBezTo>
                <a:cubicBezTo>
                  <a:pt x="2757054" y="1888837"/>
                  <a:pt x="2745673" y="1909454"/>
                  <a:pt x="2729345" y="1925782"/>
                </a:cubicBezTo>
                <a:cubicBezTo>
                  <a:pt x="2713017" y="1942110"/>
                  <a:pt x="2681229" y="1945440"/>
                  <a:pt x="2673927" y="1967346"/>
                </a:cubicBezTo>
                <a:cubicBezTo>
                  <a:pt x="2668662" y="1983142"/>
                  <a:pt x="2685988" y="2003219"/>
                  <a:pt x="2701636" y="2008909"/>
                </a:cubicBezTo>
                <a:cubicBezTo>
                  <a:pt x="2740938" y="2023200"/>
                  <a:pt x="2784928" y="2016850"/>
                  <a:pt x="2826327" y="2022764"/>
                </a:cubicBezTo>
                <a:cubicBezTo>
                  <a:pt x="2935985" y="2038429"/>
                  <a:pt x="2859764" y="2036618"/>
                  <a:pt x="2923309" y="2036618"/>
                </a:cubicBezTo>
                <a:lnTo>
                  <a:pt x="55418" y="200890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Secteurs 3"/>
          <p:cNvSpPr/>
          <p:nvPr/>
        </p:nvSpPr>
        <p:spPr>
          <a:xfrm>
            <a:off x="1403648" y="1268760"/>
            <a:ext cx="5904656" cy="4104456"/>
          </a:xfrm>
          <a:prstGeom prst="pi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8F5C31"/>
                </a:solidFill>
              </a:rPr>
              <a:t>La spécification de la problématique</a:t>
            </a:r>
            <a:endParaRPr lang="fr-FR" b="1" dirty="0">
              <a:solidFill>
                <a:srgbClr val="8F5C3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Préparé et présenté par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SAOUDI </a:t>
            </a:r>
            <a:r>
              <a:rPr lang="fr-FR" dirty="0" err="1" smtClean="0">
                <a:solidFill>
                  <a:schemeClr val="bg1"/>
                </a:solidFill>
              </a:rPr>
              <a:t>Lalia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smtClean="0">
                <a:solidFill>
                  <a:schemeClr val="bg1"/>
                </a:solidFill>
              </a:rPr>
              <a:t>2013-2014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8" name="Secteurs 20"/>
          <p:cNvSpPr/>
          <p:nvPr/>
        </p:nvSpPr>
        <p:spPr>
          <a:xfrm>
            <a:off x="3995936" y="1340945"/>
            <a:ext cx="791809" cy="4166183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75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9" name="Secteurs 21"/>
          <p:cNvSpPr/>
          <p:nvPr/>
        </p:nvSpPr>
        <p:spPr>
          <a:xfrm rot="10800000">
            <a:off x="4139952" y="1340768"/>
            <a:ext cx="646250" cy="417646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75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051720" y="0"/>
            <a:ext cx="5112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b="1" dirty="0" smtClean="0">
                <a:solidFill>
                  <a:schemeClr val="bg1"/>
                </a:solidFill>
              </a:rPr>
              <a:t>Université de M'</a:t>
            </a:r>
            <a:r>
              <a:rPr lang="fr-FR" b="1" dirty="0" err="1" smtClean="0">
                <a:solidFill>
                  <a:schemeClr val="bg1"/>
                </a:solidFill>
              </a:rPr>
              <a:t>sila</a:t>
            </a:r>
            <a:endParaRPr lang="fr-FR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bg1"/>
                </a:solidFill>
              </a:rPr>
              <a:t>Faculté des Mathématiques et de l’Informatique</a:t>
            </a:r>
          </a:p>
          <a:p>
            <a:pPr algn="ctr">
              <a:defRPr/>
            </a:pPr>
            <a:r>
              <a:rPr lang="fr-FR" b="1" dirty="0" smtClean="0">
                <a:solidFill>
                  <a:schemeClr val="bg1"/>
                </a:solidFill>
              </a:rPr>
              <a:t>Département d’informatique</a:t>
            </a:r>
          </a:p>
          <a:p>
            <a:pPr algn="ctr">
              <a:defRPr/>
            </a:pPr>
            <a:r>
              <a:rPr lang="fr-FR" b="1" dirty="0" smtClean="0">
                <a:solidFill>
                  <a:schemeClr val="bg1"/>
                </a:solidFill>
              </a:rPr>
              <a:t>Spécialité: </a:t>
            </a:r>
            <a:r>
              <a:rPr lang="fr-FR" b="1" dirty="0" smtClean="0">
                <a:solidFill>
                  <a:schemeClr val="bg1"/>
                </a:solidFill>
              </a:rPr>
              <a:t>Master2</a:t>
            </a:r>
            <a:endParaRPr lang="fr-FR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3469E-6 L 0.31129 -0.0104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63645E-6 L -0.33473 0.0046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827584" y="47667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De l’idée de recherche au problème de recherche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162880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smtClean="0"/>
              <a:t>Les sources </a:t>
            </a:r>
            <a:r>
              <a:rPr lang="fr-FR" b="1" i="1" dirty="0" smtClean="0"/>
              <a:t>d’idées: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L’expérience </a:t>
            </a:r>
            <a:r>
              <a:rPr lang="fr-FR" i="1" dirty="0" smtClean="0"/>
              <a:t>personnelle et </a:t>
            </a:r>
            <a:r>
              <a:rPr lang="fr-FR" i="1" dirty="0" smtClean="0"/>
              <a:t>l’observation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2. La littérature </a:t>
            </a:r>
            <a:r>
              <a:rPr lang="fr-FR" i="1" dirty="0" smtClean="0"/>
              <a:t>existante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3. Un problème </a:t>
            </a:r>
            <a:r>
              <a:rPr lang="fr-FR" i="1" dirty="0" smtClean="0"/>
              <a:t>réel : 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Le folklore et les croyances </a:t>
            </a:r>
            <a:r>
              <a:rPr lang="fr-FR" i="1" dirty="0" smtClean="0"/>
              <a:t>populaires</a:t>
            </a:r>
          </a:p>
          <a:p>
            <a:pPr marL="342900" indent="-342900"/>
            <a:r>
              <a:rPr lang="fr-FR" b="1" i="1" dirty="0" smtClean="0"/>
              <a:t>Les critères de </a:t>
            </a:r>
            <a:r>
              <a:rPr lang="fr-FR" b="1" i="1" dirty="0" smtClean="0"/>
              <a:t>sélection: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Intérêt </a:t>
            </a:r>
            <a:r>
              <a:rPr lang="fr-FR" i="1" dirty="0" smtClean="0"/>
              <a:t>que suscite l’idée chez le </a:t>
            </a:r>
            <a:r>
              <a:rPr lang="fr-FR" i="1" dirty="0" smtClean="0"/>
              <a:t>chercheur: </a:t>
            </a:r>
            <a:r>
              <a:rPr lang="fr-FR" dirty="0" smtClean="0"/>
              <a:t>Le chercheur </a:t>
            </a:r>
            <a:r>
              <a:rPr lang="fr-FR" dirty="0" smtClean="0"/>
              <a:t>devra « </a:t>
            </a:r>
            <a:r>
              <a:rPr lang="fr-FR" dirty="0" smtClean="0"/>
              <a:t>vivre » avec son sujet de recherche de nombreux </a:t>
            </a:r>
            <a:r>
              <a:rPr lang="fr-FR" dirty="0" smtClean="0"/>
              <a:t>mois.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Disponibilité </a:t>
            </a:r>
            <a:r>
              <a:rPr lang="fr-FR" i="1" dirty="0" smtClean="0"/>
              <a:t>de l’information sur le </a:t>
            </a:r>
            <a:r>
              <a:rPr lang="fr-FR" i="1" dirty="0" smtClean="0"/>
              <a:t>sujet.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La </a:t>
            </a:r>
            <a:r>
              <a:rPr lang="fr-FR" i="1" dirty="0" smtClean="0"/>
              <a:t>pertinence sociale du </a:t>
            </a:r>
            <a:r>
              <a:rPr lang="fr-FR" i="1" dirty="0" smtClean="0"/>
              <a:t>sujet.</a:t>
            </a:r>
          </a:p>
          <a:p>
            <a:pPr marL="342900" indent="-342900">
              <a:buAutoNum type="arabicPeriod"/>
            </a:pPr>
            <a:r>
              <a:rPr lang="fr-FR" i="1" dirty="0" smtClean="0"/>
              <a:t>Le </a:t>
            </a:r>
            <a:r>
              <a:rPr lang="fr-FR" i="1" dirty="0" smtClean="0"/>
              <a:t>traitement antérieur du sujet</a:t>
            </a:r>
            <a:endParaRPr lang="fr-FR" i="1" dirty="0" smtClean="0"/>
          </a:p>
          <a:p>
            <a:pPr marL="342900" indent="-342900">
              <a:buAutoNum type="arabicPeriod"/>
            </a:pPr>
            <a:endParaRPr lang="fr-FR" dirty="0" smtClean="0"/>
          </a:p>
          <a:p>
            <a:endParaRPr lang="fr-FR" i="1" dirty="0" smtClean="0"/>
          </a:p>
          <a:p>
            <a:pPr marL="342900" indent="-342900">
              <a:buAutoNum type="arabicPeriod"/>
            </a:pPr>
            <a:endParaRPr lang="fr-FR" i="1" dirty="0" smtClean="0"/>
          </a:p>
          <a:p>
            <a:pPr marL="342900" indent="-342900"/>
            <a:endParaRPr lang="fr-FR" dirty="0"/>
          </a:p>
        </p:txBody>
      </p:sp>
      <p:sp>
        <p:nvSpPr>
          <p:cNvPr id="9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0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Présenter le problème de recherche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</a:t>
            </a:r>
            <a:r>
              <a:rPr lang="fr-FR" dirty="0" err="1" smtClean="0"/>
              <a:t>pb</a:t>
            </a:r>
            <a:r>
              <a:rPr lang="fr-FR" dirty="0" smtClean="0"/>
              <a:t> se définit comme quelque chose qui cause certaines difficultés, il correspond à l’écart entre l’état actuel des connaissances et ce qui est souhaité par la communauté scientifique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Manque de connaissance</a:t>
            </a: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>
                <a:solidFill>
                  <a:srgbClr val="00B0F0"/>
                </a:solidFill>
                <a:sym typeface="Wingdings" pitchFamily="2" charset="2"/>
              </a:rPr>
              <a:t>Situation souhaitée: </a:t>
            </a:r>
            <a:r>
              <a:rPr lang="fr-FR" dirty="0" smtClean="0">
                <a:solidFill>
                  <a:schemeClr val="bg1"/>
                </a:solidFill>
                <a:sym typeface="Wingdings" pitchFamily="2" charset="2"/>
              </a:rPr>
              <a:t>mieux connaitre.</a:t>
            </a:r>
          </a:p>
          <a:p>
            <a:r>
              <a:rPr lang="fr-FR" dirty="0" smtClean="0">
                <a:sym typeface="Wingdings" pitchFamily="2" charset="2"/>
              </a:rPr>
              <a:t>Contradiction entre des résultats de recherche </a:t>
            </a:r>
            <a:r>
              <a:rPr lang="fr-FR" dirty="0" smtClean="0">
                <a:solidFill>
                  <a:srgbClr val="00B0F0"/>
                </a:solidFill>
                <a:sym typeface="Wingdings" pitchFamily="2" charset="2"/>
              </a:rPr>
              <a:t>Situation souhaitée: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smtClean="0">
                <a:solidFill>
                  <a:schemeClr val="bg1"/>
                </a:solidFill>
                <a:sym typeface="Wingdings" pitchFamily="2" charset="2"/>
              </a:rPr>
              <a:t>résoudre cette contradiction.</a:t>
            </a:r>
          </a:p>
          <a:p>
            <a:r>
              <a:rPr lang="fr-FR" dirty="0" smtClean="0">
                <a:sym typeface="Wingdings" pitchFamily="2" charset="2"/>
              </a:rPr>
              <a:t>Difficultés affectant la validité des recherches déjà faites </a:t>
            </a:r>
            <a:r>
              <a:rPr lang="fr-FR" dirty="0" smtClean="0">
                <a:solidFill>
                  <a:srgbClr val="00B0F0"/>
                </a:solidFill>
                <a:sym typeface="Wingdings" pitchFamily="2" charset="2"/>
              </a:rPr>
              <a:t> Situation souhaitée: </a:t>
            </a:r>
            <a:r>
              <a:rPr lang="fr-FR" dirty="0" smtClean="0">
                <a:solidFill>
                  <a:schemeClr val="bg1"/>
                </a:solidFill>
                <a:sym typeface="Wingdings" pitchFamily="2" charset="2"/>
              </a:rPr>
              <a:t>résoudre le </a:t>
            </a:r>
            <a:r>
              <a:rPr lang="fr-FR" dirty="0" err="1" smtClean="0">
                <a:solidFill>
                  <a:schemeClr val="bg1"/>
                </a:solidFill>
                <a:sym typeface="Wingdings" pitchFamily="2" charset="2"/>
              </a:rPr>
              <a:t>pb</a:t>
            </a:r>
            <a:r>
              <a:rPr lang="fr-FR" dirty="0" smtClean="0">
                <a:solidFill>
                  <a:schemeClr val="bg1"/>
                </a:solidFill>
                <a:sym typeface="Wingdings" pitchFamily="2" charset="2"/>
              </a:rPr>
              <a:t> de la validité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19944" y="3410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Présenter le problème de recherche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9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La formulation du problème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problème de recherche se formule par voie déductive. La formulation du </a:t>
            </a:r>
            <a:r>
              <a:rPr lang="fr-FR" dirty="0" smtClean="0"/>
              <a:t>problème a </a:t>
            </a:r>
            <a:r>
              <a:rPr lang="fr-FR" dirty="0"/>
              <a:t>égard à la succession logique des éléments et aux relations entre ces </a:t>
            </a:r>
            <a:r>
              <a:rPr lang="fr-FR" dirty="0" smtClean="0"/>
              <a:t>derniers et </a:t>
            </a:r>
            <a:r>
              <a:rPr lang="fr-FR" dirty="0"/>
              <a:t>les écrits auxquels on se réfère</a:t>
            </a:r>
            <a:r>
              <a:rPr lang="fr-FR" dirty="0" smtClean="0"/>
              <a:t>.</a:t>
            </a:r>
          </a:p>
          <a:p>
            <a:r>
              <a:rPr lang="fr-FR" dirty="0"/>
              <a:t>On présente le sujet d'étude,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explique </a:t>
            </a:r>
            <a:r>
              <a:rPr lang="fr-FR" dirty="0" smtClean="0"/>
              <a:t>son </a:t>
            </a:r>
            <a:r>
              <a:rPr lang="fr-FR" dirty="0"/>
              <a:t>i</a:t>
            </a:r>
            <a:r>
              <a:rPr lang="fr-FR" dirty="0" smtClean="0"/>
              <a:t>mportance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on </a:t>
            </a:r>
            <a:r>
              <a:rPr lang="fr-FR" dirty="0"/>
              <a:t>résume les données de fait et les théories appliquées dans le domaine</a:t>
            </a:r>
          </a:p>
          <a:p>
            <a:r>
              <a:rPr lang="fr-FR" dirty="0"/>
              <a:t>et on suggère une solution.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>
                <a:solidFill>
                  <a:schemeClr val="bg1"/>
                </a:solidFill>
              </a:rPr>
              <a:t>L'élaboration d'une argumentation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Argumenter, c'est  convaincre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lecteur que </a:t>
            </a: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>la manière 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d'envisager le problème est pleinement justifié.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mettre </a:t>
            </a:r>
            <a:r>
              <a:rPr lang="fr-FR" dirty="0">
                <a:solidFill>
                  <a:schemeClr val="bg1"/>
                </a:solidFill>
              </a:rPr>
              <a:t>en </a:t>
            </a:r>
            <a:r>
              <a:rPr lang="fr-FR" dirty="0" smtClean="0">
                <a:solidFill>
                  <a:schemeClr val="bg1"/>
                </a:solidFill>
              </a:rPr>
              <a:t>évidence les </a:t>
            </a:r>
            <a:r>
              <a:rPr lang="fr-FR" dirty="0">
                <a:solidFill>
                  <a:schemeClr val="bg1"/>
                </a:solidFill>
              </a:rPr>
              <a:t>données du problème, 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de </a:t>
            </a:r>
            <a:r>
              <a:rPr lang="fr-FR" dirty="0">
                <a:solidFill>
                  <a:schemeClr val="bg1"/>
                </a:solidFill>
              </a:rPr>
              <a:t>fournir des explications, 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de </a:t>
            </a:r>
            <a:r>
              <a:rPr lang="fr-FR" dirty="0">
                <a:solidFill>
                  <a:schemeClr val="bg1"/>
                </a:solidFill>
              </a:rPr>
              <a:t>démontrer l'intérêt des </a:t>
            </a:r>
            <a:r>
              <a:rPr lang="fr-FR" dirty="0" smtClean="0">
                <a:solidFill>
                  <a:schemeClr val="bg1"/>
                </a:solidFill>
              </a:rPr>
              <a:t>faits observés,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</a:t>
            </a:r>
            <a:r>
              <a:rPr lang="fr-FR" dirty="0">
                <a:solidFill>
                  <a:schemeClr val="bg1"/>
                </a:solidFill>
              </a:rPr>
              <a:t>de faire ressortir les relations existant entre des idées et des faits, 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et </a:t>
            </a:r>
            <a:r>
              <a:rPr lang="fr-FR" dirty="0">
                <a:solidFill>
                  <a:schemeClr val="bg1"/>
                </a:solidFill>
              </a:rPr>
              <a:t>de </a:t>
            </a:r>
            <a:r>
              <a:rPr lang="fr-FR" dirty="0" smtClean="0">
                <a:solidFill>
                  <a:schemeClr val="bg1"/>
                </a:solidFill>
              </a:rPr>
              <a:t>justifier la </a:t>
            </a:r>
            <a:r>
              <a:rPr lang="fr-FR" dirty="0">
                <a:solidFill>
                  <a:schemeClr val="bg1"/>
                </a:solidFill>
              </a:rPr>
              <a:t>façon dont on aborde le problème de recherche.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Exemple: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Donner des chiffres sur la charge d’un serveur trop demandé.</a:t>
            </a:r>
          </a:p>
          <a:p>
            <a:r>
              <a:rPr lang="fr-FR" dirty="0" smtClean="0"/>
              <a:t>Des serveurs en déni de service.</a:t>
            </a:r>
          </a:p>
          <a:p>
            <a:r>
              <a:rPr lang="fr-FR" dirty="0" smtClean="0"/>
              <a:t>Le temps de réponse</a:t>
            </a:r>
          </a:p>
          <a:p>
            <a:r>
              <a:rPr lang="fr-FR" dirty="0" err="1" smtClean="0"/>
              <a:t>etc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Types de questions et formulation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La manière de poser le problème varie suivant le type de </a:t>
            </a:r>
            <a:r>
              <a:rPr lang="fr-FR" dirty="0" smtClean="0"/>
              <a:t>question:</a:t>
            </a:r>
          </a:p>
          <a:p>
            <a:r>
              <a:rPr lang="fr-FR" dirty="0">
                <a:solidFill>
                  <a:schemeClr val="bg1"/>
                </a:solidFill>
              </a:rPr>
              <a:t>Au </a:t>
            </a:r>
            <a:r>
              <a:rPr lang="fr-FR" dirty="0" smtClean="0">
                <a:solidFill>
                  <a:schemeClr val="bg1"/>
                </a:solidFill>
              </a:rPr>
              <a:t>niveau descriptif</a:t>
            </a:r>
            <a:r>
              <a:rPr lang="fr-FR" dirty="0"/>
              <a:t>, la question inclut un concept (quoi, quel, etc.), comme dans la </a:t>
            </a:r>
            <a:r>
              <a:rPr lang="fr-FR" dirty="0" smtClean="0"/>
              <a:t>question suivante </a:t>
            </a:r>
            <a:r>
              <a:rPr lang="fr-FR" dirty="0"/>
              <a:t>: « Quelles sont les stratégies </a:t>
            </a:r>
            <a:r>
              <a:rPr lang="fr-FR" dirty="0" smtClean="0"/>
              <a:t>mises </a:t>
            </a:r>
            <a:r>
              <a:rPr lang="fr-FR" dirty="0"/>
              <a:t>en </a:t>
            </a:r>
            <a:r>
              <a:rPr lang="fr-FR" dirty="0" smtClean="0"/>
              <a:t>œuvre pour la répartition de charge entre les serveurs web?»</a:t>
            </a:r>
          </a:p>
          <a:p>
            <a:r>
              <a:rPr lang="fr-FR" dirty="0" smtClean="0"/>
              <a:t>La </a:t>
            </a:r>
            <a:r>
              <a:rPr lang="fr-FR" dirty="0"/>
              <a:t>question de recherche peut avoir rapport à l'exploration ou à la </a:t>
            </a:r>
            <a:r>
              <a:rPr lang="fr-FR" dirty="0" smtClean="0"/>
              <a:t>vérification des </a:t>
            </a:r>
            <a:r>
              <a:rPr lang="fr-FR" dirty="0"/>
              <a:t>relations entre des </a:t>
            </a:r>
            <a:r>
              <a:rPr lang="fr-FR" dirty="0" smtClean="0"/>
              <a:t>concepts</a:t>
            </a:r>
          </a:p>
          <a:p>
            <a:r>
              <a:rPr lang="fr-FR" dirty="0"/>
              <a:t>Dans la formulation du problème, le </a:t>
            </a:r>
            <a:r>
              <a:rPr lang="fr-FR" dirty="0" smtClean="0"/>
              <a:t>chercheur définit </a:t>
            </a:r>
            <a:r>
              <a:rPr lang="fr-FR" dirty="0"/>
              <a:t>les concepts et envisage les relations qui peuvent les </a:t>
            </a:r>
            <a:r>
              <a:rPr lang="fr-FR" dirty="0" smtClean="0"/>
              <a:t>unir.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La question prédictive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solidFill>
                  <a:schemeClr val="bg1"/>
                </a:solidFill>
              </a:rPr>
              <a:t>La question </a:t>
            </a:r>
            <a:r>
              <a:rPr lang="fr-FR" dirty="0" smtClean="0">
                <a:solidFill>
                  <a:schemeClr val="bg1"/>
                </a:solidFill>
              </a:rPr>
              <a:t>prédictive </a:t>
            </a:r>
            <a:r>
              <a:rPr lang="fr-FR" dirty="0" smtClean="0">
                <a:solidFill>
                  <a:srgbClr val="002060"/>
                </a:solidFill>
              </a:rPr>
              <a:t>se </a:t>
            </a:r>
            <a:r>
              <a:rPr lang="fr-FR" dirty="0">
                <a:solidFill>
                  <a:srgbClr val="002060"/>
                </a:solidFill>
              </a:rPr>
              <a:t>rapporter à la prédiction de </a:t>
            </a:r>
            <a:r>
              <a:rPr lang="fr-FR" dirty="0" smtClean="0">
                <a:solidFill>
                  <a:srgbClr val="002060"/>
                </a:solidFill>
              </a:rPr>
              <a:t>relations causales</a:t>
            </a:r>
            <a:r>
              <a:rPr lang="fr-FR" dirty="0">
                <a:solidFill>
                  <a:srgbClr val="002060"/>
                </a:solidFill>
              </a:rPr>
              <a:t>, laquelle suppose la conduite d'une étude expérimentale. 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Quels </a:t>
            </a:r>
            <a:r>
              <a:rPr lang="fr-FR" dirty="0">
                <a:solidFill>
                  <a:srgbClr val="002060"/>
                </a:solidFill>
              </a:rPr>
              <a:t>sont les effets... ? Quelle est l'efficacité... ?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exemple: </a:t>
            </a:r>
            <a:r>
              <a:rPr lang="fr-FR" dirty="0">
                <a:solidFill>
                  <a:srgbClr val="002060"/>
                </a:solidFill>
              </a:rPr>
              <a:t>« Quels sont les effets d'un programme </a:t>
            </a:r>
            <a:r>
              <a:rPr lang="fr-FR" dirty="0" smtClean="0">
                <a:solidFill>
                  <a:srgbClr val="002060"/>
                </a:solidFill>
              </a:rPr>
              <a:t>de calcule de la charge sur l’efficacité d’une stratégie de répartition? </a:t>
            </a:r>
            <a:r>
              <a:rPr lang="fr-FR" dirty="0">
                <a:solidFill>
                  <a:srgbClr val="002060"/>
                </a:solidFill>
              </a:rPr>
              <a:t>» </a:t>
            </a:r>
            <a:endParaRPr lang="fr-FR" dirty="0" smtClean="0">
              <a:solidFill>
                <a:srgbClr val="002060"/>
              </a:solidFill>
            </a:endParaRPr>
          </a:p>
          <a:p>
            <a:r>
              <a:rPr lang="fr-FR" dirty="0" smtClean="0">
                <a:solidFill>
                  <a:srgbClr val="002060"/>
                </a:solidFill>
              </a:rPr>
              <a:t>La formulation du </a:t>
            </a:r>
            <a:r>
              <a:rPr lang="fr-FR" dirty="0">
                <a:solidFill>
                  <a:srgbClr val="002060"/>
                </a:solidFill>
              </a:rPr>
              <a:t>problème de recherche dans ce type d'étude est assez complexe, car il faut </a:t>
            </a:r>
            <a:r>
              <a:rPr lang="fr-FR" dirty="0" smtClean="0">
                <a:solidFill>
                  <a:srgbClr val="002060"/>
                </a:solidFill>
              </a:rPr>
              <a:t>que les </a:t>
            </a:r>
            <a:r>
              <a:rPr lang="fr-FR" dirty="0">
                <a:solidFill>
                  <a:srgbClr val="002060"/>
                </a:solidFill>
              </a:rPr>
              <a:t>connaissances acquises en matière de vérification théorique des relations </a:t>
            </a:r>
            <a:r>
              <a:rPr lang="fr-FR" dirty="0" smtClean="0">
                <a:solidFill>
                  <a:srgbClr val="002060"/>
                </a:solidFill>
              </a:rPr>
              <a:t>soient suffisamment </a:t>
            </a:r>
            <a:r>
              <a:rPr lang="fr-FR" dirty="0">
                <a:solidFill>
                  <a:srgbClr val="002060"/>
                </a:solidFill>
              </a:rPr>
              <a:t>solides </a:t>
            </a:r>
            <a:r>
              <a:rPr lang="fr-FR" dirty="0" smtClean="0">
                <a:solidFill>
                  <a:srgbClr val="002060"/>
                </a:solidFill>
              </a:rPr>
              <a:t>.</a:t>
            </a:r>
          </a:p>
          <a:p>
            <a:r>
              <a:rPr lang="fr-FR" dirty="0">
                <a:solidFill>
                  <a:srgbClr val="002060"/>
                </a:solidFill>
              </a:rPr>
              <a:t>On doit s'appuyer sur une théorie ou </a:t>
            </a:r>
            <a:r>
              <a:rPr lang="fr-FR" dirty="0" smtClean="0">
                <a:solidFill>
                  <a:srgbClr val="002060"/>
                </a:solidFill>
              </a:rPr>
              <a:t>un modèle </a:t>
            </a:r>
            <a:r>
              <a:rPr lang="fr-FR" dirty="0">
                <a:solidFill>
                  <a:srgbClr val="002060"/>
                </a:solidFill>
              </a:rPr>
              <a:t>théorique pour expliquer comment et pourquoi la variable </a:t>
            </a:r>
            <a:r>
              <a:rPr lang="fr-FR" dirty="0" smtClean="0">
                <a:solidFill>
                  <a:srgbClr val="002060"/>
                </a:solidFill>
              </a:rPr>
              <a:t>indépendante est </a:t>
            </a:r>
            <a:r>
              <a:rPr lang="fr-FR" dirty="0">
                <a:solidFill>
                  <a:srgbClr val="002060"/>
                </a:solidFill>
              </a:rPr>
              <a:t>censée produire tel effet.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Le plan de rédaction du problème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le chercheur trie les </a:t>
            </a:r>
            <a:r>
              <a:rPr lang="fr-FR" dirty="0" smtClean="0"/>
              <a:t>idées et </a:t>
            </a:r>
            <a:r>
              <a:rPr lang="fr-FR" dirty="0"/>
              <a:t>les met en ordre ; il élabore le plan du texte. Celui-ci comporte trois parties : </a:t>
            </a:r>
            <a:r>
              <a:rPr lang="fr-FR" dirty="0" smtClean="0"/>
              <a:t>l'introduction, le </a:t>
            </a:r>
            <a:r>
              <a:rPr lang="fr-FR" dirty="0"/>
              <a:t>développement (ou corps de la composition) et la conclusion</a:t>
            </a:r>
            <a:r>
              <a:rPr lang="fr-FR" dirty="0" smtClean="0"/>
              <a:t>.</a:t>
            </a:r>
          </a:p>
          <a:p>
            <a:r>
              <a:rPr lang="fr-FR" dirty="0"/>
              <a:t>Dans le plan de rédaction, on place chacun des éléments du problème dans </a:t>
            </a:r>
            <a:r>
              <a:rPr lang="fr-FR" dirty="0" smtClean="0"/>
              <a:t>la partie </a:t>
            </a:r>
            <a:r>
              <a:rPr lang="fr-FR" dirty="0"/>
              <a:t>du texte qui convient le plus. </a:t>
            </a:r>
            <a:endParaRPr lang="fr-FR" dirty="0" smtClean="0"/>
          </a:p>
          <a:p>
            <a:r>
              <a:rPr lang="fr-FR" dirty="0" smtClean="0"/>
              <a:t>Ainsi</a:t>
            </a:r>
            <a:r>
              <a:rPr lang="fr-FR" dirty="0"/>
              <a:t>, l'énoncé du sujet d'étude fait partie </a:t>
            </a:r>
            <a:r>
              <a:rPr lang="fr-FR" dirty="0" smtClean="0"/>
              <a:t>de </a:t>
            </a:r>
            <a:r>
              <a:rPr lang="fr-FR" dirty="0" smtClean="0">
                <a:solidFill>
                  <a:schemeClr val="bg1"/>
                </a:solidFill>
              </a:rPr>
              <a:t>l'introduction</a:t>
            </a:r>
            <a:r>
              <a:rPr lang="fr-FR" dirty="0">
                <a:solidFill>
                  <a:schemeClr val="bg1"/>
                </a:solidFill>
              </a:rPr>
              <a:t>. </a:t>
            </a: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/>
              <a:t>La </a:t>
            </a:r>
            <a:r>
              <a:rPr lang="fr-FR" dirty="0"/>
              <a:t>description des données du problème et la justification au </a:t>
            </a:r>
            <a:r>
              <a:rPr lang="fr-FR" dirty="0" smtClean="0"/>
              <a:t>point de </a:t>
            </a:r>
            <a:r>
              <a:rPr lang="fr-FR" dirty="0"/>
              <a:t>vue empirique et théorique ont leur place désignée dans le </a:t>
            </a:r>
            <a:r>
              <a:rPr lang="fr-FR" dirty="0">
                <a:solidFill>
                  <a:schemeClr val="bg1"/>
                </a:solidFill>
              </a:rPr>
              <a:t>développement</a:t>
            </a:r>
            <a:r>
              <a:rPr lang="fr-FR" dirty="0"/>
              <a:t> ; </a:t>
            </a:r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 smtClean="0">
                <a:solidFill>
                  <a:schemeClr val="bg1"/>
                </a:solidFill>
              </a:rPr>
              <a:t>conclusion</a:t>
            </a:r>
            <a:r>
              <a:rPr lang="fr-FR" dirty="0" smtClean="0"/>
              <a:t> </a:t>
            </a:r>
            <a:r>
              <a:rPr lang="fr-FR" dirty="0"/>
              <a:t>résume les principaux points traités dans le texte et propose une </a:t>
            </a:r>
            <a:r>
              <a:rPr lang="fr-FR" dirty="0" smtClean="0"/>
              <a:t>solution au </a:t>
            </a:r>
            <a:r>
              <a:rPr lang="fr-FR" dirty="0"/>
              <a:t>problème.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19944" y="3410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plan de rédaction du problème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0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Qu’est-ce qu’une problématique ? (1)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fr-FR" dirty="0" smtClean="0"/>
              <a:t>La rédaction de la problématique est la première étape de votre </a:t>
            </a:r>
            <a:r>
              <a:rPr lang="fr-FR" dirty="0" smtClean="0"/>
              <a:t>recherche.</a:t>
            </a:r>
            <a:endParaRPr lang="fr-FR" dirty="0" smtClean="0"/>
          </a:p>
          <a:p>
            <a:pPr>
              <a:lnSpc>
                <a:spcPct val="90000"/>
              </a:lnSpc>
            </a:pPr>
            <a:r>
              <a:rPr lang="fr-FR" dirty="0" smtClean="0"/>
              <a:t>Un </a:t>
            </a:r>
            <a:r>
              <a:rPr lang="fr-FR" dirty="0" smtClean="0"/>
              <a:t>problème de recherche est une question pour laquelle il n'existe actuellement aucune réponse valable ou pleinement satisfaisante.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pPr lvl="1">
              <a:lnSpc>
                <a:spcPct val="90000"/>
              </a:lnSpc>
            </a:pPr>
            <a:r>
              <a:rPr lang="fr-FR" dirty="0" smtClean="0"/>
              <a:t>Elle appelle un ensemble de </a:t>
            </a:r>
            <a:r>
              <a:rPr lang="fr-FR" dirty="0" smtClean="0">
                <a:solidFill>
                  <a:srgbClr val="3333CC"/>
                </a:solidFill>
              </a:rPr>
              <a:t>questions partielles</a:t>
            </a:r>
            <a:r>
              <a:rPr lang="fr-FR" dirty="0" smtClean="0"/>
              <a:t>, qu’il faut se poser.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Elle ne débouche pas sur une réponse immédiate, ni sur une réponse limitée à  « oui » ou « non ».</a:t>
            </a:r>
          </a:p>
          <a:p>
            <a:pPr lvl="1">
              <a:lnSpc>
                <a:spcPct val="90000"/>
              </a:lnSpc>
            </a:pPr>
            <a:r>
              <a:rPr lang="fr-FR" dirty="0" smtClean="0"/>
              <a:t>Elle doit mettre en jeu une </a:t>
            </a:r>
            <a:r>
              <a:rPr lang="fr-FR" dirty="0" smtClean="0">
                <a:solidFill>
                  <a:srgbClr val="3333CC"/>
                </a:solidFill>
              </a:rPr>
              <a:t>argumentation</a:t>
            </a:r>
            <a:r>
              <a:rPr lang="fr-FR" dirty="0" smtClean="0"/>
              <a:t>. Elle incite à formuler des </a:t>
            </a:r>
            <a:r>
              <a:rPr lang="fr-FR" dirty="0" smtClean="0">
                <a:solidFill>
                  <a:srgbClr val="3333CC"/>
                </a:solidFill>
              </a:rPr>
              <a:t>hypothèses</a:t>
            </a:r>
            <a:r>
              <a:rPr lang="fr-FR" dirty="0" smtClean="0"/>
              <a:t>. Le travail de recherche consiste à </a:t>
            </a:r>
            <a:r>
              <a:rPr lang="fr-FR" dirty="0" smtClean="0">
                <a:solidFill>
                  <a:srgbClr val="3333CC"/>
                </a:solidFill>
              </a:rPr>
              <a:t>valider ou invalider</a:t>
            </a:r>
            <a:r>
              <a:rPr lang="fr-FR" dirty="0" smtClean="0"/>
              <a:t> ces hypothèses. »</a:t>
            </a:r>
          </a:p>
          <a:p>
            <a:pPr>
              <a:lnSpc>
                <a:spcPct val="90000"/>
              </a:lnSpc>
            </a:pP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1.</a:t>
            </a:r>
            <a:r>
              <a:rPr lang="fr-FR" b="1" dirty="0" smtClean="0">
                <a:solidFill>
                  <a:schemeClr val="bg1"/>
                </a:solidFill>
              </a:rPr>
              <a:t>L'introduction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L'introduction informe le lecteur sur le contenu du texte. L'auteur place le </a:t>
            </a:r>
            <a:r>
              <a:rPr lang="fr-FR" dirty="0" smtClean="0"/>
              <a:t>sujet d'étude </a:t>
            </a:r>
            <a:r>
              <a:rPr lang="fr-FR" dirty="0"/>
              <a:t>dans son contexte, souligne son importance et précise les raisons qui </a:t>
            </a:r>
            <a:r>
              <a:rPr lang="fr-FR" dirty="0" smtClean="0"/>
              <a:t>militent en </a:t>
            </a:r>
            <a:r>
              <a:rPr lang="fr-FR" dirty="0"/>
              <a:t>faveur de l'étude du problème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0"/>
            <a:ext cx="8280920" cy="1484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bg1"/>
                </a:solidFill>
              </a:rPr>
              <a:t>1. Premier </a:t>
            </a:r>
            <a:r>
              <a:rPr lang="fr-FR" b="1" i="1" dirty="0">
                <a:solidFill>
                  <a:schemeClr val="bg1"/>
                </a:solidFill>
              </a:rPr>
              <a:t>élément : l'exposé du sujet d'étude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On présente d'abord le sujet </a:t>
            </a:r>
            <a:r>
              <a:rPr lang="fr-FR" dirty="0" smtClean="0"/>
              <a:t>d'étude. </a:t>
            </a:r>
          </a:p>
          <a:p>
            <a:r>
              <a:rPr lang="fr-FR" dirty="0" smtClean="0"/>
              <a:t>Les premières phrases sont déterminantes, car </a:t>
            </a:r>
            <a:r>
              <a:rPr lang="fr-FR" dirty="0"/>
              <a:t>il importe de capter l'attention du lecteur et de le convaincre que le problème </a:t>
            </a:r>
            <a:r>
              <a:rPr lang="fr-FR" dirty="0" smtClean="0"/>
              <a:t>traité est </a:t>
            </a:r>
            <a:r>
              <a:rPr lang="fr-FR" dirty="0"/>
              <a:t>important et qu'il vaut la peine de l'examiner. </a:t>
            </a:r>
            <a:endParaRPr lang="fr-FR" dirty="0" smtClean="0"/>
          </a:p>
          <a:p>
            <a:r>
              <a:rPr lang="fr-FR" dirty="0" smtClean="0"/>
              <a:t>Par </a:t>
            </a:r>
            <a:r>
              <a:rPr lang="fr-FR" dirty="0"/>
              <a:t>exemple, si on veut étudier </a:t>
            </a:r>
            <a:r>
              <a:rPr lang="fr-FR" dirty="0" smtClean="0"/>
              <a:t>un problème </a:t>
            </a:r>
            <a:r>
              <a:rPr lang="fr-FR" dirty="0"/>
              <a:t>relatif à </a:t>
            </a:r>
            <a:r>
              <a:rPr lang="fr-FR" dirty="0" smtClean="0"/>
              <a:t>la répartition de charge, </a:t>
            </a:r>
            <a:r>
              <a:rPr lang="fr-FR" dirty="0"/>
              <a:t>il convient de renseigner </a:t>
            </a:r>
            <a:r>
              <a:rPr lang="fr-FR" dirty="0" smtClean="0"/>
              <a:t>brièvement le </a:t>
            </a:r>
            <a:r>
              <a:rPr lang="fr-FR" dirty="0"/>
              <a:t>lecteur </a:t>
            </a:r>
            <a:r>
              <a:rPr lang="fr-FR" dirty="0" smtClean="0"/>
              <a:t>pourquoi </a:t>
            </a:r>
            <a:r>
              <a:rPr lang="fr-FR" dirty="0"/>
              <a:t>cette question </a:t>
            </a:r>
            <a:r>
              <a:rPr lang="fr-FR" dirty="0" smtClean="0"/>
              <a:t>mérite d'être </a:t>
            </a:r>
            <a:r>
              <a:rPr lang="fr-FR" dirty="0"/>
              <a:t>étudiée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19944" y="152400"/>
            <a:ext cx="8280920" cy="14847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Introduction: Questions Clés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0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2.Le </a:t>
            </a:r>
            <a:r>
              <a:rPr lang="fr-FR" b="1" dirty="0">
                <a:solidFill>
                  <a:schemeClr val="bg1"/>
                </a:solidFill>
              </a:rPr>
              <a:t>développement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fr-FR" b="1" dirty="0" smtClean="0"/>
              <a:t>Le développement à </a:t>
            </a:r>
            <a:r>
              <a:rPr lang="fr-FR" b="1" dirty="0" smtClean="0"/>
              <a:t>son tour, se divise en deux parties :</a:t>
            </a:r>
            <a:endParaRPr lang="fr-FR" dirty="0" smtClean="0"/>
          </a:p>
          <a:p>
            <a:r>
              <a:rPr lang="fr-FR" b="1" dirty="0" smtClean="0"/>
              <a:t>2.1 - L'état de la question ou « Ce que l'on sait » du thème de votre </a:t>
            </a:r>
            <a:r>
              <a:rPr lang="fr-FR" b="1" dirty="0" smtClean="0"/>
              <a:t>choix.</a:t>
            </a:r>
          </a:p>
          <a:p>
            <a:r>
              <a:rPr lang="fr-FR" b="1" dirty="0" smtClean="0"/>
              <a:t>2.2 </a:t>
            </a:r>
            <a:r>
              <a:rPr lang="fr-FR" b="1" dirty="0" smtClean="0"/>
              <a:t>- La formulation du problème de recherche ou « Ce que l'on veut savoir </a:t>
            </a:r>
            <a:r>
              <a:rPr lang="fr-FR" b="1" dirty="0" smtClean="0"/>
              <a:t>».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bg1"/>
                </a:solidFill>
              </a:rPr>
              <a:t>2.a: </a:t>
            </a:r>
            <a:r>
              <a:rPr lang="fr-FR" b="1" dirty="0" smtClean="0">
                <a:solidFill>
                  <a:schemeClr val="bg1"/>
                </a:solidFill>
              </a:rPr>
              <a:t>L'état </a:t>
            </a:r>
            <a:r>
              <a:rPr lang="fr-FR" b="1" dirty="0" smtClean="0">
                <a:solidFill>
                  <a:schemeClr val="bg1"/>
                </a:solidFill>
              </a:rPr>
              <a:t>de la question ou « Ce que l'on sait »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 s'agit ici de présenter ce que l'on sait en commençant par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1-</a:t>
            </a:r>
            <a:r>
              <a:rPr lang="fr-FR" dirty="0" smtClean="0"/>
              <a:t> </a:t>
            </a:r>
            <a:r>
              <a:rPr lang="fr-FR" u="sng" dirty="0" smtClean="0"/>
              <a:t>définir/décrire</a:t>
            </a:r>
            <a:r>
              <a:rPr lang="fr-FR" dirty="0" smtClean="0"/>
              <a:t> le phénomène à l'étude (définitions du concept, variantes ou types du </a:t>
            </a:r>
            <a:r>
              <a:rPr lang="fr-FR" dirty="0" smtClean="0"/>
              <a:t>phénomène).</a:t>
            </a:r>
          </a:p>
          <a:p>
            <a:pPr lvl="1"/>
            <a:r>
              <a:rPr lang="fr-FR" dirty="0" smtClean="0"/>
              <a:t>2- </a:t>
            </a:r>
            <a:r>
              <a:rPr lang="fr-FR" u="sng" dirty="0" smtClean="0"/>
              <a:t>Expliquer</a:t>
            </a:r>
            <a:r>
              <a:rPr lang="fr-FR" dirty="0" smtClean="0"/>
              <a:t> ensuite ce phénomène en présentant ses </a:t>
            </a:r>
            <a:r>
              <a:rPr lang="fr-FR" dirty="0" smtClean="0"/>
              <a:t>causes.</a:t>
            </a:r>
          </a:p>
          <a:p>
            <a:pPr lvl="1"/>
            <a:r>
              <a:rPr lang="fr-FR" dirty="0" smtClean="0"/>
              <a:t>3- </a:t>
            </a:r>
            <a:r>
              <a:rPr lang="fr-FR" dirty="0" smtClean="0"/>
              <a:t>Vous devez également </a:t>
            </a:r>
            <a:r>
              <a:rPr lang="fr-FR" u="sng" dirty="0" smtClean="0"/>
              <a:t>appuyer</a:t>
            </a:r>
            <a:r>
              <a:rPr lang="fr-FR" dirty="0" smtClean="0"/>
              <a:t> ces théories sur des faits ou des résultats qui proviennent de recherches scientifiques; si possible, fournir des résultats </a:t>
            </a:r>
            <a:r>
              <a:rPr lang="fr-FR" dirty="0" smtClean="0"/>
              <a:t>.</a:t>
            </a:r>
          </a:p>
          <a:p>
            <a:r>
              <a:rPr lang="fr-FR" dirty="0" smtClean="0"/>
              <a:t>Le dernier paragraphe de l'état de la question se nomme le </a:t>
            </a:r>
            <a:r>
              <a:rPr lang="fr-FR" u="sng" dirty="0" smtClean="0"/>
              <a:t>paragraphe de transition</a:t>
            </a:r>
            <a:r>
              <a:rPr lang="fr-FR" dirty="0" smtClean="0"/>
              <a:t> ou «fameux paragraphe».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paragraphe a pour fonction d'opérer une transition cohérente </a:t>
            </a:r>
            <a:r>
              <a:rPr lang="fr-FR" dirty="0" smtClean="0"/>
              <a:t>entre </a:t>
            </a:r>
            <a:r>
              <a:rPr lang="fr-FR" dirty="0" smtClean="0"/>
              <a:t>les deux parties distinctes du développement de votre problématique : l'état de la question et la formulation du problème; autrement dit entre «ce que l'on sait» et «ce que l'on veut savoir».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19944" y="3410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fr-FR" sz="4000" u="sng" dirty="0" smtClean="0">
                <a:solidFill>
                  <a:schemeClr val="bg1"/>
                </a:solidFill>
              </a:rPr>
              <a:t>paragraphe </a:t>
            </a:r>
            <a:r>
              <a:rPr lang="fr-FR" sz="4000" u="sng" dirty="0" smtClean="0">
                <a:solidFill>
                  <a:schemeClr val="bg1"/>
                </a:solidFill>
              </a:rPr>
              <a:t>de transition</a:t>
            </a:r>
            <a:endParaRPr lang="fr-FR" sz="4000" dirty="0" smtClean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9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0"/>
            <a:ext cx="8280920" cy="134076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bg1"/>
                </a:solidFill>
              </a:rPr>
              <a:t>2.B : </a:t>
            </a:r>
            <a:r>
              <a:rPr lang="fr-FR" sz="4000" b="1" dirty="0" smtClean="0">
                <a:solidFill>
                  <a:schemeClr val="bg1"/>
                </a:solidFill>
              </a:rPr>
              <a:t>- La formulation du problème de recherche ou « Ce que l'on veut savoir »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la </a:t>
            </a:r>
            <a:r>
              <a:rPr lang="fr-FR" dirty="0" smtClean="0">
                <a:solidFill>
                  <a:schemeClr val="bg1"/>
                </a:solidFill>
              </a:rPr>
              <a:t>formulation de ce problème contient </a:t>
            </a:r>
            <a:r>
              <a:rPr lang="fr-FR" u="sng" dirty="0" smtClean="0">
                <a:solidFill>
                  <a:schemeClr val="bg1"/>
                </a:solidFill>
              </a:rPr>
              <a:t>trois éléments</a:t>
            </a:r>
            <a:r>
              <a:rPr lang="fr-FR" dirty="0" smtClean="0">
                <a:solidFill>
                  <a:schemeClr val="bg1"/>
                </a:solidFill>
              </a:rPr>
              <a:t> :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1- Dans </a:t>
            </a:r>
            <a:r>
              <a:rPr lang="fr-FR" dirty="0" smtClean="0">
                <a:solidFill>
                  <a:schemeClr val="bg1"/>
                </a:solidFill>
              </a:rPr>
              <a:t>un premier paragraphe, il s'agit ici de relever une </a:t>
            </a:r>
            <a:r>
              <a:rPr lang="fr-FR" u="sng" dirty="0" smtClean="0">
                <a:solidFill>
                  <a:schemeClr val="bg1"/>
                </a:solidFill>
              </a:rPr>
              <a:t>faille ou une lacune</a:t>
            </a:r>
            <a:r>
              <a:rPr lang="fr-FR" dirty="0" smtClean="0">
                <a:solidFill>
                  <a:schemeClr val="bg1"/>
                </a:solidFill>
              </a:rPr>
              <a:t> dans les connaissances actuelles; c'est «ce qu'on ne sait pas». Cette lacune ou ce manque de connaissance doit être logiquement relié au connaissance de votre thème, et plus particulièrement au </a:t>
            </a:r>
            <a:r>
              <a:rPr lang="fr-FR" b="1" dirty="0" smtClean="0">
                <a:solidFill>
                  <a:schemeClr val="bg1"/>
                </a:solidFill>
                <a:hlinkClick r:id="rId2"/>
              </a:rPr>
              <a:t>paragraphe précédent.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2- Il </a:t>
            </a:r>
            <a:r>
              <a:rPr lang="fr-FR" dirty="0" smtClean="0">
                <a:solidFill>
                  <a:schemeClr val="bg1"/>
                </a:solidFill>
              </a:rPr>
              <a:t>faut ensuite montrer au lecteur en quoi il est </a:t>
            </a:r>
            <a:r>
              <a:rPr lang="fr-FR" u="sng" dirty="0" smtClean="0">
                <a:solidFill>
                  <a:schemeClr val="bg1"/>
                </a:solidFill>
              </a:rPr>
              <a:t>pertinent</a:t>
            </a:r>
            <a:r>
              <a:rPr lang="fr-FR" dirty="0" smtClean="0">
                <a:solidFill>
                  <a:schemeClr val="bg1"/>
                </a:solidFill>
              </a:rPr>
              <a:t> de résoudre ce </a:t>
            </a:r>
            <a:r>
              <a:rPr lang="fr-FR" dirty="0" smtClean="0">
                <a:solidFill>
                  <a:schemeClr val="bg1"/>
                </a:solidFill>
              </a:rPr>
              <a:t>problème.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3- À </a:t>
            </a:r>
            <a:r>
              <a:rPr lang="fr-FR" dirty="0" smtClean="0">
                <a:solidFill>
                  <a:schemeClr val="bg1"/>
                </a:solidFill>
              </a:rPr>
              <a:t>la fin du paragraphe, il faut transformer ce problème en </a:t>
            </a:r>
            <a:r>
              <a:rPr lang="fr-FR" u="sng" dirty="0" smtClean="0">
                <a:solidFill>
                  <a:schemeClr val="bg1"/>
                </a:solidFill>
              </a:rPr>
              <a:t>question de recherche,</a:t>
            </a:r>
            <a:r>
              <a:rPr lang="fr-FR" dirty="0" smtClean="0">
                <a:solidFill>
                  <a:schemeClr val="bg1"/>
                </a:solidFill>
              </a:rPr>
              <a:t> ou «ce que l'on veut savoir ». 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</a:rPr>
              <a:t>3. La </a:t>
            </a:r>
            <a:r>
              <a:rPr lang="fr-FR" b="1" dirty="0">
                <a:solidFill>
                  <a:schemeClr val="bg1"/>
                </a:solidFill>
              </a:rPr>
              <a:t>conclusion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conclusion résume les principales étapes suivies et définit la solution de </a:t>
            </a:r>
            <a:r>
              <a:rPr lang="fr-FR" dirty="0" smtClean="0"/>
              <a:t>recherche proposée </a:t>
            </a:r>
            <a:r>
              <a:rPr lang="fr-FR" dirty="0"/>
              <a:t>pour étudier le problème. Elle donne un aperçu des réponses aux </a:t>
            </a:r>
            <a:r>
              <a:rPr lang="fr-FR" dirty="0" smtClean="0"/>
              <a:t>questions posées </a:t>
            </a:r>
            <a:r>
              <a:rPr lang="fr-FR" dirty="0"/>
              <a:t>et elle laisse entrevoir si les hypothèses formulées seront </a:t>
            </a:r>
            <a:r>
              <a:rPr lang="fr-FR" dirty="0" smtClean="0"/>
              <a:t>confirmées ou </a:t>
            </a:r>
            <a:r>
              <a:rPr lang="fr-FR" dirty="0"/>
              <a:t>réfutées.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>
                <a:solidFill>
                  <a:schemeClr val="bg1"/>
                </a:solidFill>
              </a:rPr>
              <a:t>3.a: Formuler une hypothèse ou un objectif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Une </a:t>
            </a:r>
            <a:r>
              <a:rPr lang="fr-FR" u="sng" dirty="0" smtClean="0"/>
              <a:t>hypothèse est une affirmation</a:t>
            </a:r>
            <a:r>
              <a:rPr lang="fr-FR" dirty="0" smtClean="0"/>
              <a:t> qui répond provisoirement à une question de recherche, c'est « ce que l'on croit savoir ».</a:t>
            </a:r>
          </a:p>
          <a:p>
            <a:r>
              <a:rPr lang="fr-FR" dirty="0" smtClean="0"/>
              <a:t>On dit provisoire car le but d'une recherche est justement de vérifier si cette affirmation est vraie ou fausse.</a:t>
            </a:r>
          </a:p>
          <a:p>
            <a:r>
              <a:rPr lang="fr-FR" dirty="0" smtClean="0"/>
              <a:t>On </a:t>
            </a:r>
            <a:r>
              <a:rPr lang="fr-FR" dirty="0"/>
              <a:t>s'attache à fournir au lecteur un aperçu global des résultats </a:t>
            </a:r>
            <a:r>
              <a:rPr lang="fr-FR" dirty="0" smtClean="0"/>
              <a:t>prévus.</a:t>
            </a:r>
          </a:p>
          <a:p>
            <a:r>
              <a:rPr lang="fr-FR" dirty="0" smtClean="0"/>
              <a:t>Exemple:  la technique proposée de répartition de charge  doit améliorer le temps de réponse.</a:t>
            </a:r>
            <a:endParaRPr lang="fr-FR" dirty="0" smtClean="0"/>
          </a:p>
          <a:p>
            <a:r>
              <a:rPr lang="fr-FR" u="sng" dirty="0" smtClean="0"/>
              <a:t>L'objectif</a:t>
            </a:r>
            <a:r>
              <a:rPr lang="fr-FR" dirty="0" smtClean="0"/>
              <a:t> est un énoncé plus général que l'hypothèse, qui vise simplement à </a:t>
            </a:r>
            <a:r>
              <a:rPr lang="fr-FR" u="sng" dirty="0" smtClean="0"/>
              <a:t>montrer la relation entre deux phénomènes</a:t>
            </a:r>
            <a:r>
              <a:rPr lang="fr-FR" dirty="0" smtClean="0"/>
              <a:t>, peu importe sa direction</a:t>
            </a:r>
            <a:r>
              <a:rPr lang="fr-FR" dirty="0" smtClean="0"/>
              <a:t>.</a:t>
            </a:r>
          </a:p>
          <a:p>
            <a:r>
              <a:rPr lang="fr-FR" dirty="0" smtClean="0"/>
              <a:t>Exemple: </a:t>
            </a:r>
            <a:r>
              <a:rPr lang="fr-FR" dirty="0" smtClean="0"/>
              <a:t>L'objectif de cette recherche consiste à vérifier l'effet </a:t>
            </a:r>
            <a:r>
              <a:rPr lang="fr-FR" dirty="0" smtClean="0"/>
              <a:t>de notre technique de répartition sur le temps de réponses des serveurs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/>
              <a:t>Que faut-il faire comme étude pour améliorer la situation décrite ?</a:t>
            </a:r>
          </a:p>
          <a:p>
            <a:r>
              <a:rPr lang="fr-FR" dirty="0"/>
              <a:t>Quelles sont les actions à accomplir ?</a:t>
            </a:r>
          </a:p>
          <a:p>
            <a:r>
              <a:rPr lang="fr-FR" dirty="0"/>
              <a:t>Quels sont les comportements ou les habitudes à modifier ?</a:t>
            </a:r>
          </a:p>
          <a:p>
            <a:r>
              <a:rPr lang="fr-FR" dirty="0"/>
              <a:t>Quels sont les résultats possibles de la mise en </a:t>
            </a:r>
            <a:r>
              <a:rPr lang="fr-FR" dirty="0" smtClean="0"/>
              <a:t>œuvre </a:t>
            </a:r>
            <a:r>
              <a:rPr lang="fr-FR" dirty="0"/>
              <a:t>de la solution proposée ?</a:t>
            </a:r>
          </a:p>
          <a:p>
            <a:r>
              <a:rPr lang="fr-FR" dirty="0"/>
              <a:t>En quoi l'étude en question s'impose-t-elle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Qu’est-ce qu’une problématique ? (2)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 C’est un ensemble constitué de </a:t>
            </a:r>
            <a:r>
              <a:rPr lang="fr-FR" dirty="0" smtClean="0">
                <a:solidFill>
                  <a:srgbClr val="3333CC"/>
                </a:solidFill>
              </a:rPr>
              <a:t>questions</a:t>
            </a:r>
            <a:r>
              <a:rPr lang="fr-FR" dirty="0" smtClean="0"/>
              <a:t> qu'un </a:t>
            </a:r>
            <a:r>
              <a:rPr lang="fr-FR" dirty="0" smtClean="0">
                <a:solidFill>
                  <a:srgbClr val="3333CC"/>
                </a:solidFill>
              </a:rPr>
              <a:t>chercheur</a:t>
            </a:r>
            <a:r>
              <a:rPr lang="fr-FR" dirty="0" smtClean="0"/>
              <a:t> se pose sur les objets ou phénomènes qu'il a choisi d'étudier et des </a:t>
            </a:r>
            <a:r>
              <a:rPr lang="fr-FR" dirty="0" smtClean="0">
                <a:solidFill>
                  <a:srgbClr val="3333CC"/>
                </a:solidFill>
              </a:rPr>
              <a:t>réponses hypothétiques</a:t>
            </a:r>
            <a:r>
              <a:rPr lang="fr-FR" dirty="0" smtClean="0"/>
              <a:t> qu'il va mettre à l'</a:t>
            </a:r>
            <a:r>
              <a:rPr lang="fr-FR" dirty="0" smtClean="0">
                <a:solidFill>
                  <a:srgbClr val="3333CC"/>
                </a:solidFill>
              </a:rPr>
              <a:t>épreuve</a:t>
            </a:r>
            <a:r>
              <a:rPr lang="fr-FR" dirty="0" smtClean="0"/>
              <a:t> d'une </a:t>
            </a:r>
            <a:r>
              <a:rPr lang="fr-FR" dirty="0" smtClean="0">
                <a:solidFill>
                  <a:srgbClr val="3333CC"/>
                </a:solidFill>
              </a:rPr>
              <a:t>vérification</a:t>
            </a:r>
            <a:r>
              <a:rPr lang="fr-FR" dirty="0" smtClean="0"/>
              <a:t> méthodique. »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115" y="1052736"/>
            <a:ext cx="8816849" cy="558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1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3.a: Formuler une hypothèse ou un objectif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12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Un bref </a:t>
            </a:r>
            <a:r>
              <a:rPr lang="fr-FR" b="1" dirty="0" smtClean="0">
                <a:solidFill>
                  <a:schemeClr val="bg1"/>
                </a:solidFill>
              </a:rPr>
              <a:t>résumé</a:t>
            </a:r>
            <a:endParaRPr lang="fr-FR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950" y="836712"/>
            <a:ext cx="9276950" cy="61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467544" y="188640"/>
            <a:ext cx="324036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l"/>
            <a:r>
              <a:rPr lang="fr-FR" b="1" dirty="0">
                <a:solidFill>
                  <a:schemeClr val="bg1"/>
                </a:solidFill>
              </a:rPr>
              <a:t>Un exemple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5073650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Quelle heure est-il ? </a:t>
            </a:r>
          </a:p>
          <a:p>
            <a:endParaRPr lang="fr-FR" sz="2400" b="1" dirty="0">
              <a:solidFill>
                <a:srgbClr val="3333CC"/>
              </a:solidFill>
            </a:endParaRPr>
          </a:p>
          <a:p>
            <a:endParaRPr lang="fr-FR" sz="2400" dirty="0"/>
          </a:p>
          <a:p>
            <a:endParaRPr lang="fr-FR" b="1" dirty="0"/>
          </a:p>
          <a:p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Comment déterminer l'heure par la position du soleil en fonction du moment de l'année et de la latitude où se tient l'observateur ?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4643438" y="260350"/>
            <a:ext cx="4105275" cy="1512888"/>
          </a:xfrm>
          <a:prstGeom prst="wedgeRectCallout">
            <a:avLst>
              <a:gd name="adj1" fmla="val -66667"/>
              <a:gd name="adj2" fmla="val 4968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/>
              <a:t> </a:t>
            </a:r>
            <a:r>
              <a:rPr lang="fr-FR" sz="1600"/>
              <a:t>C’est une </a:t>
            </a:r>
            <a:r>
              <a:rPr lang="fr-FR" sz="1600" b="1"/>
              <a:t>question</a:t>
            </a:r>
            <a:r>
              <a:rPr lang="fr-FR" sz="1600"/>
              <a:t>, dont la réponse est a priori immédiate (il suffit que je regarde ma montre ou que je demande à une personne dans la rue). </a:t>
            </a:r>
          </a:p>
          <a:p>
            <a:pPr algn="ctr"/>
            <a:r>
              <a:rPr lang="fr-FR" sz="1600"/>
              <a:t>Cette question ne pose pas « problème »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995738" y="5589588"/>
            <a:ext cx="4968875" cy="935037"/>
          </a:xfrm>
          <a:prstGeom prst="wedgeRoundRectCallout">
            <a:avLst>
              <a:gd name="adj1" fmla="val -42810"/>
              <a:gd name="adj2" fmla="val -8208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/>
              <a:t>C’est une </a:t>
            </a:r>
            <a:r>
              <a:rPr lang="fr-FR" b="1"/>
              <a:t>problématique</a:t>
            </a:r>
            <a:r>
              <a:rPr lang="fr-FR"/>
              <a:t> : une </a:t>
            </a:r>
            <a:r>
              <a:rPr lang="fr-FR" b="1"/>
              <a:t>question</a:t>
            </a:r>
            <a:r>
              <a:rPr lang="fr-FR"/>
              <a:t> posant </a:t>
            </a:r>
            <a:r>
              <a:rPr lang="fr-FR" b="1"/>
              <a:t>problème</a:t>
            </a:r>
            <a:r>
              <a:rPr lang="fr-FR"/>
              <a:t>, et un </a:t>
            </a:r>
            <a:r>
              <a:rPr lang="fr-FR" b="1"/>
              <a:t>cadre théorique</a:t>
            </a:r>
            <a:r>
              <a:rPr lang="fr-FR"/>
              <a:t> dans lequel on </a:t>
            </a:r>
            <a:r>
              <a:rPr lang="fr-FR" b="1"/>
              <a:t>recherche</a:t>
            </a:r>
            <a:r>
              <a:rPr lang="fr-FR"/>
              <a:t> une solution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Une problématique bien formulée  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s’appuie donc sur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467544" y="188640"/>
            <a:ext cx="8280920" cy="12961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Une problématique bien formulée  </a:t>
            </a:r>
            <a:br>
              <a:rPr lang="fr-FR" b="1" dirty="0">
                <a:solidFill>
                  <a:schemeClr val="bg1"/>
                </a:solidFill>
              </a:rPr>
            </a:br>
            <a:r>
              <a:rPr lang="fr-FR" b="1" dirty="0">
                <a:solidFill>
                  <a:schemeClr val="bg1"/>
                </a:solidFill>
              </a:rPr>
              <a:t>s’appuie donc sur 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62950" cy="4065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3200"/>
              <a:t>des </a:t>
            </a:r>
            <a:r>
              <a:rPr lang="fr-FR" sz="3200">
                <a:solidFill>
                  <a:srgbClr val="3333CC"/>
                </a:solidFill>
              </a:rPr>
              <a:t>questions</a:t>
            </a:r>
            <a:r>
              <a:rPr lang="fr-FR" sz="3200"/>
              <a:t> (</a:t>
            </a:r>
            <a:r>
              <a:rPr lang="fr-FR"/>
              <a:t>une question centrale, des questions partielles/ satellites</a:t>
            </a:r>
            <a:r>
              <a:rPr lang="fr-FR" sz="3200"/>
              <a:t>)</a:t>
            </a:r>
          </a:p>
          <a:p>
            <a:pPr>
              <a:lnSpc>
                <a:spcPct val="90000"/>
              </a:lnSpc>
            </a:pPr>
            <a:r>
              <a:rPr lang="fr-FR" sz="3200"/>
              <a:t>un </a:t>
            </a:r>
            <a:r>
              <a:rPr lang="fr-FR" sz="3200">
                <a:solidFill>
                  <a:srgbClr val="3333CC"/>
                </a:solidFill>
              </a:rPr>
              <a:t>cadre théorique</a:t>
            </a:r>
            <a:r>
              <a:rPr lang="fr-FR" sz="3200"/>
              <a:t> dans une certaine discipline (</a:t>
            </a:r>
            <a:r>
              <a:rPr lang="fr-FR"/>
              <a:t>ensemble de connaissances de référence</a:t>
            </a:r>
            <a:r>
              <a:rPr lang="fr-FR" sz="3200"/>
              <a:t>)</a:t>
            </a:r>
          </a:p>
          <a:p>
            <a:pPr>
              <a:lnSpc>
                <a:spcPct val="90000"/>
              </a:lnSpc>
            </a:pPr>
            <a:r>
              <a:rPr lang="fr-FR" sz="3200"/>
              <a:t>un </a:t>
            </a:r>
            <a:r>
              <a:rPr lang="fr-FR" sz="3200">
                <a:solidFill>
                  <a:srgbClr val="3333CC"/>
                </a:solidFill>
              </a:rPr>
              <a:t>problème à résoudre</a:t>
            </a:r>
            <a:r>
              <a:rPr lang="fr-FR" sz="3200"/>
              <a:t> et une </a:t>
            </a:r>
            <a:r>
              <a:rPr lang="fr-FR" sz="3200">
                <a:solidFill>
                  <a:srgbClr val="3333CC"/>
                </a:solidFill>
              </a:rPr>
              <a:t>recherche de solutions</a:t>
            </a:r>
            <a:r>
              <a:rPr lang="fr-FR" sz="3200"/>
              <a:t> (</a:t>
            </a:r>
            <a:r>
              <a:rPr lang="fr-FR"/>
              <a:t>raisonner, argumenter, formuler des hypothèses et les valider ou non</a:t>
            </a:r>
            <a:r>
              <a:rPr lang="fr-FR" sz="3200"/>
              <a:t>)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  <p:sp>
        <p:nvSpPr>
          <p:cNvPr id="7" name="Secteurs 20"/>
          <p:cNvSpPr/>
          <p:nvPr/>
        </p:nvSpPr>
        <p:spPr>
          <a:xfrm>
            <a:off x="3995936" y="-64364"/>
            <a:ext cx="791809" cy="154533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8" name="Secteurs 21"/>
          <p:cNvSpPr/>
          <p:nvPr/>
        </p:nvSpPr>
        <p:spPr>
          <a:xfrm rot="10800000">
            <a:off x="4139952" y="-64364"/>
            <a:ext cx="646250" cy="154914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50000"/>
            </a:schemeClr>
          </a:solidFill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flat" dir="t">
              <a:rot lat="0" lon="0" rev="4200000"/>
            </a:lightRig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49676E-6 L 0.46076 -0.0025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76411E-6 L -0.42899 0.00832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467544" y="0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000" b="1" dirty="0">
                <a:solidFill>
                  <a:schemeClr val="accent2"/>
                </a:solidFill>
                <a:latin typeface="Comic Sans MS" pitchFamily="66" charset="0"/>
              </a:rPr>
              <a:t>??? La PROBLEMATIQUE ???</a:t>
            </a:r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228600" y="1676400"/>
            <a:ext cx="4419600" cy="646331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Pourquoi </a:t>
            </a:r>
            <a:r>
              <a:rPr lang="fr-FR" sz="1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la répartition de charge entre les serveurs web?</a:t>
            </a:r>
            <a:endParaRPr lang="fr-FR" sz="18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17" name="Text Box 1029"/>
          <p:cNvSpPr txBox="1">
            <a:spLocks noChangeArrowheads="1"/>
          </p:cNvSpPr>
          <p:nvPr/>
        </p:nvSpPr>
        <p:spPr bwMode="auto">
          <a:xfrm>
            <a:off x="228600" y="2514600"/>
            <a:ext cx="4419600" cy="646331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Comment calculer la charge d’un serveur web?</a:t>
            </a:r>
            <a:endParaRPr lang="fr-FR" sz="18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18" name="Text Box 1030"/>
          <p:cNvSpPr txBox="1">
            <a:spLocks noChangeArrowheads="1"/>
          </p:cNvSpPr>
          <p:nvPr/>
        </p:nvSpPr>
        <p:spPr bwMode="auto">
          <a:xfrm>
            <a:off x="228600" y="3429000"/>
            <a:ext cx="4419600" cy="646331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Comment </a:t>
            </a:r>
            <a:r>
              <a:rPr lang="fr-FR" sz="1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équilibrer la charge entre les serveurs web?</a:t>
            </a:r>
            <a:endParaRPr lang="fr-FR" sz="18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319" name="Text Box 1031"/>
          <p:cNvSpPr txBox="1">
            <a:spLocks noChangeArrowheads="1"/>
          </p:cNvSpPr>
          <p:nvPr/>
        </p:nvSpPr>
        <p:spPr bwMode="auto">
          <a:xfrm>
            <a:off x="228600" y="4419600"/>
            <a:ext cx="4419600" cy="646331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Est ce que </a:t>
            </a:r>
            <a:r>
              <a:rPr lang="fr-FR" sz="1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on peut améliorer le processus de répartition de charge </a:t>
            </a:r>
            <a:r>
              <a:rPr lang="fr-FR" sz="18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3321" name="Line 1033"/>
          <p:cNvSpPr>
            <a:spLocks noChangeShapeType="1"/>
          </p:cNvSpPr>
          <p:nvPr/>
        </p:nvSpPr>
        <p:spPr bwMode="auto">
          <a:xfrm>
            <a:off x="4800600" y="1981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2" name="Line 1034"/>
          <p:cNvSpPr>
            <a:spLocks noChangeShapeType="1"/>
          </p:cNvSpPr>
          <p:nvPr/>
        </p:nvSpPr>
        <p:spPr bwMode="auto">
          <a:xfrm>
            <a:off x="4800600" y="2895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3" name="Line 1035"/>
          <p:cNvSpPr>
            <a:spLocks noChangeShapeType="1"/>
          </p:cNvSpPr>
          <p:nvPr/>
        </p:nvSpPr>
        <p:spPr bwMode="auto">
          <a:xfrm>
            <a:off x="4800600" y="38100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24" name="Line 1036"/>
          <p:cNvSpPr>
            <a:spLocks noChangeShapeType="1"/>
          </p:cNvSpPr>
          <p:nvPr/>
        </p:nvSpPr>
        <p:spPr bwMode="auto">
          <a:xfrm>
            <a:off x="4800600" y="48006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graphicFrame>
        <p:nvGraphicFramePr>
          <p:cNvPr id="21504" name="Object 1024"/>
          <p:cNvGraphicFramePr>
            <a:graphicFrameLocks noChangeAspect="1"/>
          </p:cNvGraphicFramePr>
          <p:nvPr/>
        </p:nvGraphicFramePr>
        <p:xfrm>
          <a:off x="5715000" y="1447800"/>
          <a:ext cx="1066800" cy="906463"/>
        </p:xfrm>
        <a:graphic>
          <a:graphicData uri="http://schemas.openxmlformats.org/presentationml/2006/ole">
            <p:oleObj spid="_x0000_s2059" name="Photo Editor Photo" r:id="rId3" imgW="1952898" imgH="1657581" progId="">
              <p:embed/>
            </p:oleObj>
          </a:graphicData>
        </a:graphic>
      </p:graphicFrame>
      <p:graphicFrame>
        <p:nvGraphicFramePr>
          <p:cNvPr id="21505" name="Object 1025"/>
          <p:cNvGraphicFramePr>
            <a:graphicFrameLocks noChangeAspect="1"/>
          </p:cNvGraphicFramePr>
          <p:nvPr/>
        </p:nvGraphicFramePr>
        <p:xfrm>
          <a:off x="5791200" y="3429000"/>
          <a:ext cx="976313" cy="828675"/>
        </p:xfrm>
        <a:graphic>
          <a:graphicData uri="http://schemas.openxmlformats.org/presentationml/2006/ole">
            <p:oleObj spid="_x0000_s2060" name="Photo Editor Photo" r:id="rId4" imgW="1952898" imgH="1657581" progId="">
              <p:embed/>
            </p:oleObj>
          </a:graphicData>
        </a:graphic>
      </p:graphicFrame>
      <p:graphicFrame>
        <p:nvGraphicFramePr>
          <p:cNvPr id="21506" name="Object 1026"/>
          <p:cNvGraphicFramePr>
            <a:graphicFrameLocks noChangeAspect="1"/>
          </p:cNvGraphicFramePr>
          <p:nvPr/>
        </p:nvGraphicFramePr>
        <p:xfrm>
          <a:off x="5792788" y="4419600"/>
          <a:ext cx="965200" cy="990600"/>
        </p:xfrm>
        <a:graphic>
          <a:graphicData uri="http://schemas.openxmlformats.org/presentationml/2006/ole">
            <p:oleObj spid="_x0000_s2061" name="Photo Editor Photo" r:id="rId5" imgW="1362265" imgH="1400000" progId="">
              <p:embed/>
            </p:oleObj>
          </a:graphicData>
        </a:graphic>
      </p:graphicFrame>
      <p:graphicFrame>
        <p:nvGraphicFramePr>
          <p:cNvPr id="21508" name="Object 1028"/>
          <p:cNvGraphicFramePr>
            <a:graphicFrameLocks noChangeAspect="1"/>
          </p:cNvGraphicFramePr>
          <p:nvPr/>
        </p:nvGraphicFramePr>
        <p:xfrm>
          <a:off x="5791200" y="2438400"/>
          <a:ext cx="942975" cy="900113"/>
        </p:xfrm>
        <a:graphic>
          <a:graphicData uri="http://schemas.openxmlformats.org/presentationml/2006/ole">
            <p:oleObj spid="_x0000_s2062" name="Photo Editor Photo" r:id="rId6" imgW="1886213" imgH="1800476" progId="">
              <p:embed/>
            </p:oleObj>
          </a:graphicData>
        </a:graphic>
      </p:graphicFrame>
      <p:sp>
        <p:nvSpPr>
          <p:cNvPr id="13331" name="Line 1043">
            <a:hlinkClick r:id="rId7" action="ppaction://hlinksldjump"/>
          </p:cNvPr>
          <p:cNvSpPr>
            <a:spLocks noChangeShapeType="1"/>
          </p:cNvSpPr>
          <p:nvPr/>
        </p:nvSpPr>
        <p:spPr bwMode="auto">
          <a:xfrm>
            <a:off x="7086600" y="19812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2" name="Line 1044">
            <a:hlinkClick r:id="rId8" action="ppaction://hlinksldjump"/>
          </p:cNvPr>
          <p:cNvSpPr>
            <a:spLocks noChangeShapeType="1"/>
          </p:cNvSpPr>
          <p:nvPr/>
        </p:nvSpPr>
        <p:spPr bwMode="auto">
          <a:xfrm>
            <a:off x="7086600" y="2895600"/>
            <a:ext cx="457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3" name="Line 1045">
            <a:hlinkClick r:id="rId9" action="ppaction://hlinksldjump"/>
          </p:cNvPr>
          <p:cNvSpPr>
            <a:spLocks noChangeShapeType="1"/>
          </p:cNvSpPr>
          <p:nvPr/>
        </p:nvSpPr>
        <p:spPr bwMode="auto">
          <a:xfrm>
            <a:off x="7086600" y="3886200"/>
            <a:ext cx="45720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334" name="Line 1046">
            <a:hlinkClick r:id="rId10" action="ppaction://hlinksldjump"/>
          </p:cNvPr>
          <p:cNvSpPr>
            <a:spLocks noChangeShapeType="1"/>
          </p:cNvSpPr>
          <p:nvPr/>
        </p:nvSpPr>
        <p:spPr bwMode="auto">
          <a:xfrm>
            <a:off x="7086600" y="4876800"/>
            <a:ext cx="457200" cy="0"/>
          </a:xfrm>
          <a:prstGeom prst="line">
            <a:avLst/>
          </a:prstGeom>
          <a:noFill/>
          <a:ln w="76200">
            <a:solidFill>
              <a:srgbClr val="99FF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420472" cy="1077218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Pourquoi </a:t>
            </a:r>
            <a:r>
              <a:rPr lang="fr-FR" sz="32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la répartition de charge entre les serveurs web</a:t>
            </a:r>
            <a:r>
              <a:rPr lang="fr-FR" sz="32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?</a:t>
            </a:r>
            <a:endParaRPr lang="fr-FR" sz="32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371600" y="1524000"/>
            <a:ext cx="6400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 dirty="0">
                <a:latin typeface="Comic Sans MS" pitchFamily="66" charset="0"/>
              </a:rPr>
              <a:t>Problématique non retenue car elle n’ouvre pas à une discussion ou un débat. En effet, il y a une réponse à cette question :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3429000"/>
            <a:ext cx="693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chemeClr val="accent2"/>
                </a:solidFill>
                <a:latin typeface="Comic Sans MS" pitchFamily="66" charset="0"/>
              </a:rPr>
              <a:t>Accélérer le temps de réponse</a:t>
            </a:r>
          </a:p>
          <a:p>
            <a:pPr>
              <a:spcBef>
                <a:spcPct val="50000"/>
              </a:spcBef>
            </a:pPr>
            <a:r>
              <a:rPr lang="fr-FR" b="1" dirty="0" smtClean="0">
                <a:solidFill>
                  <a:schemeClr val="accent2"/>
                </a:solidFill>
                <a:latin typeface="Comic Sans MS" pitchFamily="66" charset="0"/>
              </a:rPr>
              <a:t>Éviter les </a:t>
            </a:r>
            <a:r>
              <a:rPr lang="fr-FR" b="1" dirty="0" err="1" smtClean="0">
                <a:solidFill>
                  <a:schemeClr val="accent2"/>
                </a:solidFill>
                <a:latin typeface="Comic Sans MS" pitchFamily="66" charset="0"/>
              </a:rPr>
              <a:t>pbs</a:t>
            </a:r>
            <a:r>
              <a:rPr lang="fr-FR" b="1" dirty="0" smtClean="0">
                <a:solidFill>
                  <a:schemeClr val="accent2"/>
                </a:solidFill>
                <a:latin typeface="Comic Sans MS" pitchFamily="66" charset="0"/>
              </a:rPr>
              <a:t> d’étranglement </a:t>
            </a:r>
          </a:p>
          <a:p>
            <a:pPr>
              <a:spcBef>
                <a:spcPct val="50000"/>
              </a:spcBef>
            </a:pPr>
            <a:r>
              <a:rPr lang="fr-FR" b="1" dirty="0" err="1" smtClean="0">
                <a:solidFill>
                  <a:schemeClr val="accent2"/>
                </a:solidFill>
                <a:latin typeface="Comic Sans MS" pitchFamily="66" charset="0"/>
              </a:rPr>
              <a:t>etc</a:t>
            </a:r>
            <a:endParaRPr lang="fr-FR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--------------------------------------------------------</a:t>
            </a:r>
            <a:endParaRPr lang="fr-FR" dirty="0"/>
          </a:p>
        </p:txBody>
      </p:sp>
      <p:cxnSp>
        <p:nvCxnSpPr>
          <p:cNvPr id="8" name="Connecteur droit 7"/>
          <p:cNvCxnSpPr>
            <a:stCxn id="6" idx="3"/>
          </p:cNvCxnSpPr>
          <p:nvPr/>
        </p:nvCxnSpPr>
        <p:spPr>
          <a:xfrm flipV="1">
            <a:off x="6019800" y="6525344"/>
            <a:ext cx="2368624" cy="1356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7504" y="6309320"/>
            <a:ext cx="77768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i="1">
                <a:latin typeface="Comic Sans MS" pitchFamily="66" charset="0"/>
              </a:rPr>
              <a:t>Problématique retenue car elle ouvre à une discussion ou un débat. En effet, il n’y a pas de réponse certaine à cette question 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2514600"/>
            <a:ext cx="8534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r-FR" b="1" dirty="0" smtClean="0">
                <a:solidFill>
                  <a:schemeClr val="accent2"/>
                </a:solidFill>
                <a:latin typeface="Comic Sans MS" pitchFamily="66" charset="0"/>
              </a:rPr>
              <a:t>Différents  algorithmes sont proposés…mais </a:t>
            </a:r>
            <a:r>
              <a:rPr lang="fr-FR" b="1" dirty="0">
                <a:solidFill>
                  <a:schemeClr val="accent2"/>
                </a:solidFill>
                <a:latin typeface="Comic Sans MS" pitchFamily="66" charset="0"/>
              </a:rPr>
              <a:t>sûrement avec d’autres conséquences.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b="1" dirty="0" smtClean="0">
                <a:solidFill>
                  <a:srgbClr val="9933FF"/>
                </a:solidFill>
                <a:latin typeface="Comic Sans MS" pitchFamily="66" charset="0"/>
              </a:rPr>
              <a:t>La </a:t>
            </a:r>
            <a:r>
              <a:rPr lang="fr-FR" b="1" dirty="0">
                <a:solidFill>
                  <a:srgbClr val="9933FF"/>
                </a:solidFill>
                <a:latin typeface="Comic Sans MS" pitchFamily="66" charset="0"/>
              </a:rPr>
              <a:t>problématique ouvre donc à un débat. Il faut apporter des arguments, les confronter, trouver des études, modéliser avec des manips simples mais critiquables.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9552" y="381000"/>
            <a:ext cx="7842448" cy="1200329"/>
          </a:xfrm>
          <a:prstGeom prst="rect">
            <a:avLst/>
          </a:prstGeom>
          <a:solidFill>
            <a:schemeClr val="hlink"/>
          </a:solidFill>
          <a:ln w="9525">
            <a:solidFill>
              <a:srgbClr val="9933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Comment équilibrer la charge entre les serveurs web?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0F3F-6F3D-4033-818B-52E27D71B4F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--------------------------------------------------------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1629</Words>
  <Application>Microsoft Office PowerPoint</Application>
  <PresentationFormat>Affichage à l'écran (4:3)</PresentationFormat>
  <Paragraphs>221</Paragraphs>
  <Slides>31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3" baseType="lpstr">
      <vt:lpstr>Thème Office</vt:lpstr>
      <vt:lpstr>Photo Editor Photo</vt:lpstr>
      <vt:lpstr>La spécification de la problématique</vt:lpstr>
      <vt:lpstr>Qu’est-ce qu’une problématique ? (1)</vt:lpstr>
      <vt:lpstr>Qu’est-ce qu’une problématique ? (2)</vt:lpstr>
      <vt:lpstr>Un exemple :</vt:lpstr>
      <vt:lpstr>Une problématique bien formulée   s’appuie donc sur :</vt:lpstr>
      <vt:lpstr>Une problématique bien formulée   s’appuie donc sur :</vt:lpstr>
      <vt:lpstr>Diapositive 7</vt:lpstr>
      <vt:lpstr>Diapositive 8</vt:lpstr>
      <vt:lpstr>Diapositive 9</vt:lpstr>
      <vt:lpstr>Diapositive 10</vt:lpstr>
      <vt:lpstr>Présenter le problème de recherche</vt:lpstr>
      <vt:lpstr>Diapositive 12</vt:lpstr>
      <vt:lpstr>La formulation du problème</vt:lpstr>
      <vt:lpstr>L'élaboration d'une argumentation</vt:lpstr>
      <vt:lpstr>Exemple:</vt:lpstr>
      <vt:lpstr>Types de questions et formulation</vt:lpstr>
      <vt:lpstr>La question prédictive</vt:lpstr>
      <vt:lpstr>Le plan de rédaction du problème</vt:lpstr>
      <vt:lpstr>Diapositive 19</vt:lpstr>
      <vt:lpstr>1.L'introduction</vt:lpstr>
      <vt:lpstr>1. Premier élément : l'exposé du sujet d'étude</vt:lpstr>
      <vt:lpstr>Diapositive 22</vt:lpstr>
      <vt:lpstr>2.Le développement</vt:lpstr>
      <vt:lpstr>2.a: L'état de la question ou « Ce que l'on sait »</vt:lpstr>
      <vt:lpstr>Diapositive 25</vt:lpstr>
      <vt:lpstr>Diapositive 26</vt:lpstr>
      <vt:lpstr>2.B : - La formulation du problème de recherche ou « Ce que l'on veut savoir »</vt:lpstr>
      <vt:lpstr>3. La conclusion</vt:lpstr>
      <vt:lpstr>3.a: Formuler une hypothèse ou un objectif</vt:lpstr>
      <vt:lpstr>Diapositive 30</vt:lpstr>
      <vt:lpstr>Un bref résumé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spécification de la problématique</dc:title>
  <dc:creator>alia</dc:creator>
  <cp:lastModifiedBy>Saoudi</cp:lastModifiedBy>
  <cp:revision>31</cp:revision>
  <dcterms:created xsi:type="dcterms:W3CDTF">2012-10-16T20:47:00Z</dcterms:created>
  <dcterms:modified xsi:type="dcterms:W3CDTF">2013-10-25T21:25:49Z</dcterms:modified>
</cp:coreProperties>
</file>