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4" r:id="rId20"/>
    <p:sldId id="273"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900DA5B-9296-424D-A334-17A31091AD41}"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132243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900DA5B-9296-424D-A334-17A31091AD41}" type="datetimeFigureOut">
              <a:rPr lang="fr-FR" smtClean="0"/>
              <a:t>23/10/2021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203603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900DA5B-9296-424D-A334-17A31091AD41}"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391737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900DA5B-9296-424D-A334-17A31091AD41}"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4125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900DA5B-9296-424D-A334-17A31091AD41}"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374716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00DA5B-9296-424D-A334-17A31091AD41}" type="datetimeFigureOut">
              <a:rPr lang="fr-FR" smtClean="0"/>
              <a:t>23/10/2021</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2791268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00DA5B-9296-424D-A334-17A31091AD41}" type="datetimeFigureOut">
              <a:rPr lang="fr-FR" smtClean="0"/>
              <a:t>23/10/2021</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1865179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00DA5B-9296-424D-A334-17A31091AD41}"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299050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00DA5B-9296-424D-A334-17A31091AD41}"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55604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4900DA5B-9296-424D-A334-17A31091AD41}"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360462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900DA5B-9296-424D-A334-17A31091AD41}"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258885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900DA5B-9296-424D-A334-17A31091AD41}" type="datetimeFigureOut">
              <a:rPr lang="fr-FR" smtClean="0"/>
              <a:t>23/10/2021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218057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900DA5B-9296-424D-A334-17A31091AD41}" type="datetimeFigureOut">
              <a:rPr lang="fr-FR" smtClean="0"/>
              <a:t>23/10/2021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38546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900DA5B-9296-424D-A334-17A31091AD41}" type="datetimeFigureOut">
              <a:rPr lang="fr-FR" smtClean="0"/>
              <a:t>23/10/2021</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391591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00DA5B-9296-424D-A334-17A31091AD41}" type="datetimeFigureOut">
              <a:rPr lang="fr-FR" smtClean="0"/>
              <a:t>23/10/2021</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92402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p:txBody>
          <a:bodyPr/>
          <a:lstStyle/>
          <a:p>
            <a:fld id="{4900DA5B-9296-424D-A334-17A31091AD41}" type="datetimeFigureOut">
              <a:rPr lang="fr-FR" smtClean="0"/>
              <a:t>23/10/2021</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399898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900DA5B-9296-424D-A334-17A31091AD41}" type="datetimeFigureOut">
              <a:rPr lang="fr-FR" smtClean="0"/>
              <a:t>23/10/2021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417457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900DA5B-9296-424D-A334-17A31091AD41}" type="datetimeFigureOut">
              <a:rPr lang="fr-FR" smtClean="0"/>
              <a:t>23/10/2021</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3010604-6459-4793-AA50-6D31F820A114}" type="slidenum">
              <a:rPr lang="fr-FR" smtClean="0"/>
              <a:t>‹N°›</a:t>
            </a:fld>
            <a:endParaRPr lang="fr-FR"/>
          </a:p>
        </p:txBody>
      </p:sp>
    </p:spTree>
    <p:extLst>
      <p:ext uri="{BB962C8B-B14F-4D97-AF65-F5344CB8AC3E}">
        <p14:creationId xmlns:p14="http://schemas.microsoft.com/office/powerpoint/2010/main" val="3975707160"/>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fr.wikipedia.org/wiki/Nitrure_de_siliciu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01736" y="1406769"/>
            <a:ext cx="9845980" cy="894698"/>
          </a:xfrm>
        </p:spPr>
        <p:txBody>
          <a:bodyPr/>
          <a:lstStyle/>
          <a:p>
            <a:r>
              <a:rPr lang="fr-FR" sz="5400" dirty="0" smtClean="0"/>
              <a:t>Sélection des matériaux </a:t>
            </a:r>
            <a:endParaRPr lang="fr-FR" sz="5400" dirty="0"/>
          </a:p>
        </p:txBody>
      </p:sp>
      <p:sp>
        <p:nvSpPr>
          <p:cNvPr id="3" name="Sous-titre 2"/>
          <p:cNvSpPr>
            <a:spLocks noGrp="1"/>
          </p:cNvSpPr>
          <p:nvPr>
            <p:ph type="subTitle" idx="1"/>
          </p:nvPr>
        </p:nvSpPr>
        <p:spPr>
          <a:xfrm>
            <a:off x="3124431" y="3321465"/>
            <a:ext cx="5400590" cy="554275"/>
          </a:xfrm>
        </p:spPr>
        <p:txBody>
          <a:bodyPr/>
          <a:lstStyle/>
          <a:p>
            <a:r>
              <a:rPr lang="fr-FR" dirty="0" smtClean="0"/>
              <a:t>Généralités sur les matériaux</a:t>
            </a:r>
          </a:p>
        </p:txBody>
      </p:sp>
      <p:sp>
        <p:nvSpPr>
          <p:cNvPr id="4" name="Rectangle 3"/>
          <p:cNvSpPr/>
          <p:nvPr/>
        </p:nvSpPr>
        <p:spPr>
          <a:xfrm>
            <a:off x="5304391" y="4428706"/>
            <a:ext cx="1040670" cy="369332"/>
          </a:xfrm>
          <a:prstGeom prst="rect">
            <a:avLst/>
          </a:prstGeom>
        </p:spPr>
        <p:txBody>
          <a:bodyPr wrap="none">
            <a:spAutoFit/>
          </a:bodyPr>
          <a:lstStyle/>
          <a:p>
            <a:r>
              <a:rPr lang="fr-FR" dirty="0" smtClean="0"/>
              <a:t>1 cours </a:t>
            </a:r>
            <a:endParaRPr lang="fr-FR" dirty="0"/>
          </a:p>
        </p:txBody>
      </p:sp>
    </p:spTree>
    <p:extLst>
      <p:ext uri="{BB962C8B-B14F-4D97-AF65-F5344CB8AC3E}">
        <p14:creationId xmlns:p14="http://schemas.microsoft.com/office/powerpoint/2010/main" val="2509734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871580" y="533233"/>
            <a:ext cx="4572617" cy="584775"/>
          </a:xfrm>
          <a:prstGeom prst="rect">
            <a:avLst/>
          </a:prstGeom>
        </p:spPr>
        <p:txBody>
          <a:bodyPr wrap="square">
            <a:spAutoFit/>
          </a:bodyPr>
          <a:lstStyle/>
          <a:p>
            <a:pPr marL="685800" lvl="2" fontAlgn="base">
              <a:spcBef>
                <a:spcPts val="600"/>
              </a:spcBef>
              <a:spcAft>
                <a:spcPts val="600"/>
              </a:spcAft>
              <a:buClr>
                <a:srgbClr val="000000"/>
              </a:buClr>
            </a:pPr>
            <a:r>
              <a:rPr lang="fr-FR" sz="3200" b="1" kern="0" dirty="0" smtClean="0">
                <a:solidFill>
                  <a:schemeClr val="bg1"/>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B. </a:t>
            </a:r>
            <a:r>
              <a:rPr lang="fr-FR" sz="3200" b="1" dirty="0">
                <a:solidFill>
                  <a:schemeClr val="bg1"/>
                </a:solidFill>
                <a:effectLst>
                  <a:outerShdw sx="0" sy="0">
                    <a:srgbClr val="000000"/>
                  </a:outerShdw>
                </a:effectLst>
                <a:latin typeface="Times New Roman" panose="02020603050405020304" pitchFamily="18" charset="0"/>
                <a:cs typeface="Times New Roman" panose="02020603050405020304" pitchFamily="18" charset="0"/>
              </a:rPr>
              <a:t>Les </a:t>
            </a:r>
            <a:r>
              <a:rPr lang="fr-FR" sz="3200" b="1" dirty="0" smtClean="0">
                <a:solidFill>
                  <a:schemeClr val="bg1"/>
                </a:solidFill>
                <a:effectLst>
                  <a:outerShdw sx="0" sy="0">
                    <a:srgbClr val="000000"/>
                  </a:outerShdw>
                </a:effectLst>
                <a:latin typeface="Times New Roman" panose="02020603050405020304" pitchFamily="18" charset="0"/>
                <a:cs typeface="Times New Roman" panose="02020603050405020304" pitchFamily="18" charset="0"/>
              </a:rPr>
              <a:t>céramiques</a:t>
            </a:r>
            <a:endParaRPr lang="fr-FR" sz="3200" b="1" kern="0" dirty="0">
              <a:solidFill>
                <a:schemeClr val="bg1"/>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1590822" y="1812783"/>
            <a:ext cx="3134132" cy="2760786"/>
          </a:xfrm>
          <a:prstGeom prst="rect">
            <a:avLst/>
          </a:prstGeom>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5870869" y="1812783"/>
            <a:ext cx="2626017" cy="2760786"/>
          </a:xfrm>
          <a:prstGeom prst="rect">
            <a:avLst/>
          </a:prstGeom>
        </p:spPr>
      </p:pic>
      <p:sp>
        <p:nvSpPr>
          <p:cNvPr id="7" name="Zone de texte 2"/>
          <p:cNvSpPr txBox="1">
            <a:spLocks noChangeArrowheads="1"/>
          </p:cNvSpPr>
          <p:nvPr/>
        </p:nvSpPr>
        <p:spPr bwMode="auto">
          <a:xfrm>
            <a:off x="1900587" y="4753928"/>
            <a:ext cx="3248187" cy="39484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R="152400">
              <a:lnSpc>
                <a:spcPct val="107000"/>
              </a:lnSpc>
              <a:spcBef>
                <a:spcPts val="240"/>
              </a:spcBef>
              <a:spcAft>
                <a:spcPts val="840"/>
              </a:spcAft>
            </a:pPr>
            <a:r>
              <a:rPr lang="fr-FR"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Pièces de roulements,  composite </a:t>
            </a:r>
            <a:r>
              <a:rPr lang="fr-FR" sz="1400" b="1" strike="noStrik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4" tooltip="Nitrure de silicium"/>
              </a:rPr>
              <a:t>Si</a:t>
            </a:r>
            <a:r>
              <a:rPr lang="fr-FR" sz="1400" b="1" strike="noStrike"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4" tooltip="Nitrure de silicium"/>
              </a:rPr>
              <a:t>3</a:t>
            </a:r>
            <a:r>
              <a:rPr lang="fr-FR" sz="1400" b="1" strike="noStrik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4" tooltip="Nitrure de silicium"/>
              </a:rPr>
              <a:t>N</a:t>
            </a:r>
            <a:r>
              <a:rPr lang="fr-FR" sz="1400" b="1" strike="noStrike"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4" tooltip="Nitrure de silicium"/>
              </a:rPr>
              <a:t>4</a:t>
            </a:r>
            <a:endParaRPr lang="fr-F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Zone de texte 2"/>
          <p:cNvSpPr txBox="1">
            <a:spLocks noChangeArrowheads="1"/>
          </p:cNvSpPr>
          <p:nvPr/>
        </p:nvSpPr>
        <p:spPr bwMode="auto">
          <a:xfrm>
            <a:off x="6628887" y="4872550"/>
            <a:ext cx="2219691" cy="276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R="152400">
              <a:lnSpc>
                <a:spcPct val="107000"/>
              </a:lnSpc>
              <a:spcBef>
                <a:spcPts val="240"/>
              </a:spcBef>
              <a:spcAft>
                <a:spcPts val="840"/>
              </a:spcAft>
            </a:pPr>
            <a:r>
              <a:rPr lang="fr-FR" sz="1400" b="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Céramique antique</a:t>
            </a:r>
            <a:endParaRPr lang="fr-FR" sz="140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fr-FR"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fr-FR" sz="14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55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22" y="1067509"/>
            <a:ext cx="11746522" cy="4952190"/>
          </a:xfrm>
          <a:prstGeom prst="rect">
            <a:avLst/>
          </a:prstGeom>
        </p:spPr>
        <p:txBody>
          <a:bodyPr wrap="square">
            <a:spAutoFit/>
          </a:bodyPr>
          <a:lstStyle/>
          <a:p>
            <a:pPr marR="152400" indent="320040" algn="just">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Si les éléments de base nécessaires pour élaborer les céramiques sont très courants (sables et roches), ces matériaux ne possèdent pas de procédés de mise en forme et d'assemblage aussi performant que ceux des polymères et des métaux. Et, surtout, le caractère fragile de leur comportement mécanique les rend inaptes à constituer des pièces de structure</a:t>
            </a:r>
            <a:r>
              <a:rPr lang="fr-F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R="152400" indent="320040" algn="just">
              <a:lnSpc>
                <a:spcPct val="107000"/>
              </a:lnSpc>
              <a:spcBef>
                <a:spcPts val="240"/>
              </a:spcBef>
              <a:spcAft>
                <a:spcPts val="840"/>
              </a:spcAft>
            </a:pP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R="152400" indent="152400" algn="just">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La cohésion de ces </a:t>
            </a:r>
            <a:r>
              <a:rPr lang="fr-FR" sz="24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solides</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repose sur des liaisons </a:t>
            </a:r>
            <a:r>
              <a:rPr lang="fr-FR" sz="2400"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iono</a:t>
            </a:r>
            <a:r>
              <a:rPr lang="fr-FR" sz="24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-covalentes</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Ils sont obtenus par réaction d'un métal et d'un métalloïde léger, comme le bore, le carbone, l'azote, l'oxygène, ou un mélange de ces derniers</a:t>
            </a:r>
            <a:r>
              <a:rPr lang="fr-FR"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R="152400" indent="152400" algn="just">
              <a:lnSpc>
                <a:spcPct val="107000"/>
              </a:lnSpc>
              <a:spcBef>
                <a:spcPts val="240"/>
              </a:spcBef>
              <a:spcAft>
                <a:spcPts val="840"/>
              </a:spcAft>
            </a:pP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152400" marR="152400" algn="just">
              <a:lnSpc>
                <a:spcPct val="107000"/>
              </a:lnSpc>
              <a:spcBef>
                <a:spcPts val="240"/>
              </a:spcBef>
              <a:spcAft>
                <a:spcPts val="840"/>
              </a:spcAft>
            </a:pP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 sont les matériaux des records ! </a:t>
            </a:r>
            <a:r>
              <a:rPr lang="fr-FR"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Record de dureté, de rigidité</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de résistance, de température de fusion</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peut les séparer en deux grandes familles :</a:t>
            </a:r>
            <a:endParaRPr lang="fr-FR"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2933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6831" y="554286"/>
            <a:ext cx="6096000" cy="685059"/>
          </a:xfrm>
          <a:prstGeom prst="rect">
            <a:avLst/>
          </a:prstGeom>
        </p:spPr>
        <p:txBody>
          <a:bodyPr>
            <a:spAutoFit/>
          </a:bodyPr>
          <a:lstStyle/>
          <a:p>
            <a:pPr marL="152400" marR="152400">
              <a:lnSpc>
                <a:spcPct val="107000"/>
              </a:lnSpc>
              <a:spcBef>
                <a:spcPts val="240"/>
              </a:spcBef>
              <a:spcAft>
                <a:spcPts val="84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tableau suivant rassemble les principales propriétés des métaux et alliages :</a:t>
            </a:r>
            <a:endParaRPr lang="fr-FR" dirty="0">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019417488"/>
              </p:ext>
            </p:extLst>
          </p:nvPr>
        </p:nvGraphicFramePr>
        <p:xfrm>
          <a:off x="1511277" y="1340288"/>
          <a:ext cx="8947150" cy="4936745"/>
        </p:xfrm>
        <a:graphic>
          <a:graphicData uri="http://schemas.openxmlformats.org/drawingml/2006/table">
            <a:tbl>
              <a:tblPr firstRow="1" firstCol="1" bandRow="1"/>
              <a:tblGrid>
                <a:gridCol w="4473575">
                  <a:extLst>
                    <a:ext uri="{9D8B030D-6E8A-4147-A177-3AD203B41FA5}">
                      <a16:colId xmlns:a16="http://schemas.microsoft.com/office/drawing/2014/main" val="2664320265"/>
                    </a:ext>
                  </a:extLst>
                </a:gridCol>
                <a:gridCol w="4473575">
                  <a:extLst>
                    <a:ext uri="{9D8B030D-6E8A-4147-A177-3AD203B41FA5}">
                      <a16:colId xmlns:a16="http://schemas.microsoft.com/office/drawing/2014/main" val="3681898085"/>
                    </a:ext>
                  </a:extLst>
                </a:gridCol>
              </a:tblGrid>
              <a:tr h="0">
                <a:tc>
                  <a:txBody>
                    <a:bodyPr/>
                    <a:lstStyle/>
                    <a:p>
                      <a:pPr>
                        <a:lnSpc>
                          <a:spcPct val="107000"/>
                        </a:lnSpc>
                        <a:spcBef>
                          <a:spcPts val="240"/>
                        </a:spcBef>
                        <a:spcAft>
                          <a:spcPts val="360"/>
                        </a:spcAf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Propriétés physiques et mécaniques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Combinaisons métal et élément léger : O, B, C et N.</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Solides moléculaires de densité moyenne</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Cohésion par liaisons </a:t>
                      </a:r>
                      <a:r>
                        <a:rPr lang="fr-FR"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iono</a:t>
                      </a: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-covalentes</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Températures de fusion très élevées</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Amorphes ou cristallisés</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Grande dureté</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Rigidité élevée</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Fragiles</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tenue mécanique élevée à chaud</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3661373809"/>
                  </a:ext>
                </a:extLst>
              </a:tr>
              <a:tr h="0">
                <a:tc>
                  <a:txBody>
                    <a:bodyPr/>
                    <a:lstStyle/>
                    <a:p>
                      <a:pPr>
                        <a:lnSpc>
                          <a:spcPct val="107000"/>
                        </a:lnSpc>
                        <a:spcBef>
                          <a:spcPts val="240"/>
                        </a:spcBef>
                        <a:spcAft>
                          <a:spcPts val="360"/>
                        </a:spcAf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Propriétés chimiques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inertes jusqu'aux hautes températures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62171125"/>
                  </a:ext>
                </a:extLst>
              </a:tr>
              <a:tr h="0">
                <a:tc>
                  <a:txBody>
                    <a:bodyPr/>
                    <a:lstStyle/>
                    <a:p>
                      <a:pPr>
                        <a:lnSpc>
                          <a:spcPct val="107000"/>
                        </a:lnSpc>
                        <a:spcBef>
                          <a:spcPts val="240"/>
                        </a:spcBef>
                        <a:spcAft>
                          <a:spcPts val="360"/>
                        </a:spcAf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Caractéristiques économiques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Céramiques traditionnelles et céramiques techniques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Abondance et prix très variables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95669334"/>
                  </a:ext>
                </a:extLst>
              </a:tr>
              <a:tr h="0">
                <a:tc>
                  <a:txBody>
                    <a:bodyPr/>
                    <a:lstStyle/>
                    <a:p>
                      <a:pPr>
                        <a:lnSpc>
                          <a:spcPct val="107000"/>
                        </a:lnSpc>
                        <a:spcBef>
                          <a:spcPts val="240"/>
                        </a:spcBef>
                        <a:spcAft>
                          <a:spcPts val="360"/>
                        </a:spcAf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Mise en œuvre</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Procédés anciens et simples ou très sophistiqués</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assemblage difficile</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480969902"/>
                  </a:ext>
                </a:extLst>
              </a:tr>
            </a:tbl>
          </a:graphicData>
        </a:graphic>
      </p:graphicFrame>
    </p:spTree>
    <p:extLst>
      <p:ext uri="{BB962C8B-B14F-4D97-AF65-F5344CB8AC3E}">
        <p14:creationId xmlns:p14="http://schemas.microsoft.com/office/powerpoint/2010/main" val="3344529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491030"/>
            <a:ext cx="5533887" cy="523220"/>
          </a:xfrm>
          <a:prstGeom prst="rect">
            <a:avLst/>
          </a:prstGeom>
        </p:spPr>
        <p:txBody>
          <a:bodyPr wrap="none">
            <a:spAutoFit/>
          </a:bodyPr>
          <a:lstStyle/>
          <a:p>
            <a:pPr lvl="2" fontAlgn="base">
              <a:spcBef>
                <a:spcPts val="600"/>
              </a:spcBef>
              <a:spcAft>
                <a:spcPts val="600"/>
              </a:spcAft>
              <a:buClr>
                <a:srgbClr val="000000"/>
              </a:buClr>
            </a:pPr>
            <a:r>
              <a:rPr lang="fr-FR" sz="2800" b="1" u="none" strike="noStrike" kern="0" spc="0" dirty="0" smtClean="0">
                <a:ln>
                  <a:noFill/>
                </a:ln>
                <a:solidFill>
                  <a:schemeClr val="bg1"/>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C. Les polymères organiques</a:t>
            </a:r>
            <a:endParaRPr lang="fr-FR" sz="2800" b="1" u="none" strike="noStrike" kern="0" spc="0" dirty="0">
              <a:ln>
                <a:noFill/>
              </a:ln>
              <a:solidFill>
                <a:schemeClr val="bg1"/>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11" y="1548545"/>
            <a:ext cx="4053505" cy="211147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843" y="1714940"/>
            <a:ext cx="3611859" cy="211147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1486" y="4346639"/>
            <a:ext cx="3897609" cy="1948805"/>
          </a:xfrm>
          <a:prstGeom prst="rect">
            <a:avLst/>
          </a:prstGeom>
        </p:spPr>
      </p:pic>
    </p:spTree>
    <p:extLst>
      <p:ext uri="{BB962C8B-B14F-4D97-AF65-F5344CB8AC3E}">
        <p14:creationId xmlns:p14="http://schemas.microsoft.com/office/powerpoint/2010/main" val="1232476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9988" y="1659989"/>
            <a:ext cx="9411286" cy="2858539"/>
          </a:xfrm>
          <a:prstGeom prst="rect">
            <a:avLst/>
          </a:prstGeom>
        </p:spPr>
        <p:txBody>
          <a:bodyPr wrap="square">
            <a:spAutoFit/>
          </a:bodyPr>
          <a:lstStyle/>
          <a:p>
            <a:pPr marR="152400" algn="just">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Les polymères organiques proviennent de la polymérisation de </a:t>
            </a:r>
            <a:r>
              <a:rPr lang="fr-FR"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molécules organiques</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légères (éléments légers) souvent simples, appelées monomères, et possédant au moins </a:t>
            </a:r>
            <a:r>
              <a:rPr lang="fr-FR"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deux extrémités réactives. </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Celles-ci permettent de lier ces molécules entre elles et de former ainsi des chaînes carbonées très longues (jusqu'à un </a:t>
            </a:r>
            <a:r>
              <a:rPr lang="fr-FR"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million d'atomes</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et plus ou moins ramifiées, le long desquelles les atomes sont liés entre eux par des liaisons covalentes très fortes.</a:t>
            </a:r>
            <a:endParaRPr lang="fr-FR"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8857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015792413"/>
              </p:ext>
            </p:extLst>
          </p:nvPr>
        </p:nvGraphicFramePr>
        <p:xfrm>
          <a:off x="1487337" y="589598"/>
          <a:ext cx="8460456" cy="6132831"/>
        </p:xfrm>
        <a:graphic>
          <a:graphicData uri="http://schemas.openxmlformats.org/drawingml/2006/table">
            <a:tbl>
              <a:tblPr firstRow="1" firstCol="1" bandRow="1"/>
              <a:tblGrid>
                <a:gridCol w="4230228">
                  <a:extLst>
                    <a:ext uri="{9D8B030D-6E8A-4147-A177-3AD203B41FA5}">
                      <a16:colId xmlns:a16="http://schemas.microsoft.com/office/drawing/2014/main" val="1457374903"/>
                    </a:ext>
                  </a:extLst>
                </a:gridCol>
                <a:gridCol w="4230228">
                  <a:extLst>
                    <a:ext uri="{9D8B030D-6E8A-4147-A177-3AD203B41FA5}">
                      <a16:colId xmlns:a16="http://schemas.microsoft.com/office/drawing/2014/main" val="3976439148"/>
                    </a:ext>
                  </a:extLst>
                </a:gridCol>
              </a:tblGrid>
              <a:tr h="2499107">
                <a:tc>
                  <a:txBody>
                    <a:bodyPr/>
                    <a:lstStyle/>
                    <a:p>
                      <a:pPr>
                        <a:lnSpc>
                          <a:spcPct val="107000"/>
                        </a:lnSpc>
                        <a:spcBef>
                          <a:spcPts val="240"/>
                        </a:spcBef>
                        <a:spcAft>
                          <a:spcPts val="360"/>
                        </a:spcAft>
                      </a:pPr>
                      <a:r>
                        <a:rPr lang="fr-F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Propriétés physiques et mécaniques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Chaînes carbonées contenant des éléments non-métalliques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Solides moléculaires de faible densité</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Cohésion par liaisons faibles et covalentes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Températures de fusion faibles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Isolants thermiques et électriques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Amorphes ou partiellement cristallisés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Dilatation thermique importante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Faible résistance mécanique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Rigidité faible à très faible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tenue mécanique très sensible à la température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3665056718"/>
                  </a:ext>
                </a:extLst>
              </a:tr>
              <a:tr h="627239">
                <a:tc>
                  <a:txBody>
                    <a:bodyPr/>
                    <a:lstStyle/>
                    <a:p>
                      <a:pPr>
                        <a:lnSpc>
                          <a:spcPct val="107000"/>
                        </a:lnSpc>
                        <a:spcBef>
                          <a:spcPts val="240"/>
                        </a:spcBef>
                        <a:spcAft>
                          <a:spcPts val="360"/>
                        </a:spcAft>
                      </a:pPr>
                      <a:r>
                        <a:rPr lang="fr-F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Propriétés chimiques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a:noFill/>
                    </a:lnT>
                    <a:lnB>
                      <a:noFill/>
                    </a:lnB>
                  </a:tcPr>
                </a:tc>
                <a:tc>
                  <a:txBody>
                    <a:bodyPr/>
                    <a:lstStyle/>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Réactivité chimique très variable, souvent très faible dans les conditions ambiantes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sensibles au vieillissement et à la lumière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a:noFill/>
                    </a:lnT>
                    <a:lnB>
                      <a:noFill/>
                    </a:lnB>
                  </a:tcPr>
                </a:tc>
                <a:extLst>
                  <a:ext uri="{0D108BD9-81ED-4DB2-BD59-A6C34878D82A}">
                    <a16:rowId xmlns:a16="http://schemas.microsoft.com/office/drawing/2014/main" val="3586453771"/>
                  </a:ext>
                </a:extLst>
              </a:tr>
              <a:tr h="442177">
                <a:tc>
                  <a:txBody>
                    <a:bodyPr/>
                    <a:lstStyle/>
                    <a:p>
                      <a:pPr>
                        <a:lnSpc>
                          <a:spcPct val="107000"/>
                        </a:lnSpc>
                        <a:spcBef>
                          <a:spcPts val="240"/>
                        </a:spcBef>
                        <a:spcAft>
                          <a:spcPts val="360"/>
                        </a:spcAft>
                      </a:pPr>
                      <a:r>
                        <a:rPr lang="fr-F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Caractéristiques économiques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a:noFill/>
                    </a:lnT>
                    <a:lnB>
                      <a:noFill/>
                    </a:lnB>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Abondance liée à la pétrochimie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Prix très variables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a:noFill/>
                    </a:lnT>
                    <a:lnB>
                      <a:noFill/>
                    </a:lnB>
                  </a:tcPr>
                </a:tc>
                <a:extLst>
                  <a:ext uri="{0D108BD9-81ED-4DB2-BD59-A6C34878D82A}">
                    <a16:rowId xmlns:a16="http://schemas.microsoft.com/office/drawing/2014/main" val="119318351"/>
                  </a:ext>
                </a:extLst>
              </a:tr>
              <a:tr h="627239">
                <a:tc>
                  <a:txBody>
                    <a:bodyPr/>
                    <a:lstStyle/>
                    <a:p>
                      <a:pPr>
                        <a:lnSpc>
                          <a:spcPct val="107000"/>
                        </a:lnSpc>
                        <a:spcBef>
                          <a:spcPts val="240"/>
                        </a:spcBef>
                        <a:spcAft>
                          <a:spcPts val="360"/>
                        </a:spcAft>
                      </a:pPr>
                      <a:r>
                        <a:rPr lang="fr-F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Mise en œuvre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Différente suivant les thermoplastiques ou les thermodurcissables</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Procédés faciles très nombreux</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270928408"/>
                  </a:ext>
                </a:extLst>
              </a:tr>
            </a:tbl>
          </a:graphicData>
        </a:graphic>
      </p:graphicFrame>
    </p:spTree>
    <p:extLst>
      <p:ext uri="{BB962C8B-B14F-4D97-AF65-F5344CB8AC3E}">
        <p14:creationId xmlns:p14="http://schemas.microsoft.com/office/powerpoint/2010/main" val="3477260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ZoneTexte 4"/>
          <p:cNvSpPr txBox="1"/>
          <p:nvPr/>
        </p:nvSpPr>
        <p:spPr>
          <a:xfrm>
            <a:off x="970671" y="787791"/>
            <a:ext cx="4164037" cy="369332"/>
          </a:xfrm>
          <a:prstGeom prst="rect">
            <a:avLst/>
          </a:prstGeom>
          <a:noFill/>
        </p:spPr>
        <p:txBody>
          <a:bodyPr wrap="square" rtlCol="0">
            <a:spAutoFit/>
          </a:bodyPr>
          <a:lstStyle/>
          <a:p>
            <a:r>
              <a:rPr lang="fr-FR" b="1" dirty="0" smtClean="0">
                <a:solidFill>
                  <a:schemeClr val="bg1"/>
                </a:solidFill>
                <a:latin typeface="Times New Roman" panose="02020603050405020304" pitchFamily="18" charset="0"/>
                <a:cs typeface="Times New Roman" panose="02020603050405020304" pitchFamily="18" charset="0"/>
              </a:rPr>
              <a:t>D. LES MATERIAUX HYBRIDES</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829994" y="2069141"/>
            <a:ext cx="10227212" cy="2302490"/>
          </a:xfrm>
          <a:prstGeom prst="rect">
            <a:avLst/>
          </a:prstGeom>
        </p:spPr>
        <p:txBody>
          <a:bodyPr wrap="square">
            <a:spAutoFit/>
          </a:bodyPr>
          <a:lstStyle/>
          <a:p>
            <a:pPr marR="152400" algn="just">
              <a:lnSpc>
                <a:spcPct val="107000"/>
              </a:lnSpc>
              <a:spcBef>
                <a:spcPts val="240"/>
              </a:spcBef>
              <a:spcAft>
                <a:spcPts val="84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matériaux hybrides sont constitués de plusieurs matériaux « élémentaires » différents, qui conjuguent leurs propriétés pour améliorer les performances d'un objet.</a:t>
            </a:r>
            <a:endParaRPr lang="fr-FR" sz="2000" dirty="0">
              <a:latin typeface="Times New Roman" panose="02020603050405020304" pitchFamily="18" charset="0"/>
              <a:ea typeface="Calibri" panose="020F0502020204030204" pitchFamily="34" charset="0"/>
              <a:cs typeface="Arial" panose="020B0604020202020204" pitchFamily="34" charset="0"/>
            </a:endParaRPr>
          </a:p>
          <a:p>
            <a:pPr marR="152400" algn="just">
              <a:lnSpc>
                <a:spcPct val="107000"/>
              </a:lnSpc>
              <a:spcBef>
                <a:spcPts val="240"/>
              </a:spcBef>
              <a:spcAft>
                <a:spcPts val="84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Cette conjugaison peu se faire dans la masse du matériau, le plus souvent à l'échelle de la microstructure (quelques dizaines de microns) et conduit aux matériaux composites.</a:t>
            </a:r>
            <a:endParaRPr lang="fr-FR" sz="2000" dirty="0">
              <a:latin typeface="Times New Roman" panose="02020603050405020304" pitchFamily="18" charset="0"/>
              <a:ea typeface="Calibri" panose="020F0502020204030204" pitchFamily="34" charset="0"/>
              <a:cs typeface="Arial" panose="020B0604020202020204" pitchFamily="34" charset="0"/>
            </a:endParaRPr>
          </a:p>
          <a:p>
            <a:pPr marR="152400" algn="just">
              <a:lnSpc>
                <a:spcPct val="107000"/>
              </a:lnSpc>
              <a:spcBef>
                <a:spcPts val="240"/>
              </a:spcBef>
              <a:spcAft>
                <a:spcPts val="84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 peut aussi uniquement affecter la surface d'une pièce et provenir d'un revêtement ou d'un traitement de surface.</a:t>
            </a:r>
            <a:endParaRPr lang="fr-FR" sz="20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9897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ZoneTexte 3"/>
          <p:cNvSpPr txBox="1"/>
          <p:nvPr/>
        </p:nvSpPr>
        <p:spPr>
          <a:xfrm>
            <a:off x="1195754" y="731520"/>
            <a:ext cx="4023360" cy="523220"/>
          </a:xfrm>
          <a:prstGeom prst="rect">
            <a:avLst/>
          </a:prstGeom>
          <a:noFill/>
        </p:spPr>
        <p:txBody>
          <a:bodyPr wrap="square" rtlCol="0">
            <a:spAutoFit/>
          </a:bodyPr>
          <a:lstStyle/>
          <a:p>
            <a:r>
              <a:rPr lang="fr-FR" sz="2800" dirty="0" smtClean="0">
                <a:solidFill>
                  <a:schemeClr val="bg1"/>
                </a:solidFill>
                <a:latin typeface="Times New Roman" panose="02020603050405020304" pitchFamily="18" charset="0"/>
                <a:cs typeface="Times New Roman" panose="02020603050405020304" pitchFamily="18" charset="0"/>
              </a:rPr>
              <a:t>D1 : matériaux composites</a:t>
            </a:r>
            <a:endParaRPr lang="fr-FR" sz="2800" dirty="0">
              <a:solidFill>
                <a:schemeClr val="bg1"/>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754" y="1799565"/>
            <a:ext cx="4222506" cy="2111253"/>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946" y="1799565"/>
            <a:ext cx="2880580" cy="191689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113" y="4211368"/>
            <a:ext cx="3144954" cy="2541123"/>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4946" y="4581085"/>
            <a:ext cx="4711325" cy="2044798"/>
          </a:xfrm>
          <a:prstGeom prst="rect">
            <a:avLst/>
          </a:prstGeom>
        </p:spPr>
      </p:pic>
    </p:spTree>
    <p:extLst>
      <p:ext uri="{BB962C8B-B14F-4D97-AF65-F5344CB8AC3E}">
        <p14:creationId xmlns:p14="http://schemas.microsoft.com/office/powerpoint/2010/main" val="2884084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6492" y="1403969"/>
            <a:ext cx="10667999" cy="1058047"/>
          </a:xfrm>
          <a:prstGeom prst="rect">
            <a:avLst/>
          </a:prstGeom>
        </p:spPr>
        <p:txBody>
          <a:bodyPr wrap="square">
            <a:spAutoFit/>
          </a:bodyPr>
          <a:lstStyle/>
          <a:p>
            <a:pPr marL="152400" marR="152400" algn="just">
              <a:lnSpc>
                <a:spcPct val="107000"/>
              </a:lnSpc>
              <a:spcBef>
                <a:spcPts val="240"/>
              </a:spcBef>
              <a:spcAft>
                <a:spcPts val="84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Les matériaux composites ne forment pas une classe de matériaux à part. Ils sont obtenus par mélange de matériaux provenant chacun de l'une des trois classes précédentes. Leurs propriétés se trouvent modifiées de façon continue par la proportion de chaque composant.</a:t>
            </a:r>
            <a:endParaRPr lang="fr-FR" sz="2000" dirty="0">
              <a:latin typeface="Times New Roman" panose="02020603050405020304" pitchFamily="18" charset="0"/>
              <a:ea typeface="Calibri" panose="020F0502020204030204" pitchFamily="34" charset="0"/>
              <a:cs typeface="Arial" panose="020B0604020202020204" pitchFamily="34" charset="0"/>
            </a:endParaRPr>
          </a:p>
        </p:txBody>
      </p:sp>
      <p:pic>
        <p:nvPicPr>
          <p:cNvPr id="6" name="Image 5"/>
          <p:cNvPicPr>
            <a:picLocks noChangeAspect="1"/>
          </p:cNvPicPr>
          <p:nvPr/>
        </p:nvPicPr>
        <p:blipFill>
          <a:blip r:embed="rId2"/>
          <a:stretch>
            <a:fillRect/>
          </a:stretch>
        </p:blipFill>
        <p:spPr>
          <a:xfrm>
            <a:off x="2561818" y="3139871"/>
            <a:ext cx="7168162" cy="1868228"/>
          </a:xfrm>
          <a:prstGeom prst="rect">
            <a:avLst/>
          </a:prstGeom>
        </p:spPr>
      </p:pic>
    </p:spTree>
    <p:extLst>
      <p:ext uri="{BB962C8B-B14F-4D97-AF65-F5344CB8AC3E}">
        <p14:creationId xmlns:p14="http://schemas.microsoft.com/office/powerpoint/2010/main" val="3912079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377441" y="2067951"/>
            <a:ext cx="8567224" cy="1938992"/>
          </a:xfrm>
          <a:prstGeom prst="rect">
            <a:avLst/>
          </a:prstGeom>
        </p:spPr>
        <p:txBody>
          <a:bodyPr wrap="square">
            <a:spAutoFit/>
          </a:bodyPr>
          <a:lstStyle/>
          <a:p>
            <a:pPr algn="just"/>
            <a:r>
              <a:rPr lang="fr-FR" sz="2400" dirty="0">
                <a:solidFill>
                  <a:srgbClr val="000000"/>
                </a:solidFill>
                <a:latin typeface="Times New Roman" panose="02020603050405020304" pitchFamily="18" charset="0"/>
                <a:ea typeface="Times New Roman" panose="02020603050405020304" pitchFamily="18" charset="0"/>
              </a:rPr>
              <a:t>Ces matériaux forment donc un compromis de comportement mécanique entre des </a:t>
            </a:r>
            <a:r>
              <a:rPr lang="fr-FR" sz="2400" dirty="0">
                <a:solidFill>
                  <a:srgbClr val="00B0F0"/>
                </a:solidFill>
                <a:latin typeface="Times New Roman" panose="02020603050405020304" pitchFamily="18" charset="0"/>
                <a:ea typeface="Times New Roman" panose="02020603050405020304" pitchFamily="18" charset="0"/>
              </a:rPr>
              <a:t>composants de propriétés opposées</a:t>
            </a:r>
            <a:r>
              <a:rPr lang="fr-FR" sz="2400" dirty="0">
                <a:solidFill>
                  <a:srgbClr val="000000"/>
                </a:solidFill>
                <a:latin typeface="Times New Roman" panose="02020603050405020304" pitchFamily="18" charset="0"/>
                <a:ea typeface="Times New Roman" panose="02020603050405020304" pitchFamily="18" charset="0"/>
              </a:rPr>
              <a:t>. Par exemple, l'un est </a:t>
            </a:r>
            <a:r>
              <a:rPr lang="fr-FR" sz="2400" dirty="0">
                <a:solidFill>
                  <a:srgbClr val="002060"/>
                </a:solidFill>
                <a:latin typeface="Times New Roman" panose="02020603050405020304" pitchFamily="18" charset="0"/>
                <a:ea typeface="Times New Roman" panose="02020603050405020304" pitchFamily="18" charset="0"/>
              </a:rPr>
              <a:t>très dur </a:t>
            </a:r>
            <a:r>
              <a:rPr lang="fr-FR" sz="2400" dirty="0">
                <a:solidFill>
                  <a:srgbClr val="000000"/>
                </a:solidFill>
                <a:latin typeface="Times New Roman" panose="02020603050405020304" pitchFamily="18" charset="0"/>
                <a:ea typeface="Times New Roman" panose="02020603050405020304" pitchFamily="18" charset="0"/>
              </a:rPr>
              <a:t>et l'autre </a:t>
            </a:r>
            <a:r>
              <a:rPr lang="fr-FR" sz="2400" dirty="0">
                <a:solidFill>
                  <a:srgbClr val="002060"/>
                </a:solidFill>
                <a:latin typeface="Times New Roman" panose="02020603050405020304" pitchFamily="18" charset="0"/>
                <a:ea typeface="Times New Roman" panose="02020603050405020304" pitchFamily="18" charset="0"/>
              </a:rPr>
              <a:t>mou</a:t>
            </a:r>
            <a:r>
              <a:rPr lang="fr-FR" sz="2400" dirty="0">
                <a:solidFill>
                  <a:srgbClr val="000000"/>
                </a:solidFill>
                <a:latin typeface="Times New Roman" panose="02020603050405020304" pitchFamily="18" charset="0"/>
                <a:ea typeface="Times New Roman" panose="02020603050405020304" pitchFamily="18" charset="0"/>
              </a:rPr>
              <a:t>. Mais le premier est </a:t>
            </a:r>
            <a:r>
              <a:rPr lang="fr-FR" sz="2400" dirty="0">
                <a:solidFill>
                  <a:srgbClr val="00B050"/>
                </a:solidFill>
                <a:latin typeface="Times New Roman" panose="02020603050405020304" pitchFamily="18" charset="0"/>
                <a:ea typeface="Times New Roman" panose="02020603050405020304" pitchFamily="18" charset="0"/>
              </a:rPr>
              <a:t>fragile</a:t>
            </a:r>
            <a:r>
              <a:rPr lang="fr-FR" sz="2400" dirty="0">
                <a:solidFill>
                  <a:srgbClr val="000000"/>
                </a:solidFill>
                <a:latin typeface="Times New Roman" panose="02020603050405020304" pitchFamily="18" charset="0"/>
                <a:ea typeface="Times New Roman" panose="02020603050405020304" pitchFamily="18" charset="0"/>
              </a:rPr>
              <a:t>, le second </a:t>
            </a:r>
            <a:r>
              <a:rPr lang="fr-FR" sz="2400" dirty="0">
                <a:solidFill>
                  <a:srgbClr val="00B050"/>
                </a:solidFill>
                <a:latin typeface="Times New Roman" panose="02020603050405020304" pitchFamily="18" charset="0"/>
                <a:ea typeface="Times New Roman" panose="02020603050405020304" pitchFamily="18" charset="0"/>
              </a:rPr>
              <a:t>très tenace</a:t>
            </a:r>
            <a:r>
              <a:rPr lang="fr-FR" sz="2400" dirty="0">
                <a:solidFill>
                  <a:srgbClr val="000000"/>
                </a:solidFill>
                <a:latin typeface="Times New Roman" panose="02020603050405020304" pitchFamily="18" charset="0"/>
                <a:ea typeface="Times New Roman" panose="02020603050405020304" pitchFamily="18" charset="0"/>
              </a:rPr>
              <a:t>. On compense donc les défauts de chacun avec les avantages de l'autre.</a:t>
            </a:r>
            <a:endParaRPr lang="fr-FR" sz="2400" dirty="0"/>
          </a:p>
        </p:txBody>
      </p:sp>
    </p:spTree>
    <p:extLst>
      <p:ext uri="{BB962C8B-B14F-4D97-AF65-F5344CB8AC3E}">
        <p14:creationId xmlns:p14="http://schemas.microsoft.com/office/powerpoint/2010/main" val="177203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5408" y="489763"/>
            <a:ext cx="7271823" cy="480908"/>
          </a:xfrm>
        </p:spPr>
        <p:txBody>
          <a:bodyPr>
            <a:normAutofit fontScale="90000"/>
          </a:bodyPr>
          <a:lstStyle/>
          <a:p>
            <a:r>
              <a:rPr lang="fr-FR" sz="2800" dirty="0" smtClean="0">
                <a:solidFill>
                  <a:schemeClr val="bg1"/>
                </a:solidFill>
              </a:rPr>
              <a:t>1. Matériaux</a:t>
            </a:r>
            <a:r>
              <a:rPr lang="fr-FR" sz="2800" dirty="0">
                <a:solidFill>
                  <a:schemeClr val="bg1"/>
                </a:solidFill>
              </a:rPr>
              <a:t> : architecture et comportement</a:t>
            </a:r>
          </a:p>
        </p:txBody>
      </p:sp>
      <p:sp>
        <p:nvSpPr>
          <p:cNvPr id="5" name="Rectangle 4"/>
          <p:cNvSpPr/>
          <p:nvPr/>
        </p:nvSpPr>
        <p:spPr>
          <a:xfrm>
            <a:off x="465408" y="2346123"/>
            <a:ext cx="9791114" cy="2668423"/>
          </a:xfrm>
          <a:prstGeom prst="rect">
            <a:avLst/>
          </a:prstGeom>
        </p:spPr>
        <p:txBody>
          <a:bodyPr wrap="square">
            <a:spAutoFit/>
          </a:bodyPr>
          <a:lstStyle/>
          <a:p>
            <a:pPr indent="228600" algn="just">
              <a:lnSpc>
                <a:spcPct val="107000"/>
              </a:lnSpc>
              <a:spcAft>
                <a:spcPts val="800"/>
              </a:spcAft>
            </a:pP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La science des matériaux mis en relation le comportement d’un matériau par rapport à une sollicitation extérieure et notamment la réaction de ce matériau par rapport à cette sollicitation en tenant compte de sa structure interne.</a:t>
            </a:r>
            <a:endPar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indent="228600" algn="just">
              <a:lnSpc>
                <a:spcPct val="107000"/>
              </a:lnSpc>
              <a:spcAft>
                <a:spcPts val="800"/>
              </a:spcAft>
            </a:pP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On veut dire par sollicitations extérieures les cas suivants : </a:t>
            </a:r>
            <a:endPar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Fabrication : mise en œuvre ou mise en forme : le chauffé pour le rendre liquide </a:t>
            </a:r>
            <a:endPar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685800" algn="just">
              <a:lnSpc>
                <a:spcPct val="107000"/>
              </a:lnSpc>
              <a:spcAft>
                <a:spcPts val="0"/>
              </a:spcAft>
            </a:pP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post-traitement trempe, recuit, stockage (conditionnement) : stockage à une température donnée ou à une pression donnée…etc.</a:t>
            </a:r>
            <a:endPar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En service : environnement, climat, contraintes (traction, flexion, flambage, fatigue, choc…etc.</a:t>
            </a:r>
            <a:endPar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sp>
        <p:nvSpPr>
          <p:cNvPr id="6" name="Rectangle 5"/>
          <p:cNvSpPr/>
          <p:nvPr/>
        </p:nvSpPr>
        <p:spPr>
          <a:xfrm>
            <a:off x="465408" y="1242898"/>
            <a:ext cx="1938351" cy="338554"/>
          </a:xfrm>
          <a:prstGeom prst="rect">
            <a:avLst/>
          </a:prstGeom>
        </p:spPr>
        <p:txBody>
          <a:bodyPr wrap="none">
            <a:spAutoFit/>
          </a:bodyPr>
          <a:lstStyle/>
          <a:p>
            <a:pPr lvl="1" fontAlgn="base">
              <a:spcBef>
                <a:spcPts val="600"/>
              </a:spcBef>
              <a:spcAft>
                <a:spcPts val="600"/>
              </a:spcAft>
            </a:pPr>
            <a:r>
              <a:rPr lang="fr-FR" sz="1600" b="1" u="none" strike="noStrike" kern="0" cap="all" spc="0" dirty="0" smtClean="0">
                <a:ln>
                  <a:noFill/>
                </a:ln>
                <a:solidFill>
                  <a:schemeClr val="bg1"/>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rPr>
              <a:t>Définition </a:t>
            </a:r>
            <a:endParaRPr lang="fr-FR" sz="1600" b="1" u="none" strike="noStrike" kern="0" cap="all" spc="0" dirty="0">
              <a:ln>
                <a:noFill/>
              </a:ln>
              <a:solidFill>
                <a:schemeClr val="bg1"/>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595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6112" y="452718"/>
            <a:ext cx="3968092" cy="517953"/>
          </a:xfrm>
        </p:spPr>
        <p:txBody>
          <a:bodyPr/>
          <a:lstStyle/>
          <a:p>
            <a:r>
              <a:rPr lang="fr-FR" sz="2000" b="1" dirty="0">
                <a:solidFill>
                  <a:srgbClr val="0070C0"/>
                </a:solidFill>
              </a:rPr>
              <a:t>En voici quelques exemples </a:t>
            </a:r>
          </a:p>
        </p:txBody>
      </p:sp>
      <p:pic>
        <p:nvPicPr>
          <p:cNvPr id="4" name="Image 3" descr="Les métaux, alliages métalliques (Fe, Al, Cu, aciers, laiton) sont composés de cobalt, carbure WC et béton armé puis de fils d'aciers et de caoutchouc (pneumatique). Les polymères organiques (thermo-plastiques, élastomères, fibres organiques) sont composés de fils d'aciers et de caoutchouc ainsi que de fibers de verre, de polyesters, de fibers de carbone et d'époxydes. Les céramiques (Al2O3, Si3N4, SIC, verres, minéraux) sont composées de fibres de verre, polyesters, fibres de carbone, époxydes ainsi que de cobalt, carbure WC et béton armé."/>
          <p:cNvPicPr/>
          <p:nvPr/>
        </p:nvPicPr>
        <p:blipFill>
          <a:blip r:embed="rId2">
            <a:extLst>
              <a:ext uri="{28A0092B-C50C-407E-A947-70E740481C1C}">
                <a14:useLocalDpi xmlns:a14="http://schemas.microsoft.com/office/drawing/2010/main" val="0"/>
              </a:ext>
            </a:extLst>
          </a:blip>
          <a:srcRect/>
          <a:stretch>
            <a:fillRect/>
          </a:stretch>
        </p:blipFill>
        <p:spPr bwMode="auto">
          <a:xfrm>
            <a:off x="3151236" y="1254466"/>
            <a:ext cx="4839213" cy="4738371"/>
          </a:xfrm>
          <a:prstGeom prst="rect">
            <a:avLst/>
          </a:prstGeom>
          <a:noFill/>
          <a:ln>
            <a:noFill/>
          </a:ln>
        </p:spPr>
      </p:pic>
    </p:spTree>
    <p:extLst>
      <p:ext uri="{BB962C8B-B14F-4D97-AF65-F5344CB8AC3E}">
        <p14:creationId xmlns:p14="http://schemas.microsoft.com/office/powerpoint/2010/main" val="68277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4615205" cy="475750"/>
          </a:xfrm>
        </p:spPr>
        <p:txBody>
          <a:bodyPr/>
          <a:lstStyle/>
          <a:p>
            <a:pPr lvl="1" algn="l" defTabSz="457200" rtl="0">
              <a:spcBef>
                <a:spcPct val="0"/>
              </a:spcBef>
            </a:pPr>
            <a:r>
              <a:rPr lang="fr-FR" b="1" cap="all" dirty="0" smtClean="0">
                <a:solidFill>
                  <a:schemeClr val="accent6">
                    <a:lumMod val="60000"/>
                    <a:lumOff val="40000"/>
                  </a:schemeClr>
                </a:solidFill>
                <a:effectLst>
                  <a:glow>
                    <a:srgbClr val="000000"/>
                  </a:glow>
                  <a:outerShdw sx="0" sy="0">
                    <a:srgbClr val="000000"/>
                  </a:outerShdw>
                  <a:reflection stA="0" endPos="0" fadeDir="0" sx="0" sy="0"/>
                </a:effectLst>
              </a:rPr>
              <a:t>2.Outils </a:t>
            </a:r>
            <a:r>
              <a:rPr lang="fr-FR" b="1" cap="all" dirty="0">
                <a:solidFill>
                  <a:schemeClr val="accent6">
                    <a:lumMod val="60000"/>
                    <a:lumOff val="40000"/>
                  </a:schemeClr>
                </a:solidFill>
                <a:effectLst>
                  <a:glow>
                    <a:srgbClr val="000000"/>
                  </a:glow>
                  <a:outerShdw sx="0" sy="0">
                    <a:srgbClr val="000000"/>
                  </a:outerShdw>
                  <a:reflection stA="0" endPos="0" fadeDir="0" sx="0" sy="0"/>
                </a:effectLst>
              </a:rPr>
              <a:t>de choix de matériaux </a:t>
            </a:r>
            <a:r>
              <a:rPr lang="fr-FR" b="1" cap="all" dirty="0">
                <a:effectLst>
                  <a:glow>
                    <a:srgbClr val="000000"/>
                  </a:glow>
                  <a:outerShdw sx="0" sy="0">
                    <a:srgbClr val="000000"/>
                  </a:outerShdw>
                  <a:reflection stA="0" endPos="0" fadeDir="0" sx="0" sy="0"/>
                </a:effectLst>
              </a:rPr>
              <a:t/>
            </a:r>
            <a:br>
              <a:rPr lang="fr-FR" b="1" cap="all" dirty="0">
                <a:effectLst>
                  <a:glow>
                    <a:srgbClr val="000000"/>
                  </a:glow>
                  <a:outerShdw sx="0" sy="0">
                    <a:srgbClr val="000000"/>
                  </a:outerShdw>
                  <a:reflection stA="0" endPos="0" fadeDir="0" sx="0" sy="0"/>
                </a:effectLst>
              </a:rPr>
            </a:br>
            <a:endParaRPr lang="fr-FR" dirty="0"/>
          </a:p>
        </p:txBody>
      </p:sp>
      <p:sp>
        <p:nvSpPr>
          <p:cNvPr id="5" name="Rectangle 4"/>
          <p:cNvSpPr/>
          <p:nvPr/>
        </p:nvSpPr>
        <p:spPr>
          <a:xfrm>
            <a:off x="646112" y="1320550"/>
            <a:ext cx="9289366" cy="4514056"/>
          </a:xfrm>
          <a:prstGeom prst="rect">
            <a:avLst/>
          </a:prstGeom>
        </p:spPr>
        <p:txBody>
          <a:bodyPr wrap="square">
            <a:spAutoFit/>
          </a:bodyPr>
          <a:lstStyle/>
          <a:p>
            <a:pPr marL="228600">
              <a:lnSpc>
                <a:spcPct val="107000"/>
              </a:lnSpc>
              <a:spcAft>
                <a:spcPts val="800"/>
              </a:spcAft>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Un comportement mécanique d’un matériau doit décrit en fonction de ces propriétés, ces propriétés sont définies à partir de certains outils qu’elles soient microscopiques ou macroscopiques </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lvl="2" fontAlgn="base">
              <a:spcBef>
                <a:spcPts val="600"/>
              </a:spcBef>
              <a:spcAft>
                <a:spcPts val="600"/>
              </a:spcAft>
              <a:buClr>
                <a:srgbClr val="000000"/>
              </a:buClr>
            </a:pPr>
            <a:r>
              <a:rPr lang="fr-FR" sz="2000" b="1" u="none" strike="noStrike" kern="0" spc="0" dirty="0" smtClean="0">
                <a:ln>
                  <a:noFill/>
                </a:ln>
                <a:solidFill>
                  <a:srgbClr val="FFFF00"/>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1. Échelle microscopique (structure interne)</a:t>
            </a:r>
          </a:p>
          <a:p>
            <a:pPr marL="342900" lvl="0" indent="-342900">
              <a:lnSpc>
                <a:spcPct val="107000"/>
              </a:lnSpc>
              <a:spcAft>
                <a:spcPts val="0"/>
              </a:spcAft>
              <a:buFont typeface="Wingdings" panose="05000000000000000000" pitchFamily="2"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Liaison chimique</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Arrangement des atomes </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lvl="2" fontAlgn="base">
              <a:spcBef>
                <a:spcPts val="600"/>
              </a:spcBef>
              <a:spcAft>
                <a:spcPts val="600"/>
              </a:spcAft>
              <a:buClr>
                <a:srgbClr val="000000"/>
              </a:buClr>
            </a:pPr>
            <a:r>
              <a:rPr lang="fr-FR" sz="2000" b="1" u="none" strike="noStrike" kern="0" spc="0" dirty="0" smtClean="0">
                <a:ln>
                  <a:noFill/>
                </a:ln>
                <a:solidFill>
                  <a:srgbClr val="FFFF00"/>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2. Échelle macroscopique /comportement</a:t>
            </a:r>
          </a:p>
          <a:p>
            <a:pPr marL="342900" lvl="0" indent="-342900">
              <a:lnSpc>
                <a:spcPct val="107000"/>
              </a:lnSpc>
              <a:spcAft>
                <a:spcPts val="0"/>
              </a:spcAft>
              <a:buFont typeface="Symbol" panose="05050102010706020507" pitchFamily="18"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Essais mécaniques (traction, flexion, compression cisaillement...</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Ténacité</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Ductilité </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Fragilité</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Caractéristiques chimiques </a:t>
            </a:r>
            <a:endParaRPr lang="fr-FR"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85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578" y="378489"/>
            <a:ext cx="3480440" cy="369332"/>
          </a:xfrm>
          <a:prstGeom prst="rect">
            <a:avLst/>
          </a:prstGeom>
        </p:spPr>
        <p:txBody>
          <a:bodyPr wrap="none">
            <a:spAutoFit/>
          </a:bodyPr>
          <a:lstStyle/>
          <a:p>
            <a:pPr lvl="1" fontAlgn="base">
              <a:spcBef>
                <a:spcPts val="600"/>
              </a:spcBef>
              <a:spcAft>
                <a:spcPts val="600"/>
              </a:spcAft>
            </a:pPr>
            <a:r>
              <a:rPr lang="fr-FR" b="1" u="none" strike="noStrike" kern="0" cap="all" spc="0" dirty="0" smtClean="0">
                <a:ln>
                  <a:noFill/>
                </a:ln>
                <a:solidFill>
                  <a:schemeClr val="accent6">
                    <a:lumMod val="60000"/>
                    <a:lumOff val="40000"/>
                  </a:schemeClr>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rPr>
              <a:t>3. état de la matière </a:t>
            </a:r>
            <a:endParaRPr lang="fr-FR" b="1" u="none" strike="noStrike" kern="0" cap="all" spc="0" dirty="0">
              <a:ln>
                <a:noFill/>
              </a:ln>
              <a:solidFill>
                <a:schemeClr val="accent6">
                  <a:lumMod val="60000"/>
                  <a:lumOff val="40000"/>
                </a:schemeClr>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96578" y="905279"/>
            <a:ext cx="10895200" cy="5525359"/>
          </a:xfrm>
          <a:prstGeom prst="rect">
            <a:avLst/>
          </a:prstGeom>
        </p:spPr>
        <p:txBody>
          <a:bodyPr wrap="square">
            <a:spAutoFit/>
          </a:bodyPr>
          <a:lstStyle/>
          <a:p>
            <a:pPr lvl="2" fontAlgn="base">
              <a:spcBef>
                <a:spcPts val="600"/>
              </a:spcBef>
              <a:spcAft>
                <a:spcPts val="600"/>
              </a:spcAft>
              <a:buClr>
                <a:srgbClr val="000000"/>
              </a:buClr>
            </a:pPr>
            <a:r>
              <a:rPr lang="fr-FR" sz="2400" b="1" u="none" strike="noStrike" kern="0" spc="0" dirty="0" smtClean="0">
                <a:ln>
                  <a:noFill/>
                </a:ln>
                <a:solidFill>
                  <a:srgbClr val="FFFF00"/>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Etat solide ou liquide</a:t>
            </a:r>
          </a:p>
          <a:p>
            <a:pPr>
              <a:lnSpc>
                <a:spcPct val="107000"/>
              </a:lnSpc>
              <a:spcAft>
                <a:spcPts val="800"/>
              </a:spcAft>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Les atomes ou molécules sont suffisamment proches pour assurer des liaisons entre eux :</a:t>
            </a:r>
            <a:endParaRPr lang="fr-FR" sz="24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Solide : volume et forme connus.</a:t>
            </a:r>
            <a:endParaRPr lang="fr-FR" sz="24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Liquide : volume connu.</a:t>
            </a:r>
            <a:endParaRPr lang="fr-FR" sz="2400" dirty="0" smtClean="0">
              <a:effectLst/>
              <a:latin typeface="Times New Roman" panose="02020603050405020304" pitchFamily="18" charset="0"/>
              <a:ea typeface="Calibri" panose="020F0502020204030204" pitchFamily="34" charset="0"/>
              <a:cs typeface="Arial" panose="020B0604020202020204" pitchFamily="34" charset="0"/>
            </a:endParaRPr>
          </a:p>
          <a:p>
            <a:pPr lvl="2" fontAlgn="base">
              <a:spcBef>
                <a:spcPts val="600"/>
              </a:spcBef>
              <a:spcAft>
                <a:spcPts val="600"/>
              </a:spcAft>
              <a:buClr>
                <a:srgbClr val="000000"/>
              </a:buClr>
            </a:pPr>
            <a:r>
              <a:rPr lang="fr-FR" sz="2400" b="1" u="none" strike="noStrike" kern="0" spc="0" dirty="0" smtClean="0">
                <a:ln>
                  <a:noFill/>
                </a:ln>
                <a:solidFill>
                  <a:srgbClr val="FFFF00"/>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Etat gazeux </a:t>
            </a:r>
          </a:p>
          <a:p>
            <a:pPr>
              <a:lnSpc>
                <a:spcPct val="107000"/>
              </a:lnSpc>
              <a:spcAft>
                <a:spcPts val="800"/>
              </a:spcAft>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Les liaisons n’existent pas ou pas suffisamment pour créer une forme. </a:t>
            </a:r>
            <a:endParaRPr lang="fr-FR" sz="2400" dirty="0" smtClean="0">
              <a:effectLst/>
              <a:latin typeface="Times New Roman" panose="02020603050405020304" pitchFamily="18" charset="0"/>
              <a:ea typeface="Calibri" panose="020F0502020204030204" pitchFamily="34" charset="0"/>
              <a:cs typeface="Arial" panose="020B0604020202020204" pitchFamily="34" charset="0"/>
            </a:endParaRPr>
          </a:p>
          <a:p>
            <a:pPr lvl="2" fontAlgn="base">
              <a:spcBef>
                <a:spcPts val="600"/>
              </a:spcBef>
              <a:spcAft>
                <a:spcPts val="600"/>
              </a:spcAft>
              <a:buClr>
                <a:srgbClr val="000000"/>
              </a:buClr>
            </a:pPr>
            <a:r>
              <a:rPr lang="fr-FR" sz="2400" b="1" u="none" strike="noStrike" kern="0" spc="0" dirty="0" smtClean="0">
                <a:ln>
                  <a:noFill/>
                </a:ln>
                <a:solidFill>
                  <a:srgbClr val="FFFF00"/>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Ordre e désordre</a:t>
            </a:r>
          </a:p>
          <a:p>
            <a:pPr>
              <a:lnSpc>
                <a:spcPct val="107000"/>
              </a:lnSpc>
              <a:spcAft>
                <a:spcPts val="800"/>
              </a:spcAft>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La manière dont les atomes ou molécules sont agencés à très grand échelle (échelle atomique).</a:t>
            </a:r>
            <a:endParaRPr lang="fr-FR" sz="24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Ordre crée le cristal</a:t>
            </a:r>
            <a:endParaRPr lang="fr-FR" sz="24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Désordre crée l’amorphie  </a:t>
            </a:r>
            <a:endParaRPr lang="fr-FR" sz="24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5360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422" y="434759"/>
            <a:ext cx="4825218" cy="400110"/>
          </a:xfrm>
          <a:prstGeom prst="rect">
            <a:avLst/>
          </a:prstGeom>
        </p:spPr>
        <p:txBody>
          <a:bodyPr wrap="square">
            <a:spAutoFit/>
          </a:bodyPr>
          <a:lstStyle/>
          <a:p>
            <a:pPr lvl="1" fontAlgn="base">
              <a:spcBef>
                <a:spcPts val="600"/>
              </a:spcBef>
              <a:spcAft>
                <a:spcPts val="600"/>
              </a:spcAft>
            </a:pPr>
            <a:r>
              <a:rPr lang="fr-FR" sz="2000" b="1" u="none" strike="noStrike" kern="0" cap="all" spc="0" dirty="0" smtClean="0">
                <a:ln>
                  <a:noFill/>
                </a:ln>
                <a:solidFill>
                  <a:schemeClr val="accent6"/>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rPr>
              <a:t>Les trois classes de solides</a:t>
            </a:r>
            <a:endParaRPr lang="fr-FR" sz="2000" b="1" u="none" strike="noStrike" kern="0" cap="all" spc="0" dirty="0">
              <a:ln>
                <a:noFill/>
              </a:ln>
              <a:solidFill>
                <a:schemeClr val="accent6"/>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402079" y="2291176"/>
            <a:ext cx="9162757" cy="1475404"/>
          </a:xfrm>
          <a:prstGeom prst="rect">
            <a:avLst/>
          </a:prstGeom>
        </p:spPr>
        <p:txBody>
          <a:bodyPr wrap="square">
            <a:spAutoFit/>
          </a:bodyPr>
          <a:lstStyle/>
          <a:p>
            <a:pPr marL="152400" marR="152400">
              <a:lnSpc>
                <a:spcPct val="107000"/>
              </a:lnSpc>
              <a:spcBef>
                <a:spcPts val="240"/>
              </a:spcBef>
              <a:spcAft>
                <a:spcPts val="840"/>
              </a:spcAft>
            </a:pPr>
            <a:r>
              <a:rPr lang="fr-FR" sz="2800" dirty="0">
                <a:latin typeface="Times New Roman" panose="02020603050405020304" pitchFamily="18" charset="0"/>
                <a:ea typeface="Times New Roman" panose="02020603050405020304" pitchFamily="18" charset="0"/>
                <a:cs typeface="Times New Roman" panose="02020603050405020304" pitchFamily="18" charset="0"/>
              </a:rPr>
              <a:t>En fonction de la nature des liaisons de cohésion dans un solide, la Science des matériaux identifie trois classes de solides : les métaux, les céramiques et les polymères.</a:t>
            </a:r>
            <a:endParaRPr lang="fr-FR" sz="28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1289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88917" y="519166"/>
            <a:ext cx="6421951" cy="584775"/>
          </a:xfrm>
          <a:prstGeom prst="rect">
            <a:avLst/>
          </a:prstGeom>
        </p:spPr>
        <p:txBody>
          <a:bodyPr wrap="none">
            <a:spAutoFit/>
          </a:bodyPr>
          <a:lstStyle/>
          <a:p>
            <a:pPr lvl="2" fontAlgn="base">
              <a:spcBef>
                <a:spcPts val="600"/>
              </a:spcBef>
              <a:spcAft>
                <a:spcPts val="600"/>
              </a:spcAft>
              <a:buClr>
                <a:srgbClr val="000000"/>
              </a:buClr>
            </a:pPr>
            <a:r>
              <a:rPr lang="fr-FR" sz="3200" b="1" u="none" strike="noStrike" kern="0" spc="0" dirty="0" smtClean="0">
                <a:ln>
                  <a:noFill/>
                </a:ln>
                <a:solidFill>
                  <a:schemeClr val="bg1"/>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A. Les métaux et leurs alliages</a:t>
            </a:r>
            <a:endParaRPr lang="fr-FR" sz="3200" b="1" u="none" strike="noStrike" kern="0" spc="0" dirty="0">
              <a:ln>
                <a:noFill/>
              </a:ln>
              <a:solidFill>
                <a:schemeClr val="bg1"/>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1983544" y="1103942"/>
            <a:ext cx="8764173" cy="5437536"/>
          </a:xfrm>
          <a:prstGeom prst="rect">
            <a:avLst/>
          </a:prstGeom>
        </p:spPr>
      </p:pic>
    </p:spTree>
    <p:extLst>
      <p:ext uri="{BB962C8B-B14F-4D97-AF65-F5344CB8AC3E}">
        <p14:creationId xmlns:p14="http://schemas.microsoft.com/office/powerpoint/2010/main" val="944147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196" y="1706773"/>
            <a:ext cx="10269415" cy="4006994"/>
          </a:xfrm>
          <a:prstGeom prst="rect">
            <a:avLst/>
          </a:prstGeom>
        </p:spPr>
        <p:txBody>
          <a:bodyPr wrap="square">
            <a:spAutoFit/>
          </a:bodyPr>
          <a:lstStyle/>
          <a:p>
            <a:pPr marL="152400" marR="152400">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Parmi les éléments purs, on dénombre 84% de métaux. Ce sont des atomes qui possèdent des électrons périphériques peu liés au noyau et facile à capter.</a:t>
            </a: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152400" marR="152400">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Cela signifie qu'il est aisé d'obtenir des ions, ce qui a deux conséquences :</a:t>
            </a: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342900" marR="152400" lvl="0" indent="-342900">
              <a:lnSpc>
                <a:spcPct val="107000"/>
              </a:lnSpc>
              <a:spcBef>
                <a:spcPts val="240"/>
              </a:spcBef>
              <a:spcAft>
                <a:spcPts val="840"/>
              </a:spcAft>
              <a:buSzPts val="1000"/>
              <a:buFont typeface="Symbol" panose="05050102010706020507" pitchFamily="18" charset="2"/>
              <a:buChar char=""/>
              <a:tabLst>
                <a:tab pos="457200" algn="l"/>
              </a:tabLs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Dans la nature, les métaux sont sous forme de sels très stables, le plus souvent des oxydes ou des sulfures. Il faut une grande quantité d'énergie pour réduire ces sels et obtenir l'état de métal. Leur élaboration sera donc énergivore.</a:t>
            </a: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342900" marR="152400" lvl="0" indent="-342900">
              <a:lnSpc>
                <a:spcPct val="107000"/>
              </a:lnSpc>
              <a:spcBef>
                <a:spcPts val="240"/>
              </a:spcBef>
              <a:spcAft>
                <a:spcPts val="840"/>
              </a:spcAft>
              <a:buSzPts val="1000"/>
              <a:buFont typeface="Symbol" panose="05050102010706020507" pitchFamily="18" charset="2"/>
              <a:buChar char=""/>
              <a:tabLst>
                <a:tab pos="457200" algn="l"/>
              </a:tabLs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Les métaux s'oxydent facilement et sont donc (presque) tous capables de se corroder. C'est malheureusement un cas majeur de « ruine » des matériaux métalliques très fréquent.</a:t>
            </a:r>
            <a:endParaRPr lang="fr-FR"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8153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3378" y="1348174"/>
            <a:ext cx="10185010" cy="4557017"/>
          </a:xfrm>
          <a:prstGeom prst="rect">
            <a:avLst/>
          </a:prstGeom>
        </p:spPr>
        <p:txBody>
          <a:bodyPr wrap="square">
            <a:spAutoFit/>
          </a:bodyPr>
          <a:lstStyle/>
          <a:p>
            <a:pPr marL="152400" marR="152400">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A l'état solide, c'est évidemment la liaison métallique qui s'impose. De ce fait, tous les métaux sont cristallisés et </a:t>
            </a:r>
            <a:r>
              <a:rPr lang="fr-FR"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très conducteurs de l'électricité et de la chaleur.</a:t>
            </a:r>
            <a:endParaRPr lang="fr-FR" sz="240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152400" marR="152400">
              <a:lnSpc>
                <a:spcPct val="107000"/>
              </a:lnSpc>
              <a:spcBef>
                <a:spcPts val="240"/>
              </a:spcBef>
              <a:spcAft>
                <a:spcPts val="840"/>
              </a:spcAft>
            </a:pP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152400" marR="152400">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L'état cristallin procure aux métaux des propriétés mécaniques particulières et extrêmement importantes, et qu'il convient de citer dès maintenant :</a:t>
            </a: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342900" marR="152400" lvl="0" indent="-342900" algn="just">
              <a:lnSpc>
                <a:spcPct val="107000"/>
              </a:lnSpc>
              <a:spcBef>
                <a:spcPts val="240"/>
              </a:spcBef>
              <a:spcAft>
                <a:spcPts val="840"/>
              </a:spcAft>
              <a:buSzPts val="1000"/>
              <a:buFont typeface="Symbol" panose="05050102010706020507" pitchFamily="18" charset="2"/>
              <a:buChar char=""/>
              <a:tabLst>
                <a:tab pos="457200" algn="l"/>
              </a:tabLst>
            </a:pPr>
            <a:r>
              <a:rPr lang="fr-FR" sz="24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La plupart des métaux manifestent un comportement de déformation plastique appelé ductilité. </a:t>
            </a:r>
            <a:endParaRPr lang="fr-FR" sz="2400" dirty="0">
              <a:solidFill>
                <a:srgbClr val="FFC000"/>
              </a:solidFill>
              <a:latin typeface="Times New Roman" panose="02020603050405020304" pitchFamily="18" charset="0"/>
              <a:ea typeface="Calibri" panose="020F0502020204030204" pitchFamily="34" charset="0"/>
              <a:cs typeface="Arial" panose="020B0604020202020204" pitchFamily="34" charset="0"/>
            </a:endParaRPr>
          </a:p>
          <a:p>
            <a:pPr marL="342900" marR="152400" lvl="0" indent="-342900" algn="just">
              <a:lnSpc>
                <a:spcPct val="107000"/>
              </a:lnSpc>
              <a:spcBef>
                <a:spcPts val="240"/>
              </a:spcBef>
              <a:spcAft>
                <a:spcPts val="840"/>
              </a:spcAft>
              <a:buSzPts val="1000"/>
              <a:buFont typeface="Symbol" panose="05050102010706020507" pitchFamily="18" charset="2"/>
              <a:buChar char=""/>
              <a:tabLst>
                <a:tab pos="457200" algn="l"/>
              </a:tabLst>
            </a:pPr>
            <a:r>
              <a:rPr lang="fr-FR" sz="24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Autre conséquence de la ductilité, certains métaux très ductiles présentent une très grande ténacité (énergie de déchirement).</a:t>
            </a:r>
            <a:endParaRPr lang="fr-FR" sz="2400" dirty="0">
              <a:solidFill>
                <a:srgbClr val="FFC00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5089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73879802"/>
              </p:ext>
            </p:extLst>
          </p:nvPr>
        </p:nvGraphicFramePr>
        <p:xfrm>
          <a:off x="1032975" y="1373146"/>
          <a:ext cx="9447456" cy="4352405"/>
        </p:xfrm>
        <a:graphic>
          <a:graphicData uri="http://schemas.openxmlformats.org/drawingml/2006/table">
            <a:tbl>
              <a:tblPr firstRow="1" firstCol="1" bandRow="1">
                <a:tableStyleId>{5C22544A-7EE6-4342-B048-85BDC9FD1C3A}</a:tableStyleId>
              </a:tblPr>
              <a:tblGrid>
                <a:gridCol w="4723728">
                  <a:extLst>
                    <a:ext uri="{9D8B030D-6E8A-4147-A177-3AD203B41FA5}">
                      <a16:colId xmlns:a16="http://schemas.microsoft.com/office/drawing/2014/main" val="132366263"/>
                    </a:ext>
                  </a:extLst>
                </a:gridCol>
                <a:gridCol w="4723728">
                  <a:extLst>
                    <a:ext uri="{9D8B030D-6E8A-4147-A177-3AD203B41FA5}">
                      <a16:colId xmlns:a16="http://schemas.microsoft.com/office/drawing/2014/main" val="213697960"/>
                    </a:ext>
                  </a:extLst>
                </a:gridCol>
              </a:tblGrid>
              <a:tr h="3218950">
                <a:tc>
                  <a:txBody>
                    <a:bodyPr/>
                    <a:lstStyle/>
                    <a:p>
                      <a:pPr>
                        <a:lnSpc>
                          <a:spcPct val="107000"/>
                        </a:lnSpc>
                        <a:spcBef>
                          <a:spcPts val="240"/>
                        </a:spcBef>
                        <a:spcAft>
                          <a:spcPts val="360"/>
                        </a:spcAft>
                      </a:pPr>
                      <a:r>
                        <a:rPr lang="fr-FR" sz="1600">
                          <a:solidFill>
                            <a:schemeClr val="tx1"/>
                          </a:solidFill>
                          <a:effectLst/>
                          <a:latin typeface="Times New Roman" panose="02020603050405020304" pitchFamily="18" charset="0"/>
                          <a:cs typeface="Times New Roman" panose="02020603050405020304" pitchFamily="18" charset="0"/>
                        </a:rPr>
                        <a:t>Propriétés physiques et mécaniques</a:t>
                      </a:r>
                      <a:endParaRPr lang="fr-FR"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Solides atomiques de grande densité</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Cohésion par liaisons métalliques</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Températures de fusion moyennes</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Tous cristallisés dans des systèmes simples</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Très bons conducteurs électriques et thermiques</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Rigidité moyenne à élevée</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Déformables plastiquement et tenaces</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opaques à la lumière</a:t>
                      </a:r>
                      <a:endParaRPr lang="fr-F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62233471"/>
                  </a:ext>
                </a:extLst>
              </a:tr>
              <a:tr h="273479">
                <a:tc>
                  <a:txBody>
                    <a:bodyPr/>
                    <a:lstStyle/>
                    <a:p>
                      <a:pPr>
                        <a:lnSpc>
                          <a:spcPct val="107000"/>
                        </a:lnSpc>
                        <a:spcBef>
                          <a:spcPts val="240"/>
                        </a:spcBef>
                        <a:spcAft>
                          <a:spcPts val="360"/>
                        </a:spcAft>
                      </a:pPr>
                      <a:r>
                        <a:rPr lang="fr-FR" sz="1600">
                          <a:solidFill>
                            <a:schemeClr val="tx1"/>
                          </a:solidFill>
                          <a:effectLst/>
                          <a:latin typeface="Times New Roman" panose="02020603050405020304" pitchFamily="18" charset="0"/>
                          <a:cs typeface="Times New Roman" panose="02020603050405020304" pitchFamily="18" charset="0"/>
                        </a:rPr>
                        <a:t>Propriétés chimiques</a:t>
                      </a:r>
                      <a:endParaRPr lang="fr-FR"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sensibles à l'oxydation</a:t>
                      </a:r>
                      <a:endParaRPr lang="fr-F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08645671"/>
                  </a:ext>
                </a:extLst>
              </a:tr>
              <a:tr h="859976">
                <a:tc>
                  <a:txBody>
                    <a:bodyPr/>
                    <a:lstStyle/>
                    <a:p>
                      <a:pPr>
                        <a:lnSpc>
                          <a:spcPct val="107000"/>
                        </a:lnSpc>
                        <a:spcAft>
                          <a:spcPts val="0"/>
                        </a:spcAft>
                      </a:pPr>
                      <a:r>
                        <a:rPr lang="fr-FR" sz="1600">
                          <a:solidFill>
                            <a:schemeClr val="tx1"/>
                          </a:solidFill>
                          <a:effectLst/>
                          <a:latin typeface="Times New Roman" panose="02020603050405020304" pitchFamily="18" charset="0"/>
                          <a:cs typeface="Times New Roman" panose="02020603050405020304" pitchFamily="18" charset="0"/>
                        </a:rPr>
                        <a:t>Caractéristiques économiques</a:t>
                      </a:r>
                      <a:endParaRPr lang="fr-FR"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Abondance et prix très variables</a:t>
                      </a:r>
                    </a:p>
                    <a:p>
                      <a:pPr>
                        <a:lnSpc>
                          <a:spcPct val="107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Nombreux fabricants</a:t>
                      </a:r>
                    </a:p>
                    <a:p>
                      <a:pPr>
                        <a:lnSpc>
                          <a:spcPct val="107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recyclage possible</a:t>
                      </a:r>
                      <a:endParaRPr lang="fr-F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30050673"/>
                  </a:ext>
                </a:extLst>
              </a:tr>
            </a:tbl>
          </a:graphicData>
        </a:graphic>
      </p:graphicFrame>
      <p:sp>
        <p:nvSpPr>
          <p:cNvPr id="5" name="Rectangle 4"/>
          <p:cNvSpPr/>
          <p:nvPr/>
        </p:nvSpPr>
        <p:spPr>
          <a:xfrm>
            <a:off x="1528689" y="329204"/>
            <a:ext cx="6096000" cy="685059"/>
          </a:xfrm>
          <a:prstGeom prst="rect">
            <a:avLst/>
          </a:prstGeom>
        </p:spPr>
        <p:txBody>
          <a:bodyPr>
            <a:spAutoFit/>
          </a:bodyPr>
          <a:lstStyle/>
          <a:p>
            <a:pPr marL="152400" marR="152400">
              <a:lnSpc>
                <a:spcPct val="107000"/>
              </a:lnSpc>
              <a:spcBef>
                <a:spcPts val="240"/>
              </a:spcBef>
              <a:spcAft>
                <a:spcPts val="84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Le tableau suivant rassemble les principales propriétés des métaux et alliages :</a:t>
            </a:r>
            <a:endParaRPr lang="fr-FR"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5653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57</TotalTime>
  <Words>1003</Words>
  <Application>Microsoft Office PowerPoint</Application>
  <PresentationFormat>Grand écran</PresentationFormat>
  <Paragraphs>119</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Arial</vt:lpstr>
      <vt:lpstr>Calibri</vt:lpstr>
      <vt:lpstr>Century Gothic</vt:lpstr>
      <vt:lpstr>Symbol</vt:lpstr>
      <vt:lpstr>Times New Roman</vt:lpstr>
      <vt:lpstr>Wingdings</vt:lpstr>
      <vt:lpstr>Wingdings 3</vt:lpstr>
      <vt:lpstr>Ion</vt:lpstr>
      <vt:lpstr>Sélection des matériaux </vt:lpstr>
      <vt:lpstr>1. Matériaux : architecture et comportement</vt:lpstr>
      <vt:lpstr>2.Outils de choix de matériaux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voici quelques exemples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Sélection des matériaux</dc:title>
  <dc:creator>ZEGGANE</dc:creator>
  <cp:lastModifiedBy>ZEGGANE</cp:lastModifiedBy>
  <cp:revision>10</cp:revision>
  <dcterms:created xsi:type="dcterms:W3CDTF">2020-12-02T19:43:14Z</dcterms:created>
  <dcterms:modified xsi:type="dcterms:W3CDTF">2021-10-23T08:15:46Z</dcterms:modified>
</cp:coreProperties>
</file>