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75" r:id="rId2"/>
    <p:sldId id="276" r:id="rId3"/>
    <p:sldId id="310" r:id="rId4"/>
    <p:sldId id="296" r:id="rId5"/>
    <p:sldId id="297" r:id="rId6"/>
    <p:sldId id="301" r:id="rId7"/>
    <p:sldId id="300" r:id="rId8"/>
    <p:sldId id="308" r:id="rId9"/>
    <p:sldId id="326" r:id="rId10"/>
    <p:sldId id="327" r:id="rId11"/>
    <p:sldId id="282" r:id="rId12"/>
    <p:sldId id="321" r:id="rId13"/>
    <p:sldId id="320" r:id="rId14"/>
    <p:sldId id="298" r:id="rId15"/>
    <p:sldId id="288" r:id="rId16"/>
    <p:sldId id="368" r:id="rId17"/>
    <p:sldId id="317" r:id="rId18"/>
    <p:sldId id="290" r:id="rId19"/>
    <p:sldId id="289" r:id="rId20"/>
    <p:sldId id="332" r:id="rId21"/>
    <p:sldId id="286" r:id="rId22"/>
    <p:sldId id="307" r:id="rId23"/>
    <p:sldId id="343" r:id="rId24"/>
    <p:sldId id="345" r:id="rId25"/>
    <p:sldId id="318" r:id="rId26"/>
    <p:sldId id="316" r:id="rId27"/>
    <p:sldId id="319" r:id="rId28"/>
    <p:sldId id="333" r:id="rId29"/>
    <p:sldId id="334" r:id="rId30"/>
    <p:sldId id="335" r:id="rId31"/>
    <p:sldId id="370" r:id="rId32"/>
    <p:sldId id="371" r:id="rId33"/>
    <p:sldId id="361" r:id="rId34"/>
    <p:sldId id="362" r:id="rId35"/>
    <p:sldId id="363" r:id="rId36"/>
    <p:sldId id="364" r:id="rId37"/>
    <p:sldId id="365" r:id="rId38"/>
    <p:sldId id="367" r:id="rId39"/>
    <p:sldId id="366" r:id="rId40"/>
    <p:sldId id="373" r:id="rId41"/>
    <p:sldId id="372" r:id="rId42"/>
    <p:sldId id="328" r:id="rId43"/>
    <p:sldId id="355" r:id="rId44"/>
    <p:sldId id="356" r:id="rId45"/>
    <p:sldId id="357" r:id="rId46"/>
    <p:sldId id="358" r:id="rId47"/>
    <p:sldId id="360" r:id="rId48"/>
    <p:sldId id="346" r:id="rId49"/>
    <p:sldId id="348" r:id="rId50"/>
    <p:sldId id="350" r:id="rId51"/>
    <p:sldId id="351" r:id="rId52"/>
    <p:sldId id="352" r:id="rId53"/>
    <p:sldId id="349" r:id="rId54"/>
    <p:sldId id="353" r:id="rId55"/>
    <p:sldId id="354" r:id="rId56"/>
  </p:sldIdLst>
  <p:sldSz cx="9144000" cy="6858000" type="screen4x3"/>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2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7101" autoAdjust="0"/>
  </p:normalViewPr>
  <p:slideViewPr>
    <p:cSldViewPr>
      <p:cViewPr varScale="1">
        <p:scale>
          <a:sx n="69" d="100"/>
          <a:sy n="69" d="100"/>
        </p:scale>
        <p:origin x="1398" y="66"/>
      </p:cViewPr>
      <p:guideLst>
        <p:guide orient="horz" pos="2160"/>
        <p:guide pos="2880"/>
      </p:guideLst>
    </p:cSldViewPr>
  </p:slideViewPr>
  <p:outlineViewPr>
    <p:cViewPr>
      <p:scale>
        <a:sx n="33" d="100"/>
        <a:sy n="33" d="100"/>
      </p:scale>
      <p:origin x="246" y="1110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2202" y="792"/>
      </p:cViewPr>
      <p:guideLst>
        <p:guide orient="horz" pos="2843"/>
        <p:guide pos="22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0084" cy="450610"/>
          </a:xfrm>
          <a:prstGeom prst="rect">
            <a:avLst/>
          </a:prstGeom>
        </p:spPr>
        <p:txBody>
          <a:bodyPr vert="horz" lIns="96378" tIns="48189" rIns="96378" bIns="48189" rtlCol="0"/>
          <a:lstStyle>
            <a:lvl1pPr algn="l">
              <a:defRPr sz="1300"/>
            </a:lvl1pPr>
          </a:lstStyle>
          <a:p>
            <a:endParaRPr lang="fr-CA"/>
          </a:p>
        </p:txBody>
      </p:sp>
      <p:sp>
        <p:nvSpPr>
          <p:cNvPr id="3" name="Espace réservé de la date 2"/>
          <p:cNvSpPr>
            <a:spLocks noGrp="1"/>
          </p:cNvSpPr>
          <p:nvPr>
            <p:ph type="dt" sz="quarter" idx="1"/>
          </p:nvPr>
        </p:nvSpPr>
        <p:spPr>
          <a:xfrm>
            <a:off x="4014726" y="1"/>
            <a:ext cx="3070084" cy="450610"/>
          </a:xfrm>
          <a:prstGeom prst="rect">
            <a:avLst/>
          </a:prstGeom>
        </p:spPr>
        <p:txBody>
          <a:bodyPr vert="horz" lIns="96378" tIns="48189" rIns="96378" bIns="48189" rtlCol="0"/>
          <a:lstStyle>
            <a:lvl1pPr algn="r">
              <a:defRPr sz="1300"/>
            </a:lvl1pPr>
          </a:lstStyle>
          <a:p>
            <a:fld id="{FC7FC8FF-7EDC-4BBA-B322-B73F1DF98309}" type="datetimeFigureOut">
              <a:rPr lang="fr-CA" smtClean="0"/>
              <a:pPr/>
              <a:t>07-01-17</a:t>
            </a:fld>
            <a:endParaRPr lang="fr-CA"/>
          </a:p>
        </p:txBody>
      </p:sp>
      <p:sp>
        <p:nvSpPr>
          <p:cNvPr id="4" name="Espace réservé du pied de page 3"/>
          <p:cNvSpPr>
            <a:spLocks noGrp="1"/>
          </p:cNvSpPr>
          <p:nvPr>
            <p:ph type="ftr" sz="quarter" idx="2"/>
          </p:nvPr>
        </p:nvSpPr>
        <p:spPr>
          <a:xfrm>
            <a:off x="0" y="8572736"/>
            <a:ext cx="3070084" cy="450610"/>
          </a:xfrm>
          <a:prstGeom prst="rect">
            <a:avLst/>
          </a:prstGeom>
        </p:spPr>
        <p:txBody>
          <a:bodyPr vert="horz" lIns="96378" tIns="48189" rIns="96378" bIns="48189"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014726" y="8572736"/>
            <a:ext cx="3070084" cy="450610"/>
          </a:xfrm>
          <a:prstGeom prst="rect">
            <a:avLst/>
          </a:prstGeom>
        </p:spPr>
        <p:txBody>
          <a:bodyPr vert="horz" lIns="96378" tIns="48189" rIns="96378" bIns="48189" rtlCol="0" anchor="b"/>
          <a:lstStyle>
            <a:lvl1pPr algn="r">
              <a:defRPr sz="1300"/>
            </a:lvl1pPr>
          </a:lstStyle>
          <a:p>
            <a:fld id="{BD6B700C-7F8D-4CB6-9E24-B388D070D12B}" type="slidenum">
              <a:rPr lang="fr-CA" smtClean="0"/>
              <a:pPr/>
              <a:t>‹#›</a:t>
            </a:fld>
            <a:endParaRPr lang="fr-CA"/>
          </a:p>
        </p:txBody>
      </p:sp>
    </p:spTree>
    <p:extLst>
      <p:ext uri="{BB962C8B-B14F-4D97-AF65-F5344CB8AC3E}">
        <p14:creationId xmlns:p14="http://schemas.microsoft.com/office/powerpoint/2010/main" val="327866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0037" cy="450816"/>
          </a:xfrm>
          <a:prstGeom prst="rect">
            <a:avLst/>
          </a:prstGeom>
        </p:spPr>
        <p:txBody>
          <a:bodyPr vert="horz" lIns="87617" tIns="43808" rIns="87617" bIns="43808" rtlCol="0"/>
          <a:lstStyle>
            <a:lvl1pPr algn="l" fontAlgn="auto">
              <a:spcBef>
                <a:spcPts val="0"/>
              </a:spcBef>
              <a:spcAft>
                <a:spcPts val="0"/>
              </a:spcAft>
              <a:defRPr sz="1200">
                <a:latin typeface="+mn-lt"/>
                <a:cs typeface="+mn-cs"/>
              </a:defRPr>
            </a:lvl1pPr>
          </a:lstStyle>
          <a:p>
            <a:pPr>
              <a:defRPr/>
            </a:pPr>
            <a:endParaRPr lang="en-US"/>
          </a:p>
        </p:txBody>
      </p:sp>
      <p:sp>
        <p:nvSpPr>
          <p:cNvPr id="3" name="Espace réservé de la date 2"/>
          <p:cNvSpPr>
            <a:spLocks noGrp="1"/>
          </p:cNvSpPr>
          <p:nvPr>
            <p:ph type="dt" idx="1"/>
          </p:nvPr>
        </p:nvSpPr>
        <p:spPr>
          <a:xfrm>
            <a:off x="4014918" y="0"/>
            <a:ext cx="3070036" cy="450816"/>
          </a:xfrm>
          <a:prstGeom prst="rect">
            <a:avLst/>
          </a:prstGeom>
        </p:spPr>
        <p:txBody>
          <a:bodyPr vert="horz" lIns="87617" tIns="43808" rIns="87617" bIns="43808" rtlCol="0"/>
          <a:lstStyle>
            <a:lvl1pPr algn="r" fontAlgn="auto">
              <a:spcBef>
                <a:spcPts val="0"/>
              </a:spcBef>
              <a:spcAft>
                <a:spcPts val="0"/>
              </a:spcAft>
              <a:defRPr sz="1200">
                <a:latin typeface="+mn-lt"/>
                <a:cs typeface="+mn-cs"/>
              </a:defRPr>
            </a:lvl1pPr>
          </a:lstStyle>
          <a:p>
            <a:pPr>
              <a:defRPr/>
            </a:pPr>
            <a:fld id="{281096F1-0221-4BA0-B419-C409032F90D7}" type="datetimeFigureOut">
              <a:rPr lang="en-US"/>
              <a:pPr>
                <a:defRPr/>
              </a:pPr>
              <a:t>1/7/2017</a:t>
            </a:fld>
            <a:endParaRPr lang="en-US"/>
          </a:p>
        </p:txBody>
      </p:sp>
      <p:sp>
        <p:nvSpPr>
          <p:cNvPr id="4" name="Espace réservé de l'image des diapositives 3"/>
          <p:cNvSpPr>
            <a:spLocks noGrp="1" noRot="1" noChangeAspect="1"/>
          </p:cNvSpPr>
          <p:nvPr>
            <p:ph type="sldImg" idx="2"/>
          </p:nvPr>
        </p:nvSpPr>
        <p:spPr>
          <a:xfrm>
            <a:off x="1287463" y="676275"/>
            <a:ext cx="4514850" cy="3386138"/>
          </a:xfrm>
          <a:prstGeom prst="rect">
            <a:avLst/>
          </a:prstGeom>
          <a:noFill/>
          <a:ln w="12700">
            <a:solidFill>
              <a:prstClr val="black"/>
            </a:solidFill>
          </a:ln>
        </p:spPr>
        <p:txBody>
          <a:bodyPr vert="horz" lIns="87617" tIns="43808" rIns="87617" bIns="43808" rtlCol="0" anchor="ctr"/>
          <a:lstStyle/>
          <a:p>
            <a:pPr lvl="0"/>
            <a:endParaRPr lang="en-US" noProof="0" smtClean="0"/>
          </a:p>
        </p:txBody>
      </p:sp>
      <p:sp>
        <p:nvSpPr>
          <p:cNvPr id="5" name="Espace réservé des commentaires 4"/>
          <p:cNvSpPr>
            <a:spLocks noGrp="1"/>
          </p:cNvSpPr>
          <p:nvPr>
            <p:ph type="body" sz="quarter" idx="3"/>
          </p:nvPr>
        </p:nvSpPr>
        <p:spPr>
          <a:xfrm>
            <a:off x="709484" y="4287061"/>
            <a:ext cx="5669280" cy="4061653"/>
          </a:xfrm>
          <a:prstGeom prst="rect">
            <a:avLst/>
          </a:prstGeom>
        </p:spPr>
        <p:txBody>
          <a:bodyPr vert="horz" lIns="87617" tIns="43808" rIns="87617" bIns="43808"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smtClean="0"/>
          </a:p>
        </p:txBody>
      </p:sp>
      <p:sp>
        <p:nvSpPr>
          <p:cNvPr id="6" name="Espace réservé du pied de page 5"/>
          <p:cNvSpPr>
            <a:spLocks noGrp="1"/>
          </p:cNvSpPr>
          <p:nvPr>
            <p:ph type="ftr" sz="quarter" idx="4"/>
          </p:nvPr>
        </p:nvSpPr>
        <p:spPr>
          <a:xfrm>
            <a:off x="0" y="8572687"/>
            <a:ext cx="3070037" cy="450816"/>
          </a:xfrm>
          <a:prstGeom prst="rect">
            <a:avLst/>
          </a:prstGeom>
        </p:spPr>
        <p:txBody>
          <a:bodyPr vert="horz" lIns="87617" tIns="43808" rIns="87617" bIns="43808" rtlCol="0" anchor="b"/>
          <a:lstStyle>
            <a:lvl1pPr algn="l" fontAlgn="auto">
              <a:spcBef>
                <a:spcPts val="0"/>
              </a:spcBef>
              <a:spcAft>
                <a:spcPts val="0"/>
              </a:spcAft>
              <a:defRPr sz="1200">
                <a:latin typeface="+mn-lt"/>
                <a:cs typeface="+mn-cs"/>
              </a:defRPr>
            </a:lvl1pPr>
          </a:lstStyle>
          <a:p>
            <a:pPr>
              <a:defRPr/>
            </a:pPr>
            <a:endParaRPr lang="en-US"/>
          </a:p>
        </p:txBody>
      </p:sp>
      <p:sp>
        <p:nvSpPr>
          <p:cNvPr id="7" name="Espace réservé du numéro de diapositive 6"/>
          <p:cNvSpPr>
            <a:spLocks noGrp="1"/>
          </p:cNvSpPr>
          <p:nvPr>
            <p:ph type="sldNum" sz="quarter" idx="5"/>
          </p:nvPr>
        </p:nvSpPr>
        <p:spPr>
          <a:xfrm>
            <a:off x="4014918" y="8572687"/>
            <a:ext cx="3070036" cy="450816"/>
          </a:xfrm>
          <a:prstGeom prst="rect">
            <a:avLst/>
          </a:prstGeom>
        </p:spPr>
        <p:txBody>
          <a:bodyPr vert="horz" lIns="87617" tIns="43808" rIns="87617" bIns="43808" rtlCol="0" anchor="b"/>
          <a:lstStyle>
            <a:lvl1pPr algn="r" fontAlgn="auto">
              <a:spcBef>
                <a:spcPts val="0"/>
              </a:spcBef>
              <a:spcAft>
                <a:spcPts val="0"/>
              </a:spcAft>
              <a:defRPr sz="1200">
                <a:latin typeface="+mn-lt"/>
                <a:cs typeface="+mn-cs"/>
              </a:defRPr>
            </a:lvl1pPr>
          </a:lstStyle>
          <a:p>
            <a:pPr>
              <a:defRPr/>
            </a:pPr>
            <a:fld id="{BFE0732D-7D3C-4E3C-99B8-FC31770FC216}" type="slidenum">
              <a:rPr lang="en-US"/>
              <a:pPr>
                <a:defRPr/>
              </a:pPr>
              <a:t>‹#›</a:t>
            </a:fld>
            <a:endParaRPr lang="en-US"/>
          </a:p>
        </p:txBody>
      </p:sp>
    </p:spTree>
    <p:extLst>
      <p:ext uri="{BB962C8B-B14F-4D97-AF65-F5344CB8AC3E}">
        <p14:creationId xmlns:p14="http://schemas.microsoft.com/office/powerpoint/2010/main" val="2107478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xfrm>
            <a:off x="1287463" y="676275"/>
            <a:ext cx="4519612" cy="3389313"/>
          </a:xfrm>
          <a:noFill/>
          <a:ln>
            <a:solidFill>
              <a:srgbClr val="000000"/>
            </a:solidFill>
            <a:miter lim="800000"/>
            <a:headEnd/>
            <a:tailEnd/>
          </a:ln>
        </p:spPr>
      </p:sp>
      <p:sp>
        <p:nvSpPr>
          <p:cNvPr id="31747" name="Espace réservé des commentaires 2"/>
          <p:cNvSpPr>
            <a:spLocks noGrp="1"/>
          </p:cNvSpPr>
          <p:nvPr>
            <p:ph type="body" idx="1"/>
          </p:nvPr>
        </p:nvSpPr>
        <p:spPr bwMode="auto">
          <a:xfrm>
            <a:off x="134909" y="4656917"/>
            <a:ext cx="6654477" cy="1019872"/>
          </a:xfrm>
          <a:noFill/>
        </p:spPr>
        <p:txBody>
          <a:bodyPr wrap="square" numCol="1" anchor="t" anchorCtr="0" compatLnSpc="1">
            <a:prstTxWarp prst="textNoShape">
              <a:avLst/>
            </a:prstTxWarp>
            <a:normAutofit lnSpcReduction="10000"/>
          </a:bodyPr>
          <a:lstStyle/>
          <a:p>
            <a:pPr algn="just" eaLnBrk="1" hangingPunct="1"/>
            <a:endParaRPr lang="fr-FR" dirty="0" smtClean="0"/>
          </a:p>
          <a:p>
            <a:pPr algn="just" eaLnBrk="1" hangingPunct="1"/>
            <a:r>
              <a:rPr lang="fr-FR" dirty="0" smtClean="0"/>
              <a:t>Dans cette présentation de ma thèse intitulé « Adaptation…..: cas de l’Algérie », nous voulons faire une analyse de performance aux programmes d’adaptations ou de mise à niveau des PME, dans un environnement ouvert et intense et dans un contexte de PVD, nous avons pris comme application sur notre étude, le cas de l’Algérie. </a:t>
            </a:r>
          </a:p>
        </p:txBody>
      </p:sp>
      <p:sp>
        <p:nvSpPr>
          <p:cNvPr id="4" name="Espace réservé du numéro de diapositive 3"/>
          <p:cNvSpPr>
            <a:spLocks noGrp="1"/>
          </p:cNvSpPr>
          <p:nvPr>
            <p:ph type="sldNum" sz="quarter" idx="5"/>
          </p:nvPr>
        </p:nvSpPr>
        <p:spPr/>
        <p:txBody>
          <a:bodyPr/>
          <a:lstStyle/>
          <a:p>
            <a:pPr>
              <a:defRPr/>
            </a:pPr>
            <a:fld id="{89569601-FC17-4455-B2AD-8E6D33380508}" type="slidenum">
              <a:rPr lang="en-US" smtClean="0"/>
              <a:pPr>
                <a:defRPr/>
              </a:pPr>
              <a:t>1</a:t>
            </a:fld>
            <a:endParaRPr lang="en-US"/>
          </a:p>
        </p:txBody>
      </p:sp>
    </p:spTree>
    <p:extLst>
      <p:ext uri="{BB962C8B-B14F-4D97-AF65-F5344CB8AC3E}">
        <p14:creationId xmlns:p14="http://schemas.microsoft.com/office/powerpoint/2010/main" val="402628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xfrm>
            <a:off x="709484" y="4512468"/>
            <a:ext cx="5669280" cy="1011137"/>
          </a:xfrm>
          <a:noFill/>
        </p:spPr>
        <p:txBody>
          <a:bodyPr wrap="square" numCol="1" anchor="t" anchorCtr="0" compatLnSpc="1">
            <a:prstTxWarp prst="textNoShape">
              <a:avLst/>
            </a:prstTxWarp>
            <a:normAutofit/>
          </a:bodyPr>
          <a:lstStyle/>
          <a:p>
            <a:pPr eaLnBrk="1" hangingPunct="1"/>
            <a:r>
              <a:rPr lang="fr-CA" dirty="0" smtClean="0"/>
              <a:t>Ainsi,  c’est ici que profile la question de recherche qui est : …….</a:t>
            </a:r>
          </a:p>
          <a:p>
            <a:pPr eaLnBrk="1" hangingPunct="1"/>
            <a:endParaRPr lang="fr-CA" dirty="0" smtClean="0"/>
          </a:p>
          <a:p>
            <a:pPr algn="just" eaLnBrk="1" hangingPunct="1"/>
            <a:r>
              <a:rPr lang="fr-CA" dirty="0" smtClean="0"/>
              <a:t>En fait, l</a:t>
            </a:r>
            <a:r>
              <a:rPr lang="fr-FR" dirty="0" smtClean="0"/>
              <a:t>a recherche vise étudier les PME déjà mise à niveau par l’un des programmes, tout en explorant les éléments suivants : …….</a:t>
            </a:r>
          </a:p>
          <a:p>
            <a:pPr algn="just" eaLnBrk="1" hangingPunct="1"/>
            <a:endParaRPr lang="fr-FR" dirty="0" smtClean="0"/>
          </a:p>
        </p:txBody>
      </p:sp>
      <p:sp>
        <p:nvSpPr>
          <p:cNvPr id="624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E12213-CA72-413C-885E-E746630507F8}" type="slidenum">
              <a:rPr lang="en-US" smtClean="0">
                <a:latin typeface="Arial" charset="0"/>
              </a:rPr>
              <a:pPr>
                <a:defRPr/>
              </a:pPr>
              <a:t>10</a:t>
            </a:fld>
            <a:endParaRPr lang="en-US" smtClean="0">
              <a:latin typeface="Arial" charset="0"/>
            </a:endParaRPr>
          </a:p>
        </p:txBody>
      </p:sp>
    </p:spTree>
    <p:extLst>
      <p:ext uri="{BB962C8B-B14F-4D97-AF65-F5344CB8AC3E}">
        <p14:creationId xmlns:p14="http://schemas.microsoft.com/office/powerpoint/2010/main" val="108717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xfrm>
            <a:off x="216062" y="4287061"/>
            <a:ext cx="6735629" cy="3042143"/>
          </a:xfrm>
          <a:noFill/>
        </p:spPr>
        <p:txBody>
          <a:bodyPr wrap="square" numCol="1" anchor="t" anchorCtr="0" compatLnSpc="1">
            <a:prstTxWarp prst="textNoShape">
              <a:avLst/>
            </a:prstTxWarp>
          </a:bodyPr>
          <a:lstStyle/>
          <a:p>
            <a:pPr eaLnBrk="1" hangingPunct="1"/>
            <a:endParaRPr lang="fr-CA" dirty="0" smtClean="0"/>
          </a:p>
          <a:p>
            <a:pPr eaLnBrk="1" hangingPunct="1"/>
            <a:endParaRPr lang="en-US" dirty="0"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B1CECA-42DB-445A-A105-B330E113C0A5}" type="slidenum">
              <a:rPr lang="en-US" smtClean="0">
                <a:latin typeface="Arial" charset="0"/>
              </a:rPr>
              <a:pPr>
                <a:defRPr/>
              </a:pPr>
              <a:t>11</a:t>
            </a:fld>
            <a:endParaRPr lang="en-US" smtClean="0">
              <a:latin typeface="Arial" charset="0"/>
            </a:endParaRPr>
          </a:p>
        </p:txBody>
      </p:sp>
      <p:sp>
        <p:nvSpPr>
          <p:cNvPr id="7" name="Espace réservé des commentaires 2"/>
          <p:cNvSpPr txBox="1">
            <a:spLocks/>
          </p:cNvSpPr>
          <p:nvPr/>
        </p:nvSpPr>
        <p:spPr>
          <a:xfrm>
            <a:off x="297214" y="4440246"/>
            <a:ext cx="6573325" cy="3466751"/>
          </a:xfrm>
          <a:prstGeom prst="rect">
            <a:avLst/>
          </a:prstGeom>
        </p:spPr>
        <p:txBody>
          <a:bodyPr lIns="87617" tIns="43808" rIns="87617" bIns="43808">
            <a:normAutofit fontScale="47500" lnSpcReduction="20000"/>
          </a:bodyPr>
          <a:lstStyle/>
          <a:p>
            <a:pPr algn="just" eaLnBrk="1" hangingPunct="1"/>
            <a:endParaRPr lang="fr-CA" sz="1200" dirty="0" smtClean="0"/>
          </a:p>
          <a:p>
            <a:pPr algn="just" eaLnBrk="1" hangingPunct="1"/>
            <a:endParaRPr lang="fr-CA" sz="1700" dirty="0" smtClean="0">
              <a:latin typeface="+mj-lt"/>
            </a:endParaRPr>
          </a:p>
          <a:p>
            <a:pPr algn="just" eaLnBrk="1" hangingPunct="1"/>
            <a:r>
              <a:rPr lang="fr-CA" sz="2100" dirty="0" smtClean="0">
                <a:latin typeface="+mj-lt"/>
              </a:rPr>
              <a:t>Selon, l’objectif de la recherche, nous voulons analyser la performance de la PME algérienne à travers la concrétisation du programme d’adaptation. </a:t>
            </a:r>
          </a:p>
          <a:p>
            <a:pPr algn="just" eaLnBrk="1" hangingPunct="1"/>
            <a:endParaRPr lang="fr-CA" sz="2100" dirty="0" smtClean="0">
              <a:latin typeface="+mj-lt"/>
            </a:endParaRPr>
          </a:p>
          <a:p>
            <a:pPr algn="just" eaLnBrk="0" hangingPunct="0">
              <a:spcBef>
                <a:spcPct val="30000"/>
              </a:spcBef>
              <a:defRPr/>
            </a:pPr>
            <a:r>
              <a:rPr lang="fr-CA" sz="2100" dirty="0" smtClean="0">
                <a:latin typeface="+mn-lt"/>
              </a:rPr>
              <a:t>Alors, pour répondre à notre principal question, nous avons préparé initialement les hypothèses H1, H2 et  avec les sous hypothèses H1a et H1b.</a:t>
            </a:r>
          </a:p>
          <a:p>
            <a:pPr eaLnBrk="0" hangingPunct="0">
              <a:spcBef>
                <a:spcPct val="30000"/>
              </a:spcBef>
              <a:defRPr/>
            </a:pPr>
            <a:endParaRPr lang="fr-CA" sz="2100" dirty="0">
              <a:latin typeface="+mn-lt"/>
            </a:endParaRPr>
          </a:p>
          <a:p>
            <a:pPr algn="just" eaLnBrk="0" hangingPunct="0">
              <a:spcBef>
                <a:spcPts val="0"/>
              </a:spcBef>
              <a:defRPr/>
            </a:pPr>
            <a:r>
              <a:rPr lang="fr-CA" sz="2100" dirty="0">
                <a:latin typeface="+mj-lt"/>
              </a:rPr>
              <a:t>Pour </a:t>
            </a:r>
            <a:r>
              <a:rPr lang="fr-CA" sz="2100" b="1" dirty="0">
                <a:latin typeface="+mj-lt"/>
              </a:rPr>
              <a:t>l’hypothèse H1</a:t>
            </a:r>
            <a:r>
              <a:rPr lang="fr-CA" sz="2100" dirty="0">
                <a:latin typeface="+mj-lt"/>
              </a:rPr>
              <a:t>, </a:t>
            </a:r>
            <a:r>
              <a:rPr lang="fr-CA" sz="2100" dirty="0" smtClean="0">
                <a:latin typeface="+mj-lt"/>
              </a:rPr>
              <a:t>nous voulons savoir si le programme d’adaptation, dans ses deux volets ressources matérielles et ressources immatérielles, a un impact positif sur la performance de la PME algérienne.  </a:t>
            </a:r>
          </a:p>
          <a:p>
            <a:pPr algn="just" eaLnBrk="0" hangingPunct="0">
              <a:spcBef>
                <a:spcPts val="0"/>
              </a:spcBef>
              <a:defRPr/>
            </a:pPr>
            <a:endParaRPr lang="fr-CA" sz="2100" dirty="0" smtClean="0">
              <a:latin typeface="+mj-lt"/>
            </a:endParaRPr>
          </a:p>
          <a:p>
            <a:pPr algn="just" eaLnBrk="0" hangingPunct="0">
              <a:spcBef>
                <a:spcPts val="0"/>
              </a:spcBef>
              <a:defRPr/>
            </a:pPr>
            <a:r>
              <a:rPr lang="fr-CA" sz="2100" dirty="0" smtClean="0">
                <a:latin typeface="+mj-lt"/>
              </a:rPr>
              <a:t>Aussi, ce qui nous permet par la suite de connaitre si l’amélioration des ressources matérielles et des ressources immatérielles, qui forme le programme d’adaptation, a un impact positif sur la performance de la PME. Tout en examinant la performance avant et après la réalisation du programme d’adaptation, et ce dans la vérification de l’hypothèse </a:t>
            </a:r>
            <a:r>
              <a:rPr lang="fr-CA" sz="2100" b="1" dirty="0" smtClean="0">
                <a:latin typeface="+mj-lt"/>
              </a:rPr>
              <a:t>H1a</a:t>
            </a:r>
            <a:r>
              <a:rPr lang="fr-CA" sz="2100" dirty="0" smtClean="0">
                <a:latin typeface="+mj-lt"/>
              </a:rPr>
              <a:t> et </a:t>
            </a:r>
            <a:r>
              <a:rPr lang="fr-CA" sz="2100" b="1" dirty="0" smtClean="0">
                <a:latin typeface="+mj-lt"/>
              </a:rPr>
              <a:t>H1b</a:t>
            </a:r>
            <a:r>
              <a:rPr lang="fr-CA" sz="2100" dirty="0" smtClean="0">
                <a:latin typeface="+mj-lt"/>
              </a:rPr>
              <a:t>.</a:t>
            </a:r>
            <a:endParaRPr lang="fr-CA" sz="2100" dirty="0">
              <a:latin typeface="+mj-lt"/>
            </a:endParaRPr>
          </a:p>
          <a:p>
            <a:pPr algn="just" eaLnBrk="0" hangingPunct="0">
              <a:spcBef>
                <a:spcPts val="0"/>
              </a:spcBef>
              <a:defRPr/>
            </a:pPr>
            <a:endParaRPr lang="fr-CA" sz="2100" dirty="0" smtClean="0">
              <a:latin typeface="+mn-lt"/>
            </a:endParaRPr>
          </a:p>
          <a:p>
            <a:pPr algn="just" eaLnBrk="0" hangingPunct="0">
              <a:spcBef>
                <a:spcPts val="0"/>
              </a:spcBef>
              <a:defRPr/>
            </a:pPr>
            <a:r>
              <a:rPr lang="fr-CA" sz="2100" dirty="0" smtClean="0">
                <a:latin typeface="+mn-lt"/>
              </a:rPr>
              <a:t>Pour compléter l’analyse de la performance, nous voulons encore tester si les PME mise à niveau sont plus performantes que celles qui ne sont pas mise à niveau, et ce dans l’hypothèse </a:t>
            </a:r>
            <a:r>
              <a:rPr lang="fr-CA" sz="2100" b="1" dirty="0" smtClean="0">
                <a:latin typeface="+mn-lt"/>
              </a:rPr>
              <a:t>H2</a:t>
            </a:r>
            <a:r>
              <a:rPr lang="fr-CA" sz="2100" dirty="0" smtClean="0">
                <a:latin typeface="+mn-lt"/>
              </a:rPr>
              <a:t>.</a:t>
            </a:r>
          </a:p>
          <a:p>
            <a:pPr algn="just" eaLnBrk="0" hangingPunct="0">
              <a:spcBef>
                <a:spcPts val="0"/>
              </a:spcBef>
              <a:defRPr/>
            </a:pPr>
            <a:endParaRPr lang="fr-CA" sz="2100" dirty="0" smtClean="0">
              <a:latin typeface="+mn-lt"/>
            </a:endParaRPr>
          </a:p>
          <a:p>
            <a:pPr algn="just" eaLnBrk="0" hangingPunct="0">
              <a:spcBef>
                <a:spcPts val="0"/>
              </a:spcBef>
              <a:defRPr/>
            </a:pPr>
            <a:r>
              <a:rPr lang="fr-CA" sz="2100" dirty="0" smtClean="0">
                <a:latin typeface="+mn-lt"/>
              </a:rPr>
              <a:t>Un bon nombre de recherches tant théoriques qu’empiriques démontrent que les facteurs de l’environnement contextuel présentées dans la munificence, le dynamisme, la rivalité et la complexité ont un effet modérateur entre les déterminants de l’adaptation et la performance, et ce dans l’hypothèse </a:t>
            </a:r>
            <a:r>
              <a:rPr lang="fr-CA" sz="2100" b="1" dirty="0" smtClean="0">
                <a:latin typeface="+mn-lt"/>
              </a:rPr>
              <a:t>H3</a:t>
            </a:r>
            <a:r>
              <a:rPr lang="fr-CA" sz="2100" dirty="0" smtClean="0">
                <a:latin typeface="+mn-lt"/>
              </a:rPr>
              <a:t>. Dans le contexte algérien, nous postulons que c’est un effet modérateur négatif. </a:t>
            </a:r>
            <a:endParaRPr lang="fr-CA" sz="1200" dirty="0" smtClean="0">
              <a:latin typeface="+mj-lt"/>
            </a:endParaRPr>
          </a:p>
        </p:txBody>
      </p:sp>
    </p:spTree>
    <p:extLst>
      <p:ext uri="{BB962C8B-B14F-4D97-AF65-F5344CB8AC3E}">
        <p14:creationId xmlns:p14="http://schemas.microsoft.com/office/powerpoint/2010/main" val="411017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xfrm>
            <a:off x="378366" y="4656917"/>
            <a:ext cx="6492172" cy="2527839"/>
          </a:xfrm>
          <a:noFill/>
        </p:spPr>
        <p:txBody>
          <a:bodyPr wrap="square" numCol="1" anchor="t" anchorCtr="0" compatLnSpc="1">
            <a:prstTxWarp prst="textNoShape">
              <a:avLst/>
            </a:prstTxWarp>
            <a:normAutofit/>
          </a:bodyPr>
          <a:lstStyle/>
          <a:p>
            <a:pPr algn="just" eaLnBrk="1" hangingPunct="1">
              <a:spcBef>
                <a:spcPts val="632"/>
              </a:spcBef>
            </a:pPr>
            <a:r>
              <a:rPr lang="fr-CA" dirty="0" smtClean="0"/>
              <a:t>Dans ce cadre conceptuel, nous avons 12 variables indépendantes pour le programme d’adaptation au niveau de l’entreprise elle-même et 4 variables indépendantes pour l’environnement contextuel. </a:t>
            </a:r>
          </a:p>
          <a:p>
            <a:pPr algn="just" eaLnBrk="1" hangingPunct="1">
              <a:spcBef>
                <a:spcPts val="632"/>
              </a:spcBef>
            </a:pPr>
            <a:r>
              <a:rPr lang="fr-CA" dirty="0" smtClean="0"/>
              <a:t>Les variables du programme d’adaptation sont divisées en deux catégories, qui sont les ressources matérielles et les ressources immatérielles. Dans leur rôle, les ressources immatérielles sont  divisées en deux groupes, le groupe de fonction opérationnelle, qui sont nécessaires pour le fonctionnement quotidien de l’entreprise et le groupe de fonction stratégique qui donne plus d’avantages à ces entreprises. </a:t>
            </a:r>
          </a:p>
          <a:p>
            <a:pPr algn="just" eaLnBrk="1" hangingPunct="1">
              <a:spcBef>
                <a:spcPts val="632"/>
              </a:spcBef>
            </a:pPr>
            <a:r>
              <a:rPr lang="fr-CA" dirty="0" smtClean="0"/>
              <a:t>L’environnement contextuel est une variable modératrice qui est présumé de modifier l’ampleur de la relation en termes d’intensité et de signe entre les variables du programme d’adaptation et les indicateurs de la performance.</a:t>
            </a:r>
          </a:p>
          <a:p>
            <a:pPr algn="just" eaLnBrk="1" hangingPunct="1">
              <a:spcBef>
                <a:spcPts val="632"/>
              </a:spcBef>
            </a:pPr>
            <a:r>
              <a:rPr lang="fr-CA" dirty="0" smtClean="0"/>
              <a:t>Pour la mesure de la performance et pour donner plus de crédibilité, nous avons choisi les mesures de performance financières et les mesures de performance non financières.</a:t>
            </a:r>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en-US" dirty="0"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0F7957-CE15-48EA-A4A9-1D2162C63B48}" type="slidenum">
              <a:rPr lang="en-US" smtClean="0">
                <a:latin typeface="Arial" charset="0"/>
              </a:rPr>
              <a:pPr>
                <a:defRPr/>
              </a:pPr>
              <a:t>12</a:t>
            </a:fld>
            <a:endParaRPr lang="en-US" dirty="0" smtClean="0">
              <a:latin typeface="Arial" charset="0"/>
            </a:endParaRPr>
          </a:p>
        </p:txBody>
      </p:sp>
    </p:spTree>
    <p:extLst>
      <p:ext uri="{BB962C8B-B14F-4D97-AF65-F5344CB8AC3E}">
        <p14:creationId xmlns:p14="http://schemas.microsoft.com/office/powerpoint/2010/main" val="200801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13</a:t>
            </a:fld>
            <a:endParaRPr lang="en-US"/>
          </a:p>
        </p:txBody>
      </p:sp>
    </p:spTree>
    <p:extLst>
      <p:ext uri="{BB962C8B-B14F-4D97-AF65-F5344CB8AC3E}">
        <p14:creationId xmlns:p14="http://schemas.microsoft.com/office/powerpoint/2010/main" val="98827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xfrm>
            <a:off x="216062" y="4287059"/>
            <a:ext cx="6492172" cy="4329865"/>
          </a:xfrm>
          <a:noFill/>
        </p:spPr>
        <p:txBody>
          <a:bodyPr wrap="square" numCol="1" anchor="t" anchorCtr="0" compatLnSpc="1">
            <a:prstTxWarp prst="textNoShape">
              <a:avLst/>
            </a:prstTxWarp>
            <a:normAutofit fontScale="25000" lnSpcReduction="20000"/>
          </a:bodyPr>
          <a:lstStyle/>
          <a:p>
            <a:pPr algn="just"/>
            <a:endParaRPr lang="fr-CA" dirty="0" smtClean="0"/>
          </a:p>
          <a:p>
            <a:pPr algn="just">
              <a:lnSpc>
                <a:spcPct val="120000"/>
              </a:lnSpc>
              <a:spcBef>
                <a:spcPts val="0"/>
              </a:spcBef>
            </a:pPr>
            <a:r>
              <a:rPr lang="fr-CA" sz="4600" dirty="0" smtClean="0"/>
              <a:t>La stratégie de recherche est empirique, tout en utilisant une méthodologie de recherche quantificative avec l’administration de quelques entrevues juste pour comprendre la dynamique de mise à niveau. Le sondage sera fait par un questionnaire quantitatif. </a:t>
            </a:r>
          </a:p>
          <a:p>
            <a:pPr algn="just">
              <a:lnSpc>
                <a:spcPct val="120000"/>
              </a:lnSpc>
              <a:spcBef>
                <a:spcPts val="0"/>
              </a:spcBef>
            </a:pPr>
            <a:endParaRPr lang="fr-CA" sz="4600" dirty="0" smtClean="0"/>
          </a:p>
          <a:p>
            <a:pPr algn="just">
              <a:lnSpc>
                <a:spcPct val="120000"/>
              </a:lnSpc>
              <a:spcBef>
                <a:spcPts val="0"/>
              </a:spcBef>
            </a:pPr>
            <a:r>
              <a:rPr lang="fr-CA" sz="4600" dirty="0" smtClean="0"/>
              <a:t>Le sondage sera administré en Algérie en automne 2012 et en hiver 2013, tout en utilisant deux échantillons. Le premier échantillon est de 1 170 PME déjà mises à niveau par les trois programmes. Le deuxième échantillon de 7 00 PME non mises à niveau, et ce afin de comparer la performance des PME mises à niveau avec les PME non mises à niveau.  </a:t>
            </a:r>
          </a:p>
          <a:p>
            <a:pPr algn="just">
              <a:lnSpc>
                <a:spcPct val="120000"/>
              </a:lnSpc>
              <a:spcBef>
                <a:spcPts val="0"/>
              </a:spcBef>
            </a:pPr>
            <a:endParaRPr lang="fr-CA" sz="4600" dirty="0" smtClean="0"/>
          </a:p>
          <a:p>
            <a:pPr algn="just">
              <a:lnSpc>
                <a:spcPct val="120000"/>
              </a:lnSpc>
              <a:spcBef>
                <a:spcPts val="0"/>
              </a:spcBef>
            </a:pPr>
            <a:r>
              <a:rPr lang="fr-CA" sz="4600" dirty="0" smtClean="0"/>
              <a:t>Le questionnaire est déjà préparé. Pour les techniques d’analyse de données, on va utiliser premièrement l’analyse factorielle exploratoire afin de minimiser les items et après une analyse confirmatoire pour valider notre questionnaire. Ensuite, faire une analyse par la modélisation par les équations structurelles pour vérifier l’hypothèse </a:t>
            </a:r>
            <a:r>
              <a:rPr lang="fr-CA" sz="4600" b="1" dirty="0" smtClean="0"/>
              <a:t>H1</a:t>
            </a:r>
            <a:r>
              <a:rPr lang="fr-CA" sz="4600" dirty="0" smtClean="0"/>
              <a:t>. </a:t>
            </a:r>
          </a:p>
          <a:p>
            <a:pPr algn="just">
              <a:lnSpc>
                <a:spcPct val="120000"/>
              </a:lnSpc>
              <a:spcBef>
                <a:spcPts val="0"/>
              </a:spcBef>
            </a:pPr>
            <a:endParaRPr lang="fr-CA" sz="4600" dirty="0" smtClean="0"/>
          </a:p>
          <a:p>
            <a:pPr algn="just">
              <a:lnSpc>
                <a:spcPct val="120000"/>
              </a:lnSpc>
              <a:spcBef>
                <a:spcPts val="0"/>
              </a:spcBef>
            </a:pPr>
            <a:r>
              <a:rPr lang="fr-CA" sz="4600" dirty="0" smtClean="0"/>
              <a:t>L’utilisation de l’analyse de variance pour tester l’hypothèse </a:t>
            </a:r>
            <a:r>
              <a:rPr lang="fr-CA" sz="4600" b="1" dirty="0" smtClean="0"/>
              <a:t>H1a</a:t>
            </a:r>
            <a:r>
              <a:rPr lang="fr-CA" sz="4600" dirty="0" smtClean="0"/>
              <a:t> et </a:t>
            </a:r>
            <a:r>
              <a:rPr lang="fr-CA" sz="4600" b="1" dirty="0" smtClean="0"/>
              <a:t>H1b</a:t>
            </a:r>
            <a:r>
              <a:rPr lang="fr-CA" sz="4600" dirty="0" smtClean="0"/>
              <a:t>.</a:t>
            </a:r>
          </a:p>
          <a:p>
            <a:pPr algn="just">
              <a:lnSpc>
                <a:spcPct val="120000"/>
              </a:lnSpc>
              <a:spcBef>
                <a:spcPts val="0"/>
              </a:spcBef>
            </a:pPr>
            <a:endParaRPr lang="fr-CA" sz="4600" dirty="0" smtClean="0"/>
          </a:p>
          <a:p>
            <a:pPr algn="just">
              <a:lnSpc>
                <a:spcPct val="120000"/>
              </a:lnSpc>
              <a:spcBef>
                <a:spcPts val="0"/>
              </a:spcBef>
            </a:pPr>
            <a:r>
              <a:rPr lang="fr-CA" sz="4600" dirty="0" smtClean="0"/>
              <a:t>L’utilisation de l’analyse discriminante et la </a:t>
            </a:r>
            <a:r>
              <a:rPr lang="fr-CA" sz="4600" dirty="0" err="1" smtClean="0"/>
              <a:t>Manova</a:t>
            </a:r>
            <a:r>
              <a:rPr lang="fr-CA" sz="4600" dirty="0" smtClean="0"/>
              <a:t>  pour tester l’hypothèse </a:t>
            </a:r>
            <a:r>
              <a:rPr lang="fr-CA" sz="4600" b="1" dirty="0" smtClean="0"/>
              <a:t>H2</a:t>
            </a:r>
            <a:r>
              <a:rPr lang="fr-CA" sz="4600" dirty="0" smtClean="0"/>
              <a:t>.</a:t>
            </a:r>
          </a:p>
          <a:p>
            <a:pPr algn="just">
              <a:lnSpc>
                <a:spcPct val="120000"/>
              </a:lnSpc>
              <a:spcBef>
                <a:spcPts val="0"/>
              </a:spcBef>
            </a:pPr>
            <a:endParaRPr lang="fr-CA" sz="4600" dirty="0" smtClean="0"/>
          </a:p>
          <a:p>
            <a:pPr algn="just">
              <a:lnSpc>
                <a:spcPct val="120000"/>
              </a:lnSpc>
              <a:spcBef>
                <a:spcPts val="0"/>
              </a:spcBef>
            </a:pPr>
            <a:r>
              <a:rPr lang="fr-CA" sz="4600" dirty="0" smtClean="0"/>
              <a:t>Nous utilisons la méthode de Ping (1995, 1998) pour tester l’effet modérateur de l’environnement contextuel.</a:t>
            </a:r>
          </a:p>
          <a:p>
            <a:pPr algn="just">
              <a:lnSpc>
                <a:spcPct val="120000"/>
              </a:lnSpc>
              <a:spcBef>
                <a:spcPts val="0"/>
              </a:spcBef>
            </a:pPr>
            <a:endParaRPr lang="fr-CA" sz="4600" dirty="0" smtClean="0"/>
          </a:p>
          <a:p>
            <a:pPr algn="just">
              <a:lnSpc>
                <a:spcPct val="120000"/>
              </a:lnSpc>
              <a:spcBef>
                <a:spcPts val="0"/>
              </a:spcBef>
            </a:pPr>
            <a:r>
              <a:rPr lang="fr-CA" sz="4600" dirty="0" smtClean="0"/>
              <a:t>Une explication de chaque technique pour tester les hypothèses sera présenté dans les prochains diapos. </a:t>
            </a:r>
          </a:p>
          <a:p>
            <a:pPr algn="just">
              <a:lnSpc>
                <a:spcPct val="120000"/>
              </a:lnSpc>
              <a:spcBef>
                <a:spcPts val="0"/>
              </a:spcBef>
            </a:pPr>
            <a:r>
              <a:rPr lang="fr-CA" sz="4600" dirty="0" smtClean="0"/>
              <a:t> </a:t>
            </a:r>
          </a:p>
          <a:p>
            <a:pPr algn="just"/>
            <a:endParaRPr lang="fr-CA" sz="3800" dirty="0" smtClean="0"/>
          </a:p>
          <a:p>
            <a:endParaRPr lang="fr-CA" dirty="0"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A91E01-14A3-4393-BE17-8FCDB45380BE}" type="slidenum">
              <a:rPr lang="en-US" smtClean="0">
                <a:latin typeface="Arial" charset="0"/>
              </a:rPr>
              <a:pPr>
                <a:defRPr/>
              </a:pPr>
              <a:t>14</a:t>
            </a:fld>
            <a:endParaRPr lang="en-US" dirty="0" smtClean="0">
              <a:latin typeface="Arial" charset="0"/>
            </a:endParaRPr>
          </a:p>
        </p:txBody>
      </p:sp>
    </p:spTree>
    <p:extLst>
      <p:ext uri="{BB962C8B-B14F-4D97-AF65-F5344CB8AC3E}">
        <p14:creationId xmlns:p14="http://schemas.microsoft.com/office/powerpoint/2010/main" val="333182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xfrm>
            <a:off x="709484" y="4512469"/>
            <a:ext cx="5669280" cy="1516704"/>
          </a:xfrm>
          <a:noFill/>
        </p:spPr>
        <p:txBody>
          <a:bodyPr wrap="square" numCol="1" anchor="t" anchorCtr="0" compatLnSpc="1">
            <a:prstTxWarp prst="textNoShape">
              <a:avLst/>
            </a:prstTxWarp>
            <a:normAutofit lnSpcReduction="10000"/>
          </a:bodyPr>
          <a:lstStyle/>
          <a:p>
            <a:pPr algn="just" eaLnBrk="1" hangingPunct="1"/>
            <a:r>
              <a:rPr lang="fr-CA" dirty="0" smtClean="0"/>
              <a:t>Pour l’élaboration du questionnaire, la détermination des échelles de mesure est faite selon ce tableau, en présentant l’échelle de mesure avec son auteur et le Alpha de Cronbach, etc. </a:t>
            </a:r>
          </a:p>
          <a:p>
            <a:pPr algn="just" eaLnBrk="1" hangingPunct="1"/>
            <a:r>
              <a:rPr lang="fr-CA" dirty="0" smtClean="0"/>
              <a:t> </a:t>
            </a:r>
          </a:p>
          <a:p>
            <a:pPr algn="just" eaLnBrk="1" hangingPunct="1"/>
            <a:r>
              <a:rPr lang="fr-CA" dirty="0" smtClean="0"/>
              <a:t>Le questionnaire comprend quatre sections (section informations générales sur l’entreprise, section pour la mesure de performance pour les entreprises adaptées et non adaptées, section de variables du programme d’adaptation et section des variables de l’environnement contextuel).</a:t>
            </a:r>
          </a:p>
          <a:p>
            <a:pPr algn="just" eaLnBrk="1" hangingPunct="1"/>
            <a:endParaRPr lang="fr-CA" dirty="0" smtClean="0"/>
          </a:p>
        </p:txBody>
      </p:sp>
      <p:sp>
        <p:nvSpPr>
          <p:cNvPr id="696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3AEB72-709D-4F27-98B1-9CBA784494C0}" type="slidenum">
              <a:rPr lang="en-US" smtClean="0">
                <a:latin typeface="Arial" charset="0"/>
              </a:rPr>
              <a:pPr>
                <a:defRPr/>
              </a:pPr>
              <a:t>15</a:t>
            </a:fld>
            <a:endParaRPr lang="en-US" smtClean="0">
              <a:latin typeface="Arial" charset="0"/>
            </a:endParaRPr>
          </a:p>
        </p:txBody>
      </p:sp>
    </p:spTree>
    <p:extLst>
      <p:ext uri="{BB962C8B-B14F-4D97-AF65-F5344CB8AC3E}">
        <p14:creationId xmlns:p14="http://schemas.microsoft.com/office/powerpoint/2010/main" val="14203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xfrm>
            <a:off x="709484" y="4287061"/>
            <a:ext cx="5669280" cy="1597664"/>
          </a:xfrm>
          <a:noFill/>
        </p:spPr>
        <p:txBody>
          <a:bodyPr wrap="square" numCol="1" anchor="t" anchorCtr="0" compatLnSpc="1">
            <a:prstTxWarp prst="textNoShape">
              <a:avLst/>
            </a:prstTxWarp>
            <a:normAutofit lnSpcReduction="10000"/>
          </a:bodyPr>
          <a:lstStyle/>
          <a:p>
            <a:pPr eaLnBrk="1" hangingPunct="1"/>
            <a:endParaRPr lang="fr-CA" dirty="0" smtClean="0"/>
          </a:p>
          <a:p>
            <a:pPr algn="just"/>
            <a:r>
              <a:rPr lang="fr-CA" dirty="0" smtClean="0"/>
              <a:t>Malheureusement, nous savons, par expérience, que la collaboration entre chercheur et entrepreneur en Algérie n’est pas toujours facile.  Ce fait nous pousse à diversifier les méthodes de la cueillette de données et à bien jouer sur notre réseau informel. De ce fait, nous avons adopté une stratégie de collecte de données dite « tout azimut », le but est de pallier aux problèmes de la collecte de données et d’augmenter le taux de réponse.</a:t>
            </a:r>
          </a:p>
          <a:p>
            <a:pPr algn="just"/>
            <a:r>
              <a:rPr lang="fr-CA" dirty="0" smtClean="0"/>
              <a:t>Dans cette stratégies, l’administration du questionnaire sera….</a:t>
            </a:r>
            <a:endParaRPr lang="fr-CA" dirty="0"/>
          </a:p>
        </p:txBody>
      </p:sp>
      <p:sp>
        <p:nvSpPr>
          <p:cNvPr id="696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3AEB72-709D-4F27-98B1-9CBA784494C0}" type="slidenum">
              <a:rPr lang="en-US" smtClean="0">
                <a:latin typeface="Arial" charset="0"/>
              </a:rPr>
              <a:pPr>
                <a:defRPr/>
              </a:pPr>
              <a:t>16</a:t>
            </a:fld>
            <a:endParaRPr lang="en-US" smtClean="0">
              <a:latin typeface="Arial" charset="0"/>
            </a:endParaRPr>
          </a:p>
        </p:txBody>
      </p:sp>
    </p:spTree>
    <p:extLst>
      <p:ext uri="{BB962C8B-B14F-4D97-AF65-F5344CB8AC3E}">
        <p14:creationId xmlns:p14="http://schemas.microsoft.com/office/powerpoint/2010/main" val="314948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17</a:t>
            </a:fld>
            <a:endParaRPr lang="en-US"/>
          </a:p>
        </p:txBody>
      </p:sp>
    </p:spTree>
    <p:extLst>
      <p:ext uri="{BB962C8B-B14F-4D97-AF65-F5344CB8AC3E}">
        <p14:creationId xmlns:p14="http://schemas.microsoft.com/office/powerpoint/2010/main" val="253599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xfrm>
            <a:off x="378366" y="4287061"/>
            <a:ext cx="6329868" cy="2753247"/>
          </a:xfrm>
          <a:noFill/>
        </p:spPr>
        <p:txBody>
          <a:bodyPr wrap="square" numCol="1" anchor="t" anchorCtr="0" compatLnSpc="1">
            <a:prstTxWarp prst="textNoShape">
              <a:avLst/>
            </a:prstTxWarp>
            <a:normAutofit lnSpcReduction="10000"/>
          </a:bodyPr>
          <a:lstStyle/>
          <a:p>
            <a:pPr algn="just" eaLnBrk="1" hangingPunct="1"/>
            <a:r>
              <a:rPr lang="fr-CA" dirty="0" smtClean="0"/>
              <a:t>La vérification de l’hypothèse H1, qui demande à tester l’impact des variables du programme d’adaptation sur la performance, elle se fait selon 3 axes. </a:t>
            </a:r>
          </a:p>
          <a:p>
            <a:pPr algn="just" eaLnBrk="1" hangingPunct="1"/>
            <a:endParaRPr lang="fr-CA" dirty="0" smtClean="0"/>
          </a:p>
          <a:p>
            <a:pPr algn="just" eaLnBrk="1" hangingPunct="1"/>
            <a:r>
              <a:rPr lang="fr-CA" b="1" dirty="0" smtClean="0"/>
              <a:t>Premièrement</a:t>
            </a:r>
            <a:r>
              <a:rPr lang="fr-CA" dirty="0" smtClean="0"/>
              <a:t>, la vérification de la fiabilité, de la validité discriminante et de la validité convergente, tout en utilisant  ces références.</a:t>
            </a:r>
          </a:p>
          <a:p>
            <a:pPr algn="just" eaLnBrk="1" hangingPunct="1"/>
            <a:endParaRPr lang="fr-CA" dirty="0" smtClean="0"/>
          </a:p>
          <a:p>
            <a:pPr algn="just" eaLnBrk="1" hangingPunct="1"/>
            <a:r>
              <a:rPr lang="fr-CA" b="1" dirty="0" smtClean="0"/>
              <a:t>Deuxièmement</a:t>
            </a:r>
            <a:r>
              <a:rPr lang="fr-CA" dirty="0" smtClean="0"/>
              <a:t>, on teste et on analyse les indices du modèle issus de la technique de modélisation par les équations structurelles, et ce pour juger l’ajustement du modèle théorique aux données collectées, selon la méthode LISREL.</a:t>
            </a:r>
          </a:p>
          <a:p>
            <a:pPr algn="just" eaLnBrk="1" hangingPunct="1"/>
            <a:endParaRPr lang="fr-CA" dirty="0" smtClean="0"/>
          </a:p>
          <a:p>
            <a:pPr algn="just" eaLnBrk="1" hangingPunct="1"/>
            <a:r>
              <a:rPr lang="fr-CA" b="1" dirty="0" smtClean="0"/>
              <a:t>Troisièmement</a:t>
            </a:r>
            <a:r>
              <a:rPr lang="fr-CA" dirty="0" smtClean="0"/>
              <a:t>, le plus important est la vérification du coefficient structurel ou  coefficient de régression qui lie les variables latentes. La méthode de « différences de coefficients » consiste à comparer les coefficients de régression avant et après l’introduction de la variable en question. Nous présentons cette méthode dans le prochain diapo.  </a:t>
            </a:r>
          </a:p>
          <a:p>
            <a:pPr algn="just" eaLnBrk="1" hangingPunct="1"/>
            <a:endParaRPr lang="fr-CA" dirty="0" smtClean="0"/>
          </a:p>
          <a:p>
            <a:pPr algn="just" eaLnBrk="1" hangingPunct="1"/>
            <a:endParaRPr lang="fr-CA" dirty="0" smtClean="0"/>
          </a:p>
        </p:txBody>
      </p:sp>
      <p:sp>
        <p:nvSpPr>
          <p:cNvPr id="716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CDCCB3-474C-493D-8C0C-3A1B2488192F}" type="slidenum">
              <a:rPr lang="en-US" smtClean="0">
                <a:latin typeface="Arial" charset="0"/>
              </a:rPr>
              <a:pPr>
                <a:defRPr/>
              </a:pPr>
              <a:t>18</a:t>
            </a:fld>
            <a:endParaRPr lang="en-US" smtClean="0">
              <a:latin typeface="Arial" charset="0"/>
            </a:endParaRPr>
          </a:p>
        </p:txBody>
      </p:sp>
    </p:spTree>
    <p:extLst>
      <p:ext uri="{BB962C8B-B14F-4D97-AF65-F5344CB8AC3E}">
        <p14:creationId xmlns:p14="http://schemas.microsoft.com/office/powerpoint/2010/main" val="3329153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459518" y="4729142"/>
            <a:ext cx="6329868" cy="1444479"/>
          </a:xfrm>
          <a:noFill/>
        </p:spPr>
        <p:txBody>
          <a:bodyPr wrap="square" numCol="1" anchor="t" anchorCtr="0" compatLnSpc="1">
            <a:prstTxWarp prst="textNoShape">
              <a:avLst/>
            </a:prstTxWarp>
            <a:normAutofit fontScale="92500" lnSpcReduction="10000"/>
          </a:bodyPr>
          <a:lstStyle/>
          <a:p>
            <a:pPr algn="just" eaLnBrk="1" hangingPunct="1">
              <a:lnSpc>
                <a:spcPct val="110000"/>
              </a:lnSpc>
              <a:spcBef>
                <a:spcPts val="632"/>
              </a:spcBef>
            </a:pPr>
            <a:r>
              <a:rPr lang="fr-CA" dirty="0" smtClean="0"/>
              <a:t>Pour la vérification de l’impact ou de la cause à effet dans notre modèle, on fait recours à la modélisation par les équations structurelles, selon la stratégie de (Raman..et ) et selon le modèle de Baron et Kenny qui est renouvelé par Kenny et al. dans ces cinq étapes. </a:t>
            </a:r>
          </a:p>
          <a:p>
            <a:pPr algn="just" eaLnBrk="1" hangingPunct="1">
              <a:lnSpc>
                <a:spcPct val="110000"/>
              </a:lnSpc>
              <a:spcBef>
                <a:spcPts val="632"/>
              </a:spcBef>
            </a:pPr>
            <a:r>
              <a:rPr lang="fr-CA" dirty="0" smtClean="0">
                <a:latin typeface="+mj-lt"/>
              </a:rPr>
              <a:t>Il s’agit de comparer la variable en question par rapport aux variables de modèle théorique globale de l’hypothèse </a:t>
            </a:r>
            <a:r>
              <a:rPr lang="fr-CA" b="1" dirty="0" smtClean="0">
                <a:latin typeface="+mj-lt"/>
              </a:rPr>
              <a:t>H1</a:t>
            </a:r>
            <a:r>
              <a:rPr lang="fr-CA" dirty="0" smtClean="0">
                <a:latin typeface="+mj-lt"/>
              </a:rPr>
              <a:t>.  La variable en question, chacune prise isolement et après l’exclure du modèle pour voir son effet, et enfin dresser un tableau résumant toutes les construits avec leur coefficient de régression </a:t>
            </a:r>
            <a:r>
              <a:rPr lang="fr-FR" b="1" dirty="0" smtClean="0">
                <a:latin typeface="+mj-lt"/>
              </a:rPr>
              <a:t>(</a:t>
            </a:r>
            <a:r>
              <a:rPr lang="fr-CA" b="1" dirty="0" smtClean="0">
                <a:latin typeface="+mj-lt"/>
                <a:sym typeface="Symbol"/>
              </a:rPr>
              <a:t></a:t>
            </a:r>
            <a:r>
              <a:rPr lang="fr-CA" b="1" dirty="0" smtClean="0">
                <a:latin typeface="+mj-lt"/>
              </a:rPr>
              <a:t>), </a:t>
            </a:r>
            <a:r>
              <a:rPr lang="fr-CA" dirty="0" smtClean="0">
                <a:latin typeface="+mj-lt"/>
              </a:rPr>
              <a:t>et ce pour faire l’analyse de l’impact du programme d’adaptation sur la performance.  </a:t>
            </a:r>
            <a:endParaRPr lang="fr-CA" dirty="0" smtClean="0"/>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19</a:t>
            </a:fld>
            <a:endParaRPr lang="en-US" smtClean="0">
              <a:latin typeface="Arial" charset="0"/>
            </a:endParaRPr>
          </a:p>
        </p:txBody>
      </p:sp>
    </p:spTree>
    <p:extLst>
      <p:ext uri="{BB962C8B-B14F-4D97-AF65-F5344CB8AC3E}">
        <p14:creationId xmlns:p14="http://schemas.microsoft.com/office/powerpoint/2010/main" val="273865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xfrm>
            <a:off x="378366" y="4440245"/>
            <a:ext cx="6573325" cy="2376480"/>
          </a:xfrm>
          <a:noFill/>
        </p:spPr>
        <p:txBody>
          <a:bodyPr wrap="square" numCol="1" anchor="t" anchorCtr="0" compatLnSpc="1">
            <a:prstTxWarp prst="textNoShape">
              <a:avLst/>
            </a:prstTxWarp>
            <a:normAutofit fontScale="92500" lnSpcReduction="20000"/>
          </a:bodyPr>
          <a:lstStyle/>
          <a:p>
            <a:pPr algn="just" eaLnBrk="1" hangingPunct="1"/>
            <a:endParaRPr lang="fr-CA" dirty="0" smtClean="0"/>
          </a:p>
          <a:p>
            <a:pPr algn="just" eaLnBrk="1" hangingPunct="1"/>
            <a:r>
              <a:rPr lang="fr-CA" dirty="0" smtClean="0"/>
              <a:t>Le plan de la présentation couvre une vingtaine de diapos, (passer en revue sur ce plan). Pour l’analyse de données, nous n’avons pas présentement de données, alors nous présentons les procédures et les techniques statistiques pour analyser ces données. </a:t>
            </a:r>
          </a:p>
          <a:p>
            <a:pPr algn="just" eaLnBrk="1" hangingPunct="1"/>
            <a:endParaRPr lang="fr-CA" b="1" dirty="0" smtClean="0"/>
          </a:p>
          <a:p>
            <a:pPr algn="just" eaLnBrk="1" hangingPunct="1"/>
            <a:r>
              <a:rPr lang="fr-CA" b="1" dirty="0" smtClean="0"/>
              <a:t>Juste pour une observation</a:t>
            </a:r>
            <a:r>
              <a:rPr lang="fr-CA" dirty="0" smtClean="0"/>
              <a:t>, le concept de mise à niveau ou d’adaptation est juste une question de dénomination, les académiciens donne le nom adaptation tandis que les praticiens donne le nom mise à niveau. Ils donnent presque le même sens. Donc, dans notre présentation, nous utilisons ces deux vocables.</a:t>
            </a:r>
          </a:p>
          <a:p>
            <a:pPr algn="just" eaLnBrk="1" hangingPunct="1"/>
            <a:endParaRPr lang="fr-CA" dirty="0" smtClean="0"/>
          </a:p>
          <a:p>
            <a:pPr algn="just" eaLnBrk="1" hangingPunct="1"/>
            <a:r>
              <a:rPr lang="fr-CA" b="1" dirty="0" smtClean="0"/>
              <a:t>Définition de mise à niveau :</a:t>
            </a:r>
            <a:r>
              <a:rPr lang="fr-CA" dirty="0" smtClean="0"/>
              <a:t> l’adaptation des structures, des ressources et des processus de gestion de l’entreprise afin d’améliorer sa performance et de l’insérer dans l’arène de la concurrence tant nationale qu’internationale.</a:t>
            </a:r>
          </a:p>
          <a:p>
            <a:pPr algn="just" eaLnBrk="1" hangingPunct="1"/>
            <a:endParaRPr lang="fr-CA" dirty="0" smtClean="0"/>
          </a:p>
          <a:p>
            <a:pPr algn="just" eaLnBrk="1" hangingPunct="1"/>
            <a:r>
              <a:rPr lang="fr-CA" dirty="0" smtClean="0"/>
              <a:t> </a:t>
            </a:r>
            <a:endParaRPr lang="en-US" dirty="0" smtClean="0"/>
          </a:p>
        </p:txBody>
      </p:sp>
      <p:sp>
        <p:nvSpPr>
          <p:cNvPr id="573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25E284-5905-46DC-9F21-6E2923281F5F}" type="slidenum">
              <a:rPr lang="en-US" smtClean="0">
                <a:latin typeface="Arial" charset="0"/>
              </a:rPr>
              <a:pPr>
                <a:defRPr/>
              </a:pPr>
              <a:t>2</a:t>
            </a:fld>
            <a:endParaRPr lang="en-US" smtClean="0">
              <a:latin typeface="Arial" charset="0"/>
            </a:endParaRPr>
          </a:p>
        </p:txBody>
      </p:sp>
    </p:spTree>
    <p:extLst>
      <p:ext uri="{BB962C8B-B14F-4D97-AF65-F5344CB8AC3E}">
        <p14:creationId xmlns:p14="http://schemas.microsoft.com/office/powerpoint/2010/main" val="468932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1822" y="4287061"/>
            <a:ext cx="5761803" cy="4125503"/>
          </a:xfrm>
          <a:noFill/>
        </p:spPr>
        <p:txBody>
          <a:bodyPr wrap="square" numCol="1" anchor="t" anchorCtr="0" compatLnSpc="1">
            <a:prstTxWarp prst="textNoShape">
              <a:avLst/>
            </a:prstTxWarp>
            <a:normAutofit fontScale="85000" lnSpcReduction="20000"/>
          </a:bodyPr>
          <a:lstStyle/>
          <a:p>
            <a:pPr algn="just" eaLnBrk="1" hangingPunct="1"/>
            <a:endParaRPr lang="fr-CA" dirty="0" smtClean="0">
              <a:latin typeface="Times New Roman" pitchFamily="18" charset="0"/>
              <a:cs typeface="Times New Roman" pitchFamily="18" charset="0"/>
            </a:endParaRPr>
          </a:p>
          <a:p>
            <a:pPr algn="just" eaLnBrk="1" hangingPunct="1"/>
            <a:r>
              <a:rPr lang="fr-CA" dirty="0" smtClean="0">
                <a:latin typeface="Times New Roman" pitchFamily="18" charset="0"/>
                <a:cs typeface="Times New Roman" pitchFamily="18" charset="0"/>
              </a:rPr>
              <a:t>La méthode de différence de coefficient de régression va nous permettre de décider quel facteur est prépondérant dans l’analyse de l’impact des variables du programme d’adaptation sur la performance. </a:t>
            </a:r>
          </a:p>
          <a:p>
            <a:pPr algn="just" eaLnBrk="1" hangingPunct="1"/>
            <a:endParaRPr lang="fr-CA" dirty="0" smtClean="0">
              <a:latin typeface="Times New Roman" pitchFamily="18" charset="0"/>
              <a:cs typeface="Times New Roman" pitchFamily="18" charset="0"/>
            </a:endParaRPr>
          </a:p>
          <a:p>
            <a:pPr algn="just" eaLnBrk="1" hangingPunct="1">
              <a:spcBef>
                <a:spcPts val="632"/>
              </a:spcBef>
            </a:pPr>
            <a:r>
              <a:rPr lang="fr-CA" dirty="0" smtClean="0">
                <a:latin typeface="Times New Roman" pitchFamily="18" charset="0"/>
                <a:cs typeface="Times New Roman" pitchFamily="18" charset="0"/>
              </a:rPr>
              <a:t>Comme vous voyez, </a:t>
            </a:r>
          </a:p>
          <a:p>
            <a:pPr algn="just" eaLnBrk="1" hangingPunct="1">
              <a:spcBef>
                <a:spcPts val="632"/>
              </a:spcBef>
            </a:pPr>
            <a:endParaRPr lang="fr-CA" b="1" dirty="0" smtClean="0">
              <a:latin typeface="Times New Roman" pitchFamily="18" charset="0"/>
              <a:cs typeface="Times New Roman" pitchFamily="18" charset="0"/>
            </a:endParaRPr>
          </a:p>
          <a:p>
            <a:pPr algn="just" eaLnBrk="1" hangingPunct="1">
              <a:spcBef>
                <a:spcPts val="632"/>
              </a:spcBef>
            </a:pPr>
            <a:r>
              <a:rPr lang="fr-CA" b="1" dirty="0" smtClean="0">
                <a:latin typeface="Times New Roman" pitchFamily="18" charset="0"/>
                <a:cs typeface="Times New Roman" pitchFamily="18" charset="0"/>
              </a:rPr>
              <a:t>Première colonne </a:t>
            </a:r>
            <a:r>
              <a:rPr lang="fr-CA" dirty="0" smtClean="0">
                <a:latin typeface="Times New Roman" pitchFamily="18" charset="0"/>
                <a:cs typeface="Times New Roman" pitchFamily="18" charset="0"/>
              </a:rPr>
              <a:t>comprend les coefficients </a:t>
            </a:r>
            <a:r>
              <a:rPr lang="fr-CA" b="1" dirty="0" smtClean="0">
                <a:solidFill>
                  <a:srgbClr val="FF0000"/>
                </a:solidFill>
                <a:sym typeface="Symbol" pitchFamily="18" charset="2"/>
              </a:rPr>
              <a:t></a:t>
            </a:r>
            <a:r>
              <a:rPr lang="fr-CA" dirty="0" smtClean="0">
                <a:latin typeface="Times New Roman" pitchFamily="18" charset="0"/>
                <a:cs typeface="Times New Roman" pitchFamily="18" charset="0"/>
              </a:rPr>
              <a:t> des variables incluses dans l’hypothèse </a:t>
            </a:r>
            <a:r>
              <a:rPr lang="fr-CA" b="1" dirty="0" smtClean="0">
                <a:latin typeface="Times New Roman" pitchFamily="18" charset="0"/>
                <a:cs typeface="Times New Roman" pitchFamily="18" charset="0"/>
              </a:rPr>
              <a:t>H1 </a:t>
            </a:r>
            <a:r>
              <a:rPr lang="fr-CA" dirty="0" smtClean="0">
                <a:latin typeface="Times New Roman" pitchFamily="18" charset="0"/>
                <a:cs typeface="Times New Roman" pitchFamily="18" charset="0"/>
              </a:rPr>
              <a:t>du modèle globale .</a:t>
            </a:r>
          </a:p>
          <a:p>
            <a:pPr algn="just" eaLnBrk="1" hangingPunct="1">
              <a:spcBef>
                <a:spcPts val="632"/>
              </a:spcBef>
            </a:pPr>
            <a:endParaRPr lang="fr-CA" dirty="0" smtClean="0">
              <a:latin typeface="Times New Roman" pitchFamily="18" charset="0"/>
              <a:cs typeface="Times New Roman" pitchFamily="18" charset="0"/>
            </a:endParaRPr>
          </a:p>
          <a:p>
            <a:pPr algn="just" eaLnBrk="1" hangingPunct="1">
              <a:spcBef>
                <a:spcPts val="632"/>
              </a:spcBef>
            </a:pPr>
            <a:r>
              <a:rPr lang="fr-CA" b="1" dirty="0" smtClean="0">
                <a:latin typeface="Times New Roman" pitchFamily="18" charset="0"/>
                <a:cs typeface="Times New Roman" pitchFamily="18" charset="0"/>
              </a:rPr>
              <a:t>Deuxième colonne</a:t>
            </a:r>
            <a:r>
              <a:rPr lang="fr-CA" dirty="0" smtClean="0">
                <a:latin typeface="Times New Roman" pitchFamily="18" charset="0"/>
                <a:cs typeface="Times New Roman" pitchFamily="18" charset="0"/>
              </a:rPr>
              <a:t>, le coefficient du facteur en question pris isolement. </a:t>
            </a:r>
          </a:p>
          <a:p>
            <a:pPr algn="just" eaLnBrk="1" hangingPunct="1">
              <a:spcBef>
                <a:spcPts val="632"/>
              </a:spcBef>
            </a:pPr>
            <a:endParaRPr lang="fr-CA" dirty="0" smtClean="0">
              <a:latin typeface="Times New Roman" pitchFamily="18" charset="0"/>
              <a:cs typeface="Times New Roman" pitchFamily="18" charset="0"/>
            </a:endParaRPr>
          </a:p>
          <a:p>
            <a:pPr algn="just" eaLnBrk="1" hangingPunct="1"/>
            <a:r>
              <a:rPr lang="fr-CA" b="1" dirty="0" smtClean="0">
                <a:latin typeface="Times New Roman" pitchFamily="18" charset="0"/>
                <a:cs typeface="Times New Roman" pitchFamily="18" charset="0"/>
              </a:rPr>
              <a:t>Troisième colonne</a:t>
            </a:r>
            <a:r>
              <a:rPr lang="fr-CA" dirty="0" smtClean="0">
                <a:latin typeface="Times New Roman" pitchFamily="18" charset="0"/>
                <a:cs typeface="Times New Roman" pitchFamily="18" charset="0"/>
              </a:rPr>
              <a:t>, le facteur en question sera exclu du modèle. La décision du facteur prépondérant sera prise selon deux critères de décision. </a:t>
            </a:r>
          </a:p>
          <a:p>
            <a:pPr algn="just" eaLnBrk="1" hangingPunct="1"/>
            <a:endParaRPr lang="fr-CA" b="1" dirty="0" smtClean="0">
              <a:latin typeface="Times New Roman" pitchFamily="18" charset="0"/>
              <a:cs typeface="Times New Roman" pitchFamily="18" charset="0"/>
            </a:endParaRPr>
          </a:p>
          <a:p>
            <a:pPr algn="just" eaLnBrk="1" hangingPunct="1"/>
            <a:r>
              <a:rPr lang="fr-CA" b="1" dirty="0" smtClean="0">
                <a:latin typeface="Times New Roman" pitchFamily="18" charset="0"/>
                <a:cs typeface="Times New Roman" pitchFamily="18" charset="0"/>
              </a:rPr>
              <a:t>Premièrement :</a:t>
            </a:r>
            <a:endParaRPr lang="fr-CA" dirty="0" smtClean="0">
              <a:latin typeface="Times New Roman" pitchFamily="18" charset="0"/>
              <a:cs typeface="Times New Roman" pitchFamily="18" charset="0"/>
            </a:endParaRPr>
          </a:p>
          <a:p>
            <a:pPr algn="just" eaLnBrk="1" hangingPunct="1"/>
            <a:endParaRPr lang="fr-CA" dirty="0" smtClean="0">
              <a:latin typeface="Times New Roman" pitchFamily="18" charset="0"/>
              <a:cs typeface="Times New Roman" pitchFamily="18" charset="0"/>
            </a:endParaRPr>
          </a:p>
          <a:p>
            <a:pPr algn="just" eaLnBrk="1" hangingPunct="1"/>
            <a:r>
              <a:rPr lang="fr-CA" dirty="0" smtClean="0">
                <a:latin typeface="Times New Roman" pitchFamily="18" charset="0"/>
                <a:cs typeface="Times New Roman" pitchFamily="18" charset="0"/>
              </a:rPr>
              <a:t>Entre  la colonne 1 et  2 : si le « </a:t>
            </a:r>
            <a:r>
              <a:rPr lang="fr-CA" b="1" dirty="0" smtClean="0">
                <a:solidFill>
                  <a:srgbClr val="FF0000"/>
                </a:solidFill>
                <a:sym typeface="Symbol" pitchFamily="18" charset="2"/>
              </a:rPr>
              <a:t></a:t>
            </a:r>
            <a:r>
              <a:rPr lang="fr-CA" dirty="0" smtClean="0">
                <a:latin typeface="Times New Roman" pitchFamily="18" charset="0"/>
                <a:cs typeface="Times New Roman" pitchFamily="18" charset="0"/>
              </a:rPr>
              <a:t> » du facteur en question est supérieure avec celui du l’hypothèse H1, colonne 1, alors le facteur est prépondérant et le contraire est juste.  </a:t>
            </a:r>
          </a:p>
          <a:p>
            <a:pPr algn="just" eaLnBrk="1" hangingPunct="1"/>
            <a:endParaRPr lang="fr-CA" b="1" dirty="0" smtClean="0">
              <a:latin typeface="Times New Roman" pitchFamily="18" charset="0"/>
              <a:cs typeface="Times New Roman" pitchFamily="18" charset="0"/>
            </a:endParaRPr>
          </a:p>
          <a:p>
            <a:pPr algn="just" eaLnBrk="1" hangingPunct="1"/>
            <a:r>
              <a:rPr lang="fr-CA" b="1" dirty="0" smtClean="0">
                <a:latin typeface="Times New Roman" pitchFamily="18" charset="0"/>
                <a:cs typeface="Times New Roman" pitchFamily="18" charset="0"/>
              </a:rPr>
              <a:t>Deuxièmement</a:t>
            </a:r>
            <a:r>
              <a:rPr lang="fr-CA" dirty="0" smtClean="0">
                <a:latin typeface="Times New Roman" pitchFamily="18" charset="0"/>
                <a:cs typeface="Times New Roman" pitchFamily="18" charset="0"/>
              </a:rPr>
              <a:t> : </a:t>
            </a:r>
          </a:p>
          <a:p>
            <a:pPr algn="just" eaLnBrk="1" hangingPunct="1"/>
            <a:endParaRPr lang="fr-CA" dirty="0" smtClean="0">
              <a:latin typeface="Times New Roman" pitchFamily="18" charset="0"/>
              <a:cs typeface="Times New Roman" pitchFamily="18" charset="0"/>
            </a:endParaRPr>
          </a:p>
          <a:p>
            <a:pPr algn="just" eaLnBrk="1" hangingPunct="1"/>
            <a:r>
              <a:rPr lang="fr-CA" dirty="0" smtClean="0">
                <a:latin typeface="Times New Roman" pitchFamily="18" charset="0"/>
                <a:cs typeface="Times New Roman" pitchFamily="18" charset="0"/>
              </a:rPr>
              <a:t>Entre la colonne 1 et 3 : si on trouve que les coefficients «</a:t>
            </a:r>
            <a:r>
              <a:rPr lang="fr-CA" b="1" dirty="0" smtClean="0">
                <a:solidFill>
                  <a:srgbClr val="FF0000"/>
                </a:solidFill>
                <a:sym typeface="Symbol" pitchFamily="18" charset="2"/>
              </a:rPr>
              <a:t> </a:t>
            </a:r>
            <a:r>
              <a:rPr lang="fr-CA" dirty="0" smtClean="0">
                <a:latin typeface="Times New Roman" pitchFamily="18" charset="0"/>
                <a:cs typeface="Times New Roman" pitchFamily="18" charset="0"/>
              </a:rPr>
              <a:t> » des autres facteurs de la colonne 3 sont inférieurs à ceux des coefficients « </a:t>
            </a:r>
            <a:r>
              <a:rPr lang="fr-CA" b="1" dirty="0" smtClean="0">
                <a:solidFill>
                  <a:srgbClr val="FF0000"/>
                </a:solidFill>
                <a:sym typeface="Symbol" pitchFamily="18" charset="2"/>
              </a:rPr>
              <a:t></a:t>
            </a:r>
            <a:r>
              <a:rPr lang="fr-CA" dirty="0" smtClean="0">
                <a:latin typeface="Times New Roman" pitchFamily="18" charset="0"/>
                <a:cs typeface="Times New Roman" pitchFamily="18" charset="0"/>
              </a:rPr>
              <a:t> » de la colonne 1, alors, on décide que ce facteur, qui est exclu, constitue un facteur prépondérant et le contraire est juste.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20</a:t>
            </a:fld>
            <a:endParaRPr lang="en-US" dirty="0" smtClean="0">
              <a:latin typeface="Arial" charset="0"/>
            </a:endParaRPr>
          </a:p>
        </p:txBody>
      </p:sp>
    </p:spTree>
    <p:extLst>
      <p:ext uri="{BB962C8B-B14F-4D97-AF65-F5344CB8AC3E}">
        <p14:creationId xmlns:p14="http://schemas.microsoft.com/office/powerpoint/2010/main" val="737762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709484" y="4287062"/>
            <a:ext cx="5430685" cy="1814335"/>
          </a:xfrm>
          <a:noFill/>
        </p:spPr>
        <p:txBody>
          <a:bodyPr wrap="square" numCol="1" anchor="t" anchorCtr="0" compatLnSpc="1">
            <a:prstTxWarp prst="textNoShape">
              <a:avLst/>
            </a:prstTxWarp>
            <a:normAutofit lnSpcReduction="10000"/>
          </a:bodyPr>
          <a:lstStyle/>
          <a:p>
            <a:pPr algn="just" eaLnBrk="1" hangingPunct="1"/>
            <a:r>
              <a:rPr lang="fr-CA" dirty="0" smtClean="0"/>
              <a:t>Ici, nous présentons un exemple de notre modèle décrivant comment sera-t-il le modèle empirique, et ce toujours pour vérifier l’hypothèse </a:t>
            </a:r>
            <a:r>
              <a:rPr lang="fr-CA" b="1" dirty="0" smtClean="0"/>
              <a:t>H1</a:t>
            </a:r>
            <a:r>
              <a:rPr lang="fr-CA" dirty="0" smtClean="0"/>
              <a:t>.  </a:t>
            </a:r>
          </a:p>
          <a:p>
            <a:pPr algn="just" eaLnBrk="1" hangingPunct="1"/>
            <a:endParaRPr lang="fr-CA" dirty="0" smtClean="0"/>
          </a:p>
          <a:p>
            <a:pPr algn="just" eaLnBrk="1" hangingPunct="1"/>
            <a:r>
              <a:rPr lang="fr-CA" dirty="0" smtClean="0"/>
              <a:t>Les cercles ovales sont les variables latentes ou inobservables qu’on va les mesurer. Les rectangles sont les variables mesurables ou les items, mais, il y a certains propriétés ou bien des indices qui mesurent ces variables comme: Lambda, R carré, Rho, VME et Beta. Beta est significatif si le P value supérieure à 0,05, selon la méthode PLS. Aussi, pour LISREL, il sera intéressant d’ajouter les indices de </a:t>
            </a:r>
            <a:r>
              <a:rPr lang="fr-CA" dirty="0" err="1" smtClean="0"/>
              <a:t>Goodness</a:t>
            </a:r>
            <a:r>
              <a:rPr lang="fr-CA" dirty="0" smtClean="0"/>
              <a:t> of fit  de la MES comme GFI, AGFI,RMSEA, PMSR, le Chi-carré, … etc. </a:t>
            </a:r>
            <a:endParaRPr lang="en-US"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21</a:t>
            </a:fld>
            <a:endParaRPr lang="en-US" smtClean="0">
              <a:latin typeface="Arial" charset="0"/>
            </a:endParaRPr>
          </a:p>
        </p:txBody>
      </p:sp>
    </p:spTree>
    <p:extLst>
      <p:ext uri="{BB962C8B-B14F-4D97-AF65-F5344CB8AC3E}">
        <p14:creationId xmlns:p14="http://schemas.microsoft.com/office/powerpoint/2010/main" val="111075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xfrm>
            <a:off x="702974" y="4729141"/>
            <a:ext cx="5669280" cy="1742112"/>
          </a:xfrm>
          <a:noFill/>
        </p:spPr>
        <p:txBody>
          <a:bodyPr wrap="square" numCol="1" anchor="t" anchorCtr="0" compatLnSpc="1">
            <a:prstTxWarp prst="textNoShape">
              <a:avLst/>
            </a:prstTxWarp>
            <a:normAutofit lnSpcReduction="10000"/>
          </a:bodyPr>
          <a:lstStyle/>
          <a:p>
            <a:pPr algn="just" eaLnBrk="1" hangingPunct="1"/>
            <a:r>
              <a:rPr lang="fr-CA" dirty="0" smtClean="0"/>
              <a:t>Pour la vérification de l’hypothèse H1a et H1b, qui demandent si l’amélioration des ressources matérielles et les ressources immatérielles a un effet sur la performance de la PME algérienne. </a:t>
            </a:r>
          </a:p>
          <a:p>
            <a:pPr algn="just" eaLnBrk="1" hangingPunct="1"/>
            <a:endParaRPr lang="fr-CA" dirty="0" smtClean="0"/>
          </a:p>
          <a:p>
            <a:pPr algn="just" eaLnBrk="1" hangingPunct="1"/>
            <a:r>
              <a:rPr lang="fr-CA" dirty="0" smtClean="0"/>
              <a:t>Dans cette analyse de variance sur la performance, nous mesurons la moyenne de la performance avant la mise à niveau, soit au temps </a:t>
            </a:r>
            <a:r>
              <a:rPr lang="fr-CA" b="1" dirty="0" smtClean="0"/>
              <a:t>t</a:t>
            </a:r>
            <a:r>
              <a:rPr lang="fr-CA" dirty="0" smtClean="0">
                <a:effectLst>
                  <a:outerShdw blurRad="38100" dist="38100" dir="2700000" algn="tl">
                    <a:srgbClr val="000000">
                      <a:alpha val="43137"/>
                    </a:srgbClr>
                  </a:outerShdw>
                </a:effectLst>
              </a:rPr>
              <a:t>1,</a:t>
            </a:r>
            <a:r>
              <a:rPr lang="fr-CA" dirty="0" smtClean="0"/>
              <a:t> et après la mise à niveau, soit au temps t2. Après, nous discutons la performance prépondérante, selon cette grille. Nous croyons qu’une présentation graphique de la performance donne une meilleure illustration. </a:t>
            </a:r>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F83A59-4EDC-4808-94FE-90FA91ABC806}" type="slidenum">
              <a:rPr lang="en-US" smtClean="0">
                <a:latin typeface="Arial" charset="0"/>
              </a:rPr>
              <a:pPr>
                <a:defRPr/>
              </a:pPr>
              <a:t>22</a:t>
            </a:fld>
            <a:endParaRPr lang="en-US" smtClean="0">
              <a:latin typeface="Arial" charset="0"/>
            </a:endParaRPr>
          </a:p>
        </p:txBody>
      </p:sp>
    </p:spTree>
    <p:extLst>
      <p:ext uri="{BB962C8B-B14F-4D97-AF65-F5344CB8AC3E}">
        <p14:creationId xmlns:p14="http://schemas.microsoft.com/office/powerpoint/2010/main" val="350079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78366" y="4287061"/>
            <a:ext cx="6329868" cy="2319904"/>
          </a:xfrm>
          <a:noFill/>
        </p:spPr>
        <p:txBody>
          <a:bodyPr wrap="square" numCol="1" anchor="t" anchorCtr="0" compatLnSpc="1">
            <a:prstTxWarp prst="textNoShape">
              <a:avLst/>
            </a:prstTxWarp>
            <a:normAutofit lnSpcReduction="10000"/>
          </a:bodyPr>
          <a:lstStyle/>
          <a:p>
            <a:pPr algn="just" eaLnBrk="1" hangingPunct="1">
              <a:spcBef>
                <a:spcPts val="632"/>
              </a:spcBef>
            </a:pPr>
            <a:r>
              <a:rPr lang="fr-FR" dirty="0" smtClean="0"/>
              <a:t>L’hypothèse 2 cherche à vérifier si les PME adaptées sont plus performantes que celles qui ne sont pas adaptées. </a:t>
            </a:r>
          </a:p>
          <a:p>
            <a:pPr algn="just" eaLnBrk="1" hangingPunct="1">
              <a:spcBef>
                <a:spcPts val="632"/>
              </a:spcBef>
            </a:pPr>
            <a:r>
              <a:rPr lang="fr-FR" dirty="0" smtClean="0"/>
              <a:t>Alors, dans cette hypothèse, comme la performance est une variable dépendante et les variables du  programme d’adaptation sont des variables indépendantes, nous devrions passer premièrement à tester la différence entre les deux groupes par des ANOVA ou des MANOVA.</a:t>
            </a:r>
          </a:p>
          <a:p>
            <a:pPr algn="just" eaLnBrk="1" hangingPunct="1">
              <a:spcBef>
                <a:spcPts val="632"/>
              </a:spcBef>
            </a:pPr>
            <a:r>
              <a:rPr lang="fr-FR" dirty="0" smtClean="0"/>
              <a:t>Si les deux groupes se diffère et ce que nous cherchons, et ce dans le cas de niveau de signification </a:t>
            </a:r>
            <a:r>
              <a:rPr lang="fr-FR" dirty="0" err="1" smtClean="0"/>
              <a:t>Sig</a:t>
            </a:r>
            <a:r>
              <a:rPr lang="fr-FR" dirty="0" smtClean="0"/>
              <a:t> inférieur à alpha, alors nous passons à l’analyse discriminante.  </a:t>
            </a:r>
          </a:p>
          <a:p>
            <a:pPr algn="just" eaLnBrk="1" hangingPunct="1">
              <a:spcBef>
                <a:spcPts val="632"/>
              </a:spcBef>
            </a:pPr>
            <a:r>
              <a:rPr lang="fr-FR" dirty="0" smtClean="0"/>
              <a:t>Dans</a:t>
            </a:r>
            <a:r>
              <a:rPr lang="fr-FR" b="1" dirty="0" smtClean="0"/>
              <a:t> </a:t>
            </a:r>
            <a:r>
              <a:rPr lang="fr-FR" dirty="0" smtClean="0"/>
              <a:t>l’Analyse Discriminante « AD » nous cherchons à …., </a:t>
            </a:r>
          </a:p>
          <a:p>
            <a:pPr algn="just" eaLnBrk="1" hangingPunct="1">
              <a:spcBef>
                <a:spcPts val="632"/>
              </a:spcBef>
            </a:pPr>
            <a:r>
              <a:rPr lang="fr-FR" dirty="0" smtClean="0"/>
              <a:t>L’analyse discriminante touche les deux </a:t>
            </a:r>
            <a:r>
              <a:rPr lang="fr-FR" i="1" dirty="0" smtClean="0"/>
              <a:t>échantillons</a:t>
            </a:r>
            <a:r>
              <a:rPr lang="fr-FR" dirty="0" smtClean="0"/>
              <a:t>, et ce pour faire une contre-vérification afin de bien s’assurer de l’analyse effectuée par l’« AF» et de donner plus de crédibilité à notre analyse de performance. </a:t>
            </a:r>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23</a:t>
            </a:fld>
            <a:endParaRPr lang="en-US" smtClean="0">
              <a:latin typeface="Arial" charset="0"/>
            </a:endParaRPr>
          </a:p>
        </p:txBody>
      </p:sp>
    </p:spTree>
    <p:extLst>
      <p:ext uri="{BB962C8B-B14F-4D97-AF65-F5344CB8AC3E}">
        <p14:creationId xmlns:p14="http://schemas.microsoft.com/office/powerpoint/2010/main" val="50853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459518" y="4287061"/>
            <a:ext cx="6329868" cy="2969919"/>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dirty="0" smtClean="0"/>
              <a:t>Dans cette hypothèse, il s’agit de savoir si les facteurs environnementaux ont un effet modérateur sur la relation entre les déterminants d’adaptation et les indicateurs de performance.  </a:t>
            </a:r>
          </a:p>
          <a:p>
            <a:pPr algn="just" eaLnBrk="1" hangingPunct="1"/>
            <a:endParaRPr lang="fr-CA" dirty="0" smtClean="0"/>
          </a:p>
          <a:p>
            <a:pPr algn="just" eaLnBrk="1" hangingPunct="1"/>
            <a:r>
              <a:rPr lang="fr-CA" dirty="0" smtClean="0"/>
              <a:t>Selon la littérature, bien qu’il existe d’autres techniques statistiques qui traitent l’effet de la variable modératrice, la technique la plus adaptée à notre cas est la modélisation par les équations structurelles. Dans ce sens, la procédure la plus connue et la plus utilisée est celle de Ping (1995, 1998). </a:t>
            </a:r>
          </a:p>
          <a:p>
            <a:pPr algn="just" eaLnBrk="1" hangingPunct="1"/>
            <a:endParaRPr lang="fr-CA" dirty="0" smtClean="0"/>
          </a:p>
          <a:p>
            <a:pPr algn="just" eaLnBrk="1" hangingPunct="1"/>
            <a:r>
              <a:rPr lang="fr-CA" dirty="0" smtClean="0"/>
              <a:t>La procédure est étalée sur six étapes. Elle commence par la résolution des problèmes de la normalité et le problème de la fiabilité et de la validité des mesures, aussi par la transformation des questions de linéarité à la non linéarité, et ce par la multiplication des variances des variables modératrices par les variances des variables indépendantes. Enfin, la significativité est jugée par l’ampleur de coefficient de régression de cette multiplication.   </a:t>
            </a:r>
          </a:p>
          <a:p>
            <a:pPr algn="just" eaLnBrk="1" hangingPunct="1"/>
            <a:endParaRPr lang="fr-CA" dirty="0" smtClean="0"/>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24</a:t>
            </a:fld>
            <a:endParaRPr lang="en-US" smtClean="0">
              <a:latin typeface="Arial" charset="0"/>
            </a:endParaRPr>
          </a:p>
        </p:txBody>
      </p:sp>
    </p:spTree>
    <p:extLst>
      <p:ext uri="{BB962C8B-B14F-4D97-AF65-F5344CB8AC3E}">
        <p14:creationId xmlns:p14="http://schemas.microsoft.com/office/powerpoint/2010/main" val="4190755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25</a:t>
            </a:fld>
            <a:endParaRPr lang="en-US"/>
          </a:p>
        </p:txBody>
      </p:sp>
    </p:spTree>
    <p:extLst>
      <p:ext uri="{BB962C8B-B14F-4D97-AF65-F5344CB8AC3E}">
        <p14:creationId xmlns:p14="http://schemas.microsoft.com/office/powerpoint/2010/main" val="462102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702974" y="4440246"/>
            <a:ext cx="5669280" cy="794464"/>
          </a:xfrm>
          <a:noFill/>
        </p:spPr>
        <p:txBody>
          <a:bodyPr wrap="square" numCol="1" anchor="t" anchorCtr="0" compatLnSpc="1">
            <a:prstTxWarp prst="textNoShape">
              <a:avLst/>
            </a:prstTxWarp>
            <a:normAutofit lnSpcReduction="10000"/>
          </a:bodyPr>
          <a:lstStyle/>
          <a:p>
            <a:pPr algn="just">
              <a:spcBef>
                <a:spcPct val="0"/>
              </a:spcBef>
            </a:pPr>
            <a:r>
              <a:rPr lang="fr-CA" dirty="0" smtClean="0"/>
              <a:t>La résultante des résultats de l’analyse statistique sera inscrite dans cette figure de trois quadrants, en fonction des deux échantillons de PME mises à niveau et des PME non mises à niveau et aussi en fonction du temps t1 et t2, avant la mise à niveau et après la mise à niveau.</a:t>
            </a:r>
            <a:endParaRPr lang="en-US" dirty="0" smtClean="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26</a:t>
            </a:fld>
            <a:endParaRPr lang="en-US">
              <a:latin typeface="Arial" charset="0"/>
            </a:endParaRPr>
          </a:p>
        </p:txBody>
      </p:sp>
    </p:spTree>
    <p:extLst>
      <p:ext uri="{BB962C8B-B14F-4D97-AF65-F5344CB8AC3E}">
        <p14:creationId xmlns:p14="http://schemas.microsoft.com/office/powerpoint/2010/main" val="42037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27</a:t>
            </a:fld>
            <a:endParaRPr lang="en-US"/>
          </a:p>
        </p:txBody>
      </p:sp>
    </p:spTree>
    <p:extLst>
      <p:ext uri="{BB962C8B-B14F-4D97-AF65-F5344CB8AC3E}">
        <p14:creationId xmlns:p14="http://schemas.microsoft.com/office/powerpoint/2010/main" val="634719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709484" y="4287061"/>
            <a:ext cx="5669280" cy="3042143"/>
          </a:xfrm>
          <a:noFill/>
        </p:spPr>
        <p:txBody>
          <a:bodyPr wrap="square" numCol="1" anchor="t" anchorCtr="0" compatLnSpc="1">
            <a:prstTxWarp prst="textNoShape">
              <a:avLst/>
            </a:prstTxWarp>
            <a:normAutofit fontScale="92500" lnSpcReduction="10000"/>
          </a:bodyPr>
          <a:lstStyle/>
          <a:p>
            <a:pPr>
              <a:spcBef>
                <a:spcPct val="0"/>
              </a:spcBef>
            </a:pPr>
            <a:endParaRPr lang="fr-CA" dirty="0" smtClean="0"/>
          </a:p>
          <a:p>
            <a:pPr marL="481889" indent="-481889" algn="just">
              <a:buClr>
                <a:srgbClr val="FF0000"/>
              </a:buClr>
              <a:buSzPct val="115000"/>
            </a:pPr>
            <a:r>
              <a:rPr lang="fr-CA" dirty="0" smtClean="0"/>
              <a:t>Composition d’un instrument de mesure de la performance. Cet instrument va nous permettre de mesurer la performance de la PME et discuter l’impact des programmes de mise à niveau sur la performance. </a:t>
            </a:r>
          </a:p>
          <a:p>
            <a:pPr marL="481889" indent="-481889" algn="just">
              <a:buClr>
                <a:srgbClr val="FF0000"/>
              </a:buClr>
              <a:buSzPct val="115000"/>
            </a:pPr>
            <a:endParaRPr lang="fr-CA" dirty="0" smtClean="0"/>
          </a:p>
          <a:p>
            <a:pPr marL="374802" indent="-374802" algn="just">
              <a:buClr>
                <a:srgbClr val="FF0000"/>
              </a:buClr>
              <a:buSzPct val="115000"/>
            </a:pPr>
            <a:r>
              <a:rPr lang="fr-CA" dirty="0" smtClean="0"/>
              <a:t>Une fois, l’étude sera achevé, elle va nous permettre de comprendre et stimuler la réalité entrepreneuriale  en Algérie.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Selon les résultats de l’étude, elle va permettre de doter les décideurs algérien d’un outil d’aide à la décision en matière d’optimisation et d’évaluation des programmes de mise à niveau.</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Académiquement, l’étude va nous permettre de tester les théories sous-jacentes à notre cadre conceptuel  sur le contexte algérien.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Enfin, offrir à la bibliothèque internationale d’une étude académique sur les PME dans un contexte de pays en développement. </a:t>
            </a:r>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28</a:t>
            </a:fld>
            <a:endParaRPr lang="en-US">
              <a:latin typeface="Arial" charset="0"/>
            </a:endParaRPr>
          </a:p>
        </p:txBody>
      </p:sp>
    </p:spTree>
    <p:extLst>
      <p:ext uri="{BB962C8B-B14F-4D97-AF65-F5344CB8AC3E}">
        <p14:creationId xmlns:p14="http://schemas.microsoft.com/office/powerpoint/2010/main" val="273208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709484" y="4287062"/>
            <a:ext cx="5669280" cy="1809584"/>
          </a:xfrm>
          <a:noFill/>
        </p:spPr>
        <p:txBody>
          <a:bodyPr wrap="square" numCol="1" anchor="t" anchorCtr="0" compatLnSpc="1">
            <a:prstTxWarp prst="textNoShape">
              <a:avLst/>
            </a:prstTxWarp>
            <a:normAutofit/>
          </a:bodyPr>
          <a:lstStyle/>
          <a:p>
            <a:pPr algn="just">
              <a:spcBef>
                <a:spcPts val="632"/>
              </a:spcBef>
            </a:pPr>
            <a:r>
              <a:rPr lang="fr-CA" dirty="0" smtClean="0"/>
              <a:t>Dans la réalisation de ce projet de recherche, trois défis nous attendent.</a:t>
            </a:r>
          </a:p>
          <a:p>
            <a:pPr algn="just">
              <a:spcBef>
                <a:spcPts val="632"/>
              </a:spcBef>
            </a:pPr>
            <a:endParaRPr lang="fr-CA" dirty="0" smtClean="0"/>
          </a:p>
          <a:p>
            <a:pPr marL="281102" indent="-281102" algn="just">
              <a:spcBef>
                <a:spcPts val="632"/>
              </a:spcBef>
              <a:buFont typeface="Wingdings" pitchFamily="2" charset="2"/>
              <a:buChar char="§"/>
            </a:pPr>
            <a:r>
              <a:rPr lang="fr-CA" dirty="0" smtClean="0"/>
              <a:t>La  collecte de données est un défi, surtout dans un contexte de PVD ou la collaboration entre chercheur et entrepreneur est quasiment absente. Cette opération va commencer dans deux jours et s’étalera sur cinq mois. </a:t>
            </a:r>
          </a:p>
          <a:p>
            <a:pPr marL="281102" indent="-281102" algn="just">
              <a:spcBef>
                <a:spcPts val="632"/>
              </a:spcBef>
              <a:buFont typeface="Wingdings" pitchFamily="2" charset="2"/>
              <a:buChar char="§"/>
            </a:pPr>
            <a:r>
              <a:rPr lang="fr-CA" dirty="0" smtClean="0"/>
              <a:t>Malgré ce défi créant, nous allons essayer de consacrer un petit échantillon de 100 PME pour la validation du questionnaire. </a:t>
            </a:r>
          </a:p>
          <a:p>
            <a:pPr algn="just">
              <a:spcBef>
                <a:spcPts val="632"/>
              </a:spcBef>
              <a:buFont typeface="Wingdings" pitchFamily="2" charset="2"/>
              <a:buChar char="§"/>
            </a:pPr>
            <a:endParaRPr lang="fr-CA" dirty="0" smtClean="0"/>
          </a:p>
          <a:p>
            <a:pPr marL="281102" indent="-281102" algn="just">
              <a:spcBef>
                <a:spcPts val="632"/>
              </a:spcBef>
            </a:pPr>
            <a:endParaRPr lang="fr-CA" dirty="0" smtClean="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29</a:t>
            </a:fld>
            <a:endParaRPr lang="en-US">
              <a:latin typeface="Arial" charset="0"/>
            </a:endParaRPr>
          </a:p>
        </p:txBody>
      </p:sp>
    </p:spTree>
    <p:extLst>
      <p:ext uri="{BB962C8B-B14F-4D97-AF65-F5344CB8AC3E}">
        <p14:creationId xmlns:p14="http://schemas.microsoft.com/office/powerpoint/2010/main" val="300849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3</a:t>
            </a:fld>
            <a:endParaRPr lang="en-US"/>
          </a:p>
        </p:txBody>
      </p:sp>
    </p:spTree>
    <p:extLst>
      <p:ext uri="{BB962C8B-B14F-4D97-AF65-F5344CB8AC3E}">
        <p14:creationId xmlns:p14="http://schemas.microsoft.com/office/powerpoint/2010/main" val="1237954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sz="1700" b="1" i="1" dirty="0" smtClean="0">
              <a:solidFill>
                <a:srgbClr val="0308E7"/>
              </a:solidFill>
              <a:latin typeface="Franklin Gothic Demi" pitchFamily="34" charset="0"/>
              <a:cs typeface="Arial"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30</a:t>
            </a:fld>
            <a:endParaRPr lang="en-US"/>
          </a:p>
        </p:txBody>
      </p:sp>
    </p:spTree>
    <p:extLst>
      <p:ext uri="{BB962C8B-B14F-4D97-AF65-F5344CB8AC3E}">
        <p14:creationId xmlns:p14="http://schemas.microsoft.com/office/powerpoint/2010/main" val="3396119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xfrm>
            <a:off x="702974" y="4584694"/>
            <a:ext cx="5669280" cy="794464"/>
          </a:xfrm>
          <a:noFill/>
        </p:spPr>
        <p:txBody>
          <a:bodyPr wrap="square" numCol="1" anchor="t" anchorCtr="0" compatLnSpc="1">
            <a:prstTxWarp prst="textNoShape">
              <a:avLst/>
            </a:prstTxWarp>
            <a:normAutofit lnSpcReduction="10000"/>
          </a:bodyPr>
          <a:lstStyle/>
          <a:p>
            <a:pPr algn="just" eaLnBrk="1" hangingPunct="1"/>
            <a:r>
              <a:rPr lang="fr-CA" dirty="0" smtClean="0"/>
              <a:t>Toujours pour l’environnement contextuel, les actions de mise à niveau touchent aussi toutes les gouvernances d’intermédiations, notamment ces institutions … afin de renforcer les capacités des associations professionnelles, d’animer les systèmes productifs locaux et de créer un réseau d’information.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558FDA-0F8D-4D98-908E-60938EF2E231}" type="slidenum">
              <a:rPr lang="en-US" smtClean="0">
                <a:latin typeface="Arial" charset="0"/>
              </a:rPr>
              <a:pPr>
                <a:defRPr/>
              </a:pPr>
              <a:t>31</a:t>
            </a:fld>
            <a:endParaRPr lang="en-US" smtClean="0">
              <a:latin typeface="Arial" charset="0"/>
            </a:endParaRPr>
          </a:p>
        </p:txBody>
      </p:sp>
    </p:spTree>
    <p:extLst>
      <p:ext uri="{BB962C8B-B14F-4D97-AF65-F5344CB8AC3E}">
        <p14:creationId xmlns:p14="http://schemas.microsoft.com/office/powerpoint/2010/main" val="3503195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xfrm>
            <a:off x="709484" y="4287062"/>
            <a:ext cx="5669280" cy="947647"/>
          </a:xfrm>
          <a:noFill/>
        </p:spPr>
        <p:txBody>
          <a:bodyPr wrap="square" numCol="1" anchor="t" anchorCtr="0" compatLnSpc="1">
            <a:prstTxWarp prst="textNoShape">
              <a:avLst/>
            </a:prstTxWarp>
            <a:normAutofit/>
          </a:bodyPr>
          <a:lstStyle/>
          <a:p>
            <a:pPr algn="just" eaLnBrk="1" hangingPunct="1"/>
            <a:r>
              <a:rPr lang="fr-CA" dirty="0" smtClean="0"/>
              <a:t>Dans cette figure, nous présentons le modèle structurel. Ce modèle est constitué par des variables latentes dans la forme ovale. Ces variables latentes sont présumées d’être mesurées par des variables observables ou des items. Dans la rubrique méthodologique, nous donnons un exemple concret du modèle structurel et du modèle de mesure. </a:t>
            </a:r>
          </a:p>
        </p:txBody>
      </p:sp>
      <p:sp>
        <p:nvSpPr>
          <p:cNvPr id="655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85EEAB-C3E6-4D52-B29C-A51A10B8BC34}" type="slidenum">
              <a:rPr lang="en-US" smtClean="0">
                <a:latin typeface="Arial" charset="0"/>
              </a:rPr>
              <a:pPr>
                <a:defRPr/>
              </a:pPr>
              <a:t>32</a:t>
            </a:fld>
            <a:endParaRPr lang="en-US" smtClean="0">
              <a:latin typeface="Arial" charset="0"/>
            </a:endParaRPr>
          </a:p>
        </p:txBody>
      </p:sp>
    </p:spTree>
    <p:extLst>
      <p:ext uri="{BB962C8B-B14F-4D97-AF65-F5344CB8AC3E}">
        <p14:creationId xmlns:p14="http://schemas.microsoft.com/office/powerpoint/2010/main" val="422011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33</a:t>
            </a:fld>
            <a:endParaRPr lang="en-US"/>
          </a:p>
        </p:txBody>
      </p:sp>
    </p:spTree>
    <p:extLst>
      <p:ext uri="{BB962C8B-B14F-4D97-AF65-F5344CB8AC3E}">
        <p14:creationId xmlns:p14="http://schemas.microsoft.com/office/powerpoint/2010/main" val="2937244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709484" y="4287062"/>
            <a:ext cx="5669280" cy="2681022"/>
          </a:xfrm>
          <a:noFill/>
        </p:spPr>
        <p:txBody>
          <a:bodyPr wrap="square" numCol="1" anchor="t" anchorCtr="0" compatLnSpc="1">
            <a:prstTxWarp prst="textNoShape">
              <a:avLst/>
            </a:prstTxWarp>
            <a:normAutofit lnSpcReduction="10000"/>
          </a:bodyPr>
          <a:lstStyle/>
          <a:p>
            <a:pPr algn="just" eaLnBrk="1" hangingPunct="1"/>
            <a:endParaRPr lang="fr-CA" dirty="0" smtClean="0"/>
          </a:p>
          <a:p>
            <a:pPr algn="just" eaLnBrk="1" hangingPunct="1"/>
            <a:r>
              <a:rPr lang="fr-CA" dirty="0" smtClean="0"/>
              <a:t>Dans ce diapo, nous avons choisi un cocktail de définitions . Ces définitions sont des définitions des théoriciens, principalement classiques, et des praticiens qui affirment que l’adaptation se produit suite à un changement remarquable dans l’environnement de l’entreprise. </a:t>
            </a:r>
          </a:p>
          <a:p>
            <a:pPr algn="just" eaLnBrk="1" hangingPunct="1"/>
            <a:endParaRPr lang="fr-CA" dirty="0" smtClean="0"/>
          </a:p>
          <a:p>
            <a:pPr algn="just" eaLnBrk="1" hangingPunct="1"/>
            <a:r>
              <a:rPr lang="fr-CA" dirty="0" smtClean="0"/>
              <a:t>Ce changement environnemental menant à l’incertitude, l’instabilité et à la turbulence pousse l’entreprise à se maintenir et à s’adapter à ce nouveau contexte. </a:t>
            </a:r>
          </a:p>
          <a:p>
            <a:pPr algn="just" eaLnBrk="1" hangingPunct="1"/>
            <a:endParaRPr lang="fr-CA" dirty="0" smtClean="0"/>
          </a:p>
          <a:p>
            <a:pPr algn="just" eaLnBrk="1" hangingPunct="1"/>
            <a:r>
              <a:rPr lang="fr-CA" dirty="0" smtClean="0"/>
              <a:t>Ils ajoutent que ces actions d’adaptation est pour améliorer la performance ou une partie perdue de la performance de l’entreprise et de hisser sa compétitivité pour lui permettre de se battre efficacement dans son nouveau champ concurrentiel. </a:t>
            </a:r>
          </a:p>
          <a:p>
            <a:pPr algn="just" eaLnBrk="1" hangingPunct="1"/>
            <a:r>
              <a:rPr lang="fr-CA" dirty="0" smtClean="0"/>
              <a:t>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34</a:t>
            </a:fld>
            <a:endParaRPr lang="en-US" smtClean="0">
              <a:latin typeface="Arial" charset="0"/>
            </a:endParaRPr>
          </a:p>
        </p:txBody>
      </p:sp>
    </p:spTree>
    <p:extLst>
      <p:ext uri="{BB962C8B-B14F-4D97-AF65-F5344CB8AC3E}">
        <p14:creationId xmlns:p14="http://schemas.microsoft.com/office/powerpoint/2010/main" val="3411491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35</a:t>
            </a:fld>
            <a:endParaRPr lang="en-US" smtClean="0">
              <a:latin typeface="Arial" charset="0"/>
            </a:endParaRPr>
          </a:p>
        </p:txBody>
      </p:sp>
      <p:sp>
        <p:nvSpPr>
          <p:cNvPr id="5" name="ZoneTexte 4"/>
          <p:cNvSpPr txBox="1"/>
          <p:nvPr/>
        </p:nvSpPr>
        <p:spPr>
          <a:xfrm>
            <a:off x="621822" y="4512470"/>
            <a:ext cx="6167564" cy="1959367"/>
          </a:xfrm>
          <a:prstGeom prst="rect">
            <a:avLst/>
          </a:prstGeom>
          <a:noFill/>
        </p:spPr>
        <p:txBody>
          <a:bodyPr wrap="square" lIns="96378" tIns="48189" rIns="96378" bIns="48189" rtlCol="0">
            <a:spAutoFit/>
          </a:bodyPr>
          <a:lstStyle/>
          <a:p>
            <a:pPr algn="just"/>
            <a:endParaRPr lang="fr-CA" sz="1100" dirty="0" smtClean="0">
              <a:latin typeface="+mj-lt"/>
            </a:endParaRPr>
          </a:p>
          <a:p>
            <a:pPr algn="just"/>
            <a:r>
              <a:rPr lang="fr-CA" sz="1100" dirty="0" smtClean="0">
                <a:latin typeface="+mj-lt"/>
              </a:rPr>
              <a:t>Dans cet environnement ouvert et intense déterminé par le lien de réciprocité entre l’organisation et ses éléments externes intense qui sont caractérisés par le dynamisme, l’hostilité, la turbulence, l’instabilité et la complexité.  </a:t>
            </a:r>
          </a:p>
          <a:p>
            <a:pPr algn="just"/>
            <a:endParaRPr lang="fr-CA" sz="1100" dirty="0" smtClean="0">
              <a:latin typeface="+mj-lt"/>
            </a:endParaRPr>
          </a:p>
          <a:p>
            <a:pPr algn="just"/>
            <a:r>
              <a:rPr lang="fr-CA" sz="1100" dirty="0" smtClean="0">
                <a:latin typeface="+mj-lt"/>
              </a:rPr>
              <a:t>Selon certains études empiriques sur le contexte des PVD, la turbulence est une caractéristique prépondérante dans les environnement des entreprises avec l’hostilité, le dynamisme, l’</a:t>
            </a:r>
            <a:r>
              <a:rPr lang="fr-CA" sz="1100" dirty="0" err="1" smtClean="0">
                <a:latin typeface="+mj-lt"/>
              </a:rPr>
              <a:t>hétérogénété</a:t>
            </a:r>
            <a:r>
              <a:rPr lang="fr-CA" sz="1100" dirty="0" smtClean="0">
                <a:latin typeface="+mj-lt"/>
              </a:rPr>
              <a:t>, la complexité, l’instabilité et turbulence. </a:t>
            </a:r>
          </a:p>
          <a:p>
            <a:pPr algn="just"/>
            <a:endParaRPr lang="fr-CA" sz="1100" dirty="0" smtClean="0">
              <a:latin typeface="+mj-lt"/>
            </a:endParaRPr>
          </a:p>
          <a:p>
            <a:pPr algn="just"/>
            <a:r>
              <a:rPr lang="fr-CA" sz="1100" dirty="0" smtClean="0">
                <a:latin typeface="+mj-lt"/>
              </a:rPr>
              <a:t>Ce qui demande une intervention rapide à la fois de l’entrepreneur et des autorités publique sur un grand stade. </a:t>
            </a:r>
            <a:endParaRPr lang="fr-CA" dirty="0"/>
          </a:p>
        </p:txBody>
      </p:sp>
    </p:spTree>
    <p:extLst>
      <p:ext uri="{BB962C8B-B14F-4D97-AF65-F5344CB8AC3E}">
        <p14:creationId xmlns:p14="http://schemas.microsoft.com/office/powerpoint/2010/main" val="1679394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endParaRPr lang="fr-CA" dirty="0" smtClean="0"/>
          </a:p>
          <a:p>
            <a:pPr algn="just" eaLnBrk="1" hangingPunct="1"/>
            <a:r>
              <a:rPr lang="fr-CA" dirty="0" smtClean="0"/>
              <a:t>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36</a:t>
            </a:fld>
            <a:endParaRPr lang="en-US" smtClean="0">
              <a:latin typeface="Arial" charset="0"/>
            </a:endParaRPr>
          </a:p>
        </p:txBody>
      </p:sp>
      <p:sp>
        <p:nvSpPr>
          <p:cNvPr id="5" name="ZoneTexte 4"/>
          <p:cNvSpPr txBox="1"/>
          <p:nvPr/>
        </p:nvSpPr>
        <p:spPr>
          <a:xfrm>
            <a:off x="946431" y="4368021"/>
            <a:ext cx="5437194" cy="835983"/>
          </a:xfrm>
          <a:prstGeom prst="rect">
            <a:avLst/>
          </a:prstGeom>
          <a:noFill/>
        </p:spPr>
        <p:txBody>
          <a:bodyPr wrap="square" lIns="96378" tIns="48189" rIns="96378" bIns="48189" rtlCol="0">
            <a:spAutoFit/>
          </a:bodyPr>
          <a:lstStyle/>
          <a:p>
            <a:pPr algn="just"/>
            <a:r>
              <a:rPr lang="fr-CA" sz="1200" dirty="0" smtClean="0">
                <a:latin typeface="+mn-lt"/>
              </a:rPr>
              <a:t>Dans un contexte de PME, les environnements intense et hostile menace la survie et le développement de la petite et moyenne entreprises. Mais, comme même, l’environnement hostile suscite des comportement entrepreneuriales comme la proactivité, la créativité, la prise de risque et l’innovation.  </a:t>
            </a:r>
            <a:endParaRPr lang="fr-CA" sz="1200" dirty="0">
              <a:latin typeface="+mn-lt"/>
            </a:endParaRPr>
          </a:p>
        </p:txBody>
      </p:sp>
    </p:spTree>
    <p:extLst>
      <p:ext uri="{BB962C8B-B14F-4D97-AF65-F5344CB8AC3E}">
        <p14:creationId xmlns:p14="http://schemas.microsoft.com/office/powerpoint/2010/main" val="3970865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709484" y="4287062"/>
            <a:ext cx="5669280" cy="1164320"/>
          </a:xfrm>
          <a:noFill/>
        </p:spPr>
        <p:txBody>
          <a:bodyPr wrap="square" numCol="1" anchor="t" anchorCtr="0" compatLnSpc="1">
            <a:prstTxWarp prst="textNoShape">
              <a:avLst/>
            </a:prstTxWarp>
          </a:bodyPr>
          <a:lstStyle/>
          <a:p>
            <a:pPr algn="just" eaLnBrk="1" hangingPunct="1"/>
            <a:endParaRPr lang="fr-CA" dirty="0" smtClean="0"/>
          </a:p>
          <a:p>
            <a:pPr algn="just" eaLnBrk="1" hangingPunct="1"/>
            <a:r>
              <a:rPr lang="fr-CA" dirty="0" smtClean="0"/>
              <a:t>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37</a:t>
            </a:fld>
            <a:endParaRPr lang="en-US" smtClean="0">
              <a:latin typeface="Arial" charset="0"/>
            </a:endParaRPr>
          </a:p>
        </p:txBody>
      </p:sp>
      <p:sp>
        <p:nvSpPr>
          <p:cNvPr id="5" name="ZoneTexte 4"/>
          <p:cNvSpPr txBox="1"/>
          <p:nvPr/>
        </p:nvSpPr>
        <p:spPr>
          <a:xfrm>
            <a:off x="946431" y="4368021"/>
            <a:ext cx="5437194" cy="651317"/>
          </a:xfrm>
          <a:prstGeom prst="rect">
            <a:avLst/>
          </a:prstGeom>
          <a:noFill/>
        </p:spPr>
        <p:txBody>
          <a:bodyPr wrap="square" lIns="96378" tIns="48189" rIns="96378" bIns="48189" rtlCol="0">
            <a:spAutoFit/>
          </a:bodyPr>
          <a:lstStyle/>
          <a:p>
            <a:pPr algn="just"/>
            <a:r>
              <a:rPr lang="fr-CA" sz="1200" dirty="0" smtClean="0">
                <a:latin typeface="+mn-lt"/>
              </a:rPr>
              <a:t>Des recherches tant théoriques que empiriques prouvent que l’adaptation a une incidence positive sur la performance et modifie la relation entre l’hostilité de l’environnement et la performance.  </a:t>
            </a:r>
            <a:endParaRPr lang="fr-CA" sz="1200" dirty="0">
              <a:latin typeface="+mn-lt"/>
            </a:endParaRPr>
          </a:p>
        </p:txBody>
      </p:sp>
    </p:spTree>
    <p:extLst>
      <p:ext uri="{BB962C8B-B14F-4D97-AF65-F5344CB8AC3E}">
        <p14:creationId xmlns:p14="http://schemas.microsoft.com/office/powerpoint/2010/main" val="2293122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endParaRPr lang="fr-CA" dirty="0" smtClean="0"/>
          </a:p>
          <a:p>
            <a:pPr algn="just" eaLnBrk="1" hangingPunct="1"/>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38</a:t>
            </a:fld>
            <a:endParaRPr lang="en-US" smtClean="0">
              <a:latin typeface="Arial" charset="0"/>
            </a:endParaRPr>
          </a:p>
        </p:txBody>
      </p:sp>
      <p:sp>
        <p:nvSpPr>
          <p:cNvPr id="5" name="ZoneTexte 4"/>
          <p:cNvSpPr txBox="1"/>
          <p:nvPr/>
        </p:nvSpPr>
        <p:spPr>
          <a:xfrm>
            <a:off x="621822" y="4512470"/>
            <a:ext cx="6086412" cy="2497976"/>
          </a:xfrm>
          <a:prstGeom prst="rect">
            <a:avLst/>
          </a:prstGeom>
          <a:noFill/>
        </p:spPr>
        <p:txBody>
          <a:bodyPr wrap="square" lIns="96378" tIns="48189" rIns="96378" bIns="48189" rtlCol="0">
            <a:spAutoFit/>
          </a:bodyPr>
          <a:lstStyle/>
          <a:p>
            <a:pPr algn="just"/>
            <a:r>
              <a:rPr lang="fr-FR" sz="1200" dirty="0" smtClean="0">
                <a:latin typeface="+mj-lt"/>
              </a:rPr>
              <a:t>Bien qu’il existe d’autres modèles qui expliquent le concept de l’adaptation, le modèle le plus populaire qui la classifie est celle de </a:t>
            </a:r>
            <a:r>
              <a:rPr lang="fr-FR" sz="1200" dirty="0" err="1" smtClean="0">
                <a:latin typeface="+mj-lt"/>
              </a:rPr>
              <a:t>Herbiniak</a:t>
            </a:r>
            <a:r>
              <a:rPr lang="fr-FR" sz="1200" dirty="0" smtClean="0">
                <a:latin typeface="+mj-lt"/>
              </a:rPr>
              <a:t> et Joyce (1985), tenants de la théorie d’adaptation. </a:t>
            </a:r>
          </a:p>
          <a:p>
            <a:pPr algn="just"/>
            <a:endParaRPr lang="fr-FR" sz="1200" dirty="0" smtClean="0">
              <a:latin typeface="+mj-lt"/>
            </a:endParaRPr>
          </a:p>
          <a:p>
            <a:pPr algn="just"/>
            <a:r>
              <a:rPr lang="fr-FR" sz="1200" dirty="0" smtClean="0">
                <a:latin typeface="+mj-lt"/>
              </a:rPr>
              <a:t>Ce modèle, qui explique la relation entre le choix stratégique (volontarisme) et le déterminisme environnemental (contraintes majeures de l’environnement) et ses impacts sur la décision de l’adaptation. </a:t>
            </a:r>
          </a:p>
          <a:p>
            <a:pPr algn="just"/>
            <a:endParaRPr lang="fr-FR" sz="1200" dirty="0" smtClean="0">
              <a:latin typeface="+mj-lt"/>
            </a:endParaRPr>
          </a:p>
          <a:p>
            <a:pPr algn="just"/>
            <a:r>
              <a:rPr lang="fr-FR" sz="1200" dirty="0" smtClean="0">
                <a:latin typeface="+mj-lt"/>
              </a:rPr>
              <a:t>Comme il a été suggéré par </a:t>
            </a:r>
            <a:r>
              <a:rPr lang="fr-FR" sz="1200" dirty="0" err="1" smtClean="0">
                <a:latin typeface="+mj-lt"/>
              </a:rPr>
              <a:t>Herbiniak</a:t>
            </a:r>
            <a:r>
              <a:rPr lang="fr-FR" sz="1200" dirty="0" smtClean="0">
                <a:latin typeface="+mj-lt"/>
              </a:rPr>
              <a:t> et Joyce (1985), les types de choix d'organisation varient selon les différents quadrants de la typologie. Il semble que les deux quadrants 1 et 4 distinguent l’adaptation dans les cas extrêmes et le quadrant 2, choix différencié et le 3 choix indifférencié. Cependant, l‘adaptation de la PME est toujours possible, tenant compte de ses caractéristiques. </a:t>
            </a:r>
            <a:endParaRPr lang="fr-CA" sz="1200" dirty="0">
              <a:latin typeface="+mj-lt"/>
            </a:endParaRPr>
          </a:p>
        </p:txBody>
      </p:sp>
    </p:spTree>
    <p:extLst>
      <p:ext uri="{BB962C8B-B14F-4D97-AF65-F5344CB8AC3E}">
        <p14:creationId xmlns:p14="http://schemas.microsoft.com/office/powerpoint/2010/main" val="1069601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xfrm>
            <a:off x="378366" y="4151349"/>
            <a:ext cx="6411020" cy="4405663"/>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dirty="0" smtClean="0"/>
              <a:t>Tout en faisant le lien entre la problématique de recherche, le bref passage en revue de littérature, le déterminisme environnemental, la turbulence,, la rareté des ressources dans l’environnement de l’entreprise et l’adaptation de l’entreprise, les théories, qui prennent en considération à la fois l’organisation, l‘environnement, l’adaptation et la performance, sont les théories de la contingence, la théorie de dépendance à l’égard des ressources et la théorie néo-institutionnelle des organisations. </a:t>
            </a:r>
            <a:endParaRPr lang="en-US" dirty="0" smtClean="0"/>
          </a:p>
          <a:p>
            <a:pPr algn="just" eaLnBrk="1" hangingPunct="1"/>
            <a:endParaRPr lang="fr-CA" dirty="0" smtClean="0"/>
          </a:p>
          <a:p>
            <a:pPr algn="just" eaLnBrk="1" hangingPunct="1"/>
            <a:r>
              <a:rPr lang="fr-CA" dirty="0" smtClean="0"/>
              <a:t>Les théories qui sont connues comme des théories d’adaptation  rationnelles comme les théories de contingence et la théorie de dépendance à l’égard de ressources et la théorie néo-institutionnelle est connue comme théorie d’adaptation biologique. </a:t>
            </a:r>
          </a:p>
          <a:p>
            <a:pPr algn="just" eaLnBrk="1" hangingPunct="1"/>
            <a:endParaRPr lang="fr-CA"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F70C6E-B8A6-4A02-A738-D3A2786D0B6F}" type="slidenum">
              <a:rPr lang="en-US" smtClean="0">
                <a:latin typeface="Arial" charset="0"/>
              </a:rPr>
              <a:pPr>
                <a:defRPr/>
              </a:pPr>
              <a:t>39</a:t>
            </a:fld>
            <a:endParaRPr lang="en-US" smtClean="0">
              <a:latin typeface="Arial" charset="0"/>
            </a:endParaRPr>
          </a:p>
        </p:txBody>
      </p:sp>
    </p:spTree>
    <p:extLst>
      <p:ext uri="{BB962C8B-B14F-4D97-AF65-F5344CB8AC3E}">
        <p14:creationId xmlns:p14="http://schemas.microsoft.com/office/powerpoint/2010/main" val="165057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796551-9CDF-47D4-B101-64EE4D15081E}" type="slidenum">
              <a:rPr lang="fr-CA"/>
              <a:pPr>
                <a:defRPr/>
              </a:pPr>
              <a:t>4</a:t>
            </a:fld>
            <a:endParaRPr lang="fr-CA"/>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xfrm>
            <a:off x="297215" y="4801365"/>
            <a:ext cx="6248716" cy="2961183"/>
          </a:xfrm>
        </p:spPr>
        <p:txBody>
          <a:bodyPr wrap="square" numCol="1" anchor="t" anchorCtr="0" compatLnSpc="1">
            <a:prstTxWarp prst="textNoShape">
              <a:avLst/>
            </a:prstTxWarp>
            <a:normAutofit lnSpcReduction="10000"/>
          </a:bodyPr>
          <a:lstStyle/>
          <a:p>
            <a:pPr algn="just">
              <a:spcBef>
                <a:spcPct val="0"/>
              </a:spcBef>
              <a:defRPr/>
            </a:pPr>
            <a:r>
              <a:rPr lang="fr-CA" sz="1100" dirty="0" smtClean="0"/>
              <a:t>Malgré que la majorité les facteurs macroéconomique sont favorables (citer ces facteurs), on ne cite que (citer les facteurs macroéconomiques), aussi un taux de croissance annuel de PIB qui a augmenté et varie entre 4 % et 8%, une matelas de réserve qui a dépasse les 200 milliards de $, la réalisation des projets d’infrastructures pour un enveloppe budgétaire qui dépasse les 400 milliards de $, </a:t>
            </a:r>
            <a:r>
              <a:rPr lang="fr-CA" sz="1100" dirty="0" err="1" smtClean="0"/>
              <a:t>etc</a:t>
            </a:r>
            <a:r>
              <a:rPr lang="fr-CA" sz="1100" dirty="0" smtClean="0"/>
              <a:t>, l’économie algérienne reste dépendante aux fluctuations des recettes de l’exportation des hydrocarbures.</a:t>
            </a:r>
          </a:p>
          <a:p>
            <a:pPr algn="just">
              <a:spcBef>
                <a:spcPct val="0"/>
              </a:spcBef>
              <a:defRPr/>
            </a:pPr>
            <a:endParaRPr lang="fr-CA" dirty="0" smtClean="0"/>
          </a:p>
          <a:p>
            <a:pPr algn="just">
              <a:spcBef>
                <a:spcPct val="0"/>
              </a:spcBef>
              <a:defRPr/>
            </a:pPr>
            <a:r>
              <a:rPr lang="fr-CA" sz="1100" dirty="0" smtClean="0"/>
              <a:t>Les économistes algériens et les experts étrangers confirment que cette croissance n’est pas réelle, une fois l’Algérie cesse d’injecter l’argent de pétrole dans ces projets, l’économie s’écroule, car c’est une économie de rente, tirée principalement des recettes de pétrole. Les experts conseillent d’investir dans des projets fructueux et durable comme le développement du secteur de l’entreprise, pour la préparation de l’après pétrole.</a:t>
            </a:r>
          </a:p>
          <a:p>
            <a:pPr algn="just">
              <a:spcBef>
                <a:spcPct val="0"/>
              </a:spcBef>
              <a:defRPr/>
            </a:pPr>
            <a:endParaRPr lang="fr-CA" sz="1100" dirty="0" smtClean="0"/>
          </a:p>
          <a:p>
            <a:pPr algn="just">
              <a:spcBef>
                <a:spcPct val="0"/>
              </a:spcBef>
              <a:defRPr/>
            </a:pPr>
            <a:r>
              <a:rPr lang="fr-CA" sz="1100" dirty="0" smtClean="0"/>
              <a:t>Malheureusement, ce secteur cache plusieurs faiblesses, en réalité, selon les statistiques du ministère de la PME 2010, 2,46 % des PME qui sont en situation d’excellence de compétitivité. En fait, le tissu de PME algériennes compte plus de un demi million de PME avec un taux de croissance annuelle au moyenne de 9 %. Les PME en situation de passivité sont majoritaire, PME en situation de croissance sont minoritaire et PME en situation de compétitivité sont très faible.  Alors, en conséquence, quels sont les problèmes de ces entreprises ?</a:t>
            </a:r>
          </a:p>
          <a:p>
            <a:pPr algn="just">
              <a:spcBef>
                <a:spcPct val="0"/>
              </a:spcBef>
              <a:defRPr/>
            </a:pPr>
            <a:endParaRPr lang="fr-CA" dirty="0" smtClean="0"/>
          </a:p>
          <a:p>
            <a:pPr algn="just">
              <a:spcBef>
                <a:spcPct val="0"/>
              </a:spcBef>
              <a:defRPr/>
            </a:pPr>
            <a:endParaRPr lang="en-US" dirty="0" smtClean="0"/>
          </a:p>
        </p:txBody>
      </p:sp>
    </p:spTree>
    <p:extLst>
      <p:ext uri="{BB962C8B-B14F-4D97-AF65-F5344CB8AC3E}">
        <p14:creationId xmlns:p14="http://schemas.microsoft.com/office/powerpoint/2010/main" val="3838027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xfrm>
            <a:off x="378366" y="4656917"/>
            <a:ext cx="6492172" cy="2527839"/>
          </a:xfrm>
          <a:noFill/>
        </p:spPr>
        <p:txBody>
          <a:bodyPr wrap="square" numCol="1" anchor="t" anchorCtr="0" compatLnSpc="1">
            <a:prstTxWarp prst="textNoShape">
              <a:avLst/>
            </a:prstTxWarp>
            <a:normAutofit/>
          </a:bodyPr>
          <a:lstStyle/>
          <a:p>
            <a:pPr algn="just" eaLnBrk="1" hangingPunct="1">
              <a:spcBef>
                <a:spcPts val="632"/>
              </a:spcBef>
            </a:pPr>
            <a:r>
              <a:rPr lang="fr-CA" dirty="0" smtClean="0"/>
              <a:t>Dans ce cadre conceptuel, nous avons 12 variables indépendantes pour le programme d’adaptation au niveau de l’entreprise elle-même et 4 variables indépendantes pour l’environnement contextuel. </a:t>
            </a:r>
          </a:p>
          <a:p>
            <a:pPr algn="just" eaLnBrk="1" hangingPunct="1">
              <a:spcBef>
                <a:spcPts val="632"/>
              </a:spcBef>
            </a:pPr>
            <a:r>
              <a:rPr lang="fr-CA" dirty="0" smtClean="0"/>
              <a:t>Les variables du programme d’adaptation sont divisées en deux catégories, qui sont les ressources matérielles et les ressources immatérielles. Dans leur rôle, les ressources immatérielles sont  divisées en deux groupes, le groupe de fonction opérationnelle, qui sont nécessaires pour le fonctionnement quotidien de l’entreprise et le groupe de fonction stratégique qui donne plus d’avantages à ces entreprises. </a:t>
            </a:r>
          </a:p>
          <a:p>
            <a:pPr algn="just" eaLnBrk="1" hangingPunct="1">
              <a:spcBef>
                <a:spcPts val="632"/>
              </a:spcBef>
            </a:pPr>
            <a:r>
              <a:rPr lang="fr-CA" dirty="0" smtClean="0"/>
              <a:t>L’environnement contextuel est une variable modératrice qui est présumé de modifier l’ampleur de la relation en termes d’intensité et de signe entre les variables du programme d’adaptation et les indicateurs de la performance.</a:t>
            </a:r>
          </a:p>
          <a:p>
            <a:pPr algn="just" eaLnBrk="1" hangingPunct="1">
              <a:spcBef>
                <a:spcPts val="632"/>
              </a:spcBef>
            </a:pPr>
            <a:r>
              <a:rPr lang="fr-CA" dirty="0" smtClean="0"/>
              <a:t>Pour la mesure de la performance et pour donner plus de crédibilité, nous avons choisi les mesures de performance financières et les mesures de performance non financières.</a:t>
            </a:r>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en-US" dirty="0"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0F7957-CE15-48EA-A4A9-1D2162C63B48}" type="slidenum">
              <a:rPr lang="en-US" smtClean="0">
                <a:latin typeface="Arial" charset="0"/>
              </a:rPr>
              <a:pPr>
                <a:defRPr/>
              </a:pPr>
              <a:t>40</a:t>
            </a:fld>
            <a:endParaRPr lang="en-US" dirty="0" smtClean="0">
              <a:latin typeface="Arial" charset="0"/>
            </a:endParaRPr>
          </a:p>
        </p:txBody>
      </p:sp>
    </p:spTree>
    <p:extLst>
      <p:ext uri="{BB962C8B-B14F-4D97-AF65-F5344CB8AC3E}">
        <p14:creationId xmlns:p14="http://schemas.microsoft.com/office/powerpoint/2010/main" val="1375315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378366" y="4287062"/>
            <a:ext cx="6492172" cy="2392126"/>
          </a:xfrm>
          <a:noFill/>
        </p:spPr>
        <p:txBody>
          <a:bodyPr wrap="square" numCol="1" anchor="t" anchorCtr="0" compatLnSpc="1">
            <a:prstTxWarp prst="textNoShape">
              <a:avLst/>
            </a:prstTxWarp>
            <a:normAutofit/>
          </a:bodyPr>
          <a:lstStyle/>
          <a:p>
            <a:pPr algn="just" eaLnBrk="1" hangingPunct="1"/>
            <a:endParaRPr lang="fr-CA" dirty="0" smtClean="0">
              <a:latin typeface="Times New Roman" pitchFamily="18" charset="0"/>
              <a:cs typeface="Times New Roman" pitchFamily="18" charset="0"/>
            </a:endParaRPr>
          </a:p>
          <a:p>
            <a:pPr algn="just" eaLnBrk="1" hangingPunct="1"/>
            <a:endParaRPr lang="fr-CA" dirty="0" smtClean="0">
              <a:latin typeface="+mj-lt"/>
              <a:cs typeface="Times New Roman" pitchFamily="18" charset="0"/>
            </a:endParaRPr>
          </a:p>
          <a:p>
            <a:pPr algn="just" eaLnBrk="1" hangingPunct="1"/>
            <a:endParaRPr lang="fr-CA" dirty="0" smtClean="0">
              <a:latin typeface="+mj-lt"/>
              <a:cs typeface="Times New Roman" pitchFamily="18" charset="0"/>
            </a:endParaRP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41</a:t>
            </a:fld>
            <a:endParaRPr lang="en-US" smtClean="0">
              <a:latin typeface="Arial" charset="0"/>
            </a:endParaRPr>
          </a:p>
        </p:txBody>
      </p:sp>
      <p:sp>
        <p:nvSpPr>
          <p:cNvPr id="5" name="ZoneTexte 4"/>
          <p:cNvSpPr txBox="1"/>
          <p:nvPr/>
        </p:nvSpPr>
        <p:spPr>
          <a:xfrm>
            <a:off x="1595648" y="4801365"/>
            <a:ext cx="3878339" cy="281985"/>
          </a:xfrm>
          <a:prstGeom prst="rect">
            <a:avLst/>
          </a:prstGeom>
          <a:noFill/>
        </p:spPr>
        <p:txBody>
          <a:bodyPr wrap="none" lIns="96378" tIns="48189" rIns="96378" bIns="48189" rtlCol="0">
            <a:spAutoFit/>
          </a:bodyPr>
          <a:lstStyle/>
          <a:p>
            <a:r>
              <a:rPr lang="fr-CA" sz="1200" dirty="0" smtClean="0"/>
              <a:t>Le détail sur les critères de décision est dans ce diapo</a:t>
            </a:r>
            <a:endParaRPr lang="fr-CA" sz="1200" dirty="0"/>
          </a:p>
        </p:txBody>
      </p:sp>
    </p:spTree>
    <p:extLst>
      <p:ext uri="{BB962C8B-B14F-4D97-AF65-F5344CB8AC3E}">
        <p14:creationId xmlns:p14="http://schemas.microsoft.com/office/powerpoint/2010/main" val="2028959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42</a:t>
            </a:fld>
            <a:endParaRPr lang="en-US"/>
          </a:p>
        </p:txBody>
      </p:sp>
    </p:spTree>
    <p:extLst>
      <p:ext uri="{BB962C8B-B14F-4D97-AF65-F5344CB8AC3E}">
        <p14:creationId xmlns:p14="http://schemas.microsoft.com/office/powerpoint/2010/main" val="3704324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43</a:t>
            </a:fld>
            <a:endParaRPr lang="en-US"/>
          </a:p>
        </p:txBody>
      </p:sp>
    </p:spTree>
    <p:extLst>
      <p:ext uri="{BB962C8B-B14F-4D97-AF65-F5344CB8AC3E}">
        <p14:creationId xmlns:p14="http://schemas.microsoft.com/office/powerpoint/2010/main" val="174366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44</a:t>
            </a:fld>
            <a:endParaRPr lang="en-US"/>
          </a:p>
        </p:txBody>
      </p:sp>
    </p:spTree>
    <p:extLst>
      <p:ext uri="{BB962C8B-B14F-4D97-AF65-F5344CB8AC3E}">
        <p14:creationId xmlns:p14="http://schemas.microsoft.com/office/powerpoint/2010/main" val="2698838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45</a:t>
            </a:fld>
            <a:endParaRPr lang="en-US"/>
          </a:p>
        </p:txBody>
      </p:sp>
    </p:spTree>
    <p:extLst>
      <p:ext uri="{BB962C8B-B14F-4D97-AF65-F5344CB8AC3E}">
        <p14:creationId xmlns:p14="http://schemas.microsoft.com/office/powerpoint/2010/main" val="4294145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46</a:t>
            </a:fld>
            <a:endParaRPr lang="en-US"/>
          </a:p>
        </p:txBody>
      </p:sp>
    </p:spTree>
    <p:extLst>
      <p:ext uri="{BB962C8B-B14F-4D97-AF65-F5344CB8AC3E}">
        <p14:creationId xmlns:p14="http://schemas.microsoft.com/office/powerpoint/2010/main" val="4001783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47</a:t>
            </a:fld>
            <a:endParaRPr lang="en-US"/>
          </a:p>
        </p:txBody>
      </p:sp>
    </p:spTree>
    <p:extLst>
      <p:ext uri="{BB962C8B-B14F-4D97-AF65-F5344CB8AC3E}">
        <p14:creationId xmlns:p14="http://schemas.microsoft.com/office/powerpoint/2010/main" val="831674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48</a:t>
            </a:fld>
            <a:endParaRPr lang="en-US"/>
          </a:p>
        </p:txBody>
      </p:sp>
    </p:spTree>
    <p:extLst>
      <p:ext uri="{BB962C8B-B14F-4D97-AF65-F5344CB8AC3E}">
        <p14:creationId xmlns:p14="http://schemas.microsoft.com/office/powerpoint/2010/main" val="1762377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709484" y="4287061"/>
            <a:ext cx="5669280" cy="3619935"/>
          </a:xfrm>
          <a:noFill/>
        </p:spPr>
        <p:txBody>
          <a:bodyPr wrap="square" numCol="1" anchor="t" anchorCtr="0" compatLnSpc="1">
            <a:prstTxWarp prst="textNoShape">
              <a:avLst/>
            </a:prstTxWarp>
            <a:normAutofit fontScale="92500" lnSpcReduction="20000"/>
          </a:bodyPr>
          <a:lstStyle/>
          <a:p>
            <a:pPr>
              <a:spcBef>
                <a:spcPct val="0"/>
              </a:spcBef>
            </a:pPr>
            <a:endParaRPr lang="fr-CA" dirty="0" smtClean="0"/>
          </a:p>
          <a:p>
            <a:pPr marL="481889" indent="-481889" algn="just">
              <a:buClr>
                <a:srgbClr val="FF0000"/>
              </a:buClr>
              <a:buSzPct val="115000"/>
            </a:pPr>
            <a:r>
              <a:rPr lang="fr-CA" dirty="0" smtClean="0"/>
              <a:t>Composition d’un instrument de mesure de la performance de la PME dans les PVD, particulièrement les PME mises à niveau. Cet instrument va nous permettre par  la suite de mesurer la performance de la PME et discuter l’impact des programmes de mise à niveau sur la performance. </a:t>
            </a:r>
          </a:p>
          <a:p>
            <a:pPr marL="481889" indent="-481889" algn="just">
              <a:buClr>
                <a:srgbClr val="FF0000"/>
              </a:buClr>
              <a:buSzPct val="115000"/>
            </a:pPr>
            <a:endParaRPr lang="fr-CA" dirty="0" smtClean="0"/>
          </a:p>
          <a:p>
            <a:pPr marL="374802" indent="-374802" algn="just">
              <a:buClr>
                <a:srgbClr val="FF0000"/>
              </a:buClr>
              <a:buSzPct val="115000"/>
            </a:pPr>
            <a:r>
              <a:rPr lang="fr-CA" dirty="0" smtClean="0"/>
              <a:t>Une fois, l’étude sera achevé, elle nous va permettre de comprendre et stimuler la réalité entrepreneuriale dans les pays en développement et particulièrement celle de l’Algérie.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Selon les résultats de l’étude, elle va permettre de doter les décideurs politiques des pays en développement, entre autre, l’Algérie d’un outil d’aide à la décision en matière d’optimisation et d’évaluation des programmes de mise à niveau.</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Académiquement, l’étude va nous permettre de tester les théories sous-jacentes à notre cadre conceptuel et ainsi que de voir leurs applicabilités sur le contexte algérien.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D’après notre recherche sur les bases de données incontournable en gestion et la recherche dans le centre de documentation dans les deux départements ministériels en Algérie, l’étude va nous permettre de combler la carence en littérature par ce sujet de recherche et enrichir la bibliothèque internationale d’une étude académique et scientifique dans le cadre d’un pays en développement.</a:t>
            </a:r>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50</a:t>
            </a:fld>
            <a:endParaRPr lang="en-US">
              <a:latin typeface="Arial" charset="0"/>
            </a:endParaRPr>
          </a:p>
        </p:txBody>
      </p:sp>
    </p:spTree>
    <p:extLst>
      <p:ext uri="{BB962C8B-B14F-4D97-AF65-F5344CB8AC3E}">
        <p14:creationId xmlns:p14="http://schemas.microsoft.com/office/powerpoint/2010/main" val="173175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216062" y="4512469"/>
            <a:ext cx="6683297" cy="1814336"/>
          </a:xfrm>
          <a:noFill/>
        </p:spPr>
        <p:txBody>
          <a:bodyPr wrap="square" numCol="1" anchor="t" anchorCtr="0" compatLnSpc="1">
            <a:prstTxWarp prst="textNoShape">
              <a:avLst/>
            </a:prstTxWarp>
            <a:normAutofit/>
          </a:bodyPr>
          <a:lstStyle/>
          <a:p>
            <a:pPr algn="just">
              <a:spcBef>
                <a:spcPct val="0"/>
              </a:spcBef>
            </a:pPr>
            <a:r>
              <a:rPr lang="fr-CA" sz="1100" dirty="0" smtClean="0"/>
              <a:t>La commission européenne, participante aux programmes de mise à niveau des PME algériennes, a diagnostiqué la problématique des PME algériennes et a proposé des actions à entreprendre.</a:t>
            </a:r>
          </a:p>
          <a:p>
            <a:pPr algn="just">
              <a:spcBef>
                <a:spcPct val="0"/>
              </a:spcBef>
            </a:pPr>
            <a:endParaRPr lang="fr-CA" sz="1100" dirty="0" smtClean="0"/>
          </a:p>
          <a:p>
            <a:pPr algn="just">
              <a:spcBef>
                <a:spcPct val="0"/>
              </a:spcBef>
            </a:pPr>
            <a:r>
              <a:rPr lang="fr-CA" sz="1100" dirty="0" smtClean="0"/>
              <a:t>Le diagnostic touche le contexte macro économique, les institutions intermédiaires et services d’appui, syndicats patronaux et groupe de profession et le diagnostic au niveau de la PME. Tout en touchant les fonctions suivantes: financement, mangement et stratégie, production et technologie et commercialisation et marchés. Et enfin, la CE a proposé  des actions à entreprendre.</a:t>
            </a:r>
          </a:p>
          <a:p>
            <a:pPr algn="just">
              <a:spcBef>
                <a:spcPct val="0"/>
              </a:spcBef>
            </a:pPr>
            <a:endParaRPr lang="fr-CA" sz="1100" dirty="0" smtClean="0"/>
          </a:p>
          <a:p>
            <a:pPr algn="just">
              <a:spcBef>
                <a:spcPct val="0"/>
              </a:spcBef>
            </a:pPr>
            <a:r>
              <a:rPr lang="fr-CA" sz="1100" dirty="0" smtClean="0"/>
              <a:t>Pour palier à cette problématique riche et complexe le Gouvernement algérien, à l’instar de quelques pays dans les PVD,  a dressé des programmes de mise à niveau de ces entreprises à ce nouveau contexte environnemental.</a:t>
            </a:r>
          </a:p>
          <a:p>
            <a:pPr algn="just">
              <a:spcBef>
                <a:spcPct val="0"/>
              </a:spcBef>
            </a:pPr>
            <a:endParaRPr lang="fr-CA" dirty="0" smtClean="0"/>
          </a:p>
          <a:p>
            <a:pPr algn="just">
              <a:spcBef>
                <a:spcPct val="0"/>
              </a:spcBef>
            </a:pPr>
            <a:endParaRPr lang="fr-CA" dirty="0" smtClean="0"/>
          </a:p>
          <a:p>
            <a:pPr>
              <a:spcBef>
                <a:spcPct val="0"/>
              </a:spcBef>
            </a:pPr>
            <a:endParaRPr lang="en-US" dirty="0"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53DAA0-CD05-460C-8ACE-83A54F56DDB7}" type="slidenum">
              <a:rPr lang="en-US"/>
              <a:pPr>
                <a:defRPr/>
              </a:pPr>
              <a:t>5</a:t>
            </a:fld>
            <a:endParaRPr lang="en-US"/>
          </a:p>
        </p:txBody>
      </p:sp>
    </p:spTree>
    <p:extLst>
      <p:ext uri="{BB962C8B-B14F-4D97-AF65-F5344CB8AC3E}">
        <p14:creationId xmlns:p14="http://schemas.microsoft.com/office/powerpoint/2010/main" val="11202234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709484" y="4287061"/>
            <a:ext cx="5669280" cy="3619935"/>
          </a:xfrm>
          <a:noFill/>
        </p:spPr>
        <p:txBody>
          <a:bodyPr wrap="square" numCol="1" anchor="t" anchorCtr="0" compatLnSpc="1">
            <a:prstTxWarp prst="textNoShape">
              <a:avLst/>
            </a:prstTxWarp>
            <a:normAutofit fontScale="92500" lnSpcReduction="20000"/>
          </a:bodyPr>
          <a:lstStyle/>
          <a:p>
            <a:pPr>
              <a:spcBef>
                <a:spcPct val="0"/>
              </a:spcBef>
            </a:pPr>
            <a:endParaRPr lang="fr-CA" dirty="0" smtClean="0"/>
          </a:p>
          <a:p>
            <a:pPr marL="481889" indent="-481889" algn="just">
              <a:buClr>
                <a:srgbClr val="FF0000"/>
              </a:buClr>
              <a:buSzPct val="115000"/>
            </a:pPr>
            <a:r>
              <a:rPr lang="fr-CA" dirty="0" smtClean="0"/>
              <a:t>Composition d’un instrument de mesure de la performance de la PME dans les PVD, particulièrement les PME mises à niveau. Cet instrument va nous permettre par  la suite de mesurer la performance de la PME et discuter l’impact des programmes de mise à niveau sur la performance. </a:t>
            </a:r>
          </a:p>
          <a:p>
            <a:pPr marL="481889" indent="-481889" algn="just">
              <a:buClr>
                <a:srgbClr val="FF0000"/>
              </a:buClr>
              <a:buSzPct val="115000"/>
            </a:pPr>
            <a:endParaRPr lang="fr-CA" dirty="0" smtClean="0"/>
          </a:p>
          <a:p>
            <a:pPr marL="374802" indent="-374802" algn="just">
              <a:buClr>
                <a:srgbClr val="FF0000"/>
              </a:buClr>
              <a:buSzPct val="115000"/>
            </a:pPr>
            <a:r>
              <a:rPr lang="fr-CA" dirty="0" smtClean="0"/>
              <a:t>Une fois, l’étude sera achevé, elle nous va permettre de comprendre et stimuler la réalité entrepreneuriale dans les pays en développement et particulièrement celle de l’Algérie.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Selon les résultats de l’étude, elle va permettre de doter les décideurs politiques des pays en développement, entre autre, l’Algérie d’un outil d’aide à la décision en matière d’optimisation et d’évaluation des programmes de mise à niveau.</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Académiquement, l’étude va nous permettre de tester les théories sous-jacentes à notre cadre conceptuel et ainsi que de voir leurs applicabilités sur le contexte algérien.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D’après notre recherche sur les bases de données incontournable en gestion et la recherche dans le centre de documentation dans les deux départements ministériels en Algérie, l’étude va nous permettre de combler la carence en littérature par ce sujet de recherche et enrichir la bibliothèque internationale d’une étude académique et scientifique dans le cadre d’un pays en développement.</a:t>
            </a:r>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51</a:t>
            </a:fld>
            <a:endParaRPr lang="en-US">
              <a:latin typeface="Arial" charset="0"/>
            </a:endParaRPr>
          </a:p>
        </p:txBody>
      </p:sp>
    </p:spTree>
    <p:extLst>
      <p:ext uri="{BB962C8B-B14F-4D97-AF65-F5344CB8AC3E}">
        <p14:creationId xmlns:p14="http://schemas.microsoft.com/office/powerpoint/2010/main" val="59782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709484" y="4287061"/>
            <a:ext cx="5669280" cy="3619935"/>
          </a:xfrm>
          <a:noFill/>
        </p:spPr>
        <p:txBody>
          <a:bodyPr wrap="square" numCol="1" anchor="t" anchorCtr="0" compatLnSpc="1">
            <a:prstTxWarp prst="textNoShape">
              <a:avLst/>
            </a:prstTxWarp>
            <a:normAutofit fontScale="92500" lnSpcReduction="20000"/>
          </a:bodyPr>
          <a:lstStyle/>
          <a:p>
            <a:pPr>
              <a:spcBef>
                <a:spcPct val="0"/>
              </a:spcBef>
            </a:pPr>
            <a:endParaRPr lang="fr-CA" dirty="0" smtClean="0"/>
          </a:p>
          <a:p>
            <a:pPr marL="481889" indent="-481889" algn="just">
              <a:buClr>
                <a:srgbClr val="FF0000"/>
              </a:buClr>
              <a:buSzPct val="115000"/>
            </a:pPr>
            <a:r>
              <a:rPr lang="fr-CA" dirty="0" smtClean="0"/>
              <a:t>Composition d’un instrument de mesure de la performance de la PME dans les PVD, particulièrement les PME mises à niveau. Cet instrument va nous permettre par  la suite de mesurer la performance de la PME et discuter l’impact des programmes de mise à niveau sur la performance. </a:t>
            </a:r>
          </a:p>
          <a:p>
            <a:pPr marL="481889" indent="-481889" algn="just">
              <a:buClr>
                <a:srgbClr val="FF0000"/>
              </a:buClr>
              <a:buSzPct val="115000"/>
            </a:pPr>
            <a:endParaRPr lang="fr-CA" dirty="0" smtClean="0"/>
          </a:p>
          <a:p>
            <a:pPr marL="374802" indent="-374802" algn="just">
              <a:buClr>
                <a:srgbClr val="FF0000"/>
              </a:buClr>
              <a:buSzPct val="115000"/>
            </a:pPr>
            <a:r>
              <a:rPr lang="fr-CA" dirty="0" smtClean="0"/>
              <a:t>Une fois, l’étude sera achevé, elle nous va permettre de comprendre et stimuler la réalité entrepreneuriale dans les pays en développement et particulièrement celle de l’Algérie.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Selon les résultats de l’étude, elle va permettre de doter les décideurs politiques des pays en développement, entre autre, l’Algérie d’un outil d’aide à la décision en matière d’optimisation et d’évaluation des programmes de mise à niveau.</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Académiquement, l’étude va nous permettre de tester les théories sous-jacentes à notre cadre conceptuel et ainsi que de voir leurs applicabilités sur le contexte algérien. </a:t>
            </a:r>
          </a:p>
          <a:p>
            <a:pPr marL="374802" indent="-374802" algn="just">
              <a:buClr>
                <a:srgbClr val="FF0000"/>
              </a:buClr>
              <a:buSzPct val="115000"/>
            </a:pPr>
            <a:endParaRPr lang="fr-CA" dirty="0" smtClean="0"/>
          </a:p>
          <a:p>
            <a:pPr marL="374802" indent="-374802" algn="just">
              <a:buClr>
                <a:srgbClr val="FF0000"/>
              </a:buClr>
              <a:buSzPct val="115000"/>
            </a:pPr>
            <a:r>
              <a:rPr lang="fr-CA" dirty="0" smtClean="0"/>
              <a:t>D’après notre recherche sur les bases de données incontournable en gestion et la recherche dans le centre de documentation dans les deux départements ministériels en Algérie, l’étude va nous permettre de combler la carence en littérature par ce sujet de recherche et enrichir la bibliothèque internationale d’une étude académique et scientifique dans le cadre d’un pays en développement.</a:t>
            </a:r>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52</a:t>
            </a:fld>
            <a:endParaRPr lang="en-US">
              <a:latin typeface="Arial" charset="0"/>
            </a:endParaRPr>
          </a:p>
        </p:txBody>
      </p:sp>
    </p:spTree>
    <p:extLst>
      <p:ext uri="{BB962C8B-B14F-4D97-AF65-F5344CB8AC3E}">
        <p14:creationId xmlns:p14="http://schemas.microsoft.com/office/powerpoint/2010/main" val="59146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57212" y="4440245"/>
            <a:ext cx="6520329" cy="1805599"/>
          </a:xfrm>
        </p:spPr>
        <p:txBody>
          <a:bodyPr wrap="square" numCol="1" anchor="t" anchorCtr="0" compatLnSpc="1">
            <a:prstTxWarp prst="textNoShape">
              <a:avLst/>
            </a:prstTxWarp>
            <a:normAutofit lnSpcReduction="10000"/>
          </a:bodyPr>
          <a:lstStyle/>
          <a:p>
            <a:pPr algn="just" eaLnBrk="1" hangingPunct="1">
              <a:defRPr/>
            </a:pPr>
            <a:r>
              <a:rPr lang="fr-FR" dirty="0" smtClean="0"/>
              <a:t>L’objectif de ces programmes est d’améliorer à la fois la performance et la compétitivité de l’entreprise, tout en menant des actions sur l’entreprise elle-même par son approvisionnement par les ressources matérielles et les ressources immatérielles nécessaires, ainsi que de moderniser l’environnement macro et méso. </a:t>
            </a:r>
          </a:p>
          <a:p>
            <a:pPr algn="just" eaLnBrk="1" hangingPunct="1">
              <a:defRPr/>
            </a:pPr>
            <a:endParaRPr lang="fr-FR" dirty="0" smtClean="0"/>
          </a:p>
          <a:p>
            <a:pPr algn="just" eaLnBrk="1" hangingPunct="1">
              <a:defRPr/>
            </a:pPr>
            <a:r>
              <a:rPr lang="fr-FR" dirty="0" smtClean="0"/>
              <a:t>L’environnement macro touche l’environnement général de l’entreprise, y compris  l’environnement infrastructurelle, économique, politique et concurrentiel. Cependant, l’environnement méso touche les institutions intermédiaires et structures d’appui par la modernisation des environnement financier et bancaire, les institutions d’accompagnement et l’environnement institutionnel. </a:t>
            </a:r>
          </a:p>
          <a:p>
            <a:pPr algn="just" eaLnBrk="1" hangingPunct="1">
              <a:defRPr/>
            </a:pPr>
            <a:endParaRPr lang="fr-CA" dirty="0" smtClean="0"/>
          </a:p>
          <a:p>
            <a:pPr marL="219042" indent="-219042" algn="just">
              <a:defRPr/>
            </a:pPr>
            <a:endParaRPr lang="fr-FR" dirty="0" smtClean="0"/>
          </a:p>
          <a:p>
            <a:pPr marL="219042" indent="-219042"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6</a:t>
            </a:fld>
            <a:endParaRPr lang="en-US" smtClean="0">
              <a:latin typeface="Arial" charset="0"/>
            </a:endParaRPr>
          </a:p>
        </p:txBody>
      </p:sp>
    </p:spTree>
    <p:extLst>
      <p:ext uri="{BB962C8B-B14F-4D97-AF65-F5344CB8AC3E}">
        <p14:creationId xmlns:p14="http://schemas.microsoft.com/office/powerpoint/2010/main" val="86259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xfrm>
            <a:off x="378366" y="4503733"/>
            <a:ext cx="6411020" cy="1669888"/>
          </a:xfrm>
          <a:noFill/>
        </p:spPr>
        <p:txBody>
          <a:bodyPr wrap="square" numCol="1" anchor="t" anchorCtr="0" compatLnSpc="1">
            <a:prstTxWarp prst="textNoShape">
              <a:avLst/>
            </a:prstTxWarp>
            <a:normAutofit/>
          </a:bodyPr>
          <a:lstStyle/>
          <a:p>
            <a:pPr algn="just" eaLnBrk="1" hangingPunct="1"/>
            <a:r>
              <a:rPr lang="fr-CA" dirty="0" smtClean="0"/>
              <a:t>Le processus de mise à niveau touche à la fois l’entreprise et l’environnement contextuel.</a:t>
            </a:r>
          </a:p>
          <a:p>
            <a:pPr algn="just" eaLnBrk="1" hangingPunct="1"/>
            <a:endParaRPr lang="fr-CA" dirty="0" smtClean="0"/>
          </a:p>
          <a:p>
            <a:pPr algn="just" eaLnBrk="1" hangingPunct="1"/>
            <a:r>
              <a:rPr lang="fr-CA" dirty="0" smtClean="0"/>
              <a:t>Comme il est dressé dans la figure, la finalité de ces programmes est d’assurer la compétitivité et la performance de l’entreprise en termes de croissance et de production, et ce tout en modernisant les équipements et en améliorant les systèmes d’organisation et de gestion, les système de production, la formation et le perfectionnement, la qualité et certification, le marketing et recherche de marché et les alliances et partenariat. Ces derniers fonctions sont les ressources matérielles et immatérielles qui se trouvent sur le niveau de l’entreprise elle-même et qui forment le programme d’adaptation. </a:t>
            </a:r>
          </a:p>
          <a:p>
            <a:pPr algn="just" eaLnBrk="1" hangingPunct="1"/>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8FB262-0AFE-4529-8234-94E8BFFC5605}" type="slidenum">
              <a:rPr lang="en-US" smtClean="0">
                <a:latin typeface="Arial" charset="0"/>
              </a:rPr>
              <a:pPr>
                <a:defRPr/>
              </a:pPr>
              <a:t>7</a:t>
            </a:fld>
            <a:endParaRPr lang="en-US" smtClean="0">
              <a:latin typeface="Arial" charset="0"/>
            </a:endParaRPr>
          </a:p>
        </p:txBody>
      </p:sp>
    </p:spTree>
    <p:extLst>
      <p:ext uri="{BB962C8B-B14F-4D97-AF65-F5344CB8AC3E}">
        <p14:creationId xmlns:p14="http://schemas.microsoft.com/office/powerpoint/2010/main" val="231526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709484" y="4287061"/>
            <a:ext cx="5893187" cy="2825471"/>
          </a:xfrm>
          <a:noFill/>
        </p:spPr>
        <p:txBody>
          <a:bodyPr wrap="square" numCol="1" anchor="t" anchorCtr="0" compatLnSpc="1">
            <a:prstTxWarp prst="textNoShape">
              <a:avLst/>
            </a:prstTxWarp>
            <a:normAutofit fontScale="55000" lnSpcReduction="20000"/>
          </a:bodyPr>
          <a:lstStyle/>
          <a:p>
            <a:pPr algn="just" eaLnBrk="1" hangingPunct="1"/>
            <a:r>
              <a:rPr lang="fr-CA" sz="1900" dirty="0" smtClean="0"/>
              <a:t>Décrire brièvement les programmes de mise à niveau.</a:t>
            </a:r>
          </a:p>
          <a:p>
            <a:pPr algn="just" eaLnBrk="1" hangingPunct="1"/>
            <a:endParaRPr lang="fr-FR" sz="1900" dirty="0" smtClean="0"/>
          </a:p>
          <a:p>
            <a:pPr algn="just" eaLnBrk="1" hangingPunct="1"/>
            <a:r>
              <a:rPr lang="fr-FR" sz="1900" dirty="0" smtClean="0"/>
              <a:t>Bref, en Algérie, trois programmes de mise à niveau ont été réalisés depuis 1999. Plusieurs milliards de $ US ont été engagés, jusqu’à présent, et des ressources humains et matérielles phénoménales ont été consacrées à cette fin. Cependant, la question, qui se pose, est celle de savoir si ces programmes de mise à niveau ont réellement contribué à l’accomplissement de l’objectif escompté. </a:t>
            </a:r>
            <a:endParaRPr lang="fr-CA" sz="1900" dirty="0" smtClean="0"/>
          </a:p>
          <a:p>
            <a:pPr algn="just" eaLnBrk="1" hangingPunct="1"/>
            <a:endParaRPr lang="fr-CA" sz="1900" dirty="0" smtClean="0"/>
          </a:p>
          <a:p>
            <a:pPr algn="just" eaLnBrk="1" hangingPunct="1"/>
            <a:r>
              <a:rPr lang="fr-CA" sz="1900" dirty="0" smtClean="0"/>
              <a:t>En fait, une expérience de 12 ans a été capitalisée, mais, selon notre recherche dans les centres de documentation des deux Ex-ministères et à l’ANDPME, en été 2008 et été 2011 et la recherche dans plusieurs bases de données incontournables en gestion, il s’est avéré qu’aucune étude portant sur les indicateurs de performance ou l’analyse de la performance sur le secteur de la PME en Algérie n’a été trouvée. </a:t>
            </a:r>
          </a:p>
          <a:p>
            <a:pPr algn="just" eaLnBrk="1" hangingPunct="1"/>
            <a:endParaRPr lang="fr-CA" sz="1900" dirty="0" smtClean="0"/>
          </a:p>
          <a:p>
            <a:pPr algn="just" eaLnBrk="1" hangingPunct="1"/>
            <a:r>
              <a:rPr lang="fr-CA" sz="1900" dirty="0" smtClean="0"/>
              <a:t>En conséquence, l’ANDPME a manifesté son intérêt à ce projet de recherche, suite aux différentes réunions avec son directeur, et ce vu l’objectif déclaré de la recherche. Alors, explicitement l’objectif de cette étude est :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8</a:t>
            </a:fld>
            <a:endParaRPr lang="en-US" smtClean="0">
              <a:latin typeface="Arial" charset="0"/>
            </a:endParaRPr>
          </a:p>
        </p:txBody>
      </p:sp>
    </p:spTree>
    <p:extLst>
      <p:ext uri="{BB962C8B-B14F-4D97-AF65-F5344CB8AC3E}">
        <p14:creationId xmlns:p14="http://schemas.microsoft.com/office/powerpoint/2010/main" val="426366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xfrm>
            <a:off x="709484" y="4287062"/>
            <a:ext cx="5669280" cy="3186591"/>
          </a:xfrm>
          <a:noFill/>
        </p:spPr>
        <p:txBody>
          <a:bodyPr wrap="square" numCol="1" anchor="t" anchorCtr="0" compatLnSpc="1">
            <a:prstTxWarp prst="textNoShape">
              <a:avLst/>
            </a:prstTxWarp>
            <a:normAutofit fontScale="92500" lnSpcReduction="10000"/>
          </a:bodyPr>
          <a:lstStyle/>
          <a:p>
            <a:pPr algn="just" eaLnBrk="1" hangingPunct="1"/>
            <a:endParaRPr lang="fr-FR" dirty="0" smtClean="0"/>
          </a:p>
          <a:p>
            <a:pPr algn="just" eaLnBrk="1" hangingPunct="1"/>
            <a:r>
              <a:rPr lang="fr-FR" dirty="0" smtClean="0"/>
              <a:t>L’objectif principal de l’étude est de faire une analyse de performance et de rechercher les déterminants clés de performance autant sur l’entreprise que sur l’environnement, spécifiquement les PME bénéficiaires d’un programme de mise à niveau. Cependant, pour les objectifs spécifiques, nous faisons une évaluations à ces programmes de mise à niveau, ce qui nous permet par la suite de les optimiser. </a:t>
            </a:r>
          </a:p>
          <a:p>
            <a:pPr algn="just" eaLnBrk="1" hangingPunct="1"/>
            <a:endParaRPr lang="fr-FR" dirty="0" smtClean="0"/>
          </a:p>
          <a:p>
            <a:pPr algn="just" eaLnBrk="1" hangingPunct="1"/>
            <a:r>
              <a:rPr lang="fr-FR" b="1" dirty="0" smtClean="0"/>
              <a:t>En ce qui </a:t>
            </a:r>
            <a:r>
              <a:rPr lang="fr-FR" dirty="0" smtClean="0"/>
              <a:t>nous concerne, en été 2011, nous avons effectué quelques entrevues non formels avec quelques entrepreneurs qui ont déjà bénéficié de programme de mise à niveau, et ce seulement dans la région de la capitale Alger. Le but était de sonder les entrepreneurs sur l’impact de ces programmes de mise à niveau sur l’amélioration de la compétitivité et de la performance de leurs entreprises. Selon leurs déclarations, nous étions bien surpris d’apprendre de leur part que l’effet de la mise à niveau sur les activités quotidiennes était infime et que ces programmes étaient une sorte de gaspillage d’argent. </a:t>
            </a:r>
          </a:p>
          <a:p>
            <a:pPr algn="just" eaLnBrk="1" hangingPunct="1"/>
            <a:endParaRPr lang="fr-FR" dirty="0" smtClean="0"/>
          </a:p>
          <a:p>
            <a:pPr algn="just" eaLnBrk="1" hangingPunct="1"/>
            <a:r>
              <a:rPr lang="fr-FR" dirty="0" smtClean="0"/>
              <a:t>C’est ici que notre conviction se renforce pour étudier ce phénomène en profondeur afin de comprendre l’impact des programmes de mise à niveau sur la performance de la PME algérienne sur un grand échantillon touchant tout le territoire algérien. </a:t>
            </a:r>
            <a:endParaRPr lang="fr-CA" dirty="0" smtClean="0"/>
          </a:p>
          <a:p>
            <a:pPr algn="just" eaLnBrk="1" hangingPunct="1"/>
            <a:endParaRPr lang="fr-CA" dirty="0" smtClean="0"/>
          </a:p>
          <a:p>
            <a:pPr algn="just" eaLnBrk="1" hangingPunct="1"/>
            <a:endParaRPr lang="en-US" dirty="0" smtClean="0"/>
          </a:p>
        </p:txBody>
      </p:sp>
      <p:sp>
        <p:nvSpPr>
          <p:cNvPr id="614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963676-1715-4331-AB60-27EE699FAA99}" type="slidenum">
              <a:rPr lang="en-US" smtClean="0">
                <a:latin typeface="Arial" charset="0"/>
              </a:rPr>
              <a:pPr>
                <a:defRPr/>
              </a:pPr>
              <a:t>9</a:t>
            </a:fld>
            <a:endParaRPr lang="en-US" smtClean="0">
              <a:latin typeface="Arial" charset="0"/>
            </a:endParaRPr>
          </a:p>
        </p:txBody>
      </p:sp>
    </p:spTree>
    <p:extLst>
      <p:ext uri="{BB962C8B-B14F-4D97-AF65-F5344CB8AC3E}">
        <p14:creationId xmlns:p14="http://schemas.microsoft.com/office/powerpoint/2010/main" val="259340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783626EA-1D69-4228-A340-68000C6C3D8D}" type="datetimeFigureOut">
              <a:rPr lang="en-US"/>
              <a:pPr>
                <a:defRPr/>
              </a:pPr>
              <a:t>1/7/2017</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ADD6775E-8FB2-4DC0-A0B7-1E75A1848C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FDB0745-71F4-4BEA-AE0E-DF495B544F15}" type="datetimeFigureOut">
              <a:rPr lang="en-US"/>
              <a:pPr>
                <a:defRPr/>
              </a:pPr>
              <a:t>1/7/2017</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DB92552-1687-4EB3-9A7F-C4DD15506C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BED9BC49-00C7-4877-BC2A-6C758D4BF0E5}" type="datetimeFigureOut">
              <a:rPr lang="en-US"/>
              <a:pPr>
                <a:defRPr/>
              </a:pPr>
              <a:t>1/7/2017</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3AA5443C-5379-4B8C-B1E2-B24D70C6EA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6D9FE617-014C-49E8-B361-0F905EDBE07B}" type="datetimeFigureOut">
              <a:rPr lang="en-US"/>
              <a:pPr>
                <a:defRPr/>
              </a:pPr>
              <a:t>1/7/2017</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A174728F-2BC4-4646-BAED-E159B88FAE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C905EE-C320-43BD-BC35-65570C6444F9}" type="datetimeFigureOut">
              <a:rPr lang="en-US"/>
              <a:pPr>
                <a:defRPr/>
              </a:pPr>
              <a:t>1/7/2017</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76B73CEE-8AFE-447C-A382-C48811FC01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00F1A394-5911-46FA-9781-331804670656}" type="datetimeFigureOut">
              <a:rPr lang="en-US"/>
              <a:pPr>
                <a:defRPr/>
              </a:pPr>
              <a:t>1/7/2017</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AF13BE2D-AC19-4188-8BCB-B47A78F592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7A8C2C61-8C76-4C4C-85FA-CCDA4A5F5566}" type="datetimeFigureOut">
              <a:rPr lang="en-US"/>
              <a:pPr>
                <a:defRPr/>
              </a:pPr>
              <a:t>1/7/2017</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1E99036E-B251-4865-BF37-45E790603B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7C22649A-9B4B-4DA1-B5CB-E8928335EC26}" type="datetimeFigureOut">
              <a:rPr lang="en-US"/>
              <a:pPr>
                <a:defRPr/>
              </a:pPr>
              <a:t>1/7/2017</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400E5919-8497-4675-A026-FB852DF3FD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6D31F2A-1A65-43AC-A4AE-24A81A579CAB}" type="datetimeFigureOut">
              <a:rPr lang="en-US"/>
              <a:pPr>
                <a:defRPr/>
              </a:pPr>
              <a:t>1/7/2017</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D2651CBE-17E1-4C57-BF12-2C819D948E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54AA889-DE82-48BE-A78D-93886A9E8E9C}" type="datetimeFigureOut">
              <a:rPr lang="en-US"/>
              <a:pPr>
                <a:defRPr/>
              </a:pPr>
              <a:t>1/7/2017</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8AF2D4F0-2E11-42BF-9CB8-59B2AB3EE0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0B0783C-0C6E-478F-AEC2-3CEAFE331CFB}" type="datetimeFigureOut">
              <a:rPr lang="en-US"/>
              <a:pPr>
                <a:defRPr/>
              </a:pPr>
              <a:t>1/7/2017</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58354FA2-0CC7-4D5D-9C53-34287C3CAD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921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0D6094-EB08-42D9-9121-D832D403DC02}" type="datetimeFigureOut">
              <a:rPr lang="en-US"/>
              <a:pPr>
                <a:defRPr/>
              </a:pPr>
              <a:t>1/7/2017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428C2E-F37C-498F-9131-5AED9A00C5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sg.uqam.ca/"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www.uqam.ca/" TargetMode="External"/><Relationship Id="rId4" Type="http://schemas.openxmlformats.org/officeDocument/2006/relationships/hyperlink" Target="http://www.phdadm.esg.uqam.ca/"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image" Target="../media/image6.png"/><Relationship Id="rId12"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uqam.ca/" TargetMode="External"/><Relationship Id="rId11" Type="http://schemas.openxmlformats.org/officeDocument/2006/relationships/package" Target="../embeddings/Microsoft_Word_Document2.docx"/><Relationship Id="rId5" Type="http://schemas.openxmlformats.org/officeDocument/2006/relationships/image" Target="../media/image5.png"/><Relationship Id="rId10" Type="http://schemas.openxmlformats.org/officeDocument/2006/relationships/oleObject" Target="../embeddings/oleObject2.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6.png"/><Relationship Id="rId12" Type="http://schemas.openxmlformats.org/officeDocument/2006/relationships/hyperlink" Target="Questionnaire%20de%20la%20recherche.pdf"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www.uqam.ca/" TargetMode="External"/><Relationship Id="rId11" Type="http://schemas.openxmlformats.org/officeDocument/2006/relationships/hyperlink" Target="Questionnaire%20de%20la%20recherche.docx" TargetMode="External"/><Relationship Id="rId5" Type="http://schemas.openxmlformats.org/officeDocument/2006/relationships/image" Target="../media/image5.png"/><Relationship Id="rId15" Type="http://schemas.openxmlformats.org/officeDocument/2006/relationships/image" Target="../media/image11.emf"/><Relationship Id="rId10" Type="http://schemas.openxmlformats.org/officeDocument/2006/relationships/hyperlink" Target="Tableaux%20des%20&#233;chelles%20de%20mesure.docx" TargetMode="External"/><Relationship Id="rId4" Type="http://schemas.openxmlformats.org/officeDocument/2006/relationships/hyperlink" Target="http://www.esg.uqam.ca/" TargetMode="External"/><Relationship Id="rId9" Type="http://schemas.openxmlformats.org/officeDocument/2006/relationships/image" Target="../media/image4.png"/><Relationship Id="rId14" Type="http://schemas.openxmlformats.org/officeDocument/2006/relationships/package" Target="../embeddings/Microsoft_Word_Document3.docx"/></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6.png"/><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www.uqam.ca/" TargetMode="External"/><Relationship Id="rId11" Type="http://schemas.openxmlformats.org/officeDocument/2006/relationships/package" Target="../embeddings/Microsoft_Word_Document4.docx"/><Relationship Id="rId5" Type="http://schemas.openxmlformats.org/officeDocument/2006/relationships/image" Target="../media/image5.png"/><Relationship Id="rId10" Type="http://schemas.openxmlformats.org/officeDocument/2006/relationships/oleObject" Target="../embeddings/oleObject4.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package" Target="../embeddings/Microsoft_Word_Document5.docx"/><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0.xml"/><Relationship Id="rId7" Type="http://schemas.openxmlformats.org/officeDocument/2006/relationships/image" Target="../media/image6.png"/><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www.uqam.ca/" TargetMode="External"/><Relationship Id="rId11" Type="http://schemas.openxmlformats.org/officeDocument/2006/relationships/package" Target="../embeddings/Microsoft_Word_Document6.docx"/><Relationship Id="rId5" Type="http://schemas.openxmlformats.org/officeDocument/2006/relationships/image" Target="../media/image5.png"/><Relationship Id="rId10" Type="http://schemas.openxmlformats.org/officeDocument/2006/relationships/oleObject" Target="../embeddings/oleObject6.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8.bin"/><Relationship Id="rId3" Type="http://schemas.openxmlformats.org/officeDocument/2006/relationships/notesSlide" Target="../notesSlides/notesSlide21.xml"/><Relationship Id="rId7" Type="http://schemas.openxmlformats.org/officeDocument/2006/relationships/image" Target="../media/image6.png"/><Relationship Id="rId12"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hyperlink" Target="http://www.uqam.ca/" TargetMode="External"/><Relationship Id="rId11" Type="http://schemas.openxmlformats.org/officeDocument/2006/relationships/package" Target="../embeddings/Microsoft_Word_Document7.docx"/><Relationship Id="rId5" Type="http://schemas.openxmlformats.org/officeDocument/2006/relationships/image" Target="../media/image5.png"/><Relationship Id="rId15" Type="http://schemas.openxmlformats.org/officeDocument/2006/relationships/image" Target="../media/image16.emf"/><Relationship Id="rId10" Type="http://schemas.openxmlformats.org/officeDocument/2006/relationships/oleObject" Target="../embeddings/oleObject7.bin"/><Relationship Id="rId4" Type="http://schemas.openxmlformats.org/officeDocument/2006/relationships/hyperlink" Target="http://www.esg.uqam.ca/" TargetMode="External"/><Relationship Id="rId9" Type="http://schemas.openxmlformats.org/officeDocument/2006/relationships/image" Target="../media/image4.png"/><Relationship Id="rId14" Type="http://schemas.openxmlformats.org/officeDocument/2006/relationships/package" Target="../embeddings/Microsoft_Word_Document8.docx"/></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4.xml"/><Relationship Id="rId7" Type="http://schemas.openxmlformats.org/officeDocument/2006/relationships/hyperlink" Target="http://www.esg.uqam.ca/" TargetMode="Externa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image" Target="../media/image3.png"/><Relationship Id="rId5" Type="http://schemas.openxmlformats.org/officeDocument/2006/relationships/package" Target="../embeddings/Microsoft_Word_Document9.docx"/><Relationship Id="rId10" Type="http://schemas.openxmlformats.org/officeDocument/2006/relationships/image" Target="../media/image6.png"/><Relationship Id="rId4" Type="http://schemas.openxmlformats.org/officeDocument/2006/relationships/oleObject" Target="../embeddings/oleObject9.bin"/><Relationship Id="rId9" Type="http://schemas.openxmlformats.org/officeDocument/2006/relationships/hyperlink" Target="http://www.uqam.c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6.xml"/><Relationship Id="rId7" Type="http://schemas.openxmlformats.org/officeDocument/2006/relationships/image" Target="../media/image6.png"/><Relationship Id="rId12"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hyperlink" Target="http://www.uqam.ca/" TargetMode="External"/><Relationship Id="rId11" Type="http://schemas.openxmlformats.org/officeDocument/2006/relationships/package" Target="../embeddings/Microsoft_Word_Document10.docx"/><Relationship Id="rId5" Type="http://schemas.openxmlformats.org/officeDocument/2006/relationships/image" Target="../media/image5.png"/><Relationship Id="rId10" Type="http://schemas.openxmlformats.org/officeDocument/2006/relationships/oleObject" Target="../embeddings/oleObject10.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20.emf"/></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2.xml"/><Relationship Id="rId7" Type="http://schemas.openxmlformats.org/officeDocument/2006/relationships/image" Target="../media/image6.png"/><Relationship Id="rId12"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hyperlink" Target="http://www.uqam.ca/" TargetMode="External"/><Relationship Id="rId11" Type="http://schemas.openxmlformats.org/officeDocument/2006/relationships/package" Target="../embeddings/Microsoft_Word_Document11.docx"/><Relationship Id="rId5" Type="http://schemas.openxmlformats.org/officeDocument/2006/relationships/image" Target="../media/image5.png"/><Relationship Id="rId10" Type="http://schemas.openxmlformats.org/officeDocument/2006/relationships/oleObject" Target="../embeddings/oleObject11.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8.xml"/><Relationship Id="rId7" Type="http://schemas.openxmlformats.org/officeDocument/2006/relationships/image" Target="../media/image6.png"/><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hyperlink" Target="http://www.uqam.ca/" TargetMode="External"/><Relationship Id="rId11" Type="http://schemas.openxmlformats.org/officeDocument/2006/relationships/package" Target="../embeddings/Microsoft_Word_Document12.docx"/><Relationship Id="rId5" Type="http://schemas.openxmlformats.org/officeDocument/2006/relationships/image" Target="../media/image5.png"/><Relationship Id="rId10" Type="http://schemas.openxmlformats.org/officeDocument/2006/relationships/oleObject" Target="../embeddings/oleObject12.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9.xml"/><Relationship Id="rId7" Type="http://schemas.openxmlformats.org/officeDocument/2006/relationships/image" Target="../media/image6.png"/><Relationship Id="rId12"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hyperlink" Target="http://www.uqam.ca/" TargetMode="External"/><Relationship Id="rId11" Type="http://schemas.openxmlformats.org/officeDocument/2006/relationships/package" Target="../embeddings/Microsoft_Word_Document13.docx"/><Relationship Id="rId5" Type="http://schemas.openxmlformats.org/officeDocument/2006/relationships/image" Target="../media/image5.png"/><Relationship Id="rId10" Type="http://schemas.openxmlformats.org/officeDocument/2006/relationships/oleObject" Target="../embeddings/oleObject13.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esg.uqam.c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0.xml"/><Relationship Id="rId7" Type="http://schemas.openxmlformats.org/officeDocument/2006/relationships/image" Target="../media/image6.png"/><Relationship Id="rId12"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hyperlink" Target="http://www.uqam.ca/" TargetMode="External"/><Relationship Id="rId11" Type="http://schemas.openxmlformats.org/officeDocument/2006/relationships/package" Target="../embeddings/Microsoft_Word_Document14.docx"/><Relationship Id="rId5" Type="http://schemas.openxmlformats.org/officeDocument/2006/relationships/image" Target="../media/image5.png"/><Relationship Id="rId10" Type="http://schemas.openxmlformats.org/officeDocument/2006/relationships/oleObject" Target="../embeddings/oleObject14.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5.emf"/><Relationship Id="rId5" Type="http://schemas.openxmlformats.org/officeDocument/2006/relationships/package" Target="../embeddings/Microsoft_Word_Document15.docx"/><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6.emf"/><Relationship Id="rId5" Type="http://schemas.openxmlformats.org/officeDocument/2006/relationships/package" Target="../embeddings/Microsoft_Word_Document16.docx"/><Relationship Id="rId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esg.uqam.ca/"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6.png"/><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uqam.ca/" TargetMode="External"/><Relationship Id="rId11" Type="http://schemas.openxmlformats.org/officeDocument/2006/relationships/package" Target="../embeddings/Microsoft_Word_Document1.docx"/><Relationship Id="rId5" Type="http://schemas.openxmlformats.org/officeDocument/2006/relationships/image" Target="../media/image5.png"/><Relationship Id="rId10" Type="http://schemas.openxmlformats.org/officeDocument/2006/relationships/oleObject" Target="../embeddings/oleObject1.bin"/><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banniereContenu"/>
          <p:cNvPicPr>
            <a:picLocks noChangeAspect="1" noChangeArrowheads="1"/>
          </p:cNvPicPr>
          <p:nvPr/>
        </p:nvPicPr>
        <p:blipFill>
          <a:blip r:embed="rId3" cstate="print"/>
          <a:srcRect/>
          <a:stretch>
            <a:fillRect/>
          </a:stretch>
        </p:blipFill>
        <p:spPr bwMode="auto">
          <a:xfrm>
            <a:off x="0" y="332656"/>
            <a:ext cx="9144000" cy="762000"/>
          </a:xfrm>
          <a:prstGeom prst="rect">
            <a:avLst/>
          </a:prstGeom>
          <a:noFill/>
          <a:ln w="9525">
            <a:noFill/>
            <a:miter lim="800000"/>
            <a:headEnd/>
            <a:tailEnd/>
          </a:ln>
        </p:spPr>
      </p:pic>
      <p:pic>
        <p:nvPicPr>
          <p:cNvPr id="10243" name="Picture 11" descr="Doctorat en administration (Ph. D.)">
            <a:hlinkClick r:id="rId4"/>
          </p:cNvPr>
          <p:cNvPicPr>
            <a:picLocks noChangeAspect="1" noChangeArrowheads="1"/>
          </p:cNvPicPr>
          <p:nvPr/>
        </p:nvPicPr>
        <p:blipFill>
          <a:blip r:embed="rId5" cstate="print"/>
          <a:srcRect/>
          <a:stretch>
            <a:fillRect/>
          </a:stretch>
        </p:blipFill>
        <p:spPr bwMode="auto">
          <a:xfrm>
            <a:off x="0" y="44624"/>
            <a:ext cx="9144000" cy="328309"/>
          </a:xfrm>
          <a:prstGeom prst="rect">
            <a:avLst/>
          </a:prstGeom>
          <a:noFill/>
          <a:ln w="9525">
            <a:noFill/>
            <a:miter lim="800000"/>
            <a:headEnd/>
            <a:tailEnd/>
          </a:ln>
        </p:spPr>
      </p:pic>
      <p:pic>
        <p:nvPicPr>
          <p:cNvPr id="10244" name="Picture 13" descr="menuImage"/>
          <p:cNvPicPr>
            <a:picLocks noChangeAspect="1" noChangeArrowheads="1"/>
          </p:cNvPicPr>
          <p:nvPr/>
        </p:nvPicPr>
        <p:blipFill>
          <a:blip r:embed="rId6" cstate="print"/>
          <a:srcRect/>
          <a:stretch>
            <a:fillRect/>
          </a:stretch>
        </p:blipFill>
        <p:spPr bwMode="auto">
          <a:xfrm>
            <a:off x="395536" y="4941168"/>
            <a:ext cx="1785937" cy="1071563"/>
          </a:xfrm>
          <a:prstGeom prst="rect">
            <a:avLst/>
          </a:prstGeom>
          <a:noFill/>
          <a:ln w="9525">
            <a:noFill/>
            <a:miter lim="800000"/>
            <a:headEnd/>
            <a:tailEnd/>
          </a:ln>
        </p:spPr>
      </p:pic>
      <p:pic>
        <p:nvPicPr>
          <p:cNvPr id="10245" name="Picture 15" descr="menuLogo"/>
          <p:cNvPicPr>
            <a:picLocks noChangeAspect="1" noChangeArrowheads="1"/>
          </p:cNvPicPr>
          <p:nvPr/>
        </p:nvPicPr>
        <p:blipFill>
          <a:blip r:embed="rId7" cstate="print"/>
          <a:srcRect/>
          <a:stretch>
            <a:fillRect/>
          </a:stretch>
        </p:blipFill>
        <p:spPr bwMode="auto">
          <a:xfrm>
            <a:off x="7452320" y="5786438"/>
            <a:ext cx="2000250" cy="1071562"/>
          </a:xfrm>
          <a:prstGeom prst="rect">
            <a:avLst/>
          </a:prstGeom>
          <a:noFill/>
          <a:ln w="9525">
            <a:noFill/>
            <a:miter lim="800000"/>
            <a:headEnd/>
            <a:tailEnd/>
          </a:ln>
        </p:spPr>
      </p:pic>
      <p:pic>
        <p:nvPicPr>
          <p:cNvPr id="10246" name="Picture 4" descr="ESG - École des sciences de la gestion">
            <a:hlinkClick r:id="rId8" tooltip="ESG - École des sciences de la gestion"/>
          </p:cNvPr>
          <p:cNvPicPr>
            <a:picLocks noChangeAspect="1" noChangeArrowheads="1"/>
          </p:cNvPicPr>
          <p:nvPr/>
        </p:nvPicPr>
        <p:blipFill>
          <a:blip r:embed="rId9" cstate="print"/>
          <a:srcRect/>
          <a:stretch>
            <a:fillRect/>
          </a:stretch>
        </p:blipFill>
        <p:spPr bwMode="auto">
          <a:xfrm>
            <a:off x="0" y="5949950"/>
            <a:ext cx="923925" cy="647700"/>
          </a:xfrm>
          <a:prstGeom prst="rect">
            <a:avLst/>
          </a:prstGeom>
          <a:noFill/>
          <a:ln w="9525">
            <a:noFill/>
            <a:miter lim="800000"/>
            <a:headEnd/>
            <a:tailEnd/>
          </a:ln>
        </p:spPr>
      </p:pic>
      <p:pic>
        <p:nvPicPr>
          <p:cNvPr id="10247" name="Picture 5" descr="UQAM - Université du Québec à Montréal">
            <a:hlinkClick r:id="rId10" tooltip="UQAM - Université du Québec à Montréal"/>
          </p:cNvPr>
          <p:cNvPicPr>
            <a:picLocks noChangeAspect="1" noChangeArrowheads="1"/>
          </p:cNvPicPr>
          <p:nvPr/>
        </p:nvPicPr>
        <p:blipFill>
          <a:blip r:embed="rId11" cstate="print"/>
          <a:srcRect/>
          <a:stretch>
            <a:fillRect/>
          </a:stretch>
        </p:blipFill>
        <p:spPr bwMode="auto">
          <a:xfrm>
            <a:off x="1116013" y="5949950"/>
            <a:ext cx="923925" cy="647700"/>
          </a:xfrm>
          <a:prstGeom prst="rect">
            <a:avLst/>
          </a:prstGeom>
          <a:noFill/>
          <a:ln w="9525">
            <a:noFill/>
            <a:miter lim="800000"/>
            <a:headEnd/>
            <a:tailEnd/>
          </a:ln>
        </p:spPr>
      </p:pic>
      <p:sp>
        <p:nvSpPr>
          <p:cNvPr id="10248" name="ZoneTexte 9"/>
          <p:cNvSpPr txBox="1">
            <a:spLocks noChangeArrowheads="1"/>
          </p:cNvSpPr>
          <p:nvPr/>
        </p:nvSpPr>
        <p:spPr bwMode="auto">
          <a:xfrm>
            <a:off x="2771800" y="4653136"/>
            <a:ext cx="4896544" cy="1384995"/>
          </a:xfrm>
          <a:prstGeom prst="rect">
            <a:avLst/>
          </a:prstGeom>
          <a:noFill/>
          <a:ln w="9525">
            <a:noFill/>
            <a:miter lim="800000"/>
            <a:headEnd/>
            <a:tailEnd/>
          </a:ln>
        </p:spPr>
        <p:txBody>
          <a:bodyPr wrap="square">
            <a:spAutoFit/>
          </a:bodyPr>
          <a:lstStyle/>
          <a:p>
            <a:r>
              <a:rPr lang="fr-FR" sz="1200" b="1" dirty="0" smtClean="0">
                <a:solidFill>
                  <a:srgbClr val="FF0000"/>
                </a:solidFill>
              </a:rPr>
              <a:t>Préparée par </a:t>
            </a:r>
            <a:r>
              <a:rPr lang="fr-FR" sz="1200" b="1" dirty="0" smtClean="0"/>
              <a:t>:</a:t>
            </a:r>
            <a:r>
              <a:rPr lang="fr-FR" sz="1200" dirty="0" smtClean="0"/>
              <a:t> Boudjemaa Amroune, doctorant, (</a:t>
            </a:r>
            <a:r>
              <a:rPr lang="fr-FR" sz="1200" b="1" dirty="0" smtClean="0"/>
              <a:t>ESG_UQAM</a:t>
            </a:r>
            <a:r>
              <a:rPr lang="fr-FR" sz="1200" dirty="0" smtClean="0"/>
              <a:t>) </a:t>
            </a:r>
            <a:endParaRPr lang="fr-CA" sz="1200" dirty="0" smtClean="0"/>
          </a:p>
          <a:p>
            <a:r>
              <a:rPr lang="fr-FR" sz="1200" b="1" dirty="0" smtClean="0"/>
              <a:t> </a:t>
            </a:r>
            <a:endParaRPr lang="fr-CA" sz="1200" dirty="0" smtClean="0"/>
          </a:p>
          <a:p>
            <a:r>
              <a:rPr lang="fr-FR" sz="1200" b="1" dirty="0" smtClean="0">
                <a:solidFill>
                  <a:srgbClr val="FF0000"/>
                </a:solidFill>
              </a:rPr>
              <a:t>Comité d’encadrement  </a:t>
            </a:r>
            <a:endParaRPr lang="fr-CA" sz="1200" dirty="0" smtClean="0">
              <a:solidFill>
                <a:srgbClr val="FF0000"/>
              </a:solidFill>
            </a:endParaRPr>
          </a:p>
          <a:p>
            <a:r>
              <a:rPr lang="fr-FR" sz="1200" b="1" dirty="0" smtClean="0"/>
              <a:t>   </a:t>
            </a:r>
            <a:endParaRPr lang="fr-CA" sz="1200" dirty="0" smtClean="0"/>
          </a:p>
          <a:p>
            <a:r>
              <a:rPr lang="fr-FR" sz="1200" b="1" dirty="0" smtClean="0"/>
              <a:t>   Monsieur </a:t>
            </a:r>
            <a:r>
              <a:rPr lang="fr-FR" sz="1200" dirty="0" smtClean="0"/>
              <a:t>Bernard Prosper, </a:t>
            </a:r>
            <a:r>
              <a:rPr lang="fr-FR" sz="1200" dirty="0" err="1" smtClean="0"/>
              <a:t>Ph.D</a:t>
            </a:r>
            <a:r>
              <a:rPr lang="fr-FR" sz="1200" dirty="0" smtClean="0"/>
              <a:t>, (UQAM)</a:t>
            </a:r>
            <a:endParaRPr lang="fr-CA" sz="1200" dirty="0" smtClean="0"/>
          </a:p>
          <a:p>
            <a:r>
              <a:rPr lang="fr-FR" sz="1200" b="1" dirty="0" smtClean="0"/>
              <a:t>   Monsieur </a:t>
            </a:r>
            <a:r>
              <a:rPr lang="fr-FR" sz="1200" dirty="0" smtClean="0"/>
              <a:t>Michel Plaisent, </a:t>
            </a:r>
            <a:r>
              <a:rPr lang="fr-FR" sz="1200" dirty="0" err="1" smtClean="0"/>
              <a:t>Ph.D</a:t>
            </a:r>
            <a:r>
              <a:rPr lang="fr-FR" sz="1200" dirty="0" smtClean="0"/>
              <a:t>, (UQAM)</a:t>
            </a:r>
            <a:endParaRPr lang="fr-CA" sz="1200" dirty="0" smtClean="0"/>
          </a:p>
          <a:p>
            <a:r>
              <a:rPr lang="fr-FR" sz="1200" b="1" dirty="0" smtClean="0"/>
              <a:t>   Monsieur </a:t>
            </a:r>
            <a:r>
              <a:rPr lang="fr-FR" sz="1200" dirty="0" smtClean="0"/>
              <a:t>Taieb Hafsi, </a:t>
            </a:r>
            <a:r>
              <a:rPr lang="fr-FR" sz="1200" dirty="0" err="1" smtClean="0"/>
              <a:t>Ph.D</a:t>
            </a:r>
            <a:r>
              <a:rPr lang="fr-FR" sz="1200" dirty="0" smtClean="0"/>
              <a:t>, (HEC)</a:t>
            </a:r>
            <a:endParaRPr lang="fr-CA" b="1" i="1" dirty="0">
              <a:solidFill>
                <a:srgbClr val="CC0000"/>
              </a:solidFill>
              <a:latin typeface="Calibri" pitchFamily="34" charset="0"/>
            </a:endParaRPr>
          </a:p>
        </p:txBody>
      </p:sp>
      <p:sp>
        <p:nvSpPr>
          <p:cNvPr id="2059" name="Espace réservé du numéro de diapositive 11"/>
          <p:cNvSpPr>
            <a:spLocks noGrp="1"/>
          </p:cNvSpPr>
          <p:nvPr>
            <p:ph type="sldNum" sz="quarter" idx="12"/>
          </p:nvPr>
        </p:nvSpPr>
        <p:spPr/>
        <p:txBody>
          <a:bodyPr/>
          <a:lstStyle/>
          <a:p>
            <a:pPr>
              <a:defRPr/>
            </a:pPr>
            <a:fld id="{9F8C693D-E4AF-4DB7-B7B3-C5813EB06B65}" type="slidenum">
              <a:rPr lang="fr-CA">
                <a:latin typeface="Arial" charset="0"/>
              </a:rPr>
              <a:pPr>
                <a:defRPr/>
              </a:pPr>
              <a:t>1</a:t>
            </a:fld>
            <a:endParaRPr lang="fr-CA">
              <a:latin typeface="Arial" charset="0"/>
            </a:endParaRPr>
          </a:p>
        </p:txBody>
      </p:sp>
      <p:sp>
        <p:nvSpPr>
          <p:cNvPr id="10251" name="ZoneTexte 18"/>
          <p:cNvSpPr txBox="1">
            <a:spLocks noChangeArrowheads="1"/>
          </p:cNvSpPr>
          <p:nvPr/>
        </p:nvSpPr>
        <p:spPr bwMode="auto">
          <a:xfrm>
            <a:off x="719064" y="3052117"/>
            <a:ext cx="7741368" cy="1384995"/>
          </a:xfrm>
          <a:prstGeom prst="rect">
            <a:avLst/>
          </a:prstGeom>
          <a:noFill/>
          <a:ln w="9525">
            <a:noFill/>
            <a:miter lim="800000"/>
            <a:headEnd/>
            <a:tailEnd/>
          </a:ln>
        </p:spPr>
        <p:txBody>
          <a:bodyPr wrap="square">
            <a:spAutoFit/>
          </a:bodyPr>
          <a:lstStyle/>
          <a:p>
            <a:pPr algn="ctr"/>
            <a:r>
              <a:rPr lang="fr-FR" sz="2800" b="1" i="1" dirty="0" smtClean="0">
                <a:solidFill>
                  <a:srgbClr val="0308E7"/>
                </a:solidFill>
                <a:latin typeface="Franklin Gothic Demi" pitchFamily="34" charset="0"/>
              </a:rPr>
              <a:t>Adaptation de la PME dans un environnement ouvert et intense, analyse de la performance : </a:t>
            </a:r>
          </a:p>
          <a:p>
            <a:pPr algn="ctr"/>
            <a:r>
              <a:rPr lang="fr-FR" sz="2800" b="1" i="1" dirty="0" smtClean="0">
                <a:solidFill>
                  <a:srgbClr val="0308E7"/>
                </a:solidFill>
                <a:latin typeface="Franklin Gothic Demi" pitchFamily="34" charset="0"/>
              </a:rPr>
              <a:t>cas de l’Algérie </a:t>
            </a:r>
            <a:endParaRPr lang="en-US" dirty="0">
              <a:latin typeface="Calibri" pitchFamily="34" charset="0"/>
            </a:endParaRPr>
          </a:p>
        </p:txBody>
      </p:sp>
      <p:sp>
        <p:nvSpPr>
          <p:cNvPr id="12" name="ZoneTexte 18"/>
          <p:cNvSpPr txBox="1">
            <a:spLocks noChangeArrowheads="1"/>
          </p:cNvSpPr>
          <p:nvPr/>
        </p:nvSpPr>
        <p:spPr bwMode="auto">
          <a:xfrm>
            <a:off x="755576" y="1179909"/>
            <a:ext cx="7776864" cy="1384995"/>
          </a:xfrm>
          <a:prstGeom prst="rect">
            <a:avLst/>
          </a:prstGeom>
          <a:noFill/>
          <a:ln w="9525">
            <a:noFill/>
            <a:miter lim="800000"/>
            <a:headEnd/>
            <a:tailEnd/>
          </a:ln>
        </p:spPr>
        <p:txBody>
          <a:bodyPr wrap="square">
            <a:spAutoFit/>
          </a:bodyPr>
          <a:lstStyle/>
          <a:p>
            <a:pPr algn="ctr"/>
            <a:r>
              <a:rPr lang="fr-FR" sz="1400" b="1" i="1" dirty="0" smtClean="0">
                <a:solidFill>
                  <a:srgbClr val="C00000"/>
                </a:solidFill>
                <a:latin typeface="Franklin Gothic Demi" pitchFamily="34" charset="0"/>
              </a:rPr>
              <a:t>SYMPOSIUM INTERNATIONAL </a:t>
            </a:r>
          </a:p>
          <a:p>
            <a:pPr algn="ctr"/>
            <a:endParaRPr lang="fr-FR" sz="1400" b="1" i="1" dirty="0" smtClean="0">
              <a:solidFill>
                <a:srgbClr val="C00000"/>
              </a:solidFill>
              <a:latin typeface="Franklin Gothic Demi" pitchFamily="34" charset="0"/>
            </a:endParaRPr>
          </a:p>
          <a:p>
            <a:pPr algn="ctr"/>
            <a:r>
              <a:rPr lang="fr-FR" sz="1400" b="1" i="1" dirty="0" smtClean="0">
                <a:solidFill>
                  <a:srgbClr val="C00000"/>
                </a:solidFill>
                <a:latin typeface="Franklin Gothic Demi" pitchFamily="34" charset="0"/>
              </a:rPr>
              <a:t>ATELIER DOCTORAL INTERNATIONAL DE RECHERCHE EN MANAGEMENT ET STRATÉGIES DES ORGANISATIONS PUBLIQUES</a:t>
            </a:r>
          </a:p>
          <a:p>
            <a:pPr algn="ctr"/>
            <a:endParaRPr lang="fr-FR" sz="1400" b="1" i="1" dirty="0" smtClean="0">
              <a:solidFill>
                <a:srgbClr val="C00000"/>
              </a:solidFill>
              <a:latin typeface="Franklin Gothic Demi" pitchFamily="34" charset="0"/>
            </a:endParaRPr>
          </a:p>
          <a:p>
            <a:pPr algn="ctr"/>
            <a:r>
              <a:rPr lang="fr-FR" sz="1400" b="1" i="1" dirty="0" smtClean="0">
                <a:solidFill>
                  <a:srgbClr val="C00000"/>
                </a:solidFill>
                <a:latin typeface="Franklin Gothic Demi" pitchFamily="34" charset="0"/>
              </a:rPr>
              <a:t>Québec, le 15 novembre 2012  </a:t>
            </a:r>
            <a:endParaRPr lang="en-US" sz="14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900113" y="1484313"/>
            <a:ext cx="7162800" cy="5029200"/>
          </a:xfrm>
          <a:prstGeom prst="rect">
            <a:avLst/>
          </a:prstGeom>
          <a:noFill/>
          <a:ln w="9525">
            <a:noFill/>
            <a:miter lim="800000"/>
            <a:headEnd/>
            <a:tailEnd/>
          </a:ln>
        </p:spPr>
        <p:txBody>
          <a:bodyPr anchor="ctr" anchorCtr="1"/>
          <a:lstStyle/>
          <a:p>
            <a:pPr algn="ctr"/>
            <a:r>
              <a:rPr lang="fr-CA" sz="4400">
                <a:solidFill>
                  <a:schemeClr val="tx2"/>
                </a:solidFill>
              </a:rPr>
              <a:t/>
            </a:r>
            <a:br>
              <a:rPr lang="fr-CA" sz="4400">
                <a:solidFill>
                  <a:schemeClr val="tx2"/>
                </a:solidFill>
              </a:rPr>
            </a:br>
            <a:r>
              <a:rPr lang="fr-CA" sz="2800">
                <a:solidFill>
                  <a:srgbClr val="A50021"/>
                </a:solidFill>
              </a:rPr>
              <a:t/>
            </a:r>
            <a:br>
              <a:rPr lang="fr-CA" sz="2800">
                <a:solidFill>
                  <a:srgbClr val="A50021"/>
                </a:solidFill>
              </a:rPr>
            </a:br>
            <a:r>
              <a:rPr lang="fr-CA" sz="2800">
                <a:solidFill>
                  <a:srgbClr val="A50021"/>
                </a:solidFill>
              </a:rPr>
              <a:t/>
            </a:r>
            <a:br>
              <a:rPr lang="fr-CA" sz="2800">
                <a:solidFill>
                  <a:srgbClr val="A50021"/>
                </a:solidFill>
              </a:rPr>
            </a:br>
            <a:r>
              <a:rPr lang="fr-CA" sz="4400">
                <a:solidFill>
                  <a:schemeClr val="tx2"/>
                </a:solidFill>
              </a:rPr>
              <a:t/>
            </a:r>
            <a:br>
              <a:rPr lang="fr-CA" sz="4400">
                <a:solidFill>
                  <a:schemeClr val="tx2"/>
                </a:solidFill>
              </a:rPr>
            </a:br>
            <a:endParaRPr lang="fr-CA" sz="2000">
              <a:solidFill>
                <a:schemeClr val="tx2"/>
              </a:solidFill>
            </a:endParaRPr>
          </a:p>
        </p:txBody>
      </p:sp>
      <p:grpSp>
        <p:nvGrpSpPr>
          <p:cNvPr id="2" name="Group 12"/>
          <p:cNvGrpSpPr>
            <a:grpSpLocks/>
          </p:cNvGrpSpPr>
          <p:nvPr/>
        </p:nvGrpSpPr>
        <p:grpSpPr bwMode="auto">
          <a:xfrm>
            <a:off x="214313" y="785813"/>
            <a:ext cx="8643937" cy="1923107"/>
            <a:chOff x="793" y="1298"/>
            <a:chExt cx="3538" cy="1497"/>
          </a:xfrm>
        </p:grpSpPr>
        <p:sp>
          <p:nvSpPr>
            <p:cNvPr id="30732" name="Line 13"/>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3" name="Line 14"/>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4" name="AutoShape 15"/>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grpSp>
        <p:nvGrpSpPr>
          <p:cNvPr id="3" name="Group 16"/>
          <p:cNvGrpSpPr>
            <a:grpSpLocks/>
          </p:cNvGrpSpPr>
          <p:nvPr/>
        </p:nvGrpSpPr>
        <p:grpSpPr bwMode="auto">
          <a:xfrm>
            <a:off x="500062" y="2132856"/>
            <a:ext cx="8320410" cy="4104456"/>
            <a:chOff x="793" y="1298"/>
            <a:chExt cx="3538" cy="1497"/>
          </a:xfrm>
        </p:grpSpPr>
        <p:sp>
          <p:nvSpPr>
            <p:cNvPr id="30729" name="Line 17"/>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0" name="Line 18"/>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1" name="AutoShape 19"/>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0485" name="ZoneTexte 24"/>
          <p:cNvSpPr txBox="1">
            <a:spLocks noChangeArrowheads="1"/>
          </p:cNvSpPr>
          <p:nvPr/>
        </p:nvSpPr>
        <p:spPr bwMode="auto">
          <a:xfrm>
            <a:off x="2071688" y="142875"/>
            <a:ext cx="5236616" cy="584775"/>
          </a:xfrm>
          <a:prstGeom prst="rect">
            <a:avLst/>
          </a:prstGeom>
          <a:noFill/>
          <a:ln w="9525">
            <a:noFill/>
            <a:miter lim="800000"/>
            <a:headEnd/>
            <a:tailEnd/>
          </a:ln>
        </p:spPr>
        <p:txBody>
          <a:bodyPr wrap="square">
            <a:spAutoFit/>
          </a:bodyPr>
          <a:lstStyle/>
          <a:p>
            <a:r>
              <a:rPr lang="fr-CA" sz="3200" b="1" i="1" dirty="0" smtClean="0">
                <a:solidFill>
                  <a:srgbClr val="0308E7"/>
                </a:solidFill>
                <a:latin typeface="Franklin Gothic Demi" pitchFamily="34" charset="0"/>
              </a:rPr>
              <a:t>Questions </a:t>
            </a:r>
            <a:r>
              <a:rPr lang="fr-CA" sz="3200" b="1" i="1" dirty="0">
                <a:solidFill>
                  <a:srgbClr val="0308E7"/>
                </a:solidFill>
                <a:latin typeface="Franklin Gothic Demi" pitchFamily="34" charset="0"/>
              </a:rPr>
              <a:t>de </a:t>
            </a:r>
            <a:r>
              <a:rPr lang="fr-CA" sz="3200" b="1" i="1" dirty="0" smtClean="0">
                <a:solidFill>
                  <a:srgbClr val="0308E7"/>
                </a:solidFill>
                <a:latin typeface="Franklin Gothic Demi" pitchFamily="34" charset="0"/>
              </a:rPr>
              <a:t>la recherche</a:t>
            </a:r>
            <a:r>
              <a:rPr lang="fr-CA" sz="3200" i="1" dirty="0" smtClean="0">
                <a:solidFill>
                  <a:srgbClr val="0308E7"/>
                </a:solidFill>
                <a:latin typeface="Franklin Gothic Demi" pitchFamily="34" charset="0"/>
              </a:rPr>
              <a:t> </a:t>
            </a:r>
            <a:endParaRPr lang="en-US" sz="3200" i="1" dirty="0">
              <a:solidFill>
                <a:srgbClr val="0308E7"/>
              </a:solidFill>
              <a:latin typeface="Franklin Gothic Demi" pitchFamily="34" charset="0"/>
            </a:endParaRPr>
          </a:p>
        </p:txBody>
      </p:sp>
      <p:sp>
        <p:nvSpPr>
          <p:cNvPr id="20486" name="ZoneTexte 23"/>
          <p:cNvSpPr txBox="1">
            <a:spLocks noChangeArrowheads="1"/>
          </p:cNvSpPr>
          <p:nvPr/>
        </p:nvSpPr>
        <p:spPr bwMode="auto">
          <a:xfrm>
            <a:off x="539552" y="1196752"/>
            <a:ext cx="8286750" cy="954107"/>
          </a:xfrm>
          <a:prstGeom prst="rect">
            <a:avLst/>
          </a:prstGeom>
          <a:noFill/>
          <a:ln w="9525">
            <a:noFill/>
            <a:miter lim="800000"/>
            <a:headEnd/>
            <a:tailEnd/>
          </a:ln>
        </p:spPr>
        <p:txBody>
          <a:bodyPr>
            <a:spAutoFit/>
          </a:bodyPr>
          <a:lstStyle/>
          <a:p>
            <a:pPr algn="ctr"/>
            <a:r>
              <a:rPr lang="fr-CA" sz="2800" b="1" dirty="0" smtClean="0">
                <a:latin typeface="+mn-lt"/>
              </a:rPr>
              <a:t>Quel est l’impact des programmes d’adaptation sur la performance de la PME: cas de l’Algérie?</a:t>
            </a:r>
            <a:endParaRPr lang="fr-CA" sz="2800" dirty="0">
              <a:latin typeface="+mn-lt"/>
            </a:endParaRPr>
          </a:p>
        </p:txBody>
      </p:sp>
      <p:sp>
        <p:nvSpPr>
          <p:cNvPr id="20487" name="ZoneTexte 24"/>
          <p:cNvSpPr txBox="1">
            <a:spLocks noChangeArrowheads="1"/>
          </p:cNvSpPr>
          <p:nvPr/>
        </p:nvSpPr>
        <p:spPr bwMode="auto">
          <a:xfrm>
            <a:off x="755576" y="2599452"/>
            <a:ext cx="8143875" cy="3524042"/>
          </a:xfrm>
          <a:prstGeom prst="rect">
            <a:avLst/>
          </a:prstGeom>
          <a:noFill/>
          <a:ln w="9525">
            <a:noFill/>
            <a:miter lim="800000"/>
            <a:headEnd/>
            <a:tailEnd/>
          </a:ln>
        </p:spPr>
        <p:txBody>
          <a:bodyPr wrap="square">
            <a:spAutoFit/>
          </a:bodyPr>
          <a:lstStyle/>
          <a:p>
            <a:pPr algn="just">
              <a:lnSpc>
                <a:spcPct val="150000"/>
              </a:lnSpc>
            </a:pPr>
            <a:r>
              <a:rPr lang="fr-CA" dirty="0">
                <a:latin typeface="Calibri" pitchFamily="34" charset="0"/>
              </a:rPr>
              <a:t>De façon plus spécifique, notre recherche </a:t>
            </a:r>
            <a:r>
              <a:rPr lang="fr-CA" dirty="0" smtClean="0">
                <a:latin typeface="Calibri" pitchFamily="34" charset="0"/>
              </a:rPr>
              <a:t>vise à répondre aux questions suivantes :</a:t>
            </a:r>
          </a:p>
          <a:p>
            <a:pPr lvl="0" algn="just"/>
            <a:endParaRPr lang="fr-CA" dirty="0" smtClean="0"/>
          </a:p>
          <a:p>
            <a:pPr marL="342900" lvl="0" indent="-342900" algn="just">
              <a:buClr>
                <a:srgbClr val="FF0000"/>
              </a:buClr>
              <a:buFont typeface="+mj-lt"/>
              <a:buAutoNum type="arabicParenR"/>
            </a:pPr>
            <a:r>
              <a:rPr lang="fr-CA" b="1" dirty="0" smtClean="0">
                <a:latin typeface="+mn-lt"/>
              </a:rPr>
              <a:t>Quel est l’impact des programmes d’adaptation sur la performance de la PME algérienne au niveau de l’entreprise, traitant les ressources matérielles et les ressources immatérielles ?  </a:t>
            </a:r>
          </a:p>
          <a:p>
            <a:pPr marL="342900" lvl="0" indent="-342900" algn="just">
              <a:buClr>
                <a:srgbClr val="FF0000"/>
              </a:buClr>
              <a:buFont typeface="+mj-lt"/>
              <a:buAutoNum type="arabicParenR"/>
            </a:pPr>
            <a:endParaRPr lang="fr-CA" b="1" dirty="0" smtClean="0">
              <a:latin typeface="+mn-lt"/>
            </a:endParaRPr>
          </a:p>
          <a:p>
            <a:pPr marL="342900" indent="-342900" algn="just">
              <a:buClr>
                <a:srgbClr val="FF0000"/>
              </a:buClr>
              <a:buFont typeface="+mj-lt"/>
              <a:buAutoNum type="arabicParenR"/>
            </a:pPr>
            <a:r>
              <a:rPr lang="fr-FR" b="1" dirty="0" smtClean="0">
                <a:latin typeface="+mn-lt"/>
              </a:rPr>
              <a:t>Quel est l’impact des variables de l’environnement contextuel, autant sur le programme d’adaptation que sur la performance de la PME algérienne ?</a:t>
            </a:r>
          </a:p>
          <a:p>
            <a:pPr marL="342900" indent="-342900" algn="just">
              <a:buClr>
                <a:srgbClr val="FF0000"/>
              </a:buClr>
              <a:buFont typeface="+mj-lt"/>
              <a:buAutoNum type="arabicParenR"/>
            </a:pPr>
            <a:endParaRPr lang="fr-FR" sz="1600" b="1" dirty="0" smtClean="0">
              <a:latin typeface="Agency FB" pitchFamily="34" charset="0"/>
            </a:endParaRPr>
          </a:p>
          <a:p>
            <a:pPr marL="342900" lvl="0" indent="-342900" algn="just">
              <a:buClr>
                <a:srgbClr val="FF0000"/>
              </a:buClr>
              <a:buFont typeface="+mj-lt"/>
              <a:buAutoNum type="arabicParenR"/>
            </a:pPr>
            <a:r>
              <a:rPr lang="fr-CA" b="1" dirty="0" smtClean="0">
                <a:latin typeface="+mn-lt"/>
              </a:rPr>
              <a:t>Quels sont les principaux déterminants de la performance des PME algériennes sur le plan de l’entreprise et sur le plan de l’environnement contextuel ? </a:t>
            </a:r>
            <a:r>
              <a:rPr lang="fr-FR" b="1" dirty="0" smtClean="0">
                <a:latin typeface="+mn-lt"/>
              </a:rPr>
              <a:t> </a:t>
            </a:r>
            <a:endParaRPr lang="fr-CA" b="1" dirty="0" smtClean="0">
              <a:latin typeface="+mn-lt"/>
            </a:endParaRPr>
          </a:p>
          <a:p>
            <a:pPr marL="342900" lvl="0" indent="-342900" algn="just">
              <a:buClr>
                <a:srgbClr val="FF0000"/>
              </a:buClr>
              <a:buFont typeface="+mj-lt"/>
              <a:buAutoNum type="arabicParenR"/>
            </a:pPr>
            <a:endParaRPr lang="fr-FR" b="1" dirty="0" smtClean="0">
              <a:latin typeface="+mn-lt"/>
            </a:endParaRPr>
          </a:p>
        </p:txBody>
      </p:sp>
      <p:sp>
        <p:nvSpPr>
          <p:cNvPr id="29704" name="Espace réservé du numéro de diapositive 23"/>
          <p:cNvSpPr>
            <a:spLocks noGrp="1"/>
          </p:cNvSpPr>
          <p:nvPr>
            <p:ph type="sldNum" sz="quarter" idx="12"/>
          </p:nvPr>
        </p:nvSpPr>
        <p:spPr/>
        <p:txBody>
          <a:bodyPr/>
          <a:lstStyle/>
          <a:p>
            <a:pPr>
              <a:defRPr/>
            </a:pPr>
            <a:fld id="{4E54CD94-566A-4B08-BEF5-EE1F95C89D3E}" type="slidenum">
              <a:rPr lang="fr-CA" smtClean="0">
                <a:latin typeface="Arial" charset="0"/>
              </a:rPr>
              <a:pPr>
                <a:defRPr/>
              </a:pPr>
              <a:t>10</a:t>
            </a:fld>
            <a:endParaRPr lang="fr-CA" dirty="0" smtClean="0">
              <a:latin typeface="Arial" charset="0"/>
            </a:endParaRPr>
          </a:p>
        </p:txBody>
      </p:sp>
      <p:grpSp>
        <p:nvGrpSpPr>
          <p:cNvPr id="4" name="Group 2"/>
          <p:cNvGrpSpPr>
            <a:grpSpLocks/>
          </p:cNvGrpSpPr>
          <p:nvPr/>
        </p:nvGrpSpPr>
        <p:grpSpPr bwMode="auto">
          <a:xfrm>
            <a:off x="-142875" y="5643563"/>
            <a:ext cx="928688" cy="1214437"/>
            <a:chOff x="4422" y="2840"/>
            <a:chExt cx="1316" cy="1480"/>
          </a:xfrm>
        </p:grpSpPr>
        <p:grpSp>
          <p:nvGrpSpPr>
            <p:cNvPr id="5" name="Group 3"/>
            <p:cNvGrpSpPr>
              <a:grpSpLocks/>
            </p:cNvGrpSpPr>
            <p:nvPr/>
          </p:nvGrpSpPr>
          <p:grpSpPr bwMode="auto">
            <a:xfrm>
              <a:off x="4422" y="2840"/>
              <a:ext cx="1217" cy="408"/>
              <a:chOff x="567" y="0"/>
              <a:chExt cx="1217" cy="408"/>
            </a:xfrm>
          </p:grpSpPr>
          <p:pic>
            <p:nvPicPr>
              <p:cNvPr id="2049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049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6" name="Group 6"/>
            <p:cNvGrpSpPr>
              <a:grpSpLocks/>
            </p:cNvGrpSpPr>
            <p:nvPr/>
          </p:nvGrpSpPr>
          <p:grpSpPr bwMode="auto">
            <a:xfrm>
              <a:off x="4604" y="3158"/>
              <a:ext cx="1134" cy="1162"/>
              <a:chOff x="567" y="3158"/>
              <a:chExt cx="1134" cy="1162"/>
            </a:xfrm>
          </p:grpSpPr>
          <p:pic>
            <p:nvPicPr>
              <p:cNvPr id="2049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049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049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049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1507" name="Group 7"/>
          <p:cNvGrpSpPr>
            <a:grpSpLocks/>
          </p:cNvGrpSpPr>
          <p:nvPr/>
        </p:nvGrpSpPr>
        <p:grpSpPr bwMode="auto">
          <a:xfrm>
            <a:off x="0" y="620688"/>
            <a:ext cx="8759856" cy="4500577"/>
            <a:chOff x="793" y="1298"/>
            <a:chExt cx="3538" cy="1497"/>
          </a:xfrm>
        </p:grpSpPr>
        <p:sp>
          <p:nvSpPr>
            <p:cNvPr id="31751"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2"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3"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1508" name="ZoneTexte 20"/>
          <p:cNvSpPr txBox="1">
            <a:spLocks noChangeArrowheads="1"/>
          </p:cNvSpPr>
          <p:nvPr/>
        </p:nvSpPr>
        <p:spPr bwMode="auto">
          <a:xfrm>
            <a:off x="2786063" y="-27384"/>
            <a:ext cx="3429000" cy="769938"/>
          </a:xfrm>
          <a:prstGeom prst="rect">
            <a:avLst/>
          </a:prstGeom>
          <a:noFill/>
          <a:ln w="9525">
            <a:noFill/>
            <a:miter lim="800000"/>
            <a:headEnd/>
            <a:tailEnd/>
          </a:ln>
        </p:spPr>
        <p:txBody>
          <a:bodyPr>
            <a:spAutoFit/>
          </a:bodyPr>
          <a:lstStyle/>
          <a:p>
            <a:r>
              <a:rPr lang="fr-CA" sz="4400" b="1" i="1" dirty="0">
                <a:solidFill>
                  <a:srgbClr val="0308E7"/>
                </a:solidFill>
                <a:latin typeface="Franklin Gothic Demi" pitchFamily="34" charset="0"/>
              </a:rPr>
              <a:t>Hypothèses </a:t>
            </a:r>
            <a:endParaRPr lang="en-US" sz="4400" b="1" i="1" dirty="0">
              <a:solidFill>
                <a:srgbClr val="0308E7"/>
              </a:solidFill>
              <a:latin typeface="Franklin Gothic Demi" pitchFamily="34" charset="0"/>
            </a:endParaRPr>
          </a:p>
        </p:txBody>
      </p:sp>
      <p:sp>
        <p:nvSpPr>
          <p:cNvPr id="21509" name="ZoneTexte 17"/>
          <p:cNvSpPr txBox="1">
            <a:spLocks noChangeArrowheads="1"/>
          </p:cNvSpPr>
          <p:nvPr/>
        </p:nvSpPr>
        <p:spPr bwMode="auto">
          <a:xfrm>
            <a:off x="251520" y="908720"/>
            <a:ext cx="8784976" cy="4755148"/>
          </a:xfrm>
          <a:prstGeom prst="rect">
            <a:avLst/>
          </a:prstGeom>
          <a:noFill/>
          <a:ln w="9525">
            <a:noFill/>
            <a:miter lim="800000"/>
            <a:headEnd/>
            <a:tailEnd/>
          </a:ln>
        </p:spPr>
        <p:txBody>
          <a:bodyPr wrap="square">
            <a:spAutoFit/>
          </a:bodyPr>
          <a:lstStyle/>
          <a:p>
            <a:pPr algn="just"/>
            <a:r>
              <a:rPr lang="fr-FR" b="1" dirty="0">
                <a:solidFill>
                  <a:srgbClr val="FF3300"/>
                </a:solidFill>
                <a:latin typeface="Cambria" pitchFamily="18" charset="0"/>
              </a:rPr>
              <a:t> </a:t>
            </a:r>
            <a:endParaRPr lang="fr-FR" b="1" dirty="0" smtClean="0">
              <a:solidFill>
                <a:srgbClr val="FF3300"/>
              </a:solidFill>
              <a:latin typeface="Cambria" pitchFamily="18" charset="0"/>
            </a:endParaRPr>
          </a:p>
          <a:p>
            <a:pPr algn="just"/>
            <a:r>
              <a:rPr lang="fr-FR" sz="1600" b="1" i="1" dirty="0" smtClean="0">
                <a:solidFill>
                  <a:srgbClr val="0308E7"/>
                </a:solidFill>
                <a:latin typeface="Franklin Gothic Demi" pitchFamily="34" charset="0"/>
              </a:rPr>
              <a:t>Effet du programme d’adaptation de la PME sur la performance </a:t>
            </a:r>
            <a:endParaRPr lang="fr-CA" sz="1600" b="1" i="1" dirty="0" smtClean="0">
              <a:solidFill>
                <a:srgbClr val="0308E7"/>
              </a:solidFill>
              <a:latin typeface="Franklin Gothic Demi" pitchFamily="34" charset="0"/>
            </a:endParaRPr>
          </a:p>
          <a:p>
            <a:pPr algn="just"/>
            <a:r>
              <a:rPr lang="fr-FR" sz="1500" dirty="0" smtClean="0">
                <a:latin typeface="Cambria" pitchFamily="18" charset="0"/>
              </a:rPr>
              <a:t> </a:t>
            </a:r>
            <a:endParaRPr lang="fr-CA" sz="1500" dirty="0" smtClean="0">
              <a:latin typeface="Cambria" pitchFamily="18" charset="0"/>
            </a:endParaRPr>
          </a:p>
          <a:p>
            <a:pPr marL="712788" indent="-712788" algn="just">
              <a:tabLst>
                <a:tab pos="628650" algn="l"/>
              </a:tabLst>
            </a:pPr>
            <a:r>
              <a:rPr lang="fr-CA" sz="1500" b="1" dirty="0" smtClean="0">
                <a:latin typeface="Cambria" pitchFamily="18" charset="0"/>
              </a:rPr>
              <a:t> </a:t>
            </a:r>
            <a:r>
              <a:rPr lang="fr-CA" sz="1600" b="1" dirty="0" smtClean="0">
                <a:solidFill>
                  <a:srgbClr val="FF0000"/>
                </a:solidFill>
                <a:latin typeface="+mn-lt"/>
              </a:rPr>
              <a:t>H1 :</a:t>
            </a:r>
            <a:r>
              <a:rPr lang="fr-CA" sz="1600" dirty="0" smtClean="0">
                <a:latin typeface="+mn-lt"/>
              </a:rPr>
              <a:t> </a:t>
            </a:r>
            <a:r>
              <a:rPr lang="fr-CA" sz="1600" b="1" dirty="0" smtClean="0">
                <a:latin typeface="+mn-lt"/>
              </a:rPr>
              <a:t>le programme d’adaptation de la PME, présenté dans les ressources matérielles et les ressources immatérielles, a un effet positif sur la performance de la PME algérienne. </a:t>
            </a:r>
          </a:p>
          <a:p>
            <a:pPr algn="just"/>
            <a:r>
              <a:rPr lang="fr-CA" sz="1600" b="1" dirty="0" smtClean="0">
                <a:latin typeface="+mn-lt"/>
              </a:rPr>
              <a:t> </a:t>
            </a:r>
            <a:endParaRPr lang="fr-CA" sz="1600" dirty="0" smtClean="0">
              <a:latin typeface="+mn-lt"/>
            </a:endParaRPr>
          </a:p>
          <a:p>
            <a:pPr marL="1258888" indent="-546100" algn="just">
              <a:tabLst>
                <a:tab pos="1258888" algn="l"/>
              </a:tabLst>
            </a:pPr>
            <a:r>
              <a:rPr lang="fr-CA" sz="1600" b="1" dirty="0" smtClean="0">
                <a:solidFill>
                  <a:srgbClr val="FF0000"/>
                </a:solidFill>
                <a:latin typeface="+mn-lt"/>
              </a:rPr>
              <a:t>H1a :</a:t>
            </a:r>
            <a:r>
              <a:rPr lang="fr-CA" sz="1600" dirty="0" smtClean="0">
                <a:solidFill>
                  <a:srgbClr val="FF0000"/>
                </a:solidFill>
                <a:latin typeface="+mn-lt"/>
              </a:rPr>
              <a:t> </a:t>
            </a:r>
            <a:r>
              <a:rPr lang="fr-CA" sz="1600" b="1" dirty="0" smtClean="0">
                <a:latin typeface="+mn-lt"/>
              </a:rPr>
              <a:t>l’amélioration des ressources matérielles a un effet positif sur la performance de la PME algérienne.</a:t>
            </a:r>
          </a:p>
          <a:p>
            <a:pPr marL="712788" algn="just"/>
            <a:r>
              <a:rPr lang="fr-CA" sz="1600" b="1" dirty="0" smtClean="0">
                <a:latin typeface="+mn-lt"/>
              </a:rPr>
              <a:t> </a:t>
            </a:r>
            <a:endParaRPr lang="fr-CA" sz="1600" dirty="0" smtClean="0">
              <a:latin typeface="+mn-lt"/>
            </a:endParaRPr>
          </a:p>
          <a:p>
            <a:pPr marL="1258888" indent="-546100" algn="just"/>
            <a:r>
              <a:rPr lang="fr-CA" sz="1600" b="1" dirty="0" smtClean="0">
                <a:solidFill>
                  <a:srgbClr val="FF0000"/>
                </a:solidFill>
                <a:latin typeface="+mn-lt"/>
              </a:rPr>
              <a:t>H1b :</a:t>
            </a:r>
            <a:r>
              <a:rPr lang="fr-CA" sz="1600" dirty="0" smtClean="0">
                <a:solidFill>
                  <a:srgbClr val="FF0000"/>
                </a:solidFill>
                <a:latin typeface="+mn-lt"/>
              </a:rPr>
              <a:t> </a:t>
            </a:r>
            <a:r>
              <a:rPr lang="fr-CA" sz="1600" b="1" dirty="0" smtClean="0">
                <a:latin typeface="+mn-lt"/>
              </a:rPr>
              <a:t>l’amélioration des ressources immatérielles, de fonction opérationnelle et de fonction stratégique, a un effet positif sur la performance de la PME algérienne.</a:t>
            </a:r>
          </a:p>
          <a:p>
            <a:pPr algn="just"/>
            <a:r>
              <a:rPr lang="fr-CA" sz="1600" b="1" dirty="0" smtClean="0">
                <a:latin typeface="+mn-lt"/>
              </a:rPr>
              <a:t> </a:t>
            </a:r>
            <a:endParaRPr lang="fr-CA" sz="1600" dirty="0" smtClean="0">
              <a:latin typeface="+mn-lt"/>
            </a:endParaRPr>
          </a:p>
          <a:p>
            <a:pPr algn="just"/>
            <a:r>
              <a:rPr lang="fr-CA" sz="1600" b="1" dirty="0" smtClean="0">
                <a:solidFill>
                  <a:srgbClr val="FF0000"/>
                </a:solidFill>
                <a:latin typeface="+mn-lt"/>
              </a:rPr>
              <a:t>H2 :</a:t>
            </a:r>
            <a:r>
              <a:rPr lang="fr-CA" sz="1600" dirty="0" smtClean="0">
                <a:latin typeface="+mn-lt"/>
              </a:rPr>
              <a:t> </a:t>
            </a:r>
            <a:r>
              <a:rPr lang="fr-CA" sz="1600" b="1" dirty="0" smtClean="0">
                <a:latin typeface="+mn-lt"/>
              </a:rPr>
              <a:t>les PME algériennes adaptées sont plus performantes que celles qui ne sont pas adaptées.</a:t>
            </a:r>
          </a:p>
          <a:p>
            <a:pPr algn="just"/>
            <a:endParaRPr lang="fr-CA" sz="1500" dirty="0" smtClean="0">
              <a:latin typeface="Cambria" pitchFamily="18" charset="0"/>
            </a:endParaRPr>
          </a:p>
          <a:p>
            <a:pPr algn="just"/>
            <a:r>
              <a:rPr lang="fr-FR" sz="1500" b="1" dirty="0" smtClean="0">
                <a:latin typeface="Cambria" pitchFamily="18" charset="0"/>
              </a:rPr>
              <a:t> </a:t>
            </a:r>
            <a:r>
              <a:rPr lang="fr-FR" sz="1600" b="1" i="1" dirty="0" smtClean="0">
                <a:solidFill>
                  <a:srgbClr val="0308E7"/>
                </a:solidFill>
                <a:latin typeface="Franklin Gothic Demi" pitchFamily="34" charset="0"/>
              </a:rPr>
              <a:t>Rôle modérateur de l’environnement </a:t>
            </a:r>
            <a:endParaRPr lang="fr-CA" sz="1600" b="1" i="1" dirty="0" smtClean="0">
              <a:solidFill>
                <a:srgbClr val="0308E7"/>
              </a:solidFill>
              <a:latin typeface="Franklin Gothic Demi" pitchFamily="34" charset="0"/>
            </a:endParaRPr>
          </a:p>
          <a:p>
            <a:pPr algn="just"/>
            <a:r>
              <a:rPr lang="fr-CA" sz="1500" b="1" dirty="0" smtClean="0">
                <a:latin typeface="Cambria" pitchFamily="18" charset="0"/>
              </a:rPr>
              <a:t> </a:t>
            </a:r>
            <a:endParaRPr lang="fr-CA" sz="1500" dirty="0" smtClean="0">
              <a:latin typeface="Cambria" pitchFamily="18" charset="0"/>
            </a:endParaRPr>
          </a:p>
          <a:p>
            <a:pPr marL="534988" indent="-534988" algn="just"/>
            <a:r>
              <a:rPr lang="fr-CA" sz="1600" b="1" dirty="0" smtClean="0">
                <a:solidFill>
                  <a:srgbClr val="FF0000"/>
                </a:solidFill>
                <a:latin typeface="+mn-lt"/>
              </a:rPr>
              <a:t>H3 :</a:t>
            </a:r>
            <a:r>
              <a:rPr lang="fr-CA" sz="1600" b="1" dirty="0" smtClean="0">
                <a:latin typeface="+mn-lt"/>
              </a:rPr>
              <a:t> Les facteurs environnementaux (munificence, instabilité, concurrence et complexité) ont un effet modérateur </a:t>
            </a:r>
            <a:r>
              <a:rPr lang="fr-CA" sz="1600" b="1" dirty="0" smtClean="0">
                <a:solidFill>
                  <a:srgbClr val="FF0000"/>
                </a:solidFill>
                <a:latin typeface="+mn-lt"/>
              </a:rPr>
              <a:t>négatif</a:t>
            </a:r>
            <a:r>
              <a:rPr lang="fr-CA" sz="1600" b="1" dirty="0" smtClean="0">
                <a:latin typeface="+mn-lt"/>
              </a:rPr>
              <a:t> sur la relation entre les déterminants d’adaptation de la PME algérienne et les indicateurs de performance. </a:t>
            </a:r>
            <a:endParaRPr lang="en-US" sz="1600" dirty="0">
              <a:latin typeface="+mn-lt"/>
            </a:endParaRPr>
          </a:p>
        </p:txBody>
      </p:sp>
      <p:sp>
        <p:nvSpPr>
          <p:cNvPr id="30726" name="Espace réservé du numéro de diapositive 19"/>
          <p:cNvSpPr>
            <a:spLocks noGrp="1"/>
          </p:cNvSpPr>
          <p:nvPr>
            <p:ph type="sldNum" sz="quarter" idx="12"/>
          </p:nvPr>
        </p:nvSpPr>
        <p:spPr/>
        <p:txBody>
          <a:bodyPr/>
          <a:lstStyle/>
          <a:p>
            <a:pPr>
              <a:defRPr/>
            </a:pPr>
            <a:fld id="{FBA1452D-F457-42BF-AD2C-D90F444A9A31}" type="slidenum">
              <a:rPr lang="fr-CA" smtClean="0">
                <a:latin typeface="Arial" charset="0"/>
              </a:rPr>
              <a:pPr>
                <a:defRPr/>
              </a:pPr>
              <a:t>11</a:t>
            </a:fld>
            <a:endParaRPr lang="fr-CA" dirty="0" smtClean="0">
              <a:latin typeface="Arial" charset="0"/>
            </a:endParaRPr>
          </a:p>
        </p:txBody>
      </p:sp>
      <p:grpSp>
        <p:nvGrpSpPr>
          <p:cNvPr id="19" name="Group 2"/>
          <p:cNvGrpSpPr>
            <a:grpSpLocks/>
          </p:cNvGrpSpPr>
          <p:nvPr/>
        </p:nvGrpSpPr>
        <p:grpSpPr bwMode="auto">
          <a:xfrm>
            <a:off x="-101104" y="5643563"/>
            <a:ext cx="928688" cy="1214437"/>
            <a:chOff x="4422" y="2840"/>
            <a:chExt cx="1316" cy="1480"/>
          </a:xfrm>
        </p:grpSpPr>
        <p:grpSp>
          <p:nvGrpSpPr>
            <p:cNvPr id="20" name="Group 3"/>
            <p:cNvGrpSpPr>
              <a:grpSpLocks/>
            </p:cNvGrpSpPr>
            <p:nvPr/>
          </p:nvGrpSpPr>
          <p:grpSpPr bwMode="auto">
            <a:xfrm>
              <a:off x="4422" y="2840"/>
              <a:ext cx="1217" cy="408"/>
              <a:chOff x="567" y="0"/>
              <a:chExt cx="1217" cy="408"/>
            </a:xfrm>
          </p:grpSpPr>
          <p:pic>
            <p:nvPicPr>
              <p:cNvPr id="2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21" name="Group 6"/>
            <p:cNvGrpSpPr>
              <a:grpSpLocks/>
            </p:cNvGrpSpPr>
            <p:nvPr/>
          </p:nvGrpSpPr>
          <p:grpSpPr bwMode="auto">
            <a:xfrm>
              <a:off x="4604" y="3158"/>
              <a:ext cx="1134" cy="1162"/>
              <a:chOff x="567" y="3158"/>
              <a:chExt cx="1134" cy="1162"/>
            </a:xfrm>
          </p:grpSpPr>
          <p:pic>
            <p:nvPicPr>
              <p:cNvPr id="2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928688"/>
            <a:ext cx="7311727" cy="37861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053" name="ZoneTexte 20"/>
          <p:cNvSpPr txBox="1">
            <a:spLocks noChangeArrowheads="1"/>
          </p:cNvSpPr>
          <p:nvPr/>
        </p:nvSpPr>
        <p:spPr bwMode="auto">
          <a:xfrm>
            <a:off x="428625" y="214313"/>
            <a:ext cx="7358063" cy="554037"/>
          </a:xfrm>
          <a:prstGeom prst="rect">
            <a:avLst/>
          </a:prstGeom>
          <a:noFill/>
          <a:ln w="9525">
            <a:noFill/>
            <a:miter lim="800000"/>
            <a:headEnd/>
            <a:tailEnd/>
          </a:ln>
        </p:spPr>
        <p:txBody>
          <a:bodyPr>
            <a:spAutoFit/>
          </a:bodyPr>
          <a:lstStyle/>
          <a:p>
            <a:pPr algn="ctr"/>
            <a:r>
              <a:rPr lang="fr-CA" sz="3000" b="1" i="1" dirty="0">
                <a:solidFill>
                  <a:srgbClr val="0308E7"/>
                </a:solidFill>
                <a:latin typeface="Franklin Gothic Demi" pitchFamily="34" charset="0"/>
              </a:rPr>
              <a:t>Cadre conceptuel du projet de recherche  </a:t>
            </a:r>
            <a:endParaRPr lang="en-US" sz="3000" b="1" i="1" dirty="0">
              <a:solidFill>
                <a:srgbClr val="0308E7"/>
              </a:solidFill>
              <a:latin typeface="Franklin Gothic Demi" pitchFamily="34" charset="0"/>
            </a:endParaRPr>
          </a:p>
        </p:txBody>
      </p:sp>
      <p:sp>
        <p:nvSpPr>
          <p:cNvPr id="26630" name="Espace réservé du numéro de diapositive 18"/>
          <p:cNvSpPr>
            <a:spLocks noGrp="1"/>
          </p:cNvSpPr>
          <p:nvPr>
            <p:ph type="sldNum" sz="quarter" idx="12"/>
          </p:nvPr>
        </p:nvSpPr>
        <p:spPr/>
        <p:txBody>
          <a:bodyPr/>
          <a:lstStyle/>
          <a:p>
            <a:pPr>
              <a:defRPr/>
            </a:pPr>
            <a:fld id="{69F091F7-5F6B-4148-8010-41106900D077}" type="slidenum">
              <a:rPr lang="fr-CA" smtClean="0">
                <a:latin typeface="Arial" charset="0"/>
              </a:rPr>
              <a:pPr>
                <a:defRPr/>
              </a:pPr>
              <a:t>12</a:t>
            </a:fld>
            <a:endParaRPr lang="fr-CA" smtClean="0">
              <a:latin typeface="Arial" charset="0"/>
            </a:endParaRPr>
          </a:p>
        </p:txBody>
      </p:sp>
      <p:grpSp>
        <p:nvGrpSpPr>
          <p:cNvPr id="6" name="Group 2"/>
          <p:cNvGrpSpPr>
            <a:grpSpLocks/>
          </p:cNvGrpSpPr>
          <p:nvPr/>
        </p:nvGrpSpPr>
        <p:grpSpPr bwMode="auto">
          <a:xfrm>
            <a:off x="-180528" y="5445224"/>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2062"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063"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2058"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059"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060"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061"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71688" name="Object 8"/>
          <p:cNvGraphicFramePr>
            <a:graphicFrameLocks noChangeAspect="1"/>
          </p:cNvGraphicFramePr>
          <p:nvPr/>
        </p:nvGraphicFramePr>
        <p:xfrm>
          <a:off x="899592" y="1152525"/>
          <a:ext cx="8432800" cy="6164907"/>
        </p:xfrm>
        <a:graphic>
          <a:graphicData uri="http://schemas.openxmlformats.org/presentationml/2006/ole">
            <mc:AlternateContent xmlns:mc="http://schemas.openxmlformats.org/markup-compatibility/2006">
              <mc:Choice xmlns:v="urn:schemas-microsoft-com:vml" Requires="v">
                <p:oleObj spid="_x0000_s71691" name="Document" r:id="rId11" imgW="6031088" imgH="5563206" progId="Word.Document.12">
                  <p:embed/>
                </p:oleObj>
              </mc:Choice>
              <mc:Fallback>
                <p:oleObj name="Document" r:id="rId11" imgW="6031088" imgH="5563206" progId="Word.Document.12">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592" y="1152525"/>
                        <a:ext cx="8432800" cy="616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4632" cy="1470025"/>
          </a:xfrm>
        </p:spPr>
        <p:txBody>
          <a:bodyPr/>
          <a:lstStyle/>
          <a:p>
            <a:r>
              <a:rPr lang="fr-CA" b="1" dirty="0" smtClean="0">
                <a:solidFill>
                  <a:srgbClr val="C00000"/>
                </a:solidFill>
              </a:rPr>
              <a:t>CADRE MÉTHODOLOGIQUE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22"/>
          <p:cNvSpPr txBox="1">
            <a:spLocks noChangeArrowheads="1"/>
          </p:cNvSpPr>
          <p:nvPr/>
        </p:nvSpPr>
        <p:spPr bwMode="auto">
          <a:xfrm>
            <a:off x="357188" y="928688"/>
            <a:ext cx="6357937" cy="1292662"/>
          </a:xfrm>
          <a:prstGeom prst="rect">
            <a:avLst/>
          </a:prstGeom>
          <a:noFill/>
          <a:ln w="9525">
            <a:noFill/>
            <a:miter lim="800000"/>
            <a:headEnd/>
            <a:tailEnd/>
          </a:ln>
        </p:spPr>
        <p:txBody>
          <a:bodyPr>
            <a:spAutoFit/>
          </a:bodyPr>
          <a:lstStyle/>
          <a:p>
            <a:pPr algn="just">
              <a:lnSpc>
                <a:spcPct val="150000"/>
              </a:lnSpc>
              <a:buClr>
                <a:srgbClr val="FF0000"/>
              </a:buClr>
            </a:pPr>
            <a:r>
              <a:rPr lang="fr-FR" sz="1600" b="1" i="1" dirty="0">
                <a:solidFill>
                  <a:srgbClr val="0308E7"/>
                </a:solidFill>
                <a:latin typeface="Franklin Gothic Demi" pitchFamily="34" charset="0"/>
              </a:rPr>
              <a:t>Type et étendue de la recherche</a:t>
            </a:r>
            <a:endParaRPr lang="en-US" sz="1600" b="1" i="1" dirty="0">
              <a:solidFill>
                <a:srgbClr val="0308E7"/>
              </a:solidFill>
              <a:latin typeface="Franklin Gothic Demi" pitchFamily="34" charset="0"/>
            </a:endParaRPr>
          </a:p>
          <a:p>
            <a:pPr>
              <a:lnSpc>
                <a:spcPct val="150000"/>
              </a:lnSpc>
              <a:buClr>
                <a:srgbClr val="FF0000"/>
              </a:buClr>
              <a:buFont typeface="Wingdings" pitchFamily="2" charset="2"/>
              <a:buChar char="§"/>
            </a:pPr>
            <a:r>
              <a:rPr lang="fr-FR" sz="1200" b="1" dirty="0">
                <a:latin typeface="Calibri" pitchFamily="34" charset="0"/>
              </a:rPr>
              <a:t>  Stratégie de recherche empirique </a:t>
            </a:r>
            <a:endParaRPr lang="en-US" sz="1200" b="1" dirty="0">
              <a:latin typeface="Calibri" pitchFamily="34" charset="0"/>
            </a:endParaRPr>
          </a:p>
          <a:p>
            <a:pPr>
              <a:lnSpc>
                <a:spcPct val="150000"/>
              </a:lnSpc>
              <a:buClr>
                <a:srgbClr val="FF0000"/>
              </a:buClr>
              <a:buFont typeface="Wingdings" pitchFamily="2" charset="2"/>
              <a:buChar char="§"/>
            </a:pPr>
            <a:r>
              <a:rPr lang="fr-FR" sz="1200" b="1" dirty="0">
                <a:latin typeface="Calibri" pitchFamily="34" charset="0"/>
              </a:rPr>
              <a:t>  Méthode </a:t>
            </a:r>
            <a:r>
              <a:rPr lang="fr-FR" sz="1200" b="1" dirty="0" smtClean="0">
                <a:latin typeface="Calibri" pitchFamily="34" charset="0"/>
              </a:rPr>
              <a:t>quantitative </a:t>
            </a:r>
            <a:r>
              <a:rPr lang="fr-FR" sz="1200" b="1" dirty="0">
                <a:latin typeface="Calibri" pitchFamily="34" charset="0"/>
              </a:rPr>
              <a:t>avec l’administration de quelques </a:t>
            </a:r>
            <a:r>
              <a:rPr lang="fr-FR" sz="1200" b="1" dirty="0" smtClean="0">
                <a:latin typeface="Calibri" pitchFamily="34" charset="0"/>
              </a:rPr>
              <a:t>entrevues </a:t>
            </a:r>
            <a:endParaRPr lang="en-US" sz="1200" b="1" dirty="0">
              <a:latin typeface="Calibri" pitchFamily="34" charset="0"/>
            </a:endParaRPr>
          </a:p>
          <a:p>
            <a:pPr>
              <a:lnSpc>
                <a:spcPct val="150000"/>
              </a:lnSpc>
              <a:buClr>
                <a:srgbClr val="FF0000"/>
              </a:buClr>
              <a:buFont typeface="Wingdings" pitchFamily="2" charset="2"/>
              <a:buChar char="§"/>
            </a:pPr>
            <a:r>
              <a:rPr lang="fr-FR" sz="1200" b="1" dirty="0" smtClean="0">
                <a:latin typeface="Calibri" pitchFamily="34" charset="0"/>
              </a:rPr>
              <a:t> Questionnaire quantitatif </a:t>
            </a:r>
            <a:endParaRPr lang="fr-CA" sz="1200" b="1" dirty="0" smtClean="0">
              <a:latin typeface="Calibri" pitchFamily="34" charset="0"/>
            </a:endParaRPr>
          </a:p>
        </p:txBody>
      </p:sp>
      <p:sp>
        <p:nvSpPr>
          <p:cNvPr id="22531" name="ZoneTexte 23"/>
          <p:cNvSpPr txBox="1">
            <a:spLocks noChangeArrowheads="1"/>
          </p:cNvSpPr>
          <p:nvPr/>
        </p:nvSpPr>
        <p:spPr bwMode="auto">
          <a:xfrm>
            <a:off x="812800" y="2276872"/>
            <a:ext cx="5055344" cy="1569660"/>
          </a:xfrm>
          <a:prstGeom prst="rect">
            <a:avLst/>
          </a:prstGeom>
          <a:noFill/>
          <a:ln w="9525">
            <a:noFill/>
            <a:miter lim="800000"/>
            <a:headEnd/>
            <a:tailEnd/>
          </a:ln>
        </p:spPr>
        <p:txBody>
          <a:bodyPr wrap="square">
            <a:spAutoFit/>
          </a:bodyPr>
          <a:lstStyle/>
          <a:p>
            <a:pPr algn="just">
              <a:lnSpc>
                <a:spcPct val="150000"/>
              </a:lnSpc>
              <a:buClr>
                <a:srgbClr val="FF0000"/>
              </a:buClr>
            </a:pPr>
            <a:r>
              <a:rPr lang="fr-FR" sz="1600" b="1" i="1" dirty="0">
                <a:solidFill>
                  <a:srgbClr val="0308E7"/>
                </a:solidFill>
                <a:latin typeface="Franklin Gothic Demi" pitchFamily="34" charset="0"/>
              </a:rPr>
              <a:t>Terrain et échantillon </a:t>
            </a:r>
            <a:endParaRPr lang="en-US" sz="1600" b="1" i="1" dirty="0">
              <a:solidFill>
                <a:srgbClr val="0308E7"/>
              </a:solidFill>
              <a:latin typeface="Franklin Gothic Demi" pitchFamily="34" charset="0"/>
            </a:endParaRPr>
          </a:p>
          <a:p>
            <a:pPr>
              <a:lnSpc>
                <a:spcPct val="150000"/>
              </a:lnSpc>
              <a:buClr>
                <a:srgbClr val="FF0000"/>
              </a:buClr>
              <a:buFont typeface="Wingdings" pitchFamily="2" charset="2"/>
              <a:buChar char="§"/>
            </a:pPr>
            <a:r>
              <a:rPr lang="fr-FR" sz="1200" b="1" dirty="0">
                <a:latin typeface="Calibri" pitchFamily="34" charset="0"/>
              </a:rPr>
              <a:t>  Sondage sur le terrain en Algérie </a:t>
            </a:r>
            <a:r>
              <a:rPr lang="fr-FR" sz="1200" b="1" dirty="0" smtClean="0">
                <a:latin typeface="Calibri" pitchFamily="34" charset="0"/>
              </a:rPr>
              <a:t> en automne 2012 et en hiver 2013</a:t>
            </a:r>
            <a:endParaRPr lang="en-US" sz="1200" b="1" dirty="0">
              <a:latin typeface="Calibri" pitchFamily="34" charset="0"/>
            </a:endParaRPr>
          </a:p>
          <a:p>
            <a:pPr>
              <a:lnSpc>
                <a:spcPct val="150000"/>
              </a:lnSpc>
              <a:buClr>
                <a:srgbClr val="FF0000"/>
              </a:buClr>
              <a:buFont typeface="Wingdings" pitchFamily="2" charset="2"/>
              <a:buChar char="§"/>
            </a:pPr>
            <a:r>
              <a:rPr lang="fr-FR" sz="1200" b="1" dirty="0">
                <a:latin typeface="Calibri" pitchFamily="34" charset="0"/>
              </a:rPr>
              <a:t>  Echantillon de </a:t>
            </a:r>
            <a:r>
              <a:rPr lang="fr-FR" sz="1200" b="1" dirty="0" smtClean="0">
                <a:latin typeface="Calibri" pitchFamily="34" charset="0"/>
              </a:rPr>
              <a:t> 1 170 </a:t>
            </a:r>
            <a:r>
              <a:rPr lang="fr-FR" sz="1200" b="1" dirty="0">
                <a:latin typeface="Calibri" pitchFamily="34" charset="0"/>
              </a:rPr>
              <a:t>PME/PMI </a:t>
            </a:r>
            <a:r>
              <a:rPr lang="fr-FR" sz="1200" b="1" dirty="0" smtClean="0">
                <a:latin typeface="Calibri" pitchFamily="34" charset="0"/>
              </a:rPr>
              <a:t>adaptées</a:t>
            </a:r>
            <a:endParaRPr lang="fr-FR" sz="1200" b="1" dirty="0">
              <a:latin typeface="Calibri" pitchFamily="34" charset="0"/>
            </a:endParaRPr>
          </a:p>
          <a:p>
            <a:pPr>
              <a:lnSpc>
                <a:spcPct val="150000"/>
              </a:lnSpc>
              <a:buClr>
                <a:srgbClr val="FF0000"/>
              </a:buClr>
              <a:buFont typeface="Wingdings" pitchFamily="2" charset="2"/>
              <a:buChar char="§"/>
            </a:pPr>
            <a:r>
              <a:rPr lang="fr-FR" sz="1200" b="1" dirty="0">
                <a:latin typeface="Calibri" pitchFamily="34" charset="0"/>
              </a:rPr>
              <a:t>  Echantillon de </a:t>
            </a:r>
            <a:r>
              <a:rPr lang="fr-FR" sz="1200" b="1" dirty="0" smtClean="0">
                <a:latin typeface="Calibri" pitchFamily="34" charset="0"/>
              </a:rPr>
              <a:t>7 00 </a:t>
            </a:r>
            <a:r>
              <a:rPr lang="fr-FR" sz="1200" b="1" dirty="0">
                <a:latin typeface="Calibri" pitchFamily="34" charset="0"/>
              </a:rPr>
              <a:t>PME/PMI non </a:t>
            </a:r>
            <a:r>
              <a:rPr lang="fr-FR" sz="1200" b="1" dirty="0" smtClean="0">
                <a:latin typeface="Calibri" pitchFamily="34" charset="0"/>
              </a:rPr>
              <a:t>adaptées </a:t>
            </a:r>
            <a:endParaRPr lang="en-US" sz="1200" b="1" dirty="0">
              <a:latin typeface="Calibri" pitchFamily="34" charset="0"/>
            </a:endParaRPr>
          </a:p>
          <a:p>
            <a:pPr>
              <a:buClr>
                <a:srgbClr val="FF0000"/>
              </a:buClr>
            </a:pPr>
            <a:endParaRPr lang="en-US" dirty="0">
              <a:latin typeface="Calibri" pitchFamily="34" charset="0"/>
            </a:endParaRPr>
          </a:p>
        </p:txBody>
      </p:sp>
      <p:sp>
        <p:nvSpPr>
          <p:cNvPr id="22532" name="ZoneTexte 24"/>
          <p:cNvSpPr txBox="1">
            <a:spLocks noChangeArrowheads="1"/>
          </p:cNvSpPr>
          <p:nvPr/>
        </p:nvSpPr>
        <p:spPr bwMode="auto">
          <a:xfrm>
            <a:off x="785813" y="3869754"/>
            <a:ext cx="8358187" cy="2239074"/>
          </a:xfrm>
          <a:prstGeom prst="rect">
            <a:avLst/>
          </a:prstGeom>
          <a:noFill/>
          <a:ln w="9525">
            <a:noFill/>
            <a:miter lim="800000"/>
            <a:headEnd/>
            <a:tailEnd/>
          </a:ln>
        </p:spPr>
        <p:txBody>
          <a:bodyPr wrap="square">
            <a:spAutoFit/>
          </a:bodyPr>
          <a:lstStyle/>
          <a:p>
            <a:pPr algn="just">
              <a:lnSpc>
                <a:spcPct val="150000"/>
              </a:lnSpc>
              <a:buClr>
                <a:srgbClr val="FF0000"/>
              </a:buClr>
            </a:pPr>
            <a:r>
              <a:rPr lang="fr-CA" sz="1600" b="1" i="1" dirty="0" smtClean="0">
                <a:solidFill>
                  <a:srgbClr val="0308E7"/>
                </a:solidFill>
                <a:latin typeface="Franklin Gothic Demi" pitchFamily="34" charset="0"/>
              </a:rPr>
              <a:t>Questionnaire et analyse de données</a:t>
            </a:r>
            <a:endParaRPr lang="en-US" sz="1600" b="1" i="1" dirty="0">
              <a:solidFill>
                <a:srgbClr val="0308E7"/>
              </a:solidFill>
              <a:latin typeface="Franklin Gothic Demi" pitchFamily="34" charset="0"/>
            </a:endParaRPr>
          </a:p>
          <a:p>
            <a:pPr marL="177800" indent="-177800" algn="just">
              <a:lnSpc>
                <a:spcPct val="150000"/>
              </a:lnSpc>
              <a:buClr>
                <a:srgbClr val="FF0000"/>
              </a:buClr>
              <a:buFont typeface="Wingdings" pitchFamily="2" charset="2"/>
              <a:buChar char="§"/>
            </a:pPr>
            <a:r>
              <a:rPr lang="fr-FR" sz="1100" b="1" dirty="0">
                <a:latin typeface="Calibri" pitchFamily="34" charset="0"/>
              </a:rPr>
              <a:t>Administration du questionnaire </a:t>
            </a:r>
            <a:r>
              <a:rPr lang="fr-FR" sz="1100" b="1" dirty="0" smtClean="0">
                <a:latin typeface="Calibri" pitchFamily="34" charset="0"/>
              </a:rPr>
              <a:t>quantitatif qui est déjà préparé.</a:t>
            </a:r>
            <a:endParaRPr lang="fr-FR" sz="1100" b="1" dirty="0">
              <a:latin typeface="Calibri" pitchFamily="34" charset="0"/>
            </a:endParaRPr>
          </a:p>
          <a:p>
            <a:pPr marL="177800" indent="-177800">
              <a:lnSpc>
                <a:spcPct val="150000"/>
              </a:lnSpc>
              <a:buClr>
                <a:srgbClr val="FF0000"/>
              </a:buClr>
              <a:buFont typeface="Wingdings" pitchFamily="2" charset="2"/>
              <a:buChar char="§"/>
            </a:pPr>
            <a:r>
              <a:rPr lang="fr-FR" sz="1100" b="1" dirty="0" smtClean="0">
                <a:latin typeface="Calibri" pitchFamily="34" charset="0"/>
              </a:rPr>
              <a:t>Questionnaire rédigé </a:t>
            </a:r>
            <a:r>
              <a:rPr lang="fr-FR" sz="1100" b="1" dirty="0">
                <a:latin typeface="Calibri" pitchFamily="34" charset="0"/>
              </a:rPr>
              <a:t>en </a:t>
            </a:r>
            <a:r>
              <a:rPr lang="fr-FR" sz="1100" b="1" dirty="0" smtClean="0">
                <a:latin typeface="Calibri" pitchFamily="34" charset="0"/>
              </a:rPr>
              <a:t>français</a:t>
            </a:r>
            <a:endParaRPr lang="en-US" sz="1100" b="1" dirty="0">
              <a:latin typeface="Calibri" pitchFamily="34" charset="0"/>
            </a:endParaRPr>
          </a:p>
          <a:p>
            <a:pPr marL="177800" indent="-177800" algn="just">
              <a:lnSpc>
                <a:spcPct val="150000"/>
              </a:lnSpc>
              <a:buClr>
                <a:srgbClr val="FF0000"/>
              </a:buClr>
              <a:buFont typeface="Wingdings" pitchFamily="2" charset="2"/>
              <a:buChar char="§"/>
            </a:pPr>
            <a:r>
              <a:rPr lang="fr-FR" sz="1100" b="1" dirty="0" smtClean="0">
                <a:latin typeface="Calibri" pitchFamily="34" charset="0"/>
              </a:rPr>
              <a:t>Analyse </a:t>
            </a:r>
            <a:r>
              <a:rPr lang="fr-FR" sz="1100" b="1" dirty="0">
                <a:latin typeface="Calibri" pitchFamily="34" charset="0"/>
              </a:rPr>
              <a:t>de données par la technique statistique Analyse Factorielle Exploratoire « AFE » et par la technique statistique Analyse Factorielle Confirmatoire « AFC », tout en utilisant la modélisation par les équations structurelles, </a:t>
            </a:r>
            <a:r>
              <a:rPr lang="fr-FR" sz="1100" b="1" dirty="0" smtClean="0">
                <a:latin typeface="Calibri" pitchFamily="34" charset="0"/>
              </a:rPr>
              <a:t>aussi l’analyse de variance sur la performance «  Pt1 et Pt2  » afin de juger la performance prépondérante, l’utilisation </a:t>
            </a:r>
            <a:r>
              <a:rPr lang="fr-FR" sz="1100" b="1" dirty="0">
                <a:latin typeface="Calibri" pitchFamily="34" charset="0"/>
              </a:rPr>
              <a:t>de l’analyse </a:t>
            </a:r>
            <a:r>
              <a:rPr lang="fr-FR" sz="1100" b="1" dirty="0" smtClean="0">
                <a:latin typeface="Calibri" pitchFamily="34" charset="0"/>
              </a:rPr>
              <a:t>discriminante, le </a:t>
            </a:r>
            <a:r>
              <a:rPr lang="fr-FR" sz="1100" b="1" dirty="0">
                <a:latin typeface="Calibri" pitchFamily="34" charset="0"/>
              </a:rPr>
              <a:t>traitement des données par la technique statistique MANOVA </a:t>
            </a:r>
            <a:r>
              <a:rPr lang="fr-FR" sz="1100" b="1" dirty="0" smtClean="0">
                <a:latin typeface="Calibri" pitchFamily="34" charset="0"/>
              </a:rPr>
              <a:t>et enfin la méthode de Ping  (1995, 1998) pour tester l’effet modérateur de l’environnement.</a:t>
            </a:r>
            <a:endParaRPr lang="en-US" dirty="0"/>
          </a:p>
        </p:txBody>
      </p:sp>
      <p:sp>
        <p:nvSpPr>
          <p:cNvPr id="22533" name="ZoneTexte 28"/>
          <p:cNvSpPr txBox="1">
            <a:spLocks noChangeArrowheads="1"/>
          </p:cNvSpPr>
          <p:nvPr/>
        </p:nvSpPr>
        <p:spPr bwMode="auto">
          <a:xfrm>
            <a:off x="1357313" y="0"/>
            <a:ext cx="5786437" cy="954088"/>
          </a:xfrm>
          <a:prstGeom prst="rect">
            <a:avLst/>
          </a:prstGeom>
          <a:noFill/>
          <a:ln w="9525">
            <a:noFill/>
            <a:miter lim="800000"/>
            <a:headEnd/>
            <a:tailEnd/>
          </a:ln>
        </p:spPr>
        <p:txBody>
          <a:bodyPr>
            <a:spAutoFit/>
          </a:bodyPr>
          <a:lstStyle/>
          <a:p>
            <a:pPr algn="ctr"/>
            <a:r>
              <a:rPr lang="fr-FR" sz="3200" b="1" i="1">
                <a:solidFill>
                  <a:srgbClr val="0308E7"/>
                </a:solidFill>
                <a:latin typeface="Franklin Gothic Demi" pitchFamily="34" charset="0"/>
              </a:rPr>
              <a:t>CADRE MÉTHODOLOGIQUE</a:t>
            </a:r>
            <a:endParaRPr lang="en-US" sz="3200" b="1" i="1">
              <a:solidFill>
                <a:srgbClr val="0308E7"/>
              </a:solidFill>
              <a:latin typeface="Franklin Gothic Demi" pitchFamily="34" charset="0"/>
            </a:endParaRPr>
          </a:p>
          <a:p>
            <a:pPr algn="ctr"/>
            <a:r>
              <a:rPr lang="fr-CA" sz="2400" b="1" i="1">
                <a:solidFill>
                  <a:srgbClr val="FF0000"/>
                </a:solidFill>
                <a:latin typeface="Franklin Gothic Demi" pitchFamily="34" charset="0"/>
              </a:rPr>
              <a:t>Éléments méthodologiques </a:t>
            </a:r>
            <a:endParaRPr lang="en-US" sz="2400" b="1" i="1">
              <a:solidFill>
                <a:srgbClr val="FF0000"/>
              </a:solidFill>
              <a:latin typeface="Franklin Gothic Demi" pitchFamily="34" charset="0"/>
            </a:endParaRPr>
          </a:p>
        </p:txBody>
      </p:sp>
      <p:sp>
        <p:nvSpPr>
          <p:cNvPr id="9225" name="Espace réservé du numéro de diapositive 27"/>
          <p:cNvSpPr>
            <a:spLocks noGrp="1"/>
          </p:cNvSpPr>
          <p:nvPr>
            <p:ph type="sldNum" sz="quarter" idx="12"/>
          </p:nvPr>
        </p:nvSpPr>
        <p:spPr>
          <a:xfrm>
            <a:off x="8773616" y="6492875"/>
            <a:ext cx="370384" cy="365125"/>
          </a:xfrm>
        </p:spPr>
        <p:txBody>
          <a:bodyPr/>
          <a:lstStyle/>
          <a:p>
            <a:pPr>
              <a:defRPr/>
            </a:pPr>
            <a:fld id="{B13E5819-B1F5-44F5-A921-66ABB2C04546}" type="slidenum">
              <a:rPr lang="fr-CA" smtClean="0">
                <a:latin typeface="Arial" charset="0"/>
              </a:rPr>
              <a:pPr>
                <a:defRPr/>
              </a:pPr>
              <a:t>14</a:t>
            </a:fld>
            <a:endParaRPr lang="fr-CA" dirty="0" smtClean="0">
              <a:latin typeface="Arial" charset="0"/>
            </a:endParaRPr>
          </a:p>
        </p:txBody>
      </p:sp>
      <p:grpSp>
        <p:nvGrpSpPr>
          <p:cNvPr id="22535" name="Group 2"/>
          <p:cNvGrpSpPr>
            <a:grpSpLocks/>
          </p:cNvGrpSpPr>
          <p:nvPr/>
        </p:nvGrpSpPr>
        <p:grpSpPr bwMode="auto">
          <a:xfrm>
            <a:off x="-142875" y="5643563"/>
            <a:ext cx="928688" cy="1214437"/>
            <a:chOff x="4422" y="2840"/>
            <a:chExt cx="1316" cy="1480"/>
          </a:xfrm>
        </p:grpSpPr>
        <p:grpSp>
          <p:nvGrpSpPr>
            <p:cNvPr id="22554" name="Group 3"/>
            <p:cNvGrpSpPr>
              <a:grpSpLocks/>
            </p:cNvGrpSpPr>
            <p:nvPr/>
          </p:nvGrpSpPr>
          <p:grpSpPr bwMode="auto">
            <a:xfrm>
              <a:off x="4422" y="2840"/>
              <a:ext cx="1217" cy="408"/>
              <a:chOff x="567" y="0"/>
              <a:chExt cx="1217" cy="408"/>
            </a:xfrm>
          </p:grpSpPr>
          <p:pic>
            <p:nvPicPr>
              <p:cNvPr id="22560"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2561"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22555" name="Group 6"/>
            <p:cNvGrpSpPr>
              <a:grpSpLocks/>
            </p:cNvGrpSpPr>
            <p:nvPr/>
          </p:nvGrpSpPr>
          <p:grpSpPr bwMode="auto">
            <a:xfrm>
              <a:off x="4604" y="3158"/>
              <a:ext cx="1134" cy="1162"/>
              <a:chOff x="567" y="3158"/>
              <a:chExt cx="1134" cy="1162"/>
            </a:xfrm>
          </p:grpSpPr>
          <p:pic>
            <p:nvPicPr>
              <p:cNvPr id="22556"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2557"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255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255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pSp>
        <p:nvGrpSpPr>
          <p:cNvPr id="22536" name="Group 7"/>
          <p:cNvGrpSpPr>
            <a:grpSpLocks/>
          </p:cNvGrpSpPr>
          <p:nvPr/>
        </p:nvGrpSpPr>
        <p:grpSpPr bwMode="auto">
          <a:xfrm>
            <a:off x="214313" y="928688"/>
            <a:ext cx="6188075" cy="1285875"/>
            <a:chOff x="793" y="1298"/>
            <a:chExt cx="3538" cy="1497"/>
          </a:xfrm>
        </p:grpSpPr>
        <p:sp>
          <p:nvSpPr>
            <p:cNvPr id="29" name="Line 8"/>
            <p:cNvSpPr>
              <a:spLocks noChangeShapeType="1"/>
            </p:cNvSpPr>
            <p:nvPr/>
          </p:nvSpPr>
          <p:spPr bwMode="auto">
            <a:xfrm>
              <a:off x="928" y="1344"/>
              <a:ext cx="3403" cy="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0" name="Line 9"/>
            <p:cNvSpPr>
              <a:spLocks noChangeShapeType="1"/>
            </p:cNvSpPr>
            <p:nvPr/>
          </p:nvSpPr>
          <p:spPr bwMode="auto">
            <a:xfrm>
              <a:off x="839" y="1435"/>
              <a:ext cx="0" cy="136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grpSp>
        <p:nvGrpSpPr>
          <p:cNvPr id="22537" name="Group 7"/>
          <p:cNvGrpSpPr>
            <a:grpSpLocks/>
          </p:cNvGrpSpPr>
          <p:nvPr/>
        </p:nvGrpSpPr>
        <p:grpSpPr bwMode="auto">
          <a:xfrm>
            <a:off x="500063" y="2276872"/>
            <a:ext cx="6902450" cy="1376363"/>
            <a:chOff x="793" y="1298"/>
            <a:chExt cx="3538" cy="1497"/>
          </a:xfrm>
        </p:grpSpPr>
        <p:sp>
          <p:nvSpPr>
            <p:cNvPr id="33" name="Line 8"/>
            <p:cNvSpPr>
              <a:spLocks noChangeShapeType="1"/>
            </p:cNvSpPr>
            <p:nvPr/>
          </p:nvSpPr>
          <p:spPr bwMode="auto">
            <a:xfrm>
              <a:off x="928" y="1345"/>
              <a:ext cx="3403" cy="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4"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5"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grpSp>
        <p:nvGrpSpPr>
          <p:cNvPr id="22538" name="Group 7"/>
          <p:cNvGrpSpPr>
            <a:grpSpLocks/>
          </p:cNvGrpSpPr>
          <p:nvPr/>
        </p:nvGrpSpPr>
        <p:grpSpPr bwMode="auto">
          <a:xfrm>
            <a:off x="642938" y="3717032"/>
            <a:ext cx="8188325" cy="1304925"/>
            <a:chOff x="793" y="1298"/>
            <a:chExt cx="3538" cy="1497"/>
          </a:xfrm>
        </p:grpSpPr>
        <p:sp>
          <p:nvSpPr>
            <p:cNvPr id="37" name="Line 8"/>
            <p:cNvSpPr>
              <a:spLocks noChangeShapeType="1"/>
            </p:cNvSpPr>
            <p:nvPr/>
          </p:nvSpPr>
          <p:spPr bwMode="auto">
            <a:xfrm>
              <a:off x="928" y="1344"/>
              <a:ext cx="3403" cy="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8"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7172" name="Group 7"/>
          <p:cNvGrpSpPr>
            <a:grpSpLocks/>
          </p:cNvGrpSpPr>
          <p:nvPr/>
        </p:nvGrpSpPr>
        <p:grpSpPr bwMode="auto">
          <a:xfrm>
            <a:off x="899592" y="1052513"/>
            <a:ext cx="6408712" cy="2376487"/>
            <a:chOff x="793" y="1298"/>
            <a:chExt cx="3538" cy="1497"/>
          </a:xfrm>
        </p:grpSpPr>
        <p:sp>
          <p:nvSpPr>
            <p:cNvPr id="37896"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37897"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37898"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7173" name="ZoneTexte 20"/>
          <p:cNvSpPr txBox="1">
            <a:spLocks noChangeArrowheads="1"/>
          </p:cNvSpPr>
          <p:nvPr/>
        </p:nvSpPr>
        <p:spPr bwMode="auto">
          <a:xfrm>
            <a:off x="1475656" y="142875"/>
            <a:ext cx="5832648" cy="769938"/>
          </a:xfrm>
          <a:prstGeom prst="rect">
            <a:avLst/>
          </a:prstGeom>
          <a:noFill/>
          <a:ln w="9525">
            <a:noFill/>
            <a:miter lim="800000"/>
            <a:headEnd/>
            <a:tailEnd/>
          </a:ln>
        </p:spPr>
        <p:txBody>
          <a:bodyPr wrap="square">
            <a:spAutoFit/>
          </a:bodyPr>
          <a:lstStyle/>
          <a:p>
            <a:pPr algn="ctr"/>
            <a:r>
              <a:rPr lang="fr-FR" sz="2400" b="1" i="1" dirty="0">
                <a:solidFill>
                  <a:srgbClr val="0308E7"/>
                </a:solidFill>
                <a:latin typeface="Franklin Gothic Demi" pitchFamily="34" charset="0"/>
              </a:rPr>
              <a:t>CADRE MÉTHODOLOGIQUE</a:t>
            </a:r>
            <a:endParaRPr lang="en-US" sz="2400" b="1" i="1" dirty="0">
              <a:solidFill>
                <a:srgbClr val="0308E7"/>
              </a:solidFill>
              <a:latin typeface="Franklin Gothic Demi" pitchFamily="34" charset="0"/>
            </a:endParaRPr>
          </a:p>
          <a:p>
            <a:pPr algn="ctr"/>
            <a:r>
              <a:rPr lang="fr-FR" sz="2000" b="1" i="1" dirty="0">
                <a:solidFill>
                  <a:srgbClr val="FF0000"/>
                </a:solidFill>
                <a:latin typeface="Franklin Gothic Demi" pitchFamily="34" charset="0"/>
              </a:rPr>
              <a:t>Échelles de mesure </a:t>
            </a:r>
            <a:r>
              <a:rPr lang="fr-FR" sz="2000" b="1" i="1" dirty="0" smtClean="0">
                <a:solidFill>
                  <a:srgbClr val="FF0000"/>
                </a:solidFill>
                <a:latin typeface="Franklin Gothic Demi" pitchFamily="34" charset="0"/>
              </a:rPr>
              <a:t>et questionnaire</a:t>
            </a:r>
            <a:endParaRPr lang="en-US" sz="2000" b="1" i="1" dirty="0">
              <a:solidFill>
                <a:srgbClr val="FF0000"/>
              </a:solidFill>
              <a:latin typeface="Franklin Gothic Demi" pitchFamily="34" charset="0"/>
            </a:endParaRPr>
          </a:p>
        </p:txBody>
      </p:sp>
      <p:sp>
        <p:nvSpPr>
          <p:cNvPr id="7174" name="ZoneTexte 19"/>
          <p:cNvSpPr txBox="1">
            <a:spLocks noChangeArrowheads="1"/>
          </p:cNvSpPr>
          <p:nvPr/>
        </p:nvSpPr>
        <p:spPr bwMode="auto">
          <a:xfrm>
            <a:off x="395536" y="4869160"/>
            <a:ext cx="8143875" cy="615950"/>
          </a:xfrm>
          <a:prstGeom prst="rect">
            <a:avLst/>
          </a:prstGeom>
          <a:noFill/>
          <a:ln w="9525">
            <a:noFill/>
            <a:miter lim="800000"/>
            <a:headEnd/>
            <a:tailEnd/>
          </a:ln>
        </p:spPr>
        <p:txBody>
          <a:bodyPr>
            <a:spAutoFit/>
          </a:bodyPr>
          <a:lstStyle/>
          <a:p>
            <a:r>
              <a:rPr lang="fr-FR" sz="1600" b="1" dirty="0">
                <a:solidFill>
                  <a:srgbClr val="FF0000"/>
                </a:solidFill>
              </a:rPr>
              <a:t>.70 ≤ α ≤ .80 : acceptable, .80 ≤ α ≤ .90 : très bon  et  si  α &gt;.90 : raccourcir l’échelle</a:t>
            </a:r>
            <a:r>
              <a:rPr lang="fr-FR" sz="1600" b="1" dirty="0"/>
              <a:t>  </a:t>
            </a:r>
            <a:r>
              <a:rPr lang="fr-FR" sz="1600" dirty="0"/>
              <a:t> </a:t>
            </a:r>
            <a:endParaRPr lang="en-US" sz="1600" dirty="0"/>
          </a:p>
          <a:p>
            <a:endParaRPr lang="en-US" dirty="0"/>
          </a:p>
        </p:txBody>
      </p:sp>
      <p:sp>
        <p:nvSpPr>
          <p:cNvPr id="36928" name="Espace réservé du numéro de diapositive 20"/>
          <p:cNvSpPr>
            <a:spLocks noGrp="1"/>
          </p:cNvSpPr>
          <p:nvPr>
            <p:ph type="sldNum" sz="quarter" idx="12"/>
          </p:nvPr>
        </p:nvSpPr>
        <p:spPr/>
        <p:txBody>
          <a:bodyPr/>
          <a:lstStyle/>
          <a:p>
            <a:pPr>
              <a:defRPr/>
            </a:pPr>
            <a:fld id="{D07039DB-590F-4C8B-B204-45F4BCB10F5B}" type="slidenum">
              <a:rPr lang="fr-CA" b="1" smtClean="0">
                <a:latin typeface="Arial" charset="0"/>
              </a:rPr>
              <a:pPr>
                <a:defRPr/>
              </a:pPr>
              <a:t>15</a:t>
            </a:fld>
            <a:endParaRPr lang="fr-CA" b="1" smtClean="0">
              <a:latin typeface="Arial" charset="0"/>
            </a:endParaRPr>
          </a:p>
        </p:txBody>
      </p:sp>
      <p:grpSp>
        <p:nvGrpSpPr>
          <p:cNvPr id="7176" name="Group 2"/>
          <p:cNvGrpSpPr>
            <a:grpSpLocks/>
          </p:cNvGrpSpPr>
          <p:nvPr/>
        </p:nvGrpSpPr>
        <p:grpSpPr bwMode="auto">
          <a:xfrm>
            <a:off x="-142875" y="5643563"/>
            <a:ext cx="928688" cy="1214437"/>
            <a:chOff x="4422" y="2840"/>
            <a:chExt cx="1316" cy="1480"/>
          </a:xfrm>
        </p:grpSpPr>
        <p:grpSp>
          <p:nvGrpSpPr>
            <p:cNvPr id="7177" name="Group 3"/>
            <p:cNvGrpSpPr>
              <a:grpSpLocks/>
            </p:cNvGrpSpPr>
            <p:nvPr/>
          </p:nvGrpSpPr>
          <p:grpSpPr bwMode="auto">
            <a:xfrm>
              <a:off x="4422" y="2840"/>
              <a:ext cx="1217" cy="408"/>
              <a:chOff x="567" y="0"/>
              <a:chExt cx="1217" cy="408"/>
            </a:xfrm>
          </p:grpSpPr>
          <p:pic>
            <p:nvPicPr>
              <p:cNvPr id="718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718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7178" name="Group 6"/>
            <p:cNvGrpSpPr>
              <a:grpSpLocks/>
            </p:cNvGrpSpPr>
            <p:nvPr/>
          </p:nvGrpSpPr>
          <p:grpSpPr bwMode="auto">
            <a:xfrm>
              <a:off x="4604" y="3158"/>
              <a:ext cx="1134" cy="1162"/>
              <a:chOff x="567" y="3158"/>
              <a:chExt cx="1134" cy="1162"/>
            </a:xfrm>
          </p:grpSpPr>
          <p:pic>
            <p:nvPicPr>
              <p:cNvPr id="717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718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718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718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1259632" y="5517232"/>
            <a:ext cx="3226974" cy="646331"/>
          </a:xfrm>
          <a:prstGeom prst="rect">
            <a:avLst/>
          </a:prstGeom>
          <a:noFill/>
        </p:spPr>
        <p:txBody>
          <a:bodyPr wrap="none" rtlCol="0">
            <a:spAutoFit/>
          </a:bodyPr>
          <a:lstStyle/>
          <a:p>
            <a:r>
              <a:rPr lang="fr-CA" b="1" dirty="0" smtClean="0">
                <a:latin typeface="Cambria" pitchFamily="18" charset="0"/>
              </a:rPr>
              <a:t>Échelles de mesure, </a:t>
            </a:r>
            <a:r>
              <a:rPr lang="fr-CA" b="1" dirty="0" smtClean="0">
                <a:latin typeface="Cambria" pitchFamily="18" charset="0"/>
                <a:hlinkClick r:id="rId10" action="ppaction://hlinkfile"/>
              </a:rPr>
              <a:t>1</a:t>
            </a:r>
            <a:endParaRPr lang="fr-CA" b="1" dirty="0" smtClean="0">
              <a:latin typeface="Cambria" pitchFamily="18" charset="0"/>
            </a:endParaRPr>
          </a:p>
          <a:p>
            <a:r>
              <a:rPr lang="fr-CA" b="1" dirty="0" smtClean="0">
                <a:latin typeface="Cambria" pitchFamily="18" charset="0"/>
              </a:rPr>
              <a:t>Questionnaire quantitatif, </a:t>
            </a:r>
            <a:r>
              <a:rPr lang="fr-CA" b="1" dirty="0" smtClean="0">
                <a:latin typeface="Cambria" pitchFamily="18" charset="0"/>
                <a:hlinkClick r:id="rId11" action="ppaction://hlinkfile"/>
              </a:rPr>
              <a:t>2</a:t>
            </a:r>
            <a:r>
              <a:rPr lang="fr-CA" b="1" dirty="0" smtClean="0">
                <a:latin typeface="Cambria" pitchFamily="18" charset="0"/>
                <a:hlinkClick r:id="rId12" action="ppaction://hlinkfile"/>
              </a:rPr>
              <a:t> </a:t>
            </a:r>
            <a:endParaRPr lang="fr-CA" b="1" dirty="0">
              <a:latin typeface="Cambria" pitchFamily="18" charset="0"/>
            </a:endParaRPr>
          </a:p>
        </p:txBody>
      </p:sp>
      <p:graphicFrame>
        <p:nvGraphicFramePr>
          <p:cNvPr id="3" name="Object 4"/>
          <p:cNvGraphicFramePr>
            <a:graphicFrameLocks noChangeAspect="1"/>
          </p:cNvGraphicFramePr>
          <p:nvPr/>
        </p:nvGraphicFramePr>
        <p:xfrm>
          <a:off x="1187624" y="1268760"/>
          <a:ext cx="5940425" cy="3659187"/>
        </p:xfrm>
        <a:graphic>
          <a:graphicData uri="http://schemas.openxmlformats.org/presentationml/2006/ole">
            <mc:AlternateContent xmlns:mc="http://schemas.openxmlformats.org/markup-compatibility/2006">
              <mc:Choice xmlns:v="urn:schemas-microsoft-com:vml" Requires="v">
                <p:oleObj spid="_x0000_s7175" name="Document" r:id="rId14" imgW="5939844" imgH="3659530" progId="Word.Document.12">
                  <p:embed/>
                </p:oleObj>
              </mc:Choice>
              <mc:Fallback>
                <p:oleObj name="Document" r:id="rId14" imgW="5939844" imgH="3659530" progId="Word.Document.12">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624" y="1268760"/>
                        <a:ext cx="594042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241301" y="1052513"/>
            <a:ext cx="7688285" cy="2376487"/>
            <a:chOff x="793" y="1298"/>
            <a:chExt cx="3538" cy="1497"/>
          </a:xfrm>
        </p:grpSpPr>
        <p:sp>
          <p:nvSpPr>
            <p:cNvPr id="37896"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37897"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37898"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7173" name="ZoneTexte 20"/>
          <p:cNvSpPr txBox="1">
            <a:spLocks noChangeArrowheads="1"/>
          </p:cNvSpPr>
          <p:nvPr/>
        </p:nvSpPr>
        <p:spPr bwMode="auto">
          <a:xfrm>
            <a:off x="1475656" y="142875"/>
            <a:ext cx="5832648" cy="769938"/>
          </a:xfrm>
          <a:prstGeom prst="rect">
            <a:avLst/>
          </a:prstGeom>
          <a:noFill/>
          <a:ln w="9525">
            <a:noFill/>
            <a:miter lim="800000"/>
            <a:headEnd/>
            <a:tailEnd/>
          </a:ln>
        </p:spPr>
        <p:txBody>
          <a:bodyPr wrap="square">
            <a:spAutoFit/>
          </a:bodyPr>
          <a:lstStyle/>
          <a:p>
            <a:pPr algn="ctr"/>
            <a:r>
              <a:rPr lang="fr-FR" sz="2400" b="1" i="1" dirty="0">
                <a:solidFill>
                  <a:srgbClr val="0308E7"/>
                </a:solidFill>
                <a:latin typeface="Franklin Gothic Demi" pitchFamily="34" charset="0"/>
              </a:rPr>
              <a:t>CADRE MÉTHODOLOGIQUE</a:t>
            </a:r>
            <a:endParaRPr lang="en-US" sz="2400" b="1" i="1" dirty="0">
              <a:solidFill>
                <a:srgbClr val="0308E7"/>
              </a:solidFill>
              <a:latin typeface="Franklin Gothic Demi" pitchFamily="34" charset="0"/>
            </a:endParaRPr>
          </a:p>
          <a:p>
            <a:pPr algn="ctr"/>
            <a:r>
              <a:rPr lang="fr-FR" sz="2000" b="1" i="1" dirty="0">
                <a:solidFill>
                  <a:srgbClr val="FF0000"/>
                </a:solidFill>
                <a:latin typeface="Franklin Gothic Demi" pitchFamily="34" charset="0"/>
              </a:rPr>
              <a:t>Échelles de mesure </a:t>
            </a:r>
            <a:r>
              <a:rPr lang="fr-FR" sz="2000" b="1" i="1" dirty="0" smtClean="0">
                <a:solidFill>
                  <a:srgbClr val="FF0000"/>
                </a:solidFill>
                <a:latin typeface="Franklin Gothic Demi" pitchFamily="34" charset="0"/>
              </a:rPr>
              <a:t>et questionnaire</a:t>
            </a:r>
            <a:endParaRPr lang="en-US" sz="2000" b="1" i="1" dirty="0">
              <a:solidFill>
                <a:srgbClr val="FF0000"/>
              </a:solidFill>
              <a:latin typeface="Franklin Gothic Demi" pitchFamily="34" charset="0"/>
            </a:endParaRPr>
          </a:p>
        </p:txBody>
      </p:sp>
      <p:sp>
        <p:nvSpPr>
          <p:cNvPr id="36928" name="Espace réservé du numéro de diapositive 20"/>
          <p:cNvSpPr>
            <a:spLocks noGrp="1"/>
          </p:cNvSpPr>
          <p:nvPr>
            <p:ph type="sldNum" sz="quarter" idx="12"/>
          </p:nvPr>
        </p:nvSpPr>
        <p:spPr/>
        <p:txBody>
          <a:bodyPr/>
          <a:lstStyle/>
          <a:p>
            <a:pPr>
              <a:defRPr/>
            </a:pPr>
            <a:fld id="{D07039DB-590F-4C8B-B204-45F4BCB10F5B}" type="slidenum">
              <a:rPr lang="fr-CA" b="1" smtClean="0">
                <a:latin typeface="Arial" charset="0"/>
              </a:rPr>
              <a:pPr>
                <a:defRPr/>
              </a:pPr>
              <a:t>16</a:t>
            </a:fld>
            <a:endParaRPr lang="fr-CA" b="1" smtClean="0">
              <a:latin typeface="Arial" charset="0"/>
            </a:endParaRPr>
          </a:p>
        </p:txBody>
      </p:sp>
      <p:grpSp>
        <p:nvGrpSpPr>
          <p:cNvPr id="4" name="Group 2"/>
          <p:cNvGrpSpPr>
            <a:grpSpLocks/>
          </p:cNvGrpSpPr>
          <p:nvPr/>
        </p:nvGrpSpPr>
        <p:grpSpPr bwMode="auto">
          <a:xfrm>
            <a:off x="-142875" y="5643563"/>
            <a:ext cx="928688" cy="1214437"/>
            <a:chOff x="4422" y="2840"/>
            <a:chExt cx="1316" cy="1480"/>
          </a:xfrm>
        </p:grpSpPr>
        <p:grpSp>
          <p:nvGrpSpPr>
            <p:cNvPr id="5" name="Group 3"/>
            <p:cNvGrpSpPr>
              <a:grpSpLocks/>
            </p:cNvGrpSpPr>
            <p:nvPr/>
          </p:nvGrpSpPr>
          <p:grpSpPr bwMode="auto">
            <a:xfrm>
              <a:off x="4422" y="2840"/>
              <a:ext cx="1217" cy="408"/>
              <a:chOff x="567" y="0"/>
              <a:chExt cx="1217" cy="408"/>
            </a:xfrm>
          </p:grpSpPr>
          <p:pic>
            <p:nvPicPr>
              <p:cNvPr id="718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718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6" name="Group 6"/>
            <p:cNvGrpSpPr>
              <a:grpSpLocks/>
            </p:cNvGrpSpPr>
            <p:nvPr/>
          </p:nvGrpSpPr>
          <p:grpSpPr bwMode="auto">
            <a:xfrm>
              <a:off x="4604" y="3158"/>
              <a:ext cx="1134" cy="1162"/>
              <a:chOff x="567" y="3158"/>
              <a:chExt cx="1134" cy="1162"/>
            </a:xfrm>
          </p:grpSpPr>
          <p:pic>
            <p:nvPicPr>
              <p:cNvPr id="717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718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718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718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2195736" y="1268760"/>
            <a:ext cx="4536504" cy="553998"/>
          </a:xfrm>
          <a:prstGeom prst="rect">
            <a:avLst/>
          </a:prstGeom>
          <a:noFill/>
        </p:spPr>
        <p:txBody>
          <a:bodyPr wrap="square" rtlCol="0">
            <a:spAutoFit/>
          </a:bodyPr>
          <a:lstStyle/>
          <a:p>
            <a:pPr algn="just">
              <a:lnSpc>
                <a:spcPct val="150000"/>
              </a:lnSpc>
              <a:buClr>
                <a:srgbClr val="FF0000"/>
              </a:buClr>
            </a:pPr>
            <a:r>
              <a:rPr lang="fr-CA" sz="2000" b="1" i="1" dirty="0" smtClean="0">
                <a:solidFill>
                  <a:srgbClr val="0308E7"/>
                </a:solidFill>
                <a:latin typeface="Franklin Gothic Demi" pitchFamily="34" charset="0"/>
              </a:rPr>
              <a:t>Méthodes pour  la collecte de données </a:t>
            </a:r>
          </a:p>
        </p:txBody>
      </p:sp>
      <p:sp>
        <p:nvSpPr>
          <p:cNvPr id="22" name="ZoneTexte 21"/>
          <p:cNvSpPr txBox="1"/>
          <p:nvPr/>
        </p:nvSpPr>
        <p:spPr>
          <a:xfrm>
            <a:off x="539552" y="1988841"/>
            <a:ext cx="8136904" cy="2554545"/>
          </a:xfrm>
          <a:prstGeom prst="rect">
            <a:avLst/>
          </a:prstGeom>
          <a:noFill/>
        </p:spPr>
        <p:txBody>
          <a:bodyPr wrap="square" rtlCol="0">
            <a:spAutoFit/>
          </a:bodyPr>
          <a:lstStyle/>
          <a:p>
            <a:pPr algn="just">
              <a:lnSpc>
                <a:spcPct val="150000"/>
              </a:lnSpc>
              <a:buClr>
                <a:srgbClr val="FF0000"/>
              </a:buClr>
            </a:pPr>
            <a:r>
              <a:rPr lang="fr-CA" b="1" i="1" dirty="0" smtClean="0">
                <a:solidFill>
                  <a:srgbClr val="0308E7"/>
                </a:solidFill>
                <a:latin typeface="Franklin Gothic Demi" pitchFamily="34" charset="0"/>
              </a:rPr>
              <a:t>Stratégie tout azimut </a:t>
            </a:r>
          </a:p>
          <a:p>
            <a:pPr lvl="0"/>
            <a:endParaRPr lang="fr-FR" b="1" dirty="0" smtClean="0">
              <a:latin typeface="+mj-lt"/>
            </a:endParaRPr>
          </a:p>
          <a:p>
            <a:pPr marL="450850" lvl="0" indent="-368300" algn="just">
              <a:buClr>
                <a:srgbClr val="FF0000"/>
              </a:buClr>
              <a:buSzPct val="150000"/>
              <a:buFont typeface="Wingdings" pitchFamily="2" charset="2"/>
              <a:buChar char="§"/>
            </a:pPr>
            <a:r>
              <a:rPr lang="fr-FR" sz="1600" b="1" dirty="0" smtClean="0">
                <a:latin typeface="+mj-lt"/>
              </a:rPr>
              <a:t>Administration du questionnaire par envoi postal, envoi par courriel et son emplacement sur les sites Web de quelques organismes algériens </a:t>
            </a:r>
          </a:p>
          <a:p>
            <a:pPr marL="450850" lvl="0" indent="-368300" algn="just">
              <a:buClr>
                <a:srgbClr val="FF0000"/>
              </a:buClr>
              <a:buSzPct val="150000"/>
            </a:pPr>
            <a:endParaRPr lang="fr-CA" sz="1600" dirty="0" smtClean="0">
              <a:latin typeface="+mj-lt"/>
            </a:endParaRPr>
          </a:p>
          <a:p>
            <a:pPr marL="450850" indent="-368300" algn="just">
              <a:buClr>
                <a:srgbClr val="FF0000"/>
              </a:buClr>
              <a:buSzPct val="150000"/>
              <a:buFont typeface="Wingdings" pitchFamily="2" charset="2"/>
              <a:buChar char="§"/>
            </a:pPr>
            <a:r>
              <a:rPr lang="fr-FR" sz="1600" b="1" dirty="0" smtClean="0">
                <a:latin typeface="+mj-lt"/>
              </a:rPr>
              <a:t>Suivi des questionnaires envoyés,  « Ex. téléphone , fax, rappel par courriels, rappel par envoi postal ou faire de porte à porte … »</a:t>
            </a:r>
          </a:p>
          <a:p>
            <a:pPr marL="450850" indent="-368300" algn="just">
              <a:buClr>
                <a:srgbClr val="FF0000"/>
              </a:buClr>
              <a:buSzPct val="150000"/>
            </a:pPr>
            <a:endParaRPr lang="fr-CA" sz="1600" b="1" dirty="0" smtClean="0">
              <a:latin typeface="+mj-lt"/>
            </a:endParaRPr>
          </a:p>
          <a:p>
            <a:pPr marL="450850" lvl="0" indent="-368300" algn="just">
              <a:buClr>
                <a:srgbClr val="FF0000"/>
              </a:buClr>
              <a:buSzPct val="150000"/>
              <a:buFont typeface="Wingdings" pitchFamily="2" charset="2"/>
              <a:buChar char="§"/>
            </a:pPr>
            <a:r>
              <a:rPr lang="fr-FR" sz="1600" b="1" dirty="0" smtClean="0">
                <a:latin typeface="+mj-lt"/>
              </a:rPr>
              <a:t>Rappel sera dans la fin de la 1</a:t>
            </a:r>
            <a:r>
              <a:rPr lang="fr-FR" sz="1600" b="1" baseline="30000" dirty="0" smtClean="0">
                <a:latin typeface="+mj-lt"/>
              </a:rPr>
              <a:t>ère</a:t>
            </a:r>
            <a:r>
              <a:rPr lang="fr-FR" sz="1600" b="1" dirty="0" smtClean="0">
                <a:latin typeface="+mj-lt"/>
              </a:rPr>
              <a:t> semaine, la 3 </a:t>
            </a:r>
            <a:r>
              <a:rPr lang="fr-FR" sz="1600" b="1" baseline="30000" dirty="0" err="1" smtClean="0">
                <a:latin typeface="+mj-lt"/>
              </a:rPr>
              <a:t>èmme</a:t>
            </a:r>
            <a:r>
              <a:rPr lang="fr-FR" sz="1600" b="1" dirty="0" smtClean="0">
                <a:latin typeface="+mj-lt"/>
              </a:rPr>
              <a:t> semaine et la 7</a:t>
            </a:r>
            <a:r>
              <a:rPr lang="fr-FR" sz="1600" b="1" baseline="30000" dirty="0" smtClean="0">
                <a:latin typeface="+mj-lt"/>
              </a:rPr>
              <a:t>emme</a:t>
            </a:r>
            <a:r>
              <a:rPr lang="fr-FR" sz="1600" b="1" dirty="0" smtClean="0">
                <a:latin typeface="+mj-lt"/>
              </a:rPr>
              <a:t> semaine.</a:t>
            </a:r>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b="1" dirty="0" smtClean="0">
                <a:solidFill>
                  <a:srgbClr val="C00000"/>
                </a:solidFill>
              </a:rPr>
              <a:t>PROCÉDURES ET TECHNIQUES STATISTIQUES D’ANALYSE DE DONNÉES </a:t>
            </a:r>
            <a:endParaRPr lang="fr-CA"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4579" name="Group 7"/>
          <p:cNvGrpSpPr>
            <a:grpSpLocks/>
          </p:cNvGrpSpPr>
          <p:nvPr/>
        </p:nvGrpSpPr>
        <p:grpSpPr bwMode="auto">
          <a:xfrm>
            <a:off x="142844" y="764704"/>
            <a:ext cx="8616950" cy="3603476"/>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4580" name="ZoneTexte 20"/>
          <p:cNvSpPr txBox="1">
            <a:spLocks noChangeArrowheads="1"/>
          </p:cNvSpPr>
          <p:nvPr/>
        </p:nvSpPr>
        <p:spPr bwMode="auto">
          <a:xfrm>
            <a:off x="357188" y="188640"/>
            <a:ext cx="8786812" cy="646331"/>
          </a:xfrm>
          <a:prstGeom prst="rect">
            <a:avLst/>
          </a:prstGeom>
          <a:noFill/>
          <a:ln w="9525">
            <a:noFill/>
            <a:miter lim="800000"/>
            <a:headEnd/>
            <a:tailEnd/>
          </a:ln>
        </p:spPr>
        <p:txBody>
          <a:bodyPr wrap="square">
            <a:spAutoFit/>
          </a:bodyPr>
          <a:lstStyle/>
          <a:p>
            <a:pPr algn="ctr"/>
            <a:r>
              <a:rPr lang="fr-FR" b="1" i="1" dirty="0" smtClean="0">
                <a:solidFill>
                  <a:srgbClr val="0000FF"/>
                </a:solidFill>
              </a:rPr>
              <a:t>« </a:t>
            </a:r>
            <a:r>
              <a:rPr lang="fr-FR" b="1" i="1" dirty="0" smtClean="0">
                <a:solidFill>
                  <a:srgbClr val="0000FF"/>
                </a:solidFill>
                <a:latin typeface="Franklin Gothic Demi" pitchFamily="34" charset="0"/>
              </a:rPr>
              <a:t>VÉRIFICATION DE L’HYPOTHÈSE ( </a:t>
            </a:r>
            <a:r>
              <a:rPr lang="fr-FR" b="1" i="1" dirty="0" smtClean="0">
                <a:solidFill>
                  <a:srgbClr val="C00000"/>
                </a:solidFill>
                <a:latin typeface="Franklin Gothic Demi" pitchFamily="34" charset="0"/>
              </a:rPr>
              <a:t>H1</a:t>
            </a:r>
            <a:r>
              <a:rPr lang="fr-FR" b="1" i="1" dirty="0" smtClean="0">
                <a:solidFill>
                  <a:srgbClr val="0000FF"/>
                </a:solidFill>
                <a:latin typeface="Franklin Gothic Demi" pitchFamily="34" charset="0"/>
              </a:rPr>
              <a:t>)</a:t>
            </a:r>
            <a:r>
              <a:rPr lang="fr-FR" b="1" i="1" dirty="0" smtClean="0">
                <a:solidFill>
                  <a:srgbClr val="0000FF"/>
                </a:solidFill>
              </a:rPr>
              <a:t> » </a:t>
            </a:r>
            <a:endParaRPr lang="en-US" b="1" dirty="0" smtClean="0">
              <a:solidFill>
                <a:srgbClr val="0308E7"/>
              </a:solidFill>
            </a:endParaRPr>
          </a:p>
          <a:p>
            <a:pPr algn="ctr"/>
            <a:r>
              <a:rPr lang="fr-CA" b="1" i="1" dirty="0" smtClean="0">
                <a:solidFill>
                  <a:srgbClr val="FF0000"/>
                </a:solidFill>
                <a:latin typeface="Franklin Gothic Demi" pitchFamily="34" charset="0"/>
              </a:rPr>
              <a:t>Analyse par la 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p:txBody>
      </p:sp>
      <p:sp>
        <p:nvSpPr>
          <p:cNvPr id="38917" name="Espace réservé du numéro de diapositive 19"/>
          <p:cNvSpPr>
            <a:spLocks noGrp="1"/>
          </p:cNvSpPr>
          <p:nvPr>
            <p:ph type="sldNum" sz="quarter" idx="12"/>
          </p:nvPr>
        </p:nvSpPr>
        <p:spPr/>
        <p:txBody>
          <a:bodyPr/>
          <a:lstStyle/>
          <a:p>
            <a:pPr>
              <a:defRPr/>
            </a:pPr>
            <a:fld id="{C206D8AD-45D4-4B83-8460-57739366CA43}" type="slidenum">
              <a:rPr lang="fr-CA" smtClean="0">
                <a:latin typeface="Arial" charset="0"/>
              </a:rPr>
              <a:pPr>
                <a:defRPr/>
              </a:pPr>
              <a:t>18</a:t>
            </a:fld>
            <a:endParaRPr lang="fr-CA" dirty="0" smtClean="0">
              <a:latin typeface="Arial" charset="0"/>
            </a:endParaRPr>
          </a:p>
        </p:txBody>
      </p:sp>
      <p:grpSp>
        <p:nvGrpSpPr>
          <p:cNvPr id="24582" name="Group 2"/>
          <p:cNvGrpSpPr>
            <a:grpSpLocks/>
          </p:cNvGrpSpPr>
          <p:nvPr/>
        </p:nvGrpSpPr>
        <p:grpSpPr bwMode="auto">
          <a:xfrm>
            <a:off x="-142875" y="5643563"/>
            <a:ext cx="928688" cy="1214437"/>
            <a:chOff x="4422" y="2840"/>
            <a:chExt cx="1316" cy="1480"/>
          </a:xfrm>
        </p:grpSpPr>
        <p:grpSp>
          <p:nvGrpSpPr>
            <p:cNvPr id="24584" name="Group 3"/>
            <p:cNvGrpSpPr>
              <a:grpSpLocks/>
            </p:cNvGrpSpPr>
            <p:nvPr/>
          </p:nvGrpSpPr>
          <p:grpSpPr bwMode="auto">
            <a:xfrm>
              <a:off x="4422" y="2840"/>
              <a:ext cx="1217" cy="408"/>
              <a:chOff x="567" y="0"/>
              <a:chExt cx="1217" cy="408"/>
            </a:xfrm>
          </p:grpSpPr>
          <p:pic>
            <p:nvPicPr>
              <p:cNvPr id="2459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459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24585" name="Group 6"/>
            <p:cNvGrpSpPr>
              <a:grpSpLocks/>
            </p:cNvGrpSpPr>
            <p:nvPr/>
          </p:nvGrpSpPr>
          <p:grpSpPr bwMode="auto">
            <a:xfrm>
              <a:off x="4604" y="3158"/>
              <a:ext cx="1134" cy="1162"/>
              <a:chOff x="567" y="3158"/>
              <a:chExt cx="1134" cy="1162"/>
            </a:xfrm>
          </p:grpSpPr>
          <p:pic>
            <p:nvPicPr>
              <p:cNvPr id="2458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458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458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458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285720" y="908721"/>
            <a:ext cx="8858312" cy="5601533"/>
          </a:xfrm>
          <a:prstGeom prst="rect">
            <a:avLst/>
          </a:prstGeom>
          <a:noFill/>
        </p:spPr>
        <p:txBody>
          <a:bodyPr wrap="square">
            <a:spAutoFit/>
          </a:bodyPr>
          <a:lstStyle/>
          <a:p>
            <a:pPr marL="712788" indent="-712788">
              <a:defRPr/>
            </a:pPr>
            <a:endParaRPr lang="fr-FR" sz="1400" b="1" dirty="0" smtClean="0">
              <a:solidFill>
                <a:srgbClr val="FF0000"/>
              </a:solidFill>
              <a:latin typeface="+mn-lt"/>
            </a:endParaRPr>
          </a:p>
          <a:p>
            <a:pPr marL="808038" indent="-808038" algn="just">
              <a:defRPr/>
            </a:pPr>
            <a:r>
              <a:rPr lang="fr-FR" sz="1600" b="1" dirty="0" smtClean="0">
                <a:solidFill>
                  <a:srgbClr val="FF0000"/>
                </a:solidFill>
                <a:latin typeface="+mn-lt"/>
              </a:rPr>
              <a:t>Axe 1 </a:t>
            </a:r>
            <a:r>
              <a:rPr lang="fr-FR" sz="1600" b="1" dirty="0">
                <a:solidFill>
                  <a:srgbClr val="FF0000"/>
                </a:solidFill>
                <a:latin typeface="Cambria" pitchFamily="18" charset="0"/>
              </a:rPr>
              <a:t>: </a:t>
            </a:r>
            <a:r>
              <a:rPr lang="fr-FR" sz="1600" b="1" i="1" dirty="0" smtClean="0">
                <a:solidFill>
                  <a:srgbClr val="0308E7"/>
                </a:solidFill>
                <a:latin typeface="Franklin Gothic Demi" pitchFamily="34" charset="0"/>
              </a:rPr>
              <a:t>Vérification des trois propriétés </a:t>
            </a:r>
            <a:r>
              <a:rPr lang="fr-FR" sz="1300" b="1" dirty="0" smtClean="0">
                <a:latin typeface="Cambria" pitchFamily="18" charset="0"/>
              </a:rPr>
              <a:t>:</a:t>
            </a:r>
            <a:r>
              <a:rPr lang="fr-FR" sz="1300" b="1" dirty="0" smtClean="0">
                <a:latin typeface="+mn-lt"/>
              </a:rPr>
              <a:t> </a:t>
            </a:r>
            <a:r>
              <a:rPr lang="fr-FR" sz="1300" dirty="0">
                <a:latin typeface="+mn-lt"/>
              </a:rPr>
              <a:t>vérifier les conditions de fiabilité, </a:t>
            </a:r>
            <a:r>
              <a:rPr lang="fr-FR" sz="1300" dirty="0" smtClean="0">
                <a:latin typeface="+mn-lt"/>
              </a:rPr>
              <a:t>d’unidimensionnalité </a:t>
            </a:r>
            <a:r>
              <a:rPr lang="fr-FR" sz="1300" dirty="0">
                <a:latin typeface="+mn-lt"/>
              </a:rPr>
              <a:t>et de validité </a:t>
            </a:r>
            <a:r>
              <a:rPr lang="fr-FR" sz="1300" dirty="0" smtClean="0">
                <a:latin typeface="+mn-lt"/>
              </a:rPr>
              <a:t>discriminante.   </a:t>
            </a:r>
            <a:r>
              <a:rPr lang="fr-FR" sz="1300" b="1" dirty="0">
                <a:latin typeface="+mn-lt"/>
              </a:rPr>
              <a:t> </a:t>
            </a:r>
            <a:endParaRPr lang="fr-FR" sz="1300" b="1" dirty="0" smtClean="0">
              <a:latin typeface="+mn-lt"/>
            </a:endParaRPr>
          </a:p>
          <a:p>
            <a:pPr marL="712788" indent="-712788">
              <a:defRPr/>
            </a:pPr>
            <a:endParaRPr lang="fr-FR" sz="1400" b="1" dirty="0" smtClean="0">
              <a:latin typeface="+mn-lt"/>
            </a:endParaRPr>
          </a:p>
          <a:p>
            <a:pPr marL="712788" indent="-712788">
              <a:defRPr/>
            </a:pPr>
            <a:endParaRPr lang="fr-FR" sz="1400" b="1" dirty="0" smtClean="0">
              <a:latin typeface="+mn-lt"/>
            </a:endParaRPr>
          </a:p>
          <a:p>
            <a:pPr marL="1077913" indent="-1077913" algn="just">
              <a:defRPr/>
            </a:pPr>
            <a:endParaRPr lang="fr-FR" sz="1600" b="1" dirty="0" smtClean="0">
              <a:solidFill>
                <a:srgbClr val="FF0000"/>
              </a:solidFill>
              <a:latin typeface="+mn-lt"/>
            </a:endParaRPr>
          </a:p>
          <a:p>
            <a:pPr marL="1077913" indent="-1077913" algn="just">
              <a:defRPr/>
            </a:pPr>
            <a:endParaRPr lang="fr-FR" sz="1600" b="1" dirty="0" smtClean="0">
              <a:solidFill>
                <a:srgbClr val="FF0000"/>
              </a:solidFill>
              <a:latin typeface="+mn-lt"/>
            </a:endParaRPr>
          </a:p>
          <a:p>
            <a:pPr marL="1077913" indent="-1077913" algn="just">
              <a:defRPr/>
            </a:pPr>
            <a:endParaRPr lang="fr-FR" sz="1600" b="1" dirty="0" smtClean="0">
              <a:solidFill>
                <a:srgbClr val="FF0000"/>
              </a:solidFill>
              <a:latin typeface="+mn-lt"/>
            </a:endParaRPr>
          </a:p>
          <a:p>
            <a:pPr marL="1077913" indent="-1077913" algn="just">
              <a:defRPr/>
            </a:pPr>
            <a:endParaRPr lang="fr-FR" sz="1600" b="1" dirty="0" smtClean="0">
              <a:solidFill>
                <a:srgbClr val="FF0000"/>
              </a:solidFill>
              <a:latin typeface="+mn-lt"/>
            </a:endParaRPr>
          </a:p>
          <a:p>
            <a:pPr marL="1077913" indent="-1077913" algn="just">
              <a:defRPr/>
            </a:pPr>
            <a:endParaRPr lang="fr-FR" sz="1600" b="1" dirty="0" smtClean="0">
              <a:solidFill>
                <a:srgbClr val="FF0000"/>
              </a:solidFill>
              <a:latin typeface="+mn-lt"/>
            </a:endParaRPr>
          </a:p>
          <a:p>
            <a:pPr marL="1077913" indent="-1077913" algn="just">
              <a:defRPr/>
            </a:pPr>
            <a:endParaRPr lang="fr-FR" sz="1600" b="1" dirty="0" smtClean="0">
              <a:solidFill>
                <a:srgbClr val="FF0000"/>
              </a:solidFill>
              <a:latin typeface="+mn-lt"/>
            </a:endParaRPr>
          </a:p>
          <a:p>
            <a:pPr marL="712788" indent="-712788" algn="just">
              <a:defRPr/>
            </a:pPr>
            <a:endParaRPr lang="fr-FR" sz="1600" b="1" dirty="0" smtClean="0">
              <a:solidFill>
                <a:srgbClr val="FF0000"/>
              </a:solidFill>
              <a:latin typeface="+mn-lt"/>
            </a:endParaRPr>
          </a:p>
          <a:p>
            <a:pPr marL="712788" indent="-712788" algn="just">
              <a:defRPr/>
            </a:pPr>
            <a:endParaRPr lang="fr-FR" sz="1400" b="1" dirty="0" smtClean="0">
              <a:solidFill>
                <a:srgbClr val="FF0000"/>
              </a:solidFill>
              <a:latin typeface="+mn-lt"/>
            </a:endParaRPr>
          </a:p>
          <a:p>
            <a:pPr marL="712788" indent="-712788" algn="just">
              <a:defRPr/>
            </a:pPr>
            <a:endParaRPr lang="fr-FR" sz="1400" b="1" dirty="0" smtClean="0">
              <a:solidFill>
                <a:srgbClr val="FF0000"/>
              </a:solidFill>
              <a:latin typeface="+mn-lt"/>
            </a:endParaRPr>
          </a:p>
          <a:p>
            <a:pPr marL="712788" indent="-712788" algn="just">
              <a:defRPr/>
            </a:pPr>
            <a:endParaRPr lang="fr-FR" sz="1400" b="1" dirty="0" smtClean="0">
              <a:solidFill>
                <a:srgbClr val="FF0000"/>
              </a:solidFill>
              <a:latin typeface="+mn-lt"/>
            </a:endParaRPr>
          </a:p>
          <a:p>
            <a:pPr marL="712788" indent="-712788" algn="just">
              <a:defRPr/>
            </a:pPr>
            <a:endParaRPr lang="fr-FR" sz="1300" b="1" dirty="0" smtClean="0">
              <a:solidFill>
                <a:srgbClr val="FF0000"/>
              </a:solidFill>
              <a:latin typeface="+mn-lt"/>
            </a:endParaRPr>
          </a:p>
          <a:p>
            <a:r>
              <a:rPr lang="fr-CA" sz="1400" b="1" dirty="0" smtClean="0"/>
              <a:t> </a:t>
            </a:r>
            <a:endParaRPr lang="fr-CA" sz="1400" dirty="0" smtClean="0"/>
          </a:p>
          <a:p>
            <a:pPr marL="628650" indent="-628650"/>
            <a:r>
              <a:rPr lang="fr-CA" sz="1600" b="1" dirty="0" smtClean="0">
                <a:solidFill>
                  <a:srgbClr val="FF0000"/>
                </a:solidFill>
                <a:latin typeface="+mn-lt"/>
              </a:rPr>
              <a:t>Axe 2 :</a:t>
            </a:r>
            <a:r>
              <a:rPr lang="fr-CA" sz="1400" b="1" dirty="0" smtClean="0">
                <a:solidFill>
                  <a:srgbClr val="FF0000"/>
                </a:solidFill>
                <a:latin typeface="+mn-lt"/>
              </a:rPr>
              <a:t> </a:t>
            </a:r>
            <a:r>
              <a:rPr lang="fr-CA" sz="1400" dirty="0" smtClean="0">
                <a:latin typeface="+mn-lt"/>
              </a:rPr>
              <a:t>Tester et analyser </a:t>
            </a:r>
            <a:r>
              <a:rPr lang="fr-CA" sz="1400" b="1" i="1" dirty="0" smtClean="0">
                <a:solidFill>
                  <a:srgbClr val="0308E7"/>
                </a:solidFill>
                <a:latin typeface="Franklin Gothic Demi" pitchFamily="34" charset="0"/>
              </a:rPr>
              <a:t>les indices du modèle </a:t>
            </a:r>
            <a:r>
              <a:rPr lang="fr-CA" sz="1400" dirty="0" smtClean="0">
                <a:latin typeface="+mj-lt"/>
              </a:rPr>
              <a:t>issus de la technique Modélisation par les équations Structurelles « MES » (Ex. pour la méthode </a:t>
            </a:r>
            <a:r>
              <a:rPr lang="fr-CA" sz="1400" dirty="0" err="1" smtClean="0">
                <a:latin typeface="+mj-lt"/>
              </a:rPr>
              <a:t>LISREl</a:t>
            </a:r>
            <a:r>
              <a:rPr lang="fr-CA" sz="1400" dirty="0" smtClean="0">
                <a:latin typeface="+mj-lt"/>
              </a:rPr>
              <a:t>, </a:t>
            </a:r>
            <a:r>
              <a:rPr lang="fr-CA" sz="1400" dirty="0" err="1" smtClean="0">
                <a:latin typeface="+mj-lt"/>
              </a:rPr>
              <a:t>Goodness</a:t>
            </a:r>
            <a:r>
              <a:rPr lang="fr-CA" sz="1400" dirty="0" smtClean="0">
                <a:latin typeface="+mj-lt"/>
              </a:rPr>
              <a:t> of fit index sont : GFI, AGFI, RMSR, RMSEA,  Chi-deux,  etc.). </a:t>
            </a:r>
          </a:p>
          <a:p>
            <a:pPr marL="712788" indent="-712788" algn="just">
              <a:defRPr/>
            </a:pPr>
            <a:endParaRPr lang="fr-FR" sz="1600" b="1" dirty="0" smtClean="0">
              <a:solidFill>
                <a:srgbClr val="FF0000"/>
              </a:solidFill>
              <a:latin typeface="+mn-lt"/>
            </a:endParaRPr>
          </a:p>
          <a:p>
            <a:pPr marL="712788" indent="-712788" algn="just">
              <a:defRPr/>
            </a:pPr>
            <a:r>
              <a:rPr lang="fr-FR" sz="1600" b="1" dirty="0" smtClean="0">
                <a:solidFill>
                  <a:srgbClr val="FF0000"/>
                </a:solidFill>
                <a:latin typeface="+mn-lt"/>
              </a:rPr>
              <a:t>Axe 3</a:t>
            </a:r>
            <a:r>
              <a:rPr lang="fr-FR" sz="1600" b="1" dirty="0">
                <a:solidFill>
                  <a:srgbClr val="FF0000"/>
                </a:solidFill>
                <a:latin typeface="+mn-lt"/>
              </a:rPr>
              <a:t> :</a:t>
            </a:r>
            <a:r>
              <a:rPr lang="fr-FR" sz="1300" b="1" dirty="0">
                <a:solidFill>
                  <a:srgbClr val="FF0000"/>
                </a:solidFill>
                <a:latin typeface="+mn-lt"/>
              </a:rPr>
              <a:t> </a:t>
            </a:r>
            <a:r>
              <a:rPr lang="fr-CA" sz="1600" b="1" i="1" dirty="0" smtClean="0">
                <a:solidFill>
                  <a:srgbClr val="0308E7"/>
                </a:solidFill>
                <a:latin typeface="Franklin Gothic Demi" pitchFamily="34" charset="0"/>
              </a:rPr>
              <a:t>La méthode de « différences de coefficients structurels </a:t>
            </a:r>
            <a:r>
              <a:rPr lang="fr-CA" sz="1400" b="1" i="1" dirty="0" smtClean="0">
                <a:solidFill>
                  <a:srgbClr val="0308E7"/>
                </a:solidFill>
                <a:latin typeface="Franklin Gothic Demi" pitchFamily="34" charset="0"/>
              </a:rPr>
              <a:t>» </a:t>
            </a:r>
            <a:r>
              <a:rPr lang="fr-FR" sz="1400" b="1" i="1" dirty="0" smtClean="0">
                <a:solidFill>
                  <a:srgbClr val="0308E7"/>
                </a:solidFill>
                <a:latin typeface="Franklin Gothic Demi" pitchFamily="34" charset="0"/>
              </a:rPr>
              <a:t> </a:t>
            </a:r>
            <a:r>
              <a:rPr lang="fr-FR" sz="1400" b="1" dirty="0" smtClean="0">
                <a:solidFill>
                  <a:srgbClr val="FF0000"/>
                </a:solidFill>
                <a:latin typeface="Cambria" pitchFamily="18" charset="0"/>
              </a:rPr>
              <a:t>« </a:t>
            </a:r>
            <a:r>
              <a:rPr lang="fr-CA" sz="1400" b="1" dirty="0" smtClean="0">
                <a:solidFill>
                  <a:srgbClr val="FF0000"/>
                </a:solidFill>
                <a:sym typeface="Symbol" pitchFamily="18" charset="2"/>
              </a:rPr>
              <a:t> </a:t>
            </a:r>
            <a:r>
              <a:rPr lang="fr-CA" sz="1400" b="1" dirty="0" smtClean="0">
                <a:solidFill>
                  <a:srgbClr val="FF0000"/>
                </a:solidFill>
              </a:rPr>
              <a:t>» </a:t>
            </a:r>
            <a:r>
              <a:rPr lang="fr-FR" sz="1300" b="1" dirty="0" smtClean="0">
                <a:latin typeface="Cambria" pitchFamily="18" charset="0"/>
              </a:rPr>
              <a:t>:</a:t>
            </a:r>
            <a:r>
              <a:rPr lang="fr-FR" sz="1300" b="1" dirty="0" smtClean="0">
                <a:latin typeface="+mn-lt"/>
              </a:rPr>
              <a:t> </a:t>
            </a:r>
            <a:r>
              <a:rPr lang="fr-CA" sz="1200" dirty="0" smtClean="0"/>
              <a:t>qui consistent à comparer les coefficients  structurels « de régression » après l’introduction et l’exclusion de la variable</a:t>
            </a:r>
            <a:r>
              <a:rPr lang="fr-FR" sz="1300" dirty="0" smtClean="0">
                <a:latin typeface="+mn-lt"/>
              </a:rPr>
              <a:t> concernée afin de juger le poids de cette variable, par la </a:t>
            </a:r>
            <a:r>
              <a:rPr lang="fr-CA" sz="1200" dirty="0" smtClean="0"/>
              <a:t>« MES » </a:t>
            </a:r>
            <a:r>
              <a:rPr lang="fr-FR" sz="1300" dirty="0" smtClean="0">
                <a:latin typeface="+mn-lt"/>
              </a:rPr>
              <a:t>. </a:t>
            </a:r>
          </a:p>
          <a:p>
            <a:pPr marL="712788" indent="-712788" algn="just">
              <a:defRPr/>
            </a:pPr>
            <a:r>
              <a:rPr lang="fr-CA" sz="1400" dirty="0" smtClean="0"/>
              <a:t>de</a:t>
            </a:r>
            <a:endParaRPr lang="fr-FR" sz="1300" dirty="0" smtClean="0">
              <a:latin typeface="+mn-lt"/>
            </a:endParaRPr>
          </a:p>
        </p:txBody>
      </p:sp>
      <p:graphicFrame>
        <p:nvGraphicFramePr>
          <p:cNvPr id="165889" name="Object 1"/>
          <p:cNvGraphicFramePr>
            <a:graphicFrameLocks noChangeAspect="1"/>
          </p:cNvGraphicFramePr>
          <p:nvPr/>
        </p:nvGraphicFramePr>
        <p:xfrm>
          <a:off x="1403648" y="1628800"/>
          <a:ext cx="6935788" cy="3242543"/>
        </p:xfrm>
        <a:graphic>
          <a:graphicData uri="http://schemas.openxmlformats.org/presentationml/2006/ole">
            <mc:AlternateContent xmlns:mc="http://schemas.openxmlformats.org/markup-compatibility/2006">
              <mc:Choice xmlns:v="urn:schemas-microsoft-com:vml" Requires="v">
                <p:oleObj spid="_x0000_s165892" name="Document" r:id="rId11" imgW="5668627" imgH="4311755" progId="Word.Document.12">
                  <p:embed/>
                </p:oleObj>
              </mc:Choice>
              <mc:Fallback>
                <p:oleObj name="Document" r:id="rId11" imgW="5668627" imgH="4311755" progId="Word.Document.12">
                  <p:embed/>
                  <p:pic>
                    <p:nvPicPr>
                      <p:cNvPr id="0"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648" y="1628800"/>
                        <a:ext cx="6935788" cy="324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37891" name="Espace réservé du numéro de diapositive 19"/>
          <p:cNvSpPr>
            <a:spLocks noGrp="1"/>
          </p:cNvSpPr>
          <p:nvPr>
            <p:ph type="sldNum" sz="quarter" idx="12"/>
          </p:nvPr>
        </p:nvSpPr>
        <p:spPr/>
        <p:txBody>
          <a:bodyPr/>
          <a:lstStyle/>
          <a:p>
            <a:pPr>
              <a:defRPr/>
            </a:pPr>
            <a:fld id="{398AEA82-2E1C-4431-9A68-A927E72523B9}" type="slidenum">
              <a:rPr lang="fr-CA" smtClean="0">
                <a:latin typeface="Arial" charset="0"/>
              </a:rPr>
              <a:pPr>
                <a:defRPr/>
              </a:pPr>
              <a:t>19</a:t>
            </a:fld>
            <a:endParaRPr lang="fr-CA" dirty="0" smtClean="0">
              <a:latin typeface="Arial" charset="0"/>
            </a:endParaRPr>
          </a:p>
        </p:txBody>
      </p:sp>
      <p:grpSp>
        <p:nvGrpSpPr>
          <p:cNvPr id="23556" name="Group 7"/>
          <p:cNvGrpSpPr>
            <a:grpSpLocks/>
          </p:cNvGrpSpPr>
          <p:nvPr/>
        </p:nvGrpSpPr>
        <p:grpSpPr bwMode="auto">
          <a:xfrm>
            <a:off x="71438" y="548680"/>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23557" name="ZoneTexte 17"/>
          <p:cNvSpPr txBox="1">
            <a:spLocks noChangeArrowheads="1"/>
          </p:cNvSpPr>
          <p:nvPr/>
        </p:nvSpPr>
        <p:spPr bwMode="auto">
          <a:xfrm>
            <a:off x="0" y="0"/>
            <a:ext cx="9358313" cy="1569660"/>
          </a:xfrm>
          <a:prstGeom prst="rect">
            <a:avLst/>
          </a:prstGeom>
          <a:noFill/>
          <a:ln w="9525">
            <a:noFill/>
            <a:miter lim="800000"/>
            <a:headEnd/>
            <a:tailEnd/>
          </a:ln>
        </p:spPr>
        <p:txBody>
          <a:bodyPr wrap="square">
            <a:spAutoFit/>
          </a:bodyPr>
          <a:lstStyle/>
          <a:p>
            <a:pPr algn="ctr"/>
            <a:r>
              <a:rPr lang="fr-FR" sz="2000" b="1" i="1" dirty="0" smtClean="0">
                <a:solidFill>
                  <a:srgbClr val="0000FF"/>
                </a:solidFill>
              </a:rPr>
              <a:t>« </a:t>
            </a:r>
            <a:r>
              <a:rPr lang="fr-FR" sz="2000" b="1" i="1" dirty="0" smtClean="0">
                <a:solidFill>
                  <a:srgbClr val="0000FF"/>
                </a:solidFill>
                <a:latin typeface="Franklin Gothic Demi" pitchFamily="34" charset="0"/>
              </a:rPr>
              <a:t>VÉRIFICATION DE L’HYPOTHÈSE ( </a:t>
            </a:r>
            <a:r>
              <a:rPr lang="fr-FR" sz="2000" b="1" i="1" dirty="0" smtClean="0">
                <a:solidFill>
                  <a:srgbClr val="C00000"/>
                </a:solidFill>
                <a:latin typeface="Franklin Gothic Demi" pitchFamily="34" charset="0"/>
              </a:rPr>
              <a:t>H1</a:t>
            </a:r>
            <a:r>
              <a:rPr lang="fr-FR" sz="2000" b="1" i="1" dirty="0" smtClean="0">
                <a:solidFill>
                  <a:srgbClr val="0000FF"/>
                </a:solidFill>
                <a:latin typeface="Franklin Gothic Demi" pitchFamily="34" charset="0"/>
              </a:rPr>
              <a:t>)</a:t>
            </a:r>
            <a:r>
              <a:rPr lang="fr-FR" sz="2000" b="1" i="1" dirty="0" smtClean="0">
                <a:solidFill>
                  <a:srgbClr val="0000FF"/>
                </a:solidFill>
              </a:rPr>
              <a:t> »</a:t>
            </a:r>
            <a:endParaRPr lang="fr-FR" sz="2000" b="1" i="1" dirty="0" smtClean="0">
              <a:solidFill>
                <a:srgbClr val="FF0000"/>
              </a:solidFill>
              <a:latin typeface="Franklin Gothic Demi" pitchFamily="34" charset="0"/>
            </a:endParaRPr>
          </a:p>
          <a:p>
            <a:pPr algn="ctr"/>
            <a:r>
              <a:rPr lang="fr-FR" sz="2000" b="1" i="1" dirty="0" smtClean="0">
                <a:solidFill>
                  <a:srgbClr val="FF0000"/>
                </a:solidFill>
                <a:latin typeface="Franklin Gothic Demi" pitchFamily="34" charset="0"/>
              </a:rPr>
              <a:t>Modélisation </a:t>
            </a:r>
            <a:r>
              <a:rPr lang="fr-FR" sz="2000" b="1" i="1" dirty="0">
                <a:solidFill>
                  <a:srgbClr val="FF0000"/>
                </a:solidFill>
                <a:latin typeface="Franklin Gothic Demi" pitchFamily="34" charset="0"/>
              </a:rPr>
              <a:t>par les équations structurelles « MES </a:t>
            </a:r>
            <a:r>
              <a:rPr lang="fr-FR" sz="2000" b="1" i="1" dirty="0" smtClean="0">
                <a:solidFill>
                  <a:srgbClr val="FF0000"/>
                </a:solidFill>
                <a:latin typeface="Franklin Gothic Demi" pitchFamily="34" charset="0"/>
              </a:rPr>
              <a:t>»</a:t>
            </a:r>
          </a:p>
          <a:p>
            <a:pPr algn="ctr"/>
            <a:endParaRPr lang="en-US" sz="1600" b="1" i="1" dirty="0" smtClean="0">
              <a:solidFill>
                <a:srgbClr val="0000FF"/>
              </a:solidFill>
              <a:latin typeface="Franklin Gothic Demi" pitchFamily="34" charset="0"/>
            </a:endParaRPr>
          </a:p>
          <a:p>
            <a:pPr algn="ctr"/>
            <a:endParaRPr lang="en-US" sz="2000" b="1" i="1" dirty="0">
              <a:solidFill>
                <a:srgbClr val="FF0000"/>
              </a:solidFill>
              <a:latin typeface="Franklin Gothic Demi" pitchFamily="34" charset="0"/>
            </a:endParaRPr>
          </a:p>
          <a:p>
            <a:pPr algn="ctr"/>
            <a:r>
              <a:rPr lang="fr-FR" sz="2000" b="1" dirty="0">
                <a:solidFill>
                  <a:srgbClr val="0308E7"/>
                </a:solidFill>
                <a:latin typeface="Franklin Gothic Demi" pitchFamily="34" charset="0"/>
              </a:rPr>
              <a:t> </a:t>
            </a:r>
            <a:endParaRPr lang="en-US" sz="2000" b="1" dirty="0">
              <a:solidFill>
                <a:srgbClr val="0308E7"/>
              </a:solidFill>
              <a:latin typeface="Franklin Gothic Demi" pitchFamily="34" charset="0"/>
            </a:endParaRPr>
          </a:p>
        </p:txBody>
      </p:sp>
      <p:sp>
        <p:nvSpPr>
          <p:cNvPr id="23558" name="ZoneTexte 18"/>
          <p:cNvSpPr txBox="1">
            <a:spLocks noChangeArrowheads="1"/>
          </p:cNvSpPr>
          <p:nvPr/>
        </p:nvSpPr>
        <p:spPr bwMode="auto">
          <a:xfrm>
            <a:off x="320550" y="1340769"/>
            <a:ext cx="8643938" cy="3046988"/>
          </a:xfrm>
          <a:prstGeom prst="rect">
            <a:avLst/>
          </a:prstGeom>
          <a:noFill/>
          <a:ln w="9525">
            <a:noFill/>
            <a:miter lim="800000"/>
            <a:headEnd/>
            <a:tailEnd/>
          </a:ln>
        </p:spPr>
        <p:txBody>
          <a:bodyPr wrap="square">
            <a:spAutoFit/>
          </a:bodyPr>
          <a:lstStyle/>
          <a:p>
            <a:pPr algn="just"/>
            <a:endParaRPr lang="en-US" sz="2000" b="1" dirty="0" smtClean="0">
              <a:latin typeface="Cambria" pitchFamily="18" charset="0"/>
            </a:endParaRPr>
          </a:p>
          <a:p>
            <a:r>
              <a:rPr lang="fr-FR" sz="1400" dirty="0"/>
              <a:t> </a:t>
            </a:r>
            <a:endParaRPr lang="fr-FR" sz="1400" dirty="0" smtClean="0"/>
          </a:p>
          <a:p>
            <a:endParaRPr lang="en-US" sz="1400" dirty="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r>
              <a:rPr lang="fr-FR" b="1" dirty="0"/>
              <a:t> </a:t>
            </a:r>
            <a:endParaRPr lang="en-US" b="1" dirty="0"/>
          </a:p>
          <a:p>
            <a:endParaRPr lang="en-US" dirty="0"/>
          </a:p>
        </p:txBody>
      </p:sp>
      <p:sp>
        <p:nvSpPr>
          <p:cNvPr id="13" name="Rectangle 12"/>
          <p:cNvSpPr/>
          <p:nvPr/>
        </p:nvSpPr>
        <p:spPr>
          <a:xfrm>
            <a:off x="395536" y="836712"/>
            <a:ext cx="8496944" cy="954107"/>
          </a:xfrm>
          <a:prstGeom prst="rect">
            <a:avLst/>
          </a:prstGeom>
        </p:spPr>
        <p:txBody>
          <a:bodyPr wrap="square">
            <a:spAutoFit/>
          </a:bodyPr>
          <a:lstStyle/>
          <a:p>
            <a:pPr algn="ctr"/>
            <a:r>
              <a:rPr lang="fr-FR" sz="1600" b="1" dirty="0" smtClean="0">
                <a:solidFill>
                  <a:srgbClr val="FF0000"/>
                </a:solidFill>
              </a:rPr>
              <a:t>Axe 3 : </a:t>
            </a:r>
            <a:r>
              <a:rPr lang="fr-CA" sz="1600" b="1" i="1" dirty="0" smtClean="0">
                <a:solidFill>
                  <a:srgbClr val="0308E7"/>
                </a:solidFill>
                <a:latin typeface="Franklin Gothic Demi" pitchFamily="34" charset="0"/>
              </a:rPr>
              <a:t>La méthodes de « différences de coefficients » </a:t>
            </a:r>
            <a:r>
              <a:rPr lang="fr-FR" sz="1600" b="1" i="1" dirty="0" smtClean="0">
                <a:solidFill>
                  <a:srgbClr val="0308E7"/>
                </a:solidFill>
                <a:latin typeface="Franklin Gothic Demi" pitchFamily="34" charset="0"/>
              </a:rPr>
              <a:t>de régression </a:t>
            </a:r>
            <a:r>
              <a:rPr lang="fr-FR" sz="1600" b="1" dirty="0" smtClean="0">
                <a:solidFill>
                  <a:srgbClr val="FF0000"/>
                </a:solidFill>
                <a:latin typeface="Cambria" pitchFamily="18" charset="0"/>
              </a:rPr>
              <a:t>« </a:t>
            </a:r>
            <a:r>
              <a:rPr lang="fr-CA" sz="1600" b="1" dirty="0" smtClean="0">
                <a:solidFill>
                  <a:srgbClr val="FF0000"/>
                </a:solidFill>
                <a:sym typeface="Symbol" pitchFamily="18" charset="2"/>
              </a:rPr>
              <a:t> </a:t>
            </a:r>
            <a:r>
              <a:rPr lang="fr-CA" sz="1600" b="1" dirty="0" smtClean="0">
                <a:solidFill>
                  <a:srgbClr val="FF0000"/>
                </a:solidFill>
              </a:rPr>
              <a:t>» </a:t>
            </a:r>
            <a:endParaRPr lang="fr-FR" sz="1600" b="1" dirty="0" smtClean="0">
              <a:solidFill>
                <a:srgbClr val="0000CC"/>
              </a:solidFill>
              <a:latin typeface="Cambria" pitchFamily="18" charset="0"/>
            </a:endParaRPr>
          </a:p>
          <a:p>
            <a:pPr algn="ctr"/>
            <a:endParaRPr lang="fr-FR" sz="1600" b="1" dirty="0" smtClean="0">
              <a:latin typeface="Cambria" pitchFamily="18" charset="0"/>
            </a:endParaRPr>
          </a:p>
          <a:p>
            <a:pPr algn="ctr"/>
            <a:r>
              <a:rPr lang="fr-FR" sz="1200" b="1" dirty="0" smtClean="0">
                <a:latin typeface="Cambria" pitchFamily="18" charset="0"/>
              </a:rPr>
              <a:t>Stratégie d’analyse  d’impact sur la performance de la PME, selon  Edmond </a:t>
            </a:r>
            <a:r>
              <a:rPr lang="fr-FR" sz="1200" b="1" dirty="0" err="1" smtClean="0">
                <a:latin typeface="Cambria" pitchFamily="18" charset="0"/>
              </a:rPr>
              <a:t>Ramangalahy</a:t>
            </a:r>
            <a:r>
              <a:rPr lang="fr-FR" sz="1200" b="1" dirty="0" smtClean="0">
                <a:latin typeface="Cambria" pitchFamily="18" charset="0"/>
              </a:rPr>
              <a:t> (2001) et selon le modèle de Baron et  Kenny (1986) renouvelé par Kenny et al. (1998).</a:t>
            </a:r>
          </a:p>
        </p:txBody>
      </p:sp>
      <p:graphicFrame>
        <p:nvGraphicFramePr>
          <p:cNvPr id="163855" name="Object 15"/>
          <p:cNvGraphicFramePr>
            <a:graphicFrameLocks noChangeAspect="1"/>
          </p:cNvGraphicFramePr>
          <p:nvPr/>
        </p:nvGraphicFramePr>
        <p:xfrm>
          <a:off x="1698625" y="1995488"/>
          <a:ext cx="5770563" cy="5105920"/>
        </p:xfrm>
        <a:graphic>
          <a:graphicData uri="http://schemas.openxmlformats.org/presentationml/2006/ole">
            <mc:AlternateContent xmlns:mc="http://schemas.openxmlformats.org/markup-compatibility/2006">
              <mc:Choice xmlns:v="urn:schemas-microsoft-com:vml" Requires="v">
                <p:oleObj spid="_x0000_s163858" name="Document" r:id="rId5" imgW="5784658" imgH="6141881" progId="Word.Document.12">
                  <p:embed/>
                </p:oleObj>
              </mc:Choice>
              <mc:Fallback>
                <p:oleObj name="Document" r:id="rId5" imgW="5784658" imgH="6141881" progId="Word.Document.12">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25" y="1995488"/>
                        <a:ext cx="5770563" cy="510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11267" name="ZoneTexte 20"/>
          <p:cNvSpPr txBox="1">
            <a:spLocks noChangeArrowheads="1"/>
          </p:cNvSpPr>
          <p:nvPr/>
        </p:nvSpPr>
        <p:spPr bwMode="auto">
          <a:xfrm>
            <a:off x="1027113" y="357188"/>
            <a:ext cx="6116637" cy="646112"/>
          </a:xfrm>
          <a:prstGeom prst="rect">
            <a:avLst/>
          </a:prstGeom>
          <a:noFill/>
          <a:ln w="9525">
            <a:noFill/>
            <a:miter lim="800000"/>
            <a:headEnd/>
            <a:tailEnd/>
          </a:ln>
        </p:spPr>
        <p:txBody>
          <a:bodyPr wrap="none">
            <a:spAutoFit/>
          </a:bodyPr>
          <a:lstStyle/>
          <a:p>
            <a:r>
              <a:rPr lang="fr-FR" sz="3600" b="1">
                <a:solidFill>
                  <a:srgbClr val="0000FF"/>
                </a:solidFill>
                <a:latin typeface="Algerian" pitchFamily="82" charset="0"/>
              </a:rPr>
              <a:t>Plan de la présentation</a:t>
            </a:r>
            <a:endParaRPr lang="en-US" sz="3600" b="1"/>
          </a:p>
        </p:txBody>
      </p:sp>
      <p:sp>
        <p:nvSpPr>
          <p:cNvPr id="17" name="Rectangle 3"/>
          <p:cNvSpPr txBox="1">
            <a:spLocks noChangeArrowheads="1"/>
          </p:cNvSpPr>
          <p:nvPr/>
        </p:nvSpPr>
        <p:spPr bwMode="auto">
          <a:xfrm>
            <a:off x="1043608" y="1340768"/>
            <a:ext cx="7560840" cy="4392488"/>
          </a:xfrm>
          <a:prstGeom prst="rect">
            <a:avLst/>
          </a:prstGeom>
          <a:noFill/>
          <a:ln w="9525">
            <a:noFill/>
            <a:miter lim="800000"/>
            <a:headEnd/>
            <a:tailEnd/>
          </a:ln>
        </p:spPr>
        <p:txBody>
          <a:bodyPr/>
          <a:lstStyle/>
          <a:p>
            <a:pPr marL="442913" indent="-442913" algn="just">
              <a:buClr>
                <a:srgbClr val="FF0000"/>
              </a:buClr>
              <a:buFont typeface="Wingdings" pitchFamily="2" charset="2"/>
              <a:buChar char="q"/>
              <a:defRPr/>
            </a:pPr>
            <a:endParaRPr lang="fr-CA" sz="2000" b="1"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Situation </a:t>
            </a:r>
            <a:r>
              <a:rPr lang="fr-CA" sz="2000" b="1" dirty="0">
                <a:latin typeface="+mj-lt"/>
                <a:cs typeface="Aharoni" pitchFamily="2" charset="-79"/>
              </a:rPr>
              <a:t>de la PME en Algérie</a:t>
            </a:r>
          </a:p>
          <a:p>
            <a:pPr marL="442913" indent="-442913" algn="just">
              <a:buClr>
                <a:srgbClr val="FF0000"/>
              </a:buClr>
              <a:buFont typeface="Wingdings" pitchFamily="2" charset="2"/>
              <a:buChar char="q"/>
              <a:defRPr/>
            </a:pPr>
            <a:r>
              <a:rPr lang="fr-CA" sz="2000" b="1" dirty="0" smtClean="0">
                <a:latin typeface="+mj-lt"/>
                <a:cs typeface="Aharoni" pitchFamily="2" charset="-79"/>
              </a:rPr>
              <a:t>Programmes de mise à niveau « adaptation » </a:t>
            </a:r>
            <a:r>
              <a:rPr lang="fr-CA" sz="2000" b="1" dirty="0">
                <a:latin typeface="+mj-lt"/>
                <a:cs typeface="Aharoni" pitchFamily="2" charset="-79"/>
              </a:rPr>
              <a:t>des PME en Algérie  </a:t>
            </a:r>
          </a:p>
          <a:p>
            <a:pPr marL="442913" indent="-442913" algn="just">
              <a:buClr>
                <a:srgbClr val="FF0000"/>
              </a:buClr>
              <a:buFont typeface="Wingdings" pitchFamily="2" charset="2"/>
              <a:buChar char="q"/>
              <a:defRPr/>
            </a:pPr>
            <a:r>
              <a:rPr lang="fr-CA" sz="2000" b="1" dirty="0" smtClean="0">
                <a:latin typeface="+mj-lt"/>
                <a:cs typeface="Aharoni" pitchFamily="2" charset="-79"/>
              </a:rPr>
              <a:t>Objectifs </a:t>
            </a:r>
            <a:r>
              <a:rPr lang="fr-CA" sz="2000" b="1" dirty="0">
                <a:latin typeface="+mj-lt"/>
                <a:cs typeface="Aharoni" pitchFamily="2" charset="-79"/>
              </a:rPr>
              <a:t>de la recherche </a:t>
            </a:r>
            <a:endParaRPr lang="en-US" sz="2000" dirty="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Questions </a:t>
            </a:r>
            <a:r>
              <a:rPr lang="fr-CA" sz="2000" b="1" dirty="0">
                <a:latin typeface="+mj-lt"/>
                <a:cs typeface="Aharoni" pitchFamily="2" charset="-79"/>
              </a:rPr>
              <a:t>de recherche</a:t>
            </a:r>
            <a:r>
              <a:rPr lang="fr-CA" sz="2000" dirty="0">
                <a:latin typeface="+mj-lt"/>
                <a:cs typeface="Aharoni" pitchFamily="2" charset="-79"/>
              </a:rPr>
              <a:t> </a:t>
            </a:r>
            <a:endParaRPr lang="fr-CA" sz="2000"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Hypothèses</a:t>
            </a:r>
            <a:endParaRPr lang="en-US" sz="2000"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Cadre conceptuel </a:t>
            </a:r>
            <a:endParaRPr lang="en-US" sz="2000"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Cadre méthodologique</a:t>
            </a:r>
          </a:p>
          <a:p>
            <a:pPr marL="900113" indent="-368300" algn="just">
              <a:buClr>
                <a:srgbClr val="FF0000"/>
              </a:buClr>
              <a:buFont typeface="Wingdings" pitchFamily="2" charset="2"/>
              <a:buChar char="§"/>
              <a:defRPr/>
            </a:pPr>
            <a:r>
              <a:rPr lang="fr-FR" sz="1600" dirty="0" smtClean="0">
                <a:latin typeface="+mj-lt"/>
                <a:cs typeface="Aharoni" pitchFamily="2" charset="-79"/>
              </a:rPr>
              <a:t>Éléments </a:t>
            </a:r>
            <a:r>
              <a:rPr lang="fr-FR" sz="1600" dirty="0">
                <a:latin typeface="+mj-lt"/>
                <a:cs typeface="Aharoni" pitchFamily="2" charset="-79"/>
              </a:rPr>
              <a:t>méthodologiques </a:t>
            </a:r>
          </a:p>
          <a:p>
            <a:pPr marL="900113" indent="-368300" algn="just">
              <a:buClr>
                <a:srgbClr val="FF0000"/>
              </a:buClr>
              <a:buFont typeface="Wingdings" pitchFamily="2" charset="2"/>
              <a:buChar char="§"/>
              <a:defRPr/>
            </a:pPr>
            <a:r>
              <a:rPr lang="fr-CA" sz="1600" dirty="0" smtClean="0">
                <a:latin typeface="+mj-lt"/>
                <a:cs typeface="Aharoni" pitchFamily="2" charset="-79"/>
              </a:rPr>
              <a:t>Questionnaire </a:t>
            </a:r>
          </a:p>
          <a:p>
            <a:pPr marL="442913" indent="-442913" algn="just">
              <a:buClr>
                <a:srgbClr val="FF0000"/>
              </a:buClr>
              <a:buFont typeface="Wingdings" pitchFamily="2" charset="2"/>
              <a:buChar char="q"/>
              <a:defRPr/>
            </a:pPr>
            <a:r>
              <a:rPr lang="fr-CA" sz="2000" b="1" dirty="0" smtClean="0">
                <a:latin typeface="+mj-lt"/>
                <a:cs typeface="Aharoni" pitchFamily="2" charset="-79"/>
              </a:rPr>
              <a:t>Procédures et techniques statistique d’analyse de données</a:t>
            </a:r>
          </a:p>
          <a:p>
            <a:pPr marL="442913" indent="-442913" algn="just">
              <a:buClr>
                <a:srgbClr val="FF0000"/>
              </a:buClr>
              <a:buFont typeface="Wingdings" pitchFamily="2" charset="2"/>
              <a:buChar char="q"/>
              <a:defRPr/>
            </a:pPr>
            <a:r>
              <a:rPr lang="fr-CA" sz="2000" b="1" dirty="0" smtClean="0">
                <a:latin typeface="+mj-lt"/>
                <a:cs typeface="Aharoni" pitchFamily="2" charset="-79"/>
              </a:rPr>
              <a:t>Contributions projetées de la recherche</a:t>
            </a:r>
            <a:endParaRPr lang="en-US" sz="2000"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Conclusion </a:t>
            </a:r>
          </a:p>
          <a:p>
            <a:pPr marL="442913" indent="-442913" algn="just">
              <a:buClr>
                <a:srgbClr val="FF0000"/>
              </a:buClr>
              <a:buFont typeface="Wingdings" pitchFamily="2" charset="2"/>
              <a:buChar char="q"/>
              <a:defRPr/>
            </a:pPr>
            <a:endParaRPr lang="fr-CA" sz="2000" b="1" dirty="0" smtClean="0">
              <a:latin typeface="+mj-lt"/>
              <a:cs typeface="Aharoni" pitchFamily="2" charset="-79"/>
            </a:endParaRPr>
          </a:p>
          <a:p>
            <a:pPr marL="442913" indent="-442913">
              <a:defRPr/>
            </a:pPr>
            <a:r>
              <a:rPr lang="fr-CA" sz="2000" dirty="0">
                <a:latin typeface="+mj-lt"/>
                <a:cs typeface="Aharoni" pitchFamily="2" charset="-79"/>
              </a:rPr>
              <a:t> </a:t>
            </a:r>
            <a:endParaRPr lang="en-US" sz="2000" dirty="0">
              <a:latin typeface="+mj-lt"/>
              <a:cs typeface="Aharoni" pitchFamily="2" charset="-79"/>
            </a:endParaRPr>
          </a:p>
          <a:p>
            <a:pPr marL="342900" indent="-342900">
              <a:lnSpc>
                <a:spcPct val="80000"/>
              </a:lnSpc>
              <a:spcBef>
                <a:spcPct val="20000"/>
              </a:spcBef>
              <a:buFontTx/>
              <a:buChar char="•"/>
              <a:defRPr/>
            </a:pPr>
            <a:endParaRPr lang="fr-FR" sz="2000" kern="0" dirty="0">
              <a:latin typeface="+mn-lt"/>
            </a:endParaRPr>
          </a:p>
          <a:p>
            <a:pPr marL="342900" indent="-342900">
              <a:lnSpc>
                <a:spcPct val="80000"/>
              </a:lnSpc>
              <a:spcBef>
                <a:spcPct val="20000"/>
              </a:spcBef>
              <a:buFontTx/>
              <a:buChar char="•"/>
              <a:defRPr/>
            </a:pPr>
            <a:endParaRPr lang="fr-FR" sz="2000" kern="0" dirty="0">
              <a:latin typeface="+mn-lt"/>
            </a:endParaRPr>
          </a:p>
        </p:txBody>
      </p:sp>
      <p:grpSp>
        <p:nvGrpSpPr>
          <p:cNvPr id="11269" name="Group 7"/>
          <p:cNvGrpSpPr>
            <a:grpSpLocks/>
          </p:cNvGrpSpPr>
          <p:nvPr/>
        </p:nvGrpSpPr>
        <p:grpSpPr bwMode="auto">
          <a:xfrm>
            <a:off x="285750" y="1000125"/>
            <a:ext cx="7215188" cy="2447925"/>
            <a:chOff x="793" y="1298"/>
            <a:chExt cx="3538" cy="1497"/>
          </a:xfrm>
        </p:grpSpPr>
        <p:sp>
          <p:nvSpPr>
            <p:cNvPr id="19"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0"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4582" name="Espace réservé du numéro de diapositive 22"/>
          <p:cNvSpPr>
            <a:spLocks noGrp="1"/>
          </p:cNvSpPr>
          <p:nvPr>
            <p:ph type="sldNum" sz="quarter" idx="12"/>
          </p:nvPr>
        </p:nvSpPr>
        <p:spPr/>
        <p:txBody>
          <a:bodyPr/>
          <a:lstStyle/>
          <a:p>
            <a:pPr>
              <a:defRPr/>
            </a:pPr>
            <a:fld id="{18848AD5-6E6C-4DFE-858B-67E33745DA28}" type="slidenum">
              <a:rPr lang="fr-CA" smtClean="0"/>
              <a:pPr>
                <a:defRPr/>
              </a:pPr>
              <a:t>2</a:t>
            </a:fld>
            <a:endParaRPr lang="fr-CA" dirty="0" smtClean="0"/>
          </a:p>
        </p:txBody>
      </p:sp>
      <p:grpSp>
        <p:nvGrpSpPr>
          <p:cNvPr id="11271" name="Group 2"/>
          <p:cNvGrpSpPr>
            <a:grpSpLocks/>
          </p:cNvGrpSpPr>
          <p:nvPr/>
        </p:nvGrpSpPr>
        <p:grpSpPr bwMode="auto">
          <a:xfrm>
            <a:off x="-142875" y="5643563"/>
            <a:ext cx="928688" cy="1214437"/>
            <a:chOff x="4422" y="2840"/>
            <a:chExt cx="1316" cy="1480"/>
          </a:xfrm>
        </p:grpSpPr>
        <p:grpSp>
          <p:nvGrpSpPr>
            <p:cNvPr id="11272" name="Group 3"/>
            <p:cNvGrpSpPr>
              <a:grpSpLocks/>
            </p:cNvGrpSpPr>
            <p:nvPr/>
          </p:nvGrpSpPr>
          <p:grpSpPr bwMode="auto">
            <a:xfrm>
              <a:off x="4422" y="2840"/>
              <a:ext cx="1217" cy="408"/>
              <a:chOff x="567" y="0"/>
              <a:chExt cx="1217" cy="408"/>
            </a:xfrm>
          </p:grpSpPr>
          <p:pic>
            <p:nvPicPr>
              <p:cNvPr id="11278"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1279"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11273" name="Group 6"/>
            <p:cNvGrpSpPr>
              <a:grpSpLocks/>
            </p:cNvGrpSpPr>
            <p:nvPr/>
          </p:nvGrpSpPr>
          <p:grpSpPr bwMode="auto">
            <a:xfrm>
              <a:off x="4604" y="3158"/>
              <a:ext cx="1134" cy="1162"/>
              <a:chOff x="567" y="3158"/>
              <a:chExt cx="1134" cy="1162"/>
            </a:xfrm>
          </p:grpSpPr>
          <p:pic>
            <p:nvPicPr>
              <p:cNvPr id="11274"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1275"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127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127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241300" y="692696"/>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8197" name="ZoneTexte 20"/>
          <p:cNvSpPr txBox="1">
            <a:spLocks noChangeArrowheads="1"/>
          </p:cNvSpPr>
          <p:nvPr/>
        </p:nvSpPr>
        <p:spPr bwMode="auto">
          <a:xfrm>
            <a:off x="2044984" y="-24"/>
            <a:ext cx="5560497" cy="707886"/>
          </a:xfrm>
          <a:prstGeom prst="rect">
            <a:avLst/>
          </a:prstGeom>
          <a:noFill/>
          <a:ln w="9525">
            <a:noFill/>
            <a:miter lim="800000"/>
            <a:headEnd/>
            <a:tailEnd/>
          </a:ln>
        </p:spPr>
        <p:txBody>
          <a:bodyPr wrap="none">
            <a:spAutoFit/>
          </a:bodyPr>
          <a:lstStyle/>
          <a:p>
            <a:pPr algn="ctr"/>
            <a:r>
              <a:rPr lang="fr-FR" sz="2000" b="1" i="1" dirty="0" smtClean="0">
                <a:solidFill>
                  <a:srgbClr val="0000FF"/>
                </a:solidFill>
              </a:rPr>
              <a:t>« </a:t>
            </a:r>
            <a:r>
              <a:rPr lang="fr-FR" sz="2000" b="1" i="1" dirty="0" smtClean="0">
                <a:solidFill>
                  <a:srgbClr val="0000FF"/>
                </a:solidFill>
                <a:latin typeface="Franklin Gothic Demi" pitchFamily="34" charset="0"/>
              </a:rPr>
              <a:t>VÉRIFICATION DE L’HYPOTHÈSE ( </a:t>
            </a:r>
            <a:r>
              <a:rPr lang="fr-FR" sz="2000" b="1" i="1" dirty="0" smtClean="0">
                <a:solidFill>
                  <a:srgbClr val="C00000"/>
                </a:solidFill>
                <a:latin typeface="Franklin Gothic Demi" pitchFamily="34" charset="0"/>
              </a:rPr>
              <a:t>H1)</a:t>
            </a:r>
            <a:r>
              <a:rPr lang="fr-FR" sz="2000" b="1" i="1" dirty="0" smtClean="0">
                <a:solidFill>
                  <a:srgbClr val="0000FF"/>
                </a:solidFill>
              </a:rPr>
              <a:t> »</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Exemple </a:t>
            </a:r>
            <a:r>
              <a:rPr lang="fr-FR" sz="2000" b="1" i="1" dirty="0">
                <a:solidFill>
                  <a:srgbClr val="FF0000"/>
                </a:solidFill>
                <a:latin typeface="Franklin Gothic Demi" pitchFamily="34" charset="0"/>
              </a:rPr>
              <a:t>du modèle empirique traité par </a:t>
            </a:r>
            <a:r>
              <a:rPr lang="fr-FR" sz="2000" b="1" i="1" dirty="0">
                <a:solidFill>
                  <a:srgbClr val="FF0000"/>
                </a:solidFill>
              </a:rPr>
              <a:t>«MES</a:t>
            </a:r>
            <a:r>
              <a:rPr lang="fr-FR" sz="2000" b="1" i="1" dirty="0" smtClean="0">
                <a:solidFill>
                  <a:srgbClr val="FF0000"/>
                </a:solidFill>
              </a:rPr>
              <a:t>»</a:t>
            </a:r>
            <a:endParaRPr lang="fr-FR" sz="2000" b="1" i="1" dirty="0">
              <a:solidFill>
                <a:srgbClr val="FF0000"/>
              </a:solidFill>
            </a:endParaRPr>
          </a:p>
        </p:txBody>
      </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20</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2"/>
          <p:cNvSpPr txBox="1"/>
          <p:nvPr/>
        </p:nvSpPr>
        <p:spPr>
          <a:xfrm>
            <a:off x="611560" y="6093296"/>
            <a:ext cx="8532440" cy="553998"/>
          </a:xfrm>
          <a:prstGeom prst="rect">
            <a:avLst/>
          </a:prstGeom>
          <a:noFill/>
        </p:spPr>
        <p:txBody>
          <a:bodyPr wrap="square" rtlCol="0">
            <a:spAutoFit/>
          </a:bodyPr>
          <a:lstStyle/>
          <a:p>
            <a:pPr marL="985838" indent="-357188" algn="just">
              <a:buClr>
                <a:srgbClr val="FF0000"/>
              </a:buClr>
              <a:buFont typeface="Wingdings" pitchFamily="2" charset="2"/>
              <a:buChar char="v"/>
              <a:defRPr/>
            </a:pPr>
            <a:r>
              <a:rPr lang="fr-FR" sz="1000" b="1" dirty="0" smtClean="0">
                <a:latin typeface="Cambria" pitchFamily="18" charset="0"/>
              </a:rPr>
              <a:t>Coefficient de régression (</a:t>
            </a:r>
            <a:r>
              <a:rPr lang="fr-CA" sz="1000" b="1" dirty="0" smtClean="0">
                <a:latin typeface="Cambria" pitchFamily="18" charset="0"/>
                <a:sym typeface="Symbol"/>
              </a:rPr>
              <a:t></a:t>
            </a:r>
            <a:r>
              <a:rPr lang="fr-CA" sz="1000" b="1" dirty="0" smtClean="0">
                <a:latin typeface="Cambria" pitchFamily="18" charset="0"/>
              </a:rPr>
              <a:t>) :  </a:t>
            </a:r>
            <a:r>
              <a:rPr lang="fr-CA" sz="1000" dirty="0" smtClean="0">
                <a:latin typeface="Cambria" pitchFamily="18" charset="0"/>
              </a:rPr>
              <a:t>il </a:t>
            </a:r>
            <a:r>
              <a:rPr lang="fr-FR" sz="1000" dirty="0" smtClean="0">
                <a:latin typeface="Cambria" pitchFamily="18" charset="0"/>
              </a:rPr>
              <a:t>est de signe positif et significatif à un seuil de confiance de « (</a:t>
            </a:r>
            <a:r>
              <a:rPr lang="fr-CA" sz="1000" dirty="0" smtClean="0">
                <a:latin typeface="Cambria" pitchFamily="18" charset="0"/>
                <a:sym typeface="Symbol"/>
              </a:rPr>
              <a:t></a:t>
            </a:r>
            <a:r>
              <a:rPr lang="fr-CA" sz="1000" dirty="0" smtClean="0">
                <a:latin typeface="Cambria" pitchFamily="18" charset="0"/>
              </a:rPr>
              <a:t>)  &gt; (** P ≤ 0.05) ».</a:t>
            </a:r>
            <a:endParaRPr lang="fr-CA" sz="1000" b="1" dirty="0" smtClean="0">
              <a:latin typeface="Cambria" pitchFamily="18" charset="0"/>
            </a:endParaRPr>
          </a:p>
          <a:p>
            <a:pPr marL="1436688" indent="-355600" algn="ctr">
              <a:defRPr/>
            </a:pPr>
            <a:r>
              <a:rPr lang="fr-CA" sz="1000" b="1" dirty="0" smtClean="0">
                <a:solidFill>
                  <a:srgbClr val="FF0000"/>
                </a:solidFill>
              </a:rPr>
              <a:t>Seuil de confiance de </a:t>
            </a:r>
            <a:r>
              <a:rPr lang="fr-FR" sz="1000" b="1" dirty="0" smtClean="0">
                <a:solidFill>
                  <a:srgbClr val="FF0000"/>
                </a:solidFill>
              </a:rPr>
              <a:t>(</a:t>
            </a:r>
            <a:r>
              <a:rPr lang="fr-CA" sz="1000" b="1" dirty="0" smtClean="0">
                <a:solidFill>
                  <a:srgbClr val="FF0000"/>
                </a:solidFill>
                <a:sym typeface="Symbol" pitchFamily="18" charset="2"/>
              </a:rPr>
              <a:t></a:t>
            </a:r>
            <a:r>
              <a:rPr lang="fr-CA" sz="1000" b="1" dirty="0" smtClean="0">
                <a:solidFill>
                  <a:srgbClr val="FF0000"/>
                </a:solidFill>
              </a:rPr>
              <a:t>) =</a:t>
            </a:r>
            <a:r>
              <a:rPr lang="fr-FR" sz="1000" b="1" dirty="0" smtClean="0">
                <a:solidFill>
                  <a:srgbClr val="FF0000"/>
                </a:solidFill>
              </a:rPr>
              <a:t>  </a:t>
            </a:r>
            <a:r>
              <a:rPr lang="fr-CA" sz="1000" b="1" dirty="0" smtClean="0">
                <a:solidFill>
                  <a:srgbClr val="FF0000"/>
                </a:solidFill>
              </a:rPr>
              <a:t>Coefficient de causalité: </a:t>
            </a:r>
          </a:p>
          <a:p>
            <a:pPr marL="1436688" indent="-355600" algn="ctr">
              <a:defRPr/>
            </a:pPr>
            <a:r>
              <a:rPr lang="fr-CA" sz="1000" b="1" dirty="0" smtClean="0">
                <a:solidFill>
                  <a:srgbClr val="FF0000"/>
                </a:solidFill>
              </a:rPr>
              <a:t>* P ≤ 0.10,  ** P ≤ 0.05,  *** P ≤ 0.01, **** P ≤ 0.005,  ***** P ≤ 0.0001</a:t>
            </a:r>
            <a:endParaRPr lang="fr-CA" sz="1000" dirty="0"/>
          </a:p>
        </p:txBody>
      </p:sp>
      <p:sp>
        <p:nvSpPr>
          <p:cNvPr id="24" name="Rectangle 23"/>
          <p:cNvSpPr/>
          <p:nvPr/>
        </p:nvSpPr>
        <p:spPr>
          <a:xfrm>
            <a:off x="395536" y="836712"/>
            <a:ext cx="8496944" cy="707886"/>
          </a:xfrm>
          <a:prstGeom prst="rect">
            <a:avLst/>
          </a:prstGeom>
        </p:spPr>
        <p:txBody>
          <a:bodyPr wrap="square">
            <a:spAutoFit/>
          </a:bodyPr>
          <a:lstStyle/>
          <a:p>
            <a:pPr algn="ctr"/>
            <a:r>
              <a:rPr lang="fr-FR" sz="1600" b="1" dirty="0" smtClean="0">
                <a:solidFill>
                  <a:srgbClr val="FF0000"/>
                </a:solidFill>
              </a:rPr>
              <a:t>Axe 3 : </a:t>
            </a:r>
            <a:r>
              <a:rPr lang="fr-CA" sz="1600" b="1" i="1" dirty="0" smtClean="0">
                <a:solidFill>
                  <a:srgbClr val="0308E7"/>
                </a:solidFill>
                <a:latin typeface="Franklin Gothic Demi" pitchFamily="34" charset="0"/>
              </a:rPr>
              <a:t>La méthodes de « différences de coefficients » </a:t>
            </a:r>
            <a:r>
              <a:rPr lang="fr-FR" sz="1600" b="1" i="1" dirty="0" smtClean="0">
                <a:solidFill>
                  <a:srgbClr val="0308E7"/>
                </a:solidFill>
                <a:latin typeface="Franklin Gothic Demi" pitchFamily="34" charset="0"/>
              </a:rPr>
              <a:t>de régression </a:t>
            </a:r>
            <a:r>
              <a:rPr lang="fr-FR" sz="1600" b="1" dirty="0" smtClean="0">
                <a:solidFill>
                  <a:srgbClr val="FF0000"/>
                </a:solidFill>
                <a:latin typeface="Cambria" pitchFamily="18" charset="0"/>
              </a:rPr>
              <a:t>« </a:t>
            </a:r>
            <a:r>
              <a:rPr lang="fr-CA" sz="1600" b="1" dirty="0" smtClean="0">
                <a:solidFill>
                  <a:srgbClr val="FF0000"/>
                </a:solidFill>
                <a:sym typeface="Symbol" pitchFamily="18" charset="2"/>
              </a:rPr>
              <a:t> </a:t>
            </a:r>
            <a:r>
              <a:rPr lang="fr-CA" sz="1600" b="1" dirty="0" smtClean="0">
                <a:solidFill>
                  <a:srgbClr val="FF0000"/>
                </a:solidFill>
              </a:rPr>
              <a:t>» </a:t>
            </a:r>
            <a:endParaRPr lang="fr-FR" sz="1600" b="1" dirty="0" smtClean="0">
              <a:solidFill>
                <a:srgbClr val="0000CC"/>
              </a:solidFill>
              <a:latin typeface="Cambria" pitchFamily="18" charset="0"/>
            </a:endParaRPr>
          </a:p>
          <a:p>
            <a:pPr algn="ctr"/>
            <a:r>
              <a:rPr lang="fr-FR" sz="1200" b="1" dirty="0" smtClean="0">
                <a:latin typeface="Cambria" pitchFamily="18" charset="0"/>
              </a:rPr>
              <a:t>Stratégie d’analyse  d’impact sur la performance de la PME, selon  Edmond </a:t>
            </a:r>
            <a:r>
              <a:rPr lang="fr-FR" sz="1200" b="1" dirty="0" err="1" smtClean="0">
                <a:latin typeface="Cambria" pitchFamily="18" charset="0"/>
              </a:rPr>
              <a:t>Ramangalahy</a:t>
            </a:r>
            <a:r>
              <a:rPr lang="fr-FR" sz="1200" b="1" dirty="0" smtClean="0">
                <a:latin typeface="Cambria" pitchFamily="18" charset="0"/>
              </a:rPr>
              <a:t> (2001) et selon le modèle de Baron et  Kenny (1986) renouvelé par Kenny et al. (1998).</a:t>
            </a:r>
          </a:p>
        </p:txBody>
      </p:sp>
      <p:graphicFrame>
        <p:nvGraphicFramePr>
          <p:cNvPr id="180237" name="Object 13"/>
          <p:cNvGraphicFramePr>
            <a:graphicFrameLocks noChangeAspect="1"/>
          </p:cNvGraphicFramePr>
          <p:nvPr/>
        </p:nvGraphicFramePr>
        <p:xfrm>
          <a:off x="1401763" y="1772816"/>
          <a:ext cx="8609012" cy="5230812"/>
        </p:xfrm>
        <a:graphic>
          <a:graphicData uri="http://schemas.openxmlformats.org/presentationml/2006/ole">
            <mc:AlternateContent xmlns:mc="http://schemas.openxmlformats.org/markup-compatibility/2006">
              <mc:Choice xmlns:v="urn:schemas-microsoft-com:vml" Requires="v">
                <p:oleObj spid="_x0000_s180240" name="Document" r:id="rId11" imgW="8436748" imgH="4727089" progId="Word.Document.12">
                  <p:embed/>
                </p:oleObj>
              </mc:Choice>
              <mc:Fallback>
                <p:oleObj name="Document" r:id="rId11" imgW="8436748" imgH="4727089" progId="Word.Document.12">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1763" y="1772816"/>
                        <a:ext cx="8609012"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8197" name="ZoneTexte 20"/>
          <p:cNvSpPr txBox="1">
            <a:spLocks noChangeArrowheads="1"/>
          </p:cNvSpPr>
          <p:nvPr/>
        </p:nvSpPr>
        <p:spPr bwMode="auto">
          <a:xfrm>
            <a:off x="1328122" y="-24"/>
            <a:ext cx="6994222" cy="954107"/>
          </a:xfrm>
          <a:prstGeom prst="rect">
            <a:avLst/>
          </a:prstGeom>
          <a:noFill/>
          <a:ln w="9525">
            <a:noFill/>
            <a:miter lim="800000"/>
            <a:headEnd/>
            <a:tailEnd/>
          </a:ln>
        </p:spPr>
        <p:txBody>
          <a:bodyPr wrap="none">
            <a:spAutoFit/>
          </a:bodyPr>
          <a:lstStyle/>
          <a:p>
            <a:pPr algn="ctr"/>
            <a:r>
              <a:rPr lang="fr-FR" sz="2000" b="1" i="1" dirty="0" smtClean="0">
                <a:solidFill>
                  <a:srgbClr val="0308E7"/>
                </a:solidFill>
                <a:latin typeface="Franklin Gothic Demi" pitchFamily="34" charset="0"/>
              </a:rPr>
              <a:t>« VÉRIFICATION DE L’HYPOTHÈSE </a:t>
            </a:r>
            <a:r>
              <a:rPr lang="fr-FR" sz="2000" b="1" i="1" dirty="0" smtClean="0">
                <a:solidFill>
                  <a:srgbClr val="0000FF"/>
                </a:solidFill>
                <a:latin typeface="Franklin Gothic Demi" pitchFamily="34" charset="0"/>
              </a:rPr>
              <a:t>( </a:t>
            </a:r>
            <a:r>
              <a:rPr lang="fr-FR" sz="2000" b="1" i="1" dirty="0" smtClean="0">
                <a:solidFill>
                  <a:srgbClr val="C00000"/>
                </a:solidFill>
                <a:latin typeface="Franklin Gothic Demi" pitchFamily="34" charset="0"/>
              </a:rPr>
              <a:t>H1</a:t>
            </a:r>
            <a:r>
              <a:rPr lang="fr-FR" sz="2000" b="1" i="1" dirty="0" smtClean="0">
                <a:solidFill>
                  <a:srgbClr val="0000FF"/>
                </a:solidFill>
                <a:latin typeface="Franklin Gothic Demi" pitchFamily="34" charset="0"/>
              </a:rPr>
              <a:t>)</a:t>
            </a:r>
            <a:r>
              <a:rPr lang="fr-FR" sz="2000" b="1" i="1" dirty="0" smtClean="0">
                <a:solidFill>
                  <a:srgbClr val="0000FF"/>
                </a:solidFill>
              </a:rPr>
              <a:t> »</a:t>
            </a:r>
            <a:r>
              <a:rPr lang="fr-FR" sz="2000" b="1" i="1" dirty="0" smtClean="0">
                <a:solidFill>
                  <a:srgbClr val="0000FF"/>
                </a:solidFill>
                <a:latin typeface="Franklin Gothic Demi" pitchFamily="34" charset="0"/>
              </a:rPr>
              <a:t>  </a:t>
            </a:r>
            <a:r>
              <a:rPr lang="fr-FR" sz="2000" b="1" i="1" dirty="0" smtClean="0">
                <a:solidFill>
                  <a:srgbClr val="C00000"/>
                </a:solidFill>
                <a:latin typeface="Franklin Gothic Demi" pitchFamily="34" charset="0"/>
              </a:rPr>
              <a:t>par la Méthode PLS</a:t>
            </a:r>
            <a:endParaRPr lang="en-US" sz="2000" b="1" i="1" dirty="0" smtClean="0">
              <a:solidFill>
                <a:srgbClr val="C00000"/>
              </a:solidFill>
              <a:latin typeface="Franklin Gothic Demi" pitchFamily="34" charset="0"/>
            </a:endParaRPr>
          </a:p>
          <a:p>
            <a:pPr algn="ctr"/>
            <a:r>
              <a:rPr lang="fr-FR" sz="2000" b="1" i="1" dirty="0" smtClean="0">
                <a:solidFill>
                  <a:srgbClr val="FF0000"/>
                </a:solidFill>
                <a:latin typeface="Franklin Gothic Demi" pitchFamily="34" charset="0"/>
              </a:rPr>
              <a:t>Exemple </a:t>
            </a:r>
            <a:r>
              <a:rPr lang="fr-FR" sz="2000" b="1" i="1" dirty="0">
                <a:solidFill>
                  <a:srgbClr val="FF0000"/>
                </a:solidFill>
                <a:latin typeface="Franklin Gothic Demi" pitchFamily="34" charset="0"/>
              </a:rPr>
              <a:t>du modèle empirique traité par </a:t>
            </a:r>
            <a:r>
              <a:rPr lang="fr-FR" sz="2000" b="1" i="1" dirty="0" smtClean="0">
                <a:solidFill>
                  <a:srgbClr val="FF0000"/>
                </a:solidFill>
              </a:rPr>
              <a:t>«MES»</a:t>
            </a:r>
          </a:p>
          <a:p>
            <a:pPr algn="ctr"/>
            <a:endParaRPr lang="fr-FR" sz="1600" b="1" i="1" dirty="0" smtClean="0">
              <a:solidFill>
                <a:srgbClr val="0000FF"/>
              </a:solidFill>
            </a:endParaRPr>
          </a:p>
        </p:txBody>
      </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21</a:t>
            </a:fld>
            <a:endParaRPr lang="fr-CA" smtClean="0">
              <a:latin typeface="Arial" charset="0"/>
            </a:endParaRPr>
          </a:p>
        </p:txBody>
      </p:sp>
      <p:grpSp>
        <p:nvGrpSpPr>
          <p:cNvPr id="8199" name="Group 2"/>
          <p:cNvGrpSpPr>
            <a:grpSpLocks/>
          </p:cNvGrpSpPr>
          <p:nvPr/>
        </p:nvGrpSpPr>
        <p:grpSpPr bwMode="auto">
          <a:xfrm>
            <a:off x="-180528" y="5517232"/>
            <a:ext cx="928688" cy="1214437"/>
            <a:chOff x="4422" y="2840"/>
            <a:chExt cx="1316" cy="1480"/>
          </a:xfrm>
        </p:grpSpPr>
        <p:grpSp>
          <p:nvGrpSpPr>
            <p:cNvPr id="8200"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201"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8588" name="Object 396"/>
          <p:cNvGraphicFramePr>
            <a:graphicFrameLocks noChangeAspect="1"/>
          </p:cNvGraphicFramePr>
          <p:nvPr/>
        </p:nvGraphicFramePr>
        <p:xfrm>
          <a:off x="2114550" y="764704"/>
          <a:ext cx="6340475" cy="6120680"/>
        </p:xfrm>
        <a:graphic>
          <a:graphicData uri="http://schemas.openxmlformats.org/presentationml/2006/ole">
            <mc:AlternateContent xmlns:mc="http://schemas.openxmlformats.org/markup-compatibility/2006">
              <mc:Choice xmlns:v="urn:schemas-microsoft-com:vml" Requires="v">
                <p:oleObj spid="_x0000_s8595" name="Document" r:id="rId11" imgW="7464770" imgH="8833347" progId="Word.Document.12">
                  <p:embed/>
                </p:oleObj>
              </mc:Choice>
              <mc:Fallback>
                <p:oleObj name="Document" r:id="rId11" imgW="7464770" imgH="8833347" progId="Word.Document.12">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4550" y="764704"/>
                        <a:ext cx="6340475"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90" name="Object 398"/>
          <p:cNvGraphicFramePr>
            <a:graphicFrameLocks noChangeAspect="1"/>
          </p:cNvGraphicFramePr>
          <p:nvPr/>
        </p:nvGraphicFramePr>
        <p:xfrm>
          <a:off x="323528" y="1772816"/>
          <a:ext cx="5112568" cy="3406775"/>
        </p:xfrm>
        <a:graphic>
          <a:graphicData uri="http://schemas.openxmlformats.org/presentationml/2006/ole">
            <mc:AlternateContent xmlns:mc="http://schemas.openxmlformats.org/markup-compatibility/2006">
              <mc:Choice xmlns:v="urn:schemas-microsoft-com:vml" Requires="v">
                <p:oleObj spid="_x0000_s8596" name="Document" r:id="rId14" imgW="5474643" imgH="3416522" progId="Word.Document.12">
                  <p:embed/>
                </p:oleObj>
              </mc:Choice>
              <mc:Fallback>
                <p:oleObj name="Document" r:id="rId14" imgW="5474643" imgH="3416522" progId="Word.Document.12">
                  <p:embed/>
                  <p:pic>
                    <p:nvPicPr>
                      <p:cNvPr id="0" name="Picture 3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528" y="1772816"/>
                        <a:ext cx="5112568"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8675" name="Group 7"/>
          <p:cNvGrpSpPr>
            <a:grpSpLocks/>
          </p:cNvGrpSpPr>
          <p:nvPr/>
        </p:nvGrpSpPr>
        <p:grpSpPr bwMode="auto">
          <a:xfrm>
            <a:off x="502345" y="764704"/>
            <a:ext cx="8030095" cy="4036661"/>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276F254D-F189-4324-BE6B-BB87AE4E428E}" type="slidenum">
              <a:rPr lang="fr-CA" smtClean="0">
                <a:latin typeface="Arial" charset="0"/>
              </a:rPr>
              <a:pPr>
                <a:defRPr/>
              </a:pPr>
              <a:t>22</a:t>
            </a:fld>
            <a:endParaRPr lang="fr-CA" dirty="0" smtClean="0">
              <a:latin typeface="Arial" charset="0"/>
            </a:endParaRPr>
          </a:p>
        </p:txBody>
      </p:sp>
      <p:grpSp>
        <p:nvGrpSpPr>
          <p:cNvPr id="28677" name="Group 2"/>
          <p:cNvGrpSpPr>
            <a:grpSpLocks/>
          </p:cNvGrpSpPr>
          <p:nvPr/>
        </p:nvGrpSpPr>
        <p:grpSpPr bwMode="auto">
          <a:xfrm>
            <a:off x="-142875" y="5643563"/>
            <a:ext cx="928688" cy="1214437"/>
            <a:chOff x="4422" y="2840"/>
            <a:chExt cx="1316" cy="1480"/>
          </a:xfrm>
        </p:grpSpPr>
        <p:grpSp>
          <p:nvGrpSpPr>
            <p:cNvPr id="28682" name="Group 3"/>
            <p:cNvGrpSpPr>
              <a:grpSpLocks/>
            </p:cNvGrpSpPr>
            <p:nvPr/>
          </p:nvGrpSpPr>
          <p:grpSpPr bwMode="auto">
            <a:xfrm>
              <a:off x="4422" y="2840"/>
              <a:ext cx="1217" cy="408"/>
              <a:chOff x="567" y="0"/>
              <a:chExt cx="1217" cy="408"/>
            </a:xfrm>
          </p:grpSpPr>
          <p:pic>
            <p:nvPicPr>
              <p:cNvPr id="28688"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8689"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28683" name="Group 6"/>
            <p:cNvGrpSpPr>
              <a:grpSpLocks/>
            </p:cNvGrpSpPr>
            <p:nvPr/>
          </p:nvGrpSpPr>
          <p:grpSpPr bwMode="auto">
            <a:xfrm>
              <a:off x="4604" y="3158"/>
              <a:ext cx="1134" cy="1162"/>
              <a:chOff x="567" y="3158"/>
              <a:chExt cx="1134" cy="1162"/>
            </a:xfrm>
          </p:grpSpPr>
          <p:pic>
            <p:nvPicPr>
              <p:cNvPr id="28684"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8685"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868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868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8679" name="ZoneTexte 20"/>
          <p:cNvSpPr txBox="1">
            <a:spLocks noChangeArrowheads="1"/>
          </p:cNvSpPr>
          <p:nvPr/>
        </p:nvSpPr>
        <p:spPr bwMode="auto">
          <a:xfrm>
            <a:off x="71438" y="-23"/>
            <a:ext cx="8929687" cy="707886"/>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000" b="1" i="1" dirty="0" smtClean="0">
                <a:solidFill>
                  <a:srgbClr val="C00000"/>
                </a:solidFill>
                <a:latin typeface="Franklin Gothic Demi" pitchFamily="34" charset="0"/>
              </a:rPr>
              <a:t>H1a et H1b</a:t>
            </a:r>
            <a:r>
              <a:rPr lang="fr-FR" sz="2000" b="1" i="1" dirty="0" smtClean="0">
                <a:solidFill>
                  <a:srgbClr val="0000FF"/>
                </a:solidFill>
                <a:latin typeface="Franklin Gothic Demi" pitchFamily="34" charset="0"/>
              </a:rPr>
              <a:t>) »</a:t>
            </a:r>
            <a:endParaRPr lang="fr-FR" sz="2000" b="1" i="1" dirty="0" smtClean="0">
              <a:solidFill>
                <a:srgbClr val="FF0000"/>
              </a:solidFill>
              <a:latin typeface="Franklin Gothic Demi" pitchFamily="34" charset="0"/>
            </a:endParaRPr>
          </a:p>
          <a:p>
            <a:pPr algn="ctr"/>
            <a:r>
              <a:rPr lang="fr-FR" sz="2000" b="1" i="1" dirty="0" smtClean="0">
                <a:solidFill>
                  <a:srgbClr val="FF0000"/>
                </a:solidFill>
                <a:latin typeface="Franklin Gothic Demi" pitchFamily="34" charset="0"/>
              </a:rPr>
              <a:t>Analyse </a:t>
            </a:r>
            <a:r>
              <a:rPr lang="fr-FR" sz="2000" b="1" i="1" dirty="0">
                <a:solidFill>
                  <a:srgbClr val="FF0000"/>
                </a:solidFill>
                <a:latin typeface="Franklin Gothic Demi" pitchFamily="34" charset="0"/>
              </a:rPr>
              <a:t>de variance sur la performance « </a:t>
            </a:r>
            <a:r>
              <a:rPr lang="fr-FR" sz="2000" b="1" dirty="0" smtClean="0">
                <a:solidFill>
                  <a:srgbClr val="FF0000"/>
                </a:solidFill>
              </a:rPr>
              <a:t> Pt</a:t>
            </a:r>
            <a:r>
              <a:rPr lang="fr-FR" sz="2000" b="1" baseline="-25000" dirty="0" smtClean="0">
                <a:solidFill>
                  <a:srgbClr val="FF0000"/>
                </a:solidFill>
              </a:rPr>
              <a:t>1</a:t>
            </a:r>
            <a:r>
              <a:rPr lang="fr-FR" sz="2000" b="1" i="1" dirty="0" smtClean="0">
                <a:solidFill>
                  <a:srgbClr val="FF0000"/>
                </a:solidFill>
                <a:latin typeface="Franklin Gothic Demi" pitchFamily="34" charset="0"/>
              </a:rPr>
              <a:t> </a:t>
            </a:r>
            <a:r>
              <a:rPr lang="fr-FR" sz="2000" b="1" i="1" dirty="0">
                <a:solidFill>
                  <a:srgbClr val="FF0000"/>
                </a:solidFill>
                <a:latin typeface="Franklin Gothic Demi" pitchFamily="34" charset="0"/>
              </a:rPr>
              <a:t>et </a:t>
            </a:r>
            <a:r>
              <a:rPr lang="fr-FR" sz="2000" b="1" dirty="0" smtClean="0">
                <a:solidFill>
                  <a:srgbClr val="FF0000"/>
                </a:solidFill>
              </a:rPr>
              <a:t>Pt</a:t>
            </a:r>
            <a:r>
              <a:rPr lang="fr-FR" sz="2000" b="1" baseline="-25000" dirty="0" smtClean="0">
                <a:solidFill>
                  <a:srgbClr val="FF0000"/>
                </a:solidFill>
              </a:rPr>
              <a:t>2 </a:t>
            </a:r>
            <a:r>
              <a:rPr lang="fr-FR" sz="2000" b="1" i="1" dirty="0">
                <a:solidFill>
                  <a:srgbClr val="FF0000"/>
                </a:solidFill>
                <a:latin typeface="Franklin Gothic Demi" pitchFamily="34" charset="0"/>
              </a:rPr>
              <a:t> </a:t>
            </a:r>
            <a:r>
              <a:rPr lang="fr-FR" sz="2000" b="1" i="1" dirty="0" smtClean="0">
                <a:solidFill>
                  <a:srgbClr val="FF0000"/>
                </a:solidFill>
                <a:latin typeface="Franklin Gothic Demi" pitchFamily="34" charset="0"/>
              </a:rPr>
              <a:t>»</a:t>
            </a:r>
            <a:endParaRPr lang="en-US" sz="2000" b="1" i="1" dirty="0">
              <a:solidFill>
                <a:srgbClr val="FF0000"/>
              </a:solidFill>
              <a:latin typeface="Franklin Gothic Demi" pitchFamily="34" charset="0"/>
            </a:endParaRPr>
          </a:p>
        </p:txBody>
      </p:sp>
      <p:sp>
        <p:nvSpPr>
          <p:cNvPr id="28680" name="ZoneTexte 18"/>
          <p:cNvSpPr txBox="1">
            <a:spLocks noChangeArrowheads="1"/>
          </p:cNvSpPr>
          <p:nvPr/>
        </p:nvSpPr>
        <p:spPr bwMode="auto">
          <a:xfrm>
            <a:off x="860103" y="836712"/>
            <a:ext cx="7960369" cy="4955203"/>
          </a:xfrm>
          <a:prstGeom prst="rect">
            <a:avLst/>
          </a:prstGeom>
          <a:noFill/>
          <a:ln w="9525">
            <a:noFill/>
            <a:miter lim="800000"/>
            <a:headEnd/>
            <a:tailEnd/>
          </a:ln>
        </p:spPr>
        <p:txBody>
          <a:bodyPr wrap="square">
            <a:spAutoFit/>
          </a:bodyPr>
          <a:lstStyle/>
          <a:p>
            <a:r>
              <a:rPr lang="fr-FR" b="1" dirty="0"/>
              <a:t> </a:t>
            </a:r>
            <a:endParaRPr lang="en-US" dirty="0"/>
          </a:p>
          <a:p>
            <a:r>
              <a:rPr lang="fr-FR" b="1" dirty="0" smtClean="0">
                <a:solidFill>
                  <a:srgbClr val="0000CC"/>
                </a:solidFill>
                <a:latin typeface="+mn-lt"/>
              </a:rPr>
              <a:t>Pt</a:t>
            </a:r>
            <a:r>
              <a:rPr lang="fr-FR" b="1" baseline="-25000" dirty="0" smtClean="0">
                <a:solidFill>
                  <a:srgbClr val="0000CC"/>
                </a:solidFill>
                <a:latin typeface="+mn-lt"/>
              </a:rPr>
              <a:t>1</a:t>
            </a:r>
            <a:r>
              <a:rPr lang="fr-FR" b="1" dirty="0" smtClean="0">
                <a:solidFill>
                  <a:srgbClr val="FF0000"/>
                </a:solidFill>
                <a:latin typeface="+mn-lt"/>
              </a:rPr>
              <a:t> </a:t>
            </a:r>
            <a:r>
              <a:rPr lang="fr-FR" b="1" dirty="0" smtClean="0">
                <a:latin typeface="+mn-lt"/>
              </a:rPr>
              <a:t>: </a:t>
            </a:r>
            <a:r>
              <a:rPr lang="fr-FR" sz="1400" b="1" dirty="0" smtClean="0">
                <a:latin typeface="+mn-lt"/>
              </a:rPr>
              <a:t>Performance au te</a:t>
            </a:r>
            <a:r>
              <a:rPr lang="fr-FR" sz="1400" b="1" dirty="0" smtClean="0">
                <a:latin typeface="+mj-lt"/>
              </a:rPr>
              <a:t>mps </a:t>
            </a:r>
            <a:r>
              <a:rPr lang="fr-FR" b="1" dirty="0" smtClean="0">
                <a:solidFill>
                  <a:srgbClr val="0000CC"/>
                </a:solidFill>
                <a:latin typeface="+mn-lt"/>
              </a:rPr>
              <a:t>t</a:t>
            </a:r>
            <a:r>
              <a:rPr lang="fr-FR" b="1" baseline="-25000" dirty="0" smtClean="0">
                <a:solidFill>
                  <a:srgbClr val="0000CC"/>
                </a:solidFill>
                <a:latin typeface="+mn-lt"/>
              </a:rPr>
              <a:t>1</a:t>
            </a:r>
            <a:endParaRPr lang="fr-CA" dirty="0" smtClean="0">
              <a:solidFill>
                <a:srgbClr val="0000CC"/>
              </a:solidFill>
              <a:latin typeface="+mn-lt"/>
            </a:endParaRPr>
          </a:p>
          <a:p>
            <a:r>
              <a:rPr lang="fr-FR" b="1" dirty="0" smtClean="0">
                <a:solidFill>
                  <a:srgbClr val="0000CC"/>
                </a:solidFill>
                <a:latin typeface="+mn-lt"/>
              </a:rPr>
              <a:t>Pt</a:t>
            </a:r>
            <a:r>
              <a:rPr lang="fr-FR" b="1" baseline="-25000" dirty="0" smtClean="0">
                <a:solidFill>
                  <a:srgbClr val="0000CC"/>
                </a:solidFill>
                <a:latin typeface="+mn-lt"/>
              </a:rPr>
              <a:t>2</a:t>
            </a:r>
            <a:r>
              <a:rPr lang="fr-FR" b="1" baseline="-25000" dirty="0" smtClean="0">
                <a:latin typeface="+mn-lt"/>
              </a:rPr>
              <a:t> </a:t>
            </a:r>
            <a:r>
              <a:rPr lang="fr-FR" b="1" dirty="0" smtClean="0">
                <a:latin typeface="+mn-lt"/>
              </a:rPr>
              <a:t>: </a:t>
            </a:r>
            <a:r>
              <a:rPr lang="fr-FR" sz="1400" b="1" dirty="0" smtClean="0">
                <a:latin typeface="+mn-lt"/>
              </a:rPr>
              <a:t>Performance au temps </a:t>
            </a:r>
            <a:r>
              <a:rPr lang="fr-FR" b="1" dirty="0" smtClean="0">
                <a:solidFill>
                  <a:srgbClr val="0000CC"/>
                </a:solidFill>
                <a:latin typeface="+mn-lt"/>
              </a:rPr>
              <a:t>t</a:t>
            </a:r>
            <a:r>
              <a:rPr lang="fr-FR" b="1" baseline="-25000" dirty="0" smtClean="0">
                <a:solidFill>
                  <a:srgbClr val="0000CC"/>
                </a:solidFill>
                <a:latin typeface="+mn-lt"/>
              </a:rPr>
              <a:t>2</a:t>
            </a:r>
            <a:r>
              <a:rPr lang="fr-FR" b="1" dirty="0" smtClean="0">
                <a:solidFill>
                  <a:srgbClr val="0000CC"/>
                </a:solidFill>
                <a:latin typeface="+mn-lt"/>
              </a:rPr>
              <a:t> </a:t>
            </a:r>
            <a:r>
              <a:rPr lang="fr-FR" dirty="0" smtClean="0">
                <a:solidFill>
                  <a:srgbClr val="FF0000"/>
                </a:solidFill>
                <a:latin typeface="+mn-lt"/>
              </a:rPr>
              <a:t> </a:t>
            </a:r>
            <a:endParaRPr lang="fr-CA" dirty="0" smtClean="0">
              <a:solidFill>
                <a:srgbClr val="FF0000"/>
              </a:solidFill>
              <a:latin typeface="+mn-lt"/>
            </a:endParaRPr>
          </a:p>
          <a:p>
            <a:r>
              <a:rPr lang="fr-FR" b="1" dirty="0" smtClean="0">
                <a:latin typeface="+mn-lt"/>
              </a:rPr>
              <a:t> </a:t>
            </a:r>
            <a:endParaRPr lang="fr-CA" dirty="0" smtClean="0">
              <a:latin typeface="+mn-lt"/>
            </a:endParaRPr>
          </a:p>
          <a:p>
            <a:r>
              <a:rPr lang="fr-FR" b="1" dirty="0" smtClean="0">
                <a:solidFill>
                  <a:srgbClr val="0000CC"/>
                </a:solidFill>
                <a:latin typeface="+mn-lt"/>
              </a:rPr>
              <a:t>Ut</a:t>
            </a:r>
            <a:r>
              <a:rPr lang="fr-FR" b="1" baseline="-25000" dirty="0" smtClean="0">
                <a:solidFill>
                  <a:srgbClr val="0000CC"/>
                </a:solidFill>
                <a:latin typeface="+mn-lt"/>
              </a:rPr>
              <a:t>1</a:t>
            </a:r>
            <a:r>
              <a:rPr lang="fr-FR" dirty="0" smtClean="0">
                <a:latin typeface="+mn-lt"/>
              </a:rPr>
              <a:t>: </a:t>
            </a:r>
            <a:r>
              <a:rPr lang="fr-FR" sz="1400" b="1" dirty="0" smtClean="0">
                <a:latin typeface="+mn-lt"/>
              </a:rPr>
              <a:t>moyenne de performance de l’échantillon au temps</a:t>
            </a:r>
            <a:r>
              <a:rPr lang="fr-FR" dirty="0" smtClean="0">
                <a:latin typeface="+mj-lt"/>
              </a:rPr>
              <a:t> </a:t>
            </a:r>
            <a:r>
              <a:rPr lang="fr-FR" b="1" dirty="0" smtClean="0">
                <a:solidFill>
                  <a:srgbClr val="0000CC"/>
                </a:solidFill>
                <a:latin typeface="+mn-lt"/>
              </a:rPr>
              <a:t>t</a:t>
            </a:r>
            <a:r>
              <a:rPr lang="fr-FR" b="1" baseline="-25000" dirty="0" smtClean="0">
                <a:solidFill>
                  <a:srgbClr val="0000CC"/>
                </a:solidFill>
                <a:latin typeface="+mn-lt"/>
              </a:rPr>
              <a:t>1</a:t>
            </a:r>
            <a:r>
              <a:rPr lang="fr-FR" b="1" dirty="0" smtClean="0">
                <a:solidFill>
                  <a:srgbClr val="0000CC"/>
                </a:solidFill>
                <a:latin typeface="+mn-lt"/>
              </a:rPr>
              <a:t> </a:t>
            </a:r>
            <a:r>
              <a:rPr lang="fr-FR" dirty="0" smtClean="0">
                <a:solidFill>
                  <a:srgbClr val="FF0000"/>
                </a:solidFill>
                <a:latin typeface="+mn-lt"/>
              </a:rPr>
              <a:t> </a:t>
            </a:r>
            <a:endParaRPr lang="fr-CA" dirty="0" smtClean="0">
              <a:solidFill>
                <a:srgbClr val="FF0000"/>
              </a:solidFill>
              <a:latin typeface="+mn-lt"/>
            </a:endParaRPr>
          </a:p>
          <a:p>
            <a:r>
              <a:rPr lang="fr-CA" b="1" dirty="0" smtClean="0">
                <a:latin typeface="+mn-lt"/>
              </a:rPr>
              <a:t> </a:t>
            </a:r>
            <a:endParaRPr lang="fr-CA" dirty="0" smtClean="0">
              <a:latin typeface="+mn-lt"/>
            </a:endParaRPr>
          </a:p>
          <a:p>
            <a:r>
              <a:rPr lang="fr-FR" b="1" dirty="0" smtClean="0">
                <a:solidFill>
                  <a:srgbClr val="0000CC"/>
                </a:solidFill>
                <a:latin typeface="+mn-lt"/>
              </a:rPr>
              <a:t>Ut</a:t>
            </a:r>
            <a:r>
              <a:rPr lang="fr-FR" b="1" baseline="-25000" dirty="0" smtClean="0">
                <a:solidFill>
                  <a:srgbClr val="0000CC"/>
                </a:solidFill>
                <a:latin typeface="+mn-lt"/>
              </a:rPr>
              <a:t>2</a:t>
            </a:r>
            <a:r>
              <a:rPr lang="fr-FR" b="1" dirty="0" smtClean="0">
                <a:solidFill>
                  <a:srgbClr val="0000CC"/>
                </a:solidFill>
                <a:latin typeface="+mn-lt"/>
              </a:rPr>
              <a:t> </a:t>
            </a:r>
            <a:r>
              <a:rPr lang="fr-FR" b="1" dirty="0" smtClean="0">
                <a:latin typeface="+mn-lt"/>
              </a:rPr>
              <a:t>: </a:t>
            </a:r>
            <a:r>
              <a:rPr lang="fr-FR" sz="1400" b="1" dirty="0" smtClean="0">
                <a:latin typeface="+mn-lt"/>
              </a:rPr>
              <a:t>moyenne de performance de l’échantillon au temps </a:t>
            </a:r>
            <a:r>
              <a:rPr lang="fr-FR" b="1" dirty="0" smtClean="0">
                <a:solidFill>
                  <a:srgbClr val="0000CC"/>
                </a:solidFill>
                <a:latin typeface="+mn-lt"/>
              </a:rPr>
              <a:t>t</a:t>
            </a:r>
            <a:r>
              <a:rPr lang="fr-FR" b="1" baseline="-25000" dirty="0" smtClean="0">
                <a:solidFill>
                  <a:srgbClr val="0000CC"/>
                </a:solidFill>
                <a:latin typeface="+mn-lt"/>
              </a:rPr>
              <a:t>2</a:t>
            </a:r>
            <a:r>
              <a:rPr lang="fr-FR" b="1" dirty="0" smtClean="0">
                <a:solidFill>
                  <a:srgbClr val="0000CC"/>
                </a:solidFill>
                <a:latin typeface="+mn-lt"/>
              </a:rPr>
              <a:t> </a:t>
            </a:r>
            <a:r>
              <a:rPr lang="fr-FR" dirty="0" smtClean="0">
                <a:solidFill>
                  <a:srgbClr val="FF0000"/>
                </a:solidFill>
                <a:latin typeface="+mn-lt"/>
              </a:rPr>
              <a:t> </a:t>
            </a:r>
            <a:endParaRPr lang="fr-CA" dirty="0" smtClean="0">
              <a:solidFill>
                <a:srgbClr val="FF0000"/>
              </a:solidFill>
              <a:latin typeface="+mn-lt"/>
            </a:endParaRPr>
          </a:p>
          <a:p>
            <a:r>
              <a:rPr lang="fr-CA" b="1" dirty="0" smtClean="0">
                <a:latin typeface="+mn-lt"/>
              </a:rPr>
              <a:t> </a:t>
            </a:r>
            <a:endParaRPr lang="fr-CA" dirty="0" smtClean="0">
              <a:latin typeface="+mn-lt"/>
            </a:endParaRPr>
          </a:p>
          <a:p>
            <a:r>
              <a:rPr lang="fr-FR" sz="1400" b="1" dirty="0" smtClean="0">
                <a:latin typeface="+mn-lt"/>
              </a:rPr>
              <a:t>H0 : UD= 0 : les moyennes de performance Pt1 et Pt2  sont égales </a:t>
            </a:r>
            <a:endParaRPr lang="fr-CA" sz="1400" b="1" dirty="0" smtClean="0">
              <a:latin typeface="+mn-lt"/>
            </a:endParaRPr>
          </a:p>
          <a:p>
            <a:r>
              <a:rPr lang="fr-FR" b="1" dirty="0" smtClean="0">
                <a:latin typeface="+mn-lt"/>
              </a:rPr>
              <a:t> </a:t>
            </a:r>
            <a:r>
              <a:rPr lang="fr-FR" dirty="0" smtClean="0">
                <a:latin typeface="+mn-lt"/>
              </a:rPr>
              <a:t> </a:t>
            </a:r>
            <a:endParaRPr lang="fr-CA" dirty="0" smtClean="0">
              <a:latin typeface="+mn-lt"/>
            </a:endParaRPr>
          </a:p>
          <a:p>
            <a:r>
              <a:rPr lang="fr-FR" b="1" dirty="0" smtClean="0">
                <a:latin typeface="+mn-lt"/>
              </a:rPr>
              <a:t> 		      	      </a:t>
            </a:r>
            <a:r>
              <a:rPr lang="fr-CA" sz="1600" b="1" dirty="0" smtClean="0">
                <a:latin typeface="+mn-lt"/>
              </a:rPr>
              <a:t>UD &lt; 0 : </a:t>
            </a:r>
            <a:r>
              <a:rPr lang="fr-FR" sz="1600" b="1" dirty="0" smtClean="0">
                <a:latin typeface="+mn-lt"/>
              </a:rPr>
              <a:t>Pt2</a:t>
            </a:r>
            <a:r>
              <a:rPr lang="fr-CA" sz="1600" b="1" dirty="0" smtClean="0">
                <a:latin typeface="+mn-lt"/>
              </a:rPr>
              <a:t> &gt; </a:t>
            </a:r>
            <a:r>
              <a:rPr lang="fr-FR" sz="1600" b="1" dirty="0" smtClean="0">
                <a:latin typeface="+mn-lt"/>
              </a:rPr>
              <a:t>Pt1</a:t>
            </a:r>
            <a:r>
              <a:rPr lang="fr-CA" sz="1600" b="1" dirty="0" smtClean="0">
                <a:latin typeface="+mn-lt"/>
              </a:rPr>
              <a:t>, </a:t>
            </a:r>
            <a:r>
              <a:rPr lang="fr-CA" sz="1600" b="1" i="1" dirty="0" smtClean="0">
                <a:solidFill>
                  <a:srgbClr val="FF0000"/>
                </a:solidFill>
                <a:latin typeface="+mn-lt"/>
              </a:rPr>
              <a:t>ce que l’on cherche </a:t>
            </a:r>
            <a:endParaRPr lang="fr-CA" sz="1600" dirty="0" smtClean="0">
              <a:solidFill>
                <a:srgbClr val="FF0000"/>
              </a:solidFill>
              <a:latin typeface="+mn-lt"/>
            </a:endParaRPr>
          </a:p>
          <a:p>
            <a:r>
              <a:rPr lang="fr-CA" sz="1600" b="1" dirty="0" smtClean="0">
                <a:latin typeface="+mn-lt"/>
              </a:rPr>
              <a:t>UD= </a:t>
            </a:r>
            <a:r>
              <a:rPr lang="fr-FR" sz="1600" b="1" dirty="0" smtClean="0">
                <a:latin typeface="+mn-lt"/>
              </a:rPr>
              <a:t>Ut1 </a:t>
            </a:r>
            <a:r>
              <a:rPr lang="fr-CA" sz="1600" b="1" dirty="0" smtClean="0">
                <a:latin typeface="+mn-lt"/>
              </a:rPr>
              <a:t>- </a:t>
            </a:r>
            <a:r>
              <a:rPr lang="fr-FR" sz="1600" b="1" dirty="0" smtClean="0">
                <a:latin typeface="+mn-lt"/>
              </a:rPr>
              <a:t>Ut2</a:t>
            </a:r>
            <a:r>
              <a:rPr lang="fr-CA" sz="1600" b="1" dirty="0" smtClean="0">
                <a:latin typeface="+mn-lt"/>
              </a:rPr>
              <a:t> ,   H1 : UD  ≠ 0 </a:t>
            </a:r>
          </a:p>
          <a:p>
            <a:r>
              <a:rPr lang="fr-CA" b="1" dirty="0" smtClean="0">
                <a:latin typeface="+mn-lt"/>
              </a:rPr>
              <a:t>			       </a:t>
            </a:r>
            <a:r>
              <a:rPr lang="fr-CA" sz="1600" b="1" dirty="0" smtClean="0">
                <a:latin typeface="+mn-lt"/>
              </a:rPr>
              <a:t>UD &gt; 0 : régression de la performance</a:t>
            </a:r>
          </a:p>
          <a:p>
            <a:endParaRPr lang="fr-CA" b="1" i="1" dirty="0" smtClean="0">
              <a:latin typeface="+mn-lt"/>
            </a:endParaRPr>
          </a:p>
          <a:p>
            <a:endParaRPr lang="fr-CA" b="1" i="1" dirty="0" smtClean="0">
              <a:latin typeface="+mn-lt"/>
            </a:endParaRPr>
          </a:p>
          <a:p>
            <a:endParaRPr lang="fr-CA" b="1" i="1" dirty="0" smtClean="0">
              <a:latin typeface="+mn-lt"/>
            </a:endParaRPr>
          </a:p>
          <a:p>
            <a:pPr marL="712788" indent="-439738">
              <a:buClr>
                <a:srgbClr val="FF0000"/>
              </a:buClr>
              <a:buFont typeface="Wingdings" pitchFamily="2" charset="2"/>
              <a:buChar char="v"/>
            </a:pPr>
            <a:r>
              <a:rPr lang="fr-CA" sz="1600" b="1" dirty="0" smtClean="0">
                <a:latin typeface="+mn-lt"/>
              </a:rPr>
              <a:t>Présentation graphique des deux performances </a:t>
            </a:r>
            <a:r>
              <a:rPr lang="fr-FR" sz="1600" b="1" dirty="0" smtClean="0">
                <a:latin typeface="+mn-lt"/>
              </a:rPr>
              <a:t>Pt</a:t>
            </a:r>
            <a:r>
              <a:rPr lang="fr-FR" sz="1600" b="1" baseline="-25000" dirty="0" smtClean="0">
                <a:latin typeface="+mn-lt"/>
              </a:rPr>
              <a:t>1</a:t>
            </a:r>
            <a:r>
              <a:rPr lang="fr-FR" sz="1600" b="1" dirty="0" smtClean="0">
                <a:latin typeface="+mn-lt"/>
              </a:rPr>
              <a:t> et Pt</a:t>
            </a:r>
            <a:r>
              <a:rPr lang="fr-FR" sz="1600" b="1" baseline="-25000" dirty="0" smtClean="0">
                <a:latin typeface="+mn-lt"/>
              </a:rPr>
              <a:t>2 </a:t>
            </a:r>
            <a:r>
              <a:rPr lang="fr-CA" sz="1600" b="1" dirty="0" smtClean="0">
                <a:latin typeface="+mn-lt"/>
              </a:rPr>
              <a:t>par l’utilisation du logiciel statistique « </a:t>
            </a:r>
            <a:r>
              <a:rPr lang="fr-CA" sz="1600" b="1" dirty="0" err="1" smtClean="0">
                <a:latin typeface="+mn-lt"/>
              </a:rPr>
              <a:t>Matlab</a:t>
            </a:r>
            <a:r>
              <a:rPr lang="fr-CA" sz="1600" b="1" dirty="0" smtClean="0">
                <a:latin typeface="+mn-lt"/>
              </a:rPr>
              <a:t> »</a:t>
            </a:r>
            <a:r>
              <a:rPr lang="fr-FR" b="1" dirty="0">
                <a:latin typeface="+mj-lt"/>
              </a:rPr>
              <a:t> 			</a:t>
            </a:r>
            <a:endParaRPr lang="en-US" dirty="0">
              <a:latin typeface="+mj-lt"/>
            </a:endParaRPr>
          </a:p>
        </p:txBody>
      </p:sp>
      <p:sp>
        <p:nvSpPr>
          <p:cNvPr id="21" name="Accolade ouvrante 20"/>
          <p:cNvSpPr/>
          <p:nvPr/>
        </p:nvSpPr>
        <p:spPr>
          <a:xfrm>
            <a:off x="3780482" y="3573016"/>
            <a:ext cx="71438" cy="10001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71438" y="692696"/>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23</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7655" name="ZoneTexte 20"/>
          <p:cNvSpPr txBox="1">
            <a:spLocks noChangeArrowheads="1"/>
          </p:cNvSpPr>
          <p:nvPr/>
        </p:nvSpPr>
        <p:spPr bwMode="auto">
          <a:xfrm>
            <a:off x="285750" y="56818"/>
            <a:ext cx="8929688" cy="707886"/>
          </a:xfrm>
          <a:prstGeom prst="rect">
            <a:avLst/>
          </a:prstGeom>
          <a:noFill/>
          <a:ln w="9525">
            <a:noFill/>
            <a:miter lim="800000"/>
            <a:headEnd/>
            <a:tailEnd/>
          </a:ln>
        </p:spPr>
        <p:txBody>
          <a:bodyPr>
            <a:spAutoFit/>
          </a:bodyPr>
          <a:lstStyle/>
          <a:p>
            <a:pPr algn="ctr"/>
            <a:r>
              <a:rPr lang="fr-FR" sz="2000" b="1" i="1" dirty="0" smtClean="0">
                <a:solidFill>
                  <a:srgbClr val="0000FF"/>
                </a:solidFill>
                <a:latin typeface="Franklin Gothic Demi" pitchFamily="34" charset="0"/>
              </a:rPr>
              <a:t>« VÉRIFICATION DE L’HYPOTHÈSE  (</a:t>
            </a:r>
            <a:r>
              <a:rPr lang="fr-FR" sz="2000" b="1" i="1" dirty="0" smtClean="0">
                <a:solidFill>
                  <a:srgbClr val="C00000"/>
                </a:solidFill>
                <a:latin typeface="Franklin Gothic Demi" pitchFamily="34" charset="0"/>
              </a:rPr>
              <a:t>H 2</a:t>
            </a:r>
            <a:r>
              <a:rPr lang="fr-FR" sz="2000" b="1" i="1" dirty="0" smtClean="0">
                <a:solidFill>
                  <a:srgbClr val="0000CC"/>
                </a:solidFill>
                <a:latin typeface="Franklin Gothic Demi" pitchFamily="34" charset="0"/>
              </a:rPr>
              <a:t>)</a:t>
            </a:r>
            <a:r>
              <a:rPr lang="fr-FR" sz="2000" b="1" i="1" dirty="0" smtClean="0">
                <a:solidFill>
                  <a:srgbClr val="0000FF"/>
                </a:solidFill>
                <a:latin typeface="Franklin Gothic Demi" pitchFamily="34" charset="0"/>
              </a:rPr>
              <a:t> »</a:t>
            </a:r>
            <a:endParaRPr lang="fr-FR" sz="2000" b="1" dirty="0" smtClean="0">
              <a:solidFill>
                <a:srgbClr val="FF0000"/>
              </a:solidFill>
              <a:latin typeface="Franklin Gothic Demi" pitchFamily="34" charset="0"/>
            </a:endParaRPr>
          </a:p>
          <a:p>
            <a:pPr algn="ctr"/>
            <a:r>
              <a:rPr lang="fr-FR" sz="2000" b="1" dirty="0" smtClean="0">
                <a:solidFill>
                  <a:srgbClr val="FF0000"/>
                </a:solidFill>
                <a:latin typeface="Franklin Gothic Demi" pitchFamily="34" charset="0"/>
              </a:rPr>
              <a:t>MANOVA et analyse discriminante</a:t>
            </a:r>
            <a:endParaRPr lang="en-US" sz="2000" b="1" i="1" dirty="0">
              <a:solidFill>
                <a:srgbClr val="FF0000"/>
              </a:solidFill>
              <a:latin typeface="Franklin Gothic Demi" pitchFamily="34" charset="0"/>
            </a:endParaRPr>
          </a:p>
        </p:txBody>
      </p:sp>
      <p:sp>
        <p:nvSpPr>
          <p:cNvPr id="27656" name="ZoneTexte 18"/>
          <p:cNvSpPr txBox="1">
            <a:spLocks noChangeArrowheads="1"/>
          </p:cNvSpPr>
          <p:nvPr/>
        </p:nvSpPr>
        <p:spPr bwMode="auto">
          <a:xfrm>
            <a:off x="357188" y="764705"/>
            <a:ext cx="8715375" cy="3647152"/>
          </a:xfrm>
          <a:prstGeom prst="rect">
            <a:avLst/>
          </a:prstGeom>
          <a:noFill/>
          <a:ln w="9525">
            <a:noFill/>
            <a:miter lim="800000"/>
            <a:headEnd/>
            <a:tailEnd/>
          </a:ln>
        </p:spPr>
        <p:txBody>
          <a:bodyPr wrap="square">
            <a:spAutoFit/>
          </a:bodyPr>
          <a:lstStyle/>
          <a:p>
            <a:pPr marL="177800" indent="-177800" algn="just">
              <a:buClr>
                <a:srgbClr val="FF0000"/>
              </a:buClr>
              <a:buFont typeface="Wingdings" pitchFamily="2" charset="2"/>
              <a:buChar char="q"/>
            </a:pPr>
            <a:r>
              <a:rPr lang="fr-FR" sz="1600" b="1" dirty="0">
                <a:solidFill>
                  <a:srgbClr val="0000FF"/>
                </a:solidFill>
                <a:latin typeface="Cambria" pitchFamily="18" charset="0"/>
              </a:rPr>
              <a:t> </a:t>
            </a:r>
            <a:r>
              <a:rPr lang="fr-FR" sz="1600" b="1" dirty="0" smtClean="0">
                <a:solidFill>
                  <a:srgbClr val="0000FF"/>
                </a:solidFill>
                <a:latin typeface="Cambria" pitchFamily="18" charset="0"/>
              </a:rPr>
              <a:t>  </a:t>
            </a:r>
            <a:r>
              <a:rPr lang="fr-FR" sz="1600" b="1" i="1" dirty="0" smtClean="0">
                <a:solidFill>
                  <a:srgbClr val="0308E7"/>
                </a:solidFill>
                <a:latin typeface="Franklin Gothic Demi" pitchFamily="34" charset="0"/>
              </a:rPr>
              <a:t>Nature des variables </a:t>
            </a:r>
          </a:p>
          <a:p>
            <a:endParaRPr lang="fr-FR" sz="1600" b="1" dirty="0" smtClean="0">
              <a:latin typeface="Cambria" pitchFamily="18" charset="0"/>
            </a:endParaRPr>
          </a:p>
          <a:p>
            <a:pPr marL="712788" indent="-357188" algn="just">
              <a:buClr>
                <a:srgbClr val="FF0000"/>
              </a:buClr>
              <a:buFont typeface="Wingdings" pitchFamily="2" charset="2"/>
              <a:buChar char="§"/>
            </a:pPr>
            <a:r>
              <a:rPr lang="fr-FR" sz="1400" b="1" dirty="0" smtClean="0">
                <a:latin typeface="Calibri" pitchFamily="34" charset="0"/>
              </a:rPr>
              <a:t>Variable </a:t>
            </a:r>
            <a:r>
              <a:rPr lang="fr-FR" sz="1400" b="1" dirty="0">
                <a:latin typeface="Calibri" pitchFamily="34" charset="0"/>
              </a:rPr>
              <a:t>dépendante </a:t>
            </a:r>
            <a:r>
              <a:rPr lang="fr-FR" sz="1400" b="1" dirty="0" smtClean="0">
                <a:latin typeface="Calibri" pitchFamily="34" charset="0"/>
              </a:rPr>
              <a:t>: performance « continue »</a:t>
            </a:r>
            <a:endParaRPr lang="en-US" sz="1400" b="1" dirty="0">
              <a:latin typeface="Calibri" pitchFamily="34" charset="0"/>
            </a:endParaRPr>
          </a:p>
          <a:p>
            <a:pPr marL="712788" indent="-357188" algn="just">
              <a:buClr>
                <a:srgbClr val="FF0000"/>
              </a:buClr>
              <a:buFont typeface="Wingdings" pitchFamily="2" charset="2"/>
              <a:buChar char="§"/>
            </a:pPr>
            <a:r>
              <a:rPr lang="fr-FR" sz="1400" b="1" dirty="0">
                <a:latin typeface="Calibri" pitchFamily="34" charset="0"/>
              </a:rPr>
              <a:t>Variables indépendantes </a:t>
            </a:r>
            <a:r>
              <a:rPr lang="fr-FR" sz="1400" b="1" dirty="0" smtClean="0">
                <a:latin typeface="Calibri" pitchFamily="34" charset="0"/>
              </a:rPr>
              <a:t>:</a:t>
            </a:r>
            <a:r>
              <a:rPr lang="fr-FR" sz="1400" b="1" dirty="0">
                <a:latin typeface="Calibri" pitchFamily="34" charset="0"/>
              </a:rPr>
              <a:t> variables </a:t>
            </a:r>
            <a:r>
              <a:rPr lang="fr-FR" sz="1400" b="1" dirty="0" smtClean="0">
                <a:latin typeface="Calibri" pitchFamily="34" charset="0"/>
              </a:rPr>
              <a:t>du programme d’adaptation « continues »</a:t>
            </a:r>
          </a:p>
          <a:p>
            <a:pPr marL="177800" indent="-177800" algn="just">
              <a:buClr>
                <a:srgbClr val="FF0000"/>
              </a:buClr>
            </a:pPr>
            <a:r>
              <a:rPr lang="fr-FR" sz="1600" b="1" dirty="0" smtClean="0">
                <a:latin typeface="Cambria" pitchFamily="18" charset="0"/>
              </a:rPr>
              <a:t> </a:t>
            </a:r>
          </a:p>
          <a:p>
            <a:pPr marL="177800" indent="-177800" algn="just">
              <a:buClr>
                <a:srgbClr val="FF0000"/>
              </a:buClr>
              <a:buFont typeface="Wingdings" pitchFamily="2" charset="2"/>
              <a:buChar char="q"/>
            </a:pPr>
            <a:r>
              <a:rPr lang="fr-FR" sz="1600" b="1" dirty="0" smtClean="0">
                <a:latin typeface="Cambria" pitchFamily="18" charset="0"/>
              </a:rPr>
              <a:t>  </a:t>
            </a:r>
            <a:r>
              <a:rPr lang="fr-FR" sz="1600" b="1" i="1" dirty="0" smtClean="0">
                <a:solidFill>
                  <a:srgbClr val="0308E7"/>
                </a:solidFill>
                <a:latin typeface="Franklin Gothic Demi" pitchFamily="34" charset="0"/>
              </a:rPr>
              <a:t>Étape 1 : Analyse d’ANOVA ou de MANOVA </a:t>
            </a:r>
          </a:p>
          <a:p>
            <a:pPr marL="177800" indent="-177800" algn="just">
              <a:buClr>
                <a:srgbClr val="FF0000"/>
              </a:buClr>
            </a:pPr>
            <a:r>
              <a:rPr lang="fr-FR" sz="1600" b="1" dirty="0" smtClean="0">
                <a:latin typeface="Cambria" pitchFamily="18" charset="0"/>
              </a:rPr>
              <a:t> </a:t>
            </a:r>
          </a:p>
          <a:p>
            <a:pPr marL="712788" indent="-357188" algn="just">
              <a:buClr>
                <a:srgbClr val="FF0000"/>
              </a:buClr>
              <a:buFont typeface="Wingdings" pitchFamily="2" charset="2"/>
              <a:buChar char="§"/>
            </a:pPr>
            <a:r>
              <a:rPr lang="fr-FR" sz="1400" b="1" dirty="0" smtClean="0">
                <a:latin typeface="Calibri" pitchFamily="34" charset="0"/>
              </a:rPr>
              <a:t>Groupe 1: PME adaptées </a:t>
            </a:r>
          </a:p>
          <a:p>
            <a:pPr marL="712788" indent="-357188" algn="just">
              <a:buClr>
                <a:srgbClr val="FF0000"/>
              </a:buClr>
              <a:buFont typeface="Wingdings" pitchFamily="2" charset="2"/>
              <a:buChar char="§"/>
            </a:pPr>
            <a:r>
              <a:rPr lang="fr-FR" sz="1400" b="1" dirty="0" smtClean="0">
                <a:latin typeface="Calibri" pitchFamily="34" charset="0"/>
              </a:rPr>
              <a:t>Groupe 2: PME non adaptées </a:t>
            </a:r>
          </a:p>
          <a:p>
            <a:pPr marL="712788" indent="-357188" algn="just">
              <a:buClr>
                <a:srgbClr val="FF0000"/>
              </a:buClr>
              <a:buFont typeface="Wingdings" pitchFamily="2" charset="2"/>
              <a:buChar char="§"/>
            </a:pPr>
            <a:r>
              <a:rPr lang="fr-FR" sz="1400" b="1" dirty="0" smtClean="0">
                <a:latin typeface="Calibri" pitchFamily="34" charset="0"/>
              </a:rPr>
              <a:t>Niveau de signification sur Logiciel SPSS, si </a:t>
            </a:r>
            <a:r>
              <a:rPr lang="fr-FR" sz="1400" b="1" dirty="0" err="1" smtClean="0">
                <a:latin typeface="Calibri" pitchFamily="34" charset="0"/>
              </a:rPr>
              <a:t>Sig</a:t>
            </a:r>
            <a:r>
              <a:rPr lang="fr-FR" sz="1400" b="1" dirty="0" smtClean="0">
                <a:latin typeface="Calibri" pitchFamily="34" charset="0"/>
              </a:rPr>
              <a:t> </a:t>
            </a:r>
            <a:r>
              <a:rPr lang="fr-CA" sz="1400" b="1" dirty="0" smtClean="0"/>
              <a:t>&lt; α : α = 0,05  → G1 ≠ G2 </a:t>
            </a:r>
          </a:p>
          <a:p>
            <a:pPr>
              <a:buClr>
                <a:srgbClr val="FF0000"/>
              </a:buClr>
            </a:pPr>
            <a:endParaRPr lang="en-US" sz="1700" dirty="0">
              <a:latin typeface="Calibri" pitchFamily="34" charset="0"/>
            </a:endParaRPr>
          </a:p>
          <a:p>
            <a:pPr algn="just">
              <a:buClr>
                <a:srgbClr val="FF0000"/>
              </a:buClr>
              <a:buFont typeface="Wingdings" pitchFamily="2" charset="2"/>
              <a:buChar char="q"/>
            </a:pPr>
            <a:r>
              <a:rPr lang="fr-FR" sz="1600" b="1" dirty="0" smtClean="0">
                <a:latin typeface="Cambria" pitchFamily="18" charset="0"/>
              </a:rPr>
              <a:t>  </a:t>
            </a:r>
            <a:r>
              <a:rPr lang="fr-FR" sz="1600" b="1" i="1" dirty="0" smtClean="0">
                <a:solidFill>
                  <a:srgbClr val="0308E7"/>
                </a:solidFill>
                <a:latin typeface="Franklin Gothic Demi" pitchFamily="34" charset="0"/>
              </a:rPr>
              <a:t>Étape 2:  Analyse </a:t>
            </a:r>
            <a:r>
              <a:rPr lang="fr-FR" sz="1600" b="1" i="1" dirty="0">
                <a:solidFill>
                  <a:srgbClr val="0308E7"/>
                </a:solidFill>
                <a:latin typeface="Franklin Gothic Demi" pitchFamily="34" charset="0"/>
              </a:rPr>
              <a:t>discriminante </a:t>
            </a:r>
            <a:r>
              <a:rPr lang="fr-FR" sz="1600" b="1" i="1" dirty="0" smtClean="0">
                <a:solidFill>
                  <a:srgbClr val="0308E7"/>
                </a:solidFill>
                <a:latin typeface="Franklin Gothic Demi" pitchFamily="34" charset="0"/>
              </a:rPr>
              <a:t> </a:t>
            </a:r>
            <a:endParaRPr lang="en-US" sz="1600" b="1" i="1" dirty="0">
              <a:solidFill>
                <a:srgbClr val="0308E7"/>
              </a:solidFill>
              <a:latin typeface="Franklin Gothic Demi" pitchFamily="34" charset="0"/>
            </a:endParaRPr>
          </a:p>
          <a:p>
            <a:r>
              <a:rPr lang="fr-FR" sz="1200" b="1" dirty="0"/>
              <a:t> </a:t>
            </a:r>
            <a:endParaRPr lang="en-US" sz="1200" dirty="0"/>
          </a:p>
          <a:p>
            <a:pPr marL="712788" indent="-357188" algn="just">
              <a:buClr>
                <a:srgbClr val="FF0000"/>
              </a:buClr>
              <a:buFont typeface="Wingdings" pitchFamily="2" charset="2"/>
              <a:buChar char="§"/>
            </a:pPr>
            <a:r>
              <a:rPr lang="fr-FR" sz="1200" b="1" dirty="0">
                <a:latin typeface="Calibri" pitchFamily="34" charset="0"/>
              </a:rPr>
              <a:t>Contre vérification de la performance effectuée par l’analyse factorielle </a:t>
            </a:r>
            <a:endParaRPr lang="fr-FR" sz="1200" b="1" dirty="0" smtClean="0">
              <a:latin typeface="Calibri" pitchFamily="34" charset="0"/>
            </a:endParaRPr>
          </a:p>
          <a:p>
            <a:pPr marL="712788" indent="-357188" algn="just">
              <a:buClr>
                <a:srgbClr val="FF0000"/>
              </a:buClr>
              <a:buFont typeface="Wingdings" pitchFamily="2" charset="2"/>
              <a:buChar char="§"/>
            </a:pPr>
            <a:r>
              <a:rPr lang="fr-FR" sz="1200" b="1" dirty="0" smtClean="0">
                <a:latin typeface="Calibri" pitchFamily="34" charset="0"/>
              </a:rPr>
              <a:t>Identifier les variables qui discriminent les deux groupes</a:t>
            </a:r>
            <a:endParaRPr lang="en-US" sz="1200" b="1" dirty="0">
              <a:latin typeface="Calibri" pitchFamily="34" charset="0"/>
            </a:endParaRPr>
          </a:p>
          <a:p>
            <a:pPr marL="712788" indent="-357188" algn="just">
              <a:buClr>
                <a:srgbClr val="FF0000"/>
              </a:buClr>
              <a:buFont typeface="Wingdings" pitchFamily="2" charset="2"/>
              <a:buChar char="§"/>
            </a:pPr>
            <a:r>
              <a:rPr lang="fr-FR" sz="1200" b="1" dirty="0">
                <a:latin typeface="Calibri" pitchFamily="34" charset="0"/>
              </a:rPr>
              <a:t>Nous cherchons les variables qui nous aident à </a:t>
            </a:r>
            <a:r>
              <a:rPr lang="fr-FR" sz="1200" b="1" dirty="0" smtClean="0">
                <a:latin typeface="Calibri" pitchFamily="34" charset="0"/>
              </a:rPr>
              <a:t>:</a:t>
            </a:r>
            <a:endParaRPr lang="en-US" sz="1000" b="1" dirty="0"/>
          </a:p>
        </p:txBody>
      </p:sp>
      <p:sp>
        <p:nvSpPr>
          <p:cNvPr id="21" name="Espace réservé du contenu 2"/>
          <p:cNvSpPr>
            <a:spLocks noGrp="1"/>
          </p:cNvSpPr>
          <p:nvPr>
            <p:ph idx="1"/>
          </p:nvPr>
        </p:nvSpPr>
        <p:spPr>
          <a:xfrm>
            <a:off x="683568" y="4480520"/>
            <a:ext cx="4248472" cy="1180728"/>
          </a:xfrm>
        </p:spPr>
        <p:txBody>
          <a:bodyPr/>
          <a:lstStyle/>
          <a:p>
            <a:pPr marL="712788" indent="-177800">
              <a:buClr>
                <a:srgbClr val="FF0000"/>
              </a:buClr>
              <a:buFont typeface="Wingdings" pitchFamily="2" charset="2"/>
              <a:buChar char="ü"/>
            </a:pPr>
            <a:r>
              <a:rPr lang="fr-FR" sz="1200" b="1" dirty="0" smtClean="0">
                <a:latin typeface="Calibri" pitchFamily="34" charset="0"/>
              </a:rPr>
              <a:t>différencier les deux groupes </a:t>
            </a:r>
            <a:endParaRPr lang="en-US" sz="1200" b="1" dirty="0" smtClean="0">
              <a:latin typeface="Calibri" pitchFamily="34" charset="0"/>
            </a:endParaRPr>
          </a:p>
          <a:p>
            <a:pPr marL="712788" indent="-177800">
              <a:buClr>
                <a:srgbClr val="FF0000"/>
              </a:buClr>
              <a:buFont typeface="Wingdings" pitchFamily="2" charset="2"/>
              <a:buChar char="ü"/>
            </a:pPr>
            <a:r>
              <a:rPr lang="fr-FR" sz="1200" b="1" dirty="0" smtClean="0">
                <a:latin typeface="Calibri" pitchFamily="34" charset="0"/>
              </a:rPr>
              <a:t>expliquer la différence</a:t>
            </a:r>
            <a:endParaRPr lang="en-US" sz="1200" b="1" dirty="0" smtClean="0">
              <a:latin typeface="Calibri" pitchFamily="34" charset="0"/>
            </a:endParaRPr>
          </a:p>
          <a:p>
            <a:pPr marL="712788" indent="-177800">
              <a:buClr>
                <a:srgbClr val="FF0000"/>
              </a:buClr>
              <a:buFont typeface="Wingdings" pitchFamily="2" charset="2"/>
              <a:buChar char="ü"/>
            </a:pPr>
            <a:r>
              <a:rPr lang="fr-FR" sz="1200" b="1" dirty="0" smtClean="0">
                <a:latin typeface="Calibri" pitchFamily="34" charset="0"/>
              </a:rPr>
              <a:t>mieux comprendre cette dynamique émergente </a:t>
            </a:r>
            <a:endParaRPr lang="en-US" sz="1200" b="1" dirty="0" smtClean="0">
              <a:latin typeface="Calibri" pitchFamily="34" charset="0"/>
            </a:endParaRPr>
          </a:p>
          <a:p>
            <a:pPr marL="712788" indent="-177800">
              <a:buClr>
                <a:srgbClr val="FF0000"/>
              </a:buClr>
              <a:buFont typeface="Wingdings" pitchFamily="2" charset="2"/>
              <a:buChar char="ü"/>
            </a:pPr>
            <a:r>
              <a:rPr lang="fr-FR" sz="1200" b="1" dirty="0" smtClean="0">
                <a:latin typeface="Calibri" pitchFamily="34" charset="0"/>
              </a:rPr>
              <a:t>prédire la dynamique dans l’équation discriminante suivante  </a:t>
            </a:r>
            <a:endParaRPr lang="en-US" sz="1200" b="1" dirty="0" smtClean="0">
              <a:latin typeface="Calibri" pitchFamily="34" charset="0"/>
            </a:endParaRPr>
          </a:p>
          <a:p>
            <a:pPr marL="712788" indent="-177800"/>
            <a:endParaRPr lang="en-US" sz="1100" b="1" dirty="0" smtClean="0"/>
          </a:p>
        </p:txBody>
      </p:sp>
      <p:sp>
        <p:nvSpPr>
          <p:cNvPr id="22" name="Titre 1"/>
          <p:cNvSpPr>
            <a:spLocks noGrp="1"/>
          </p:cNvSpPr>
          <p:nvPr>
            <p:ph type="title"/>
          </p:nvPr>
        </p:nvSpPr>
        <p:spPr>
          <a:xfrm>
            <a:off x="4561656" y="3929066"/>
            <a:ext cx="4582344" cy="2088232"/>
          </a:xfrm>
        </p:spPr>
        <p:txBody>
          <a:bodyPr/>
          <a:lstStyle/>
          <a:p>
            <a:r>
              <a:rPr lang="en-US" sz="1200" b="1" dirty="0" smtClean="0"/>
              <a:t>FD </a:t>
            </a:r>
            <a:r>
              <a:rPr lang="en-US" sz="1200" dirty="0" smtClean="0"/>
              <a:t>(G</a:t>
            </a:r>
            <a:r>
              <a:rPr lang="en-US" sz="1200" b="1" baseline="-25000" dirty="0" smtClean="0"/>
              <a:t>1</a:t>
            </a:r>
            <a:r>
              <a:rPr lang="en-US" sz="1200" dirty="0" smtClean="0"/>
              <a:t>, G</a:t>
            </a:r>
            <a:r>
              <a:rPr lang="en-US" sz="1200" b="1" baseline="-25000" dirty="0" smtClean="0"/>
              <a:t>2</a:t>
            </a:r>
            <a:r>
              <a:rPr lang="en-US" sz="1200" dirty="0" smtClean="0"/>
              <a:t>) = b</a:t>
            </a:r>
            <a:r>
              <a:rPr lang="en-US" sz="1200" baseline="-25000" dirty="0" smtClean="0"/>
              <a:t>0</a:t>
            </a:r>
            <a:r>
              <a:rPr lang="en-US" sz="1200" dirty="0" smtClean="0"/>
              <a:t> + b</a:t>
            </a:r>
            <a:r>
              <a:rPr lang="en-US" sz="1200" baseline="-25000" dirty="0" smtClean="0"/>
              <a:t>1</a:t>
            </a:r>
            <a:r>
              <a:rPr lang="en-US" sz="1200" dirty="0" smtClean="0"/>
              <a:t> </a:t>
            </a:r>
            <a:r>
              <a:rPr lang="en-US" sz="1200" b="1" dirty="0" smtClean="0"/>
              <a:t>X</a:t>
            </a:r>
            <a:r>
              <a:rPr lang="en-US" sz="1200" b="1" baseline="-25000" dirty="0" smtClean="0"/>
              <a:t>1</a:t>
            </a:r>
            <a:r>
              <a:rPr lang="en-US" sz="1200" dirty="0" smtClean="0"/>
              <a:t> + b</a:t>
            </a:r>
            <a:r>
              <a:rPr lang="en-US" sz="1200" baseline="-25000" dirty="0" smtClean="0"/>
              <a:t>2</a:t>
            </a:r>
            <a:r>
              <a:rPr lang="en-US" sz="1200" dirty="0" smtClean="0"/>
              <a:t> </a:t>
            </a:r>
            <a:r>
              <a:rPr lang="en-US" sz="1200" b="1" dirty="0" smtClean="0"/>
              <a:t>X</a:t>
            </a:r>
            <a:r>
              <a:rPr lang="en-US" sz="1200" b="1" baseline="-25000" dirty="0" smtClean="0"/>
              <a:t>2</a:t>
            </a:r>
            <a:r>
              <a:rPr lang="en-US" sz="1200" dirty="0" smtClean="0"/>
              <a:t> + b</a:t>
            </a:r>
            <a:r>
              <a:rPr lang="en-US" sz="1200" baseline="-25000" dirty="0" smtClean="0"/>
              <a:t>3</a:t>
            </a:r>
            <a:r>
              <a:rPr lang="en-US" sz="1200" dirty="0" smtClean="0"/>
              <a:t> </a:t>
            </a:r>
            <a:r>
              <a:rPr lang="en-US" sz="1200" b="1" dirty="0" smtClean="0"/>
              <a:t>X</a:t>
            </a:r>
            <a:r>
              <a:rPr lang="en-US" sz="1200" b="1" baseline="-25000" dirty="0" smtClean="0"/>
              <a:t>3</a:t>
            </a:r>
            <a:r>
              <a:rPr lang="en-US" sz="1200" dirty="0" smtClean="0"/>
              <a:t> + b</a:t>
            </a:r>
            <a:r>
              <a:rPr lang="en-US" sz="1200" baseline="-25000" dirty="0" smtClean="0"/>
              <a:t>4</a:t>
            </a:r>
            <a:r>
              <a:rPr lang="en-US" sz="1200" dirty="0" smtClean="0"/>
              <a:t> X</a:t>
            </a:r>
            <a:r>
              <a:rPr lang="en-US" sz="1200" baseline="-25000" dirty="0" smtClean="0"/>
              <a:t>4 </a:t>
            </a:r>
            <a:r>
              <a:rPr lang="en-US" sz="1200" dirty="0" smtClean="0"/>
              <a:t>+ …… </a:t>
            </a:r>
            <a:r>
              <a:rPr lang="fr-CA" sz="1200" dirty="0" smtClean="0"/>
              <a:t>+ b</a:t>
            </a:r>
            <a:r>
              <a:rPr lang="fr-CA" sz="1200" baseline="-25000" dirty="0" smtClean="0"/>
              <a:t>i</a:t>
            </a:r>
            <a:r>
              <a:rPr lang="fr-CA" sz="1200" dirty="0" smtClean="0"/>
              <a:t> </a:t>
            </a:r>
            <a:r>
              <a:rPr lang="fr-CA" sz="1200" b="1" dirty="0" smtClean="0"/>
              <a:t>X</a:t>
            </a:r>
            <a:r>
              <a:rPr lang="fr-CA" sz="1200" b="1" baseline="-25000" dirty="0" smtClean="0"/>
              <a:t>i</a:t>
            </a:r>
            <a:r>
              <a:rPr lang="fr-CA" sz="1200" dirty="0" smtClean="0"/>
              <a:t/>
            </a:r>
            <a:br>
              <a:rPr lang="fr-CA" sz="1200" dirty="0" smtClean="0"/>
            </a:br>
            <a:r>
              <a:rPr lang="fr-CA" sz="1200" b="1" dirty="0" smtClean="0"/>
              <a:t>FD (G</a:t>
            </a:r>
            <a:r>
              <a:rPr lang="fr-CA" sz="1200" b="1" baseline="-25000" dirty="0" smtClean="0"/>
              <a:t>1</a:t>
            </a:r>
            <a:r>
              <a:rPr lang="fr-CA" sz="1200" b="1" dirty="0" smtClean="0"/>
              <a:t>, G</a:t>
            </a:r>
            <a:r>
              <a:rPr lang="fr-CA" sz="1200" b="1" baseline="-25000" dirty="0" smtClean="0"/>
              <a:t>2</a:t>
            </a:r>
            <a:r>
              <a:rPr lang="fr-CA" sz="1200" b="1" dirty="0" smtClean="0"/>
              <a:t>)</a:t>
            </a:r>
            <a:r>
              <a:rPr lang="fr-CA" sz="1200" dirty="0" smtClean="0"/>
              <a:t> : fonction discriminante entre le groupe 1 et le groupe 2</a:t>
            </a:r>
            <a:br>
              <a:rPr lang="fr-CA" sz="1200" dirty="0" smtClean="0"/>
            </a:br>
            <a:r>
              <a:rPr lang="fr-CA" sz="1200" dirty="0" smtClean="0"/>
              <a:t/>
            </a:r>
            <a:br>
              <a:rPr lang="fr-CA" sz="1200" dirty="0" smtClean="0"/>
            </a:br>
            <a:r>
              <a:rPr lang="fr-CA" sz="1200" dirty="0" smtClean="0"/>
              <a:t> Groupe 1 = </a:t>
            </a:r>
            <a:r>
              <a:rPr lang="fr-CA" sz="1200" b="1" dirty="0" smtClean="0"/>
              <a:t>G</a:t>
            </a:r>
            <a:r>
              <a:rPr lang="fr-CA" sz="1200" b="1" baseline="-25000" dirty="0" smtClean="0"/>
              <a:t>1</a:t>
            </a:r>
            <a:r>
              <a:rPr lang="fr-CA" sz="1200" dirty="0" smtClean="0"/>
              <a:t> : PME déjà mises à niveau</a:t>
            </a:r>
            <a:br>
              <a:rPr lang="fr-CA" sz="1200" dirty="0" smtClean="0"/>
            </a:br>
            <a:r>
              <a:rPr lang="fr-CA" sz="1200" dirty="0" smtClean="0"/>
              <a:t>Groupe 2 = </a:t>
            </a:r>
            <a:r>
              <a:rPr lang="fr-CA" sz="1200" b="1" dirty="0" smtClean="0"/>
              <a:t>G</a:t>
            </a:r>
            <a:r>
              <a:rPr lang="fr-CA" sz="1200" b="1" baseline="-25000" dirty="0" smtClean="0"/>
              <a:t>2</a:t>
            </a:r>
            <a:r>
              <a:rPr lang="fr-CA" sz="1200" dirty="0" smtClean="0"/>
              <a:t> : PME non mises à niveau</a:t>
            </a:r>
            <a:br>
              <a:rPr lang="fr-CA" sz="1200" dirty="0" smtClean="0"/>
            </a:br>
            <a:r>
              <a:rPr lang="fr-CA" sz="1200" b="1" dirty="0" smtClean="0"/>
              <a:t> b</a:t>
            </a:r>
            <a:r>
              <a:rPr lang="fr-CA" sz="1200" b="1" baseline="-25000" dirty="0" smtClean="0"/>
              <a:t>i</a:t>
            </a:r>
            <a:r>
              <a:rPr lang="fr-CA" sz="1200" b="1" dirty="0" smtClean="0"/>
              <a:t> :</a:t>
            </a:r>
            <a:r>
              <a:rPr lang="fr-CA" sz="1200" dirty="0" smtClean="0"/>
              <a:t> coefficients de discrimination </a:t>
            </a:r>
            <a:br>
              <a:rPr lang="fr-CA" sz="1200" dirty="0" smtClean="0"/>
            </a:br>
            <a:r>
              <a:rPr lang="fr-CA" sz="1200" b="1" dirty="0" smtClean="0"/>
              <a:t>X </a:t>
            </a:r>
            <a:r>
              <a:rPr lang="fr-CA" sz="1200" b="1" baseline="-25000" dirty="0" smtClean="0"/>
              <a:t>i</a:t>
            </a:r>
            <a:r>
              <a:rPr lang="fr-CA" sz="1200" b="1" dirty="0" smtClean="0"/>
              <a:t> :</a:t>
            </a:r>
            <a:r>
              <a:rPr lang="fr-CA" sz="1200" dirty="0" smtClean="0"/>
              <a:t> variables mesurant la performance (déterminants de performance</a:t>
            </a:r>
            <a:endParaRPr lang="fr-CA"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37891" name="Espace réservé du numéro de diapositive 19"/>
          <p:cNvSpPr>
            <a:spLocks noGrp="1"/>
          </p:cNvSpPr>
          <p:nvPr>
            <p:ph type="sldNum" sz="quarter" idx="12"/>
          </p:nvPr>
        </p:nvSpPr>
        <p:spPr/>
        <p:txBody>
          <a:bodyPr/>
          <a:lstStyle/>
          <a:p>
            <a:pPr>
              <a:defRPr/>
            </a:pPr>
            <a:fld id="{398AEA82-2E1C-4431-9A68-A927E72523B9}" type="slidenum">
              <a:rPr lang="fr-CA" smtClean="0">
                <a:latin typeface="Arial" charset="0"/>
              </a:rPr>
              <a:pPr>
                <a:defRPr/>
              </a:pPr>
              <a:t>24</a:t>
            </a:fld>
            <a:endParaRPr lang="fr-CA" dirty="0" smtClean="0">
              <a:latin typeface="Arial" charset="0"/>
            </a:endParaRPr>
          </a:p>
        </p:txBody>
      </p:sp>
      <p:grpSp>
        <p:nvGrpSpPr>
          <p:cNvPr id="2" name="Group 7"/>
          <p:cNvGrpSpPr>
            <a:grpSpLocks/>
          </p:cNvGrpSpPr>
          <p:nvPr/>
        </p:nvGrpSpPr>
        <p:grpSpPr bwMode="auto">
          <a:xfrm>
            <a:off x="71438" y="548680"/>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23557" name="ZoneTexte 17"/>
          <p:cNvSpPr txBox="1">
            <a:spLocks noChangeArrowheads="1"/>
          </p:cNvSpPr>
          <p:nvPr/>
        </p:nvSpPr>
        <p:spPr bwMode="auto">
          <a:xfrm>
            <a:off x="0" y="0"/>
            <a:ext cx="9358313" cy="707886"/>
          </a:xfrm>
          <a:prstGeom prst="rect">
            <a:avLst/>
          </a:prstGeom>
          <a:noFill/>
          <a:ln w="9525">
            <a:noFill/>
            <a:miter lim="800000"/>
            <a:headEnd/>
            <a:tailEnd/>
          </a:ln>
        </p:spPr>
        <p:txBody>
          <a:bodyPr wrap="square">
            <a:spAutoFit/>
          </a:bodyPr>
          <a:lstStyle/>
          <a:p>
            <a:pPr algn="ctr"/>
            <a:r>
              <a:rPr lang="fr-FR" sz="2000" b="1" i="1" dirty="0" smtClean="0">
                <a:solidFill>
                  <a:srgbClr val="0000FF"/>
                </a:solidFill>
              </a:rPr>
              <a:t>« </a:t>
            </a:r>
            <a:r>
              <a:rPr lang="fr-FR" sz="2000" b="1" i="1" dirty="0" smtClean="0">
                <a:solidFill>
                  <a:srgbClr val="0000FF"/>
                </a:solidFill>
                <a:latin typeface="Franklin Gothic Demi" pitchFamily="34" charset="0"/>
              </a:rPr>
              <a:t>VÉRIFICATION DE L’HYPOTHÈSE ( </a:t>
            </a:r>
            <a:r>
              <a:rPr lang="fr-FR" sz="2000" b="1" i="1" dirty="0" smtClean="0">
                <a:solidFill>
                  <a:srgbClr val="C00000"/>
                </a:solidFill>
                <a:latin typeface="Franklin Gothic Demi" pitchFamily="34" charset="0"/>
              </a:rPr>
              <a:t>H3</a:t>
            </a:r>
            <a:r>
              <a:rPr lang="fr-FR" sz="2000" b="1" i="1" dirty="0" smtClean="0">
                <a:solidFill>
                  <a:srgbClr val="0000FF"/>
                </a:solidFill>
                <a:latin typeface="Franklin Gothic Demi" pitchFamily="34" charset="0"/>
              </a:rPr>
              <a:t>)</a:t>
            </a:r>
            <a:r>
              <a:rPr lang="fr-FR" sz="2000" b="1" i="1" dirty="0" smtClean="0">
                <a:solidFill>
                  <a:srgbClr val="0000FF"/>
                </a:solidFill>
              </a:rPr>
              <a:t> »</a:t>
            </a:r>
            <a:endParaRPr lang="fr-FR" sz="2000" b="1" i="1" dirty="0" smtClean="0">
              <a:solidFill>
                <a:srgbClr val="FF0000"/>
              </a:solidFill>
              <a:latin typeface="Franklin Gothic Demi" pitchFamily="34" charset="0"/>
            </a:endParaRPr>
          </a:p>
          <a:p>
            <a:pPr algn="ctr"/>
            <a:r>
              <a:rPr lang="fr-FR" sz="2000" b="1" i="1" dirty="0" smtClean="0">
                <a:solidFill>
                  <a:srgbClr val="FF0000"/>
                </a:solidFill>
                <a:latin typeface="Franklin Gothic Demi" pitchFamily="34" charset="0"/>
              </a:rPr>
              <a:t>Modélisation </a:t>
            </a:r>
            <a:r>
              <a:rPr lang="fr-FR" sz="2000" b="1" i="1" dirty="0">
                <a:solidFill>
                  <a:srgbClr val="FF0000"/>
                </a:solidFill>
                <a:latin typeface="Franklin Gothic Demi" pitchFamily="34" charset="0"/>
              </a:rPr>
              <a:t>par les équations structurelles « MES </a:t>
            </a:r>
            <a:r>
              <a:rPr lang="fr-FR" sz="2000" b="1" i="1" dirty="0" smtClean="0">
                <a:solidFill>
                  <a:srgbClr val="FF0000"/>
                </a:solidFill>
                <a:latin typeface="Franklin Gothic Demi" pitchFamily="34" charset="0"/>
              </a:rPr>
              <a:t>»</a:t>
            </a:r>
            <a:endParaRPr lang="en-US" sz="2000" b="1" dirty="0">
              <a:solidFill>
                <a:srgbClr val="0308E7"/>
              </a:solidFill>
              <a:latin typeface="Franklin Gothic Demi" pitchFamily="34" charset="0"/>
            </a:endParaRPr>
          </a:p>
        </p:txBody>
      </p:sp>
      <p:sp>
        <p:nvSpPr>
          <p:cNvPr id="23558" name="ZoneTexte 18"/>
          <p:cNvSpPr txBox="1">
            <a:spLocks noChangeArrowheads="1"/>
          </p:cNvSpPr>
          <p:nvPr/>
        </p:nvSpPr>
        <p:spPr bwMode="auto">
          <a:xfrm>
            <a:off x="320550" y="1340769"/>
            <a:ext cx="8643938" cy="3046988"/>
          </a:xfrm>
          <a:prstGeom prst="rect">
            <a:avLst/>
          </a:prstGeom>
          <a:noFill/>
          <a:ln w="9525">
            <a:noFill/>
            <a:miter lim="800000"/>
            <a:headEnd/>
            <a:tailEnd/>
          </a:ln>
        </p:spPr>
        <p:txBody>
          <a:bodyPr wrap="square">
            <a:spAutoFit/>
          </a:bodyPr>
          <a:lstStyle/>
          <a:p>
            <a:pPr algn="just"/>
            <a:endParaRPr lang="en-US" sz="2000" b="1" dirty="0" smtClean="0">
              <a:latin typeface="Cambria" pitchFamily="18" charset="0"/>
            </a:endParaRPr>
          </a:p>
          <a:p>
            <a:r>
              <a:rPr lang="fr-FR" sz="1400" dirty="0"/>
              <a:t> </a:t>
            </a:r>
            <a:endParaRPr lang="fr-FR" sz="1400" dirty="0" smtClean="0"/>
          </a:p>
          <a:p>
            <a:endParaRPr lang="en-US" sz="1400" dirty="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r>
              <a:rPr lang="fr-FR" b="1" dirty="0"/>
              <a:t> </a:t>
            </a:r>
            <a:endParaRPr lang="en-US" b="1" dirty="0"/>
          </a:p>
          <a:p>
            <a:endParaRPr lang="en-US" dirty="0"/>
          </a:p>
        </p:txBody>
      </p:sp>
      <p:sp>
        <p:nvSpPr>
          <p:cNvPr id="13" name="Rectangle 12"/>
          <p:cNvSpPr/>
          <p:nvPr/>
        </p:nvSpPr>
        <p:spPr>
          <a:xfrm>
            <a:off x="395536" y="692696"/>
            <a:ext cx="8496944" cy="723275"/>
          </a:xfrm>
          <a:prstGeom prst="rect">
            <a:avLst/>
          </a:prstGeom>
        </p:spPr>
        <p:txBody>
          <a:bodyPr wrap="square">
            <a:spAutoFit/>
          </a:bodyPr>
          <a:lstStyle/>
          <a:p>
            <a:pPr algn="ctr">
              <a:buClr>
                <a:srgbClr val="FF0000"/>
              </a:buClr>
            </a:pPr>
            <a:r>
              <a:rPr lang="fr-CA" sz="1600" b="1" i="1" dirty="0" smtClean="0">
                <a:solidFill>
                  <a:srgbClr val="0308E7"/>
                </a:solidFill>
                <a:latin typeface="Franklin Gothic Demi" pitchFamily="34" charset="0"/>
              </a:rPr>
              <a:t>Effet modérateur de l’environnement contextuel </a:t>
            </a:r>
            <a:endParaRPr lang="fr-FR" sz="1600" b="1" i="1" dirty="0" smtClean="0">
              <a:solidFill>
                <a:srgbClr val="0308E7"/>
              </a:solidFill>
              <a:latin typeface="Franklin Gothic Demi" pitchFamily="34" charset="0"/>
            </a:endParaRPr>
          </a:p>
          <a:p>
            <a:pPr algn="ctr"/>
            <a:r>
              <a:rPr lang="fr-CA" sz="1200" b="1" dirty="0" smtClean="0"/>
              <a:t>Analyse de l’effet modérateur par la méthode modélisation par les équations structurelles, selon procédure de Ping (1995, 1998)</a:t>
            </a:r>
            <a:endParaRPr lang="fr-FR" sz="1200" b="1" dirty="0" smtClean="0">
              <a:latin typeface="Cambria" pitchFamily="18" charset="0"/>
            </a:endParaRPr>
          </a:p>
        </p:txBody>
      </p:sp>
      <p:graphicFrame>
        <p:nvGraphicFramePr>
          <p:cNvPr id="203780" name="Object 4"/>
          <p:cNvGraphicFramePr>
            <a:graphicFrameLocks noChangeAspect="1"/>
          </p:cNvGraphicFramePr>
          <p:nvPr/>
        </p:nvGraphicFramePr>
        <p:xfrm>
          <a:off x="1331640" y="1124744"/>
          <a:ext cx="6365875" cy="5112567"/>
        </p:xfrm>
        <a:graphic>
          <a:graphicData uri="http://schemas.openxmlformats.org/presentationml/2006/ole">
            <mc:AlternateContent xmlns:mc="http://schemas.openxmlformats.org/markup-compatibility/2006">
              <mc:Choice xmlns:v="urn:schemas-microsoft-com:vml" Requires="v">
                <p:oleObj spid="_x0000_s203783" name="Document" r:id="rId5" imgW="5799027" imgH="7647516" progId="Word.Document.12">
                  <p:embed/>
                </p:oleObj>
              </mc:Choice>
              <mc:Fallback>
                <p:oleObj name="Document" r:id="rId5" imgW="5799027" imgH="7647516"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124744"/>
                        <a:ext cx="6365875"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ZoneTexte 13"/>
          <p:cNvSpPr txBox="1"/>
          <p:nvPr/>
        </p:nvSpPr>
        <p:spPr>
          <a:xfrm>
            <a:off x="2814893" y="6147301"/>
            <a:ext cx="4421403" cy="954107"/>
          </a:xfrm>
          <a:prstGeom prst="rect">
            <a:avLst/>
          </a:prstGeom>
          <a:noFill/>
        </p:spPr>
        <p:txBody>
          <a:bodyPr wrap="none" rtlCol="0">
            <a:spAutoFit/>
          </a:bodyPr>
          <a:lstStyle/>
          <a:p>
            <a:r>
              <a:rPr lang="fr-CA" dirty="0" smtClean="0"/>
              <a:t> </a:t>
            </a:r>
            <a:r>
              <a:rPr lang="fr-CA" sz="1000" b="1" dirty="0" err="1" smtClean="0">
                <a:solidFill>
                  <a:srgbClr val="FF0000"/>
                </a:solidFill>
              </a:rPr>
              <a:t>XPi</a:t>
            </a:r>
            <a:r>
              <a:rPr lang="fr-CA" sz="1000" b="1" dirty="0" smtClean="0">
                <a:solidFill>
                  <a:srgbClr val="FF0000"/>
                </a:solidFill>
              </a:rPr>
              <a:t> : </a:t>
            </a:r>
            <a:r>
              <a:rPr lang="fr-CA" sz="1000" dirty="0" smtClean="0"/>
              <a:t>Les variables indépendantes (Variables du programme d’adaptation)</a:t>
            </a:r>
          </a:p>
          <a:p>
            <a:r>
              <a:rPr lang="fr-CA" sz="1000" b="1" dirty="0" smtClean="0">
                <a:solidFill>
                  <a:srgbClr val="FF0000"/>
                </a:solidFill>
              </a:rPr>
              <a:t> </a:t>
            </a:r>
            <a:r>
              <a:rPr lang="fr-CA" sz="1000" b="1" dirty="0" err="1" smtClean="0">
                <a:solidFill>
                  <a:srgbClr val="FF0000"/>
                </a:solidFill>
              </a:rPr>
              <a:t>Zj</a:t>
            </a:r>
            <a:r>
              <a:rPr lang="fr-CA" sz="1000" b="1" dirty="0" smtClean="0">
                <a:solidFill>
                  <a:srgbClr val="FF0000"/>
                </a:solidFill>
              </a:rPr>
              <a:t> :    </a:t>
            </a:r>
            <a:r>
              <a:rPr lang="fr-CA" sz="1000" dirty="0" smtClean="0"/>
              <a:t>Les variables modératrices (Environnement contextuel)</a:t>
            </a:r>
          </a:p>
          <a:p>
            <a:r>
              <a:rPr lang="fr-CA" sz="1000" b="1" dirty="0" smtClean="0">
                <a:solidFill>
                  <a:srgbClr val="FF0000"/>
                </a:solidFill>
              </a:rPr>
              <a:t>  Y :    </a:t>
            </a:r>
            <a:r>
              <a:rPr lang="fr-CA" sz="1000" dirty="0" smtClean="0"/>
              <a:t>Variable dépendante (Performance) </a:t>
            </a:r>
          </a:p>
          <a:p>
            <a:endParaRPr lang="fr-CA" dirty="0"/>
          </a:p>
        </p:txBody>
      </p:sp>
      <p:grpSp>
        <p:nvGrpSpPr>
          <p:cNvPr id="18" name="Group 2"/>
          <p:cNvGrpSpPr>
            <a:grpSpLocks/>
          </p:cNvGrpSpPr>
          <p:nvPr/>
        </p:nvGrpSpPr>
        <p:grpSpPr bwMode="auto">
          <a:xfrm>
            <a:off x="-142875" y="5643563"/>
            <a:ext cx="928688" cy="1214437"/>
            <a:chOff x="4422" y="2840"/>
            <a:chExt cx="1316" cy="1480"/>
          </a:xfrm>
        </p:grpSpPr>
        <p:grpSp>
          <p:nvGrpSpPr>
            <p:cNvPr id="19" name="Group 3"/>
            <p:cNvGrpSpPr>
              <a:grpSpLocks/>
            </p:cNvGrpSpPr>
            <p:nvPr/>
          </p:nvGrpSpPr>
          <p:grpSpPr bwMode="auto">
            <a:xfrm>
              <a:off x="4422" y="2840"/>
              <a:ext cx="1217" cy="408"/>
              <a:chOff x="567" y="0"/>
              <a:chExt cx="1217" cy="408"/>
            </a:xfrm>
          </p:grpSpPr>
          <p:pic>
            <p:nvPicPr>
              <p:cNvPr id="25" name="Picture 4" descr="ESG - École des sciences de la gestion">
                <a:hlinkClick r:id="rId7" tooltip="ESG - École des sciences de la gestion"/>
              </p:cNvPr>
              <p:cNvPicPr>
                <a:picLocks noChangeAspect="1" noChangeArrowheads="1"/>
              </p:cNvPicPr>
              <p:nvPr/>
            </p:nvPicPr>
            <p:blipFill>
              <a:blip r:embed="rId8" cstate="print"/>
              <a:srcRect/>
              <a:stretch>
                <a:fillRect/>
              </a:stretch>
            </p:blipFill>
            <p:spPr bwMode="auto">
              <a:xfrm>
                <a:off x="567" y="0"/>
                <a:ext cx="582" cy="408"/>
              </a:xfrm>
              <a:prstGeom prst="rect">
                <a:avLst/>
              </a:prstGeom>
              <a:noFill/>
              <a:ln w="9525">
                <a:noFill/>
                <a:miter lim="800000"/>
                <a:headEnd/>
                <a:tailEnd/>
              </a:ln>
            </p:spPr>
          </p:pic>
          <p:pic>
            <p:nvPicPr>
              <p:cNvPr id="26" name="Picture 5" descr="UQAM - Université du Québec à Montréal">
                <a:hlinkClick r:id="rId9" tooltip="UQAM - Université du Québec à Montréal"/>
              </p:cNvPr>
              <p:cNvPicPr>
                <a:picLocks noChangeAspect="1" noChangeArrowheads="1"/>
              </p:cNvPicPr>
              <p:nvPr/>
            </p:nvPicPr>
            <p:blipFill>
              <a:blip r:embed="rId10" cstate="print"/>
              <a:srcRect/>
              <a:stretch>
                <a:fillRect/>
              </a:stretch>
            </p:blipFill>
            <p:spPr bwMode="auto">
              <a:xfrm>
                <a:off x="1202" y="0"/>
                <a:ext cx="582" cy="408"/>
              </a:xfrm>
              <a:prstGeom prst="rect">
                <a:avLst/>
              </a:prstGeom>
              <a:noFill/>
              <a:ln w="9525">
                <a:noFill/>
                <a:miter lim="800000"/>
                <a:headEnd/>
                <a:tailEnd/>
              </a:ln>
            </p:spPr>
          </p:pic>
        </p:grpSp>
        <p:grpSp>
          <p:nvGrpSpPr>
            <p:cNvPr id="20" name="Group 6"/>
            <p:cNvGrpSpPr>
              <a:grpSpLocks/>
            </p:cNvGrpSpPr>
            <p:nvPr/>
          </p:nvGrpSpPr>
          <p:grpSpPr bwMode="auto">
            <a:xfrm>
              <a:off x="4604" y="3158"/>
              <a:ext cx="1134" cy="1162"/>
              <a:chOff x="567" y="3158"/>
              <a:chExt cx="1134" cy="1162"/>
            </a:xfrm>
          </p:grpSpPr>
          <p:pic>
            <p:nvPicPr>
              <p:cNvPr id="21" name="Picture 7" descr="menuImage"/>
              <p:cNvPicPr>
                <a:picLocks noChangeAspect="1" noChangeArrowheads="1"/>
              </p:cNvPicPr>
              <p:nvPr/>
            </p:nvPicPr>
            <p:blipFill>
              <a:blip r:embed="rId11" cstate="print"/>
              <a:srcRect/>
              <a:stretch>
                <a:fillRect/>
              </a:stretch>
            </p:blipFill>
            <p:spPr bwMode="auto">
              <a:xfrm>
                <a:off x="612" y="3158"/>
                <a:ext cx="930" cy="540"/>
              </a:xfrm>
              <a:prstGeom prst="rect">
                <a:avLst/>
              </a:prstGeom>
              <a:noFill/>
              <a:ln w="9525">
                <a:noFill/>
                <a:miter lim="800000"/>
                <a:headEnd/>
                <a:tailEnd/>
              </a:ln>
            </p:spPr>
          </p:pic>
          <p:pic>
            <p:nvPicPr>
              <p:cNvPr id="22" name="Picture 8" descr="menuLogo"/>
              <p:cNvPicPr>
                <a:picLocks noChangeAspect="1" noChangeArrowheads="1"/>
              </p:cNvPicPr>
              <p:nvPr/>
            </p:nvPicPr>
            <p:blipFill>
              <a:blip r:embed="rId12" cstate="print"/>
              <a:srcRect/>
              <a:stretch>
                <a:fillRect/>
              </a:stretch>
            </p:blipFill>
            <p:spPr bwMode="auto">
              <a:xfrm>
                <a:off x="567" y="3566"/>
                <a:ext cx="930" cy="420"/>
              </a:xfrm>
              <a:prstGeom prst="rect">
                <a:avLst/>
              </a:prstGeom>
              <a:noFill/>
              <a:ln w="9525">
                <a:noFill/>
                <a:miter lim="800000"/>
                <a:headEnd/>
                <a:tailEnd/>
              </a:ln>
            </p:spPr>
          </p:pic>
          <p:sp>
            <p:nvSpPr>
              <p:cNvPr id="23"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4"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b="1" dirty="0" smtClean="0">
                <a:solidFill>
                  <a:srgbClr val="C00000"/>
                </a:solidFill>
              </a:rPr>
              <a:t>CADRE DE DISCUSSION DES RÉSULTATS DE LA RECHERCHE </a:t>
            </a:r>
            <a:endParaRPr lang="fr-CA"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grpSp>
        <p:nvGrpSpPr>
          <p:cNvPr id="2" name="Group 7"/>
          <p:cNvGrpSpPr>
            <a:grpSpLocks/>
          </p:cNvGrpSpPr>
          <p:nvPr/>
        </p:nvGrpSpPr>
        <p:grpSpPr bwMode="auto">
          <a:xfrm>
            <a:off x="1071563" y="1052513"/>
            <a:ext cx="7028829" cy="2447925"/>
            <a:chOff x="793" y="1298"/>
            <a:chExt cx="3538" cy="1497"/>
          </a:xfrm>
        </p:grpSpPr>
        <p:sp>
          <p:nvSpPr>
            <p:cNvPr id="33799"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0"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4101" name="ZoneTexte 20"/>
          <p:cNvSpPr txBox="1">
            <a:spLocks noChangeArrowheads="1"/>
          </p:cNvSpPr>
          <p:nvPr/>
        </p:nvSpPr>
        <p:spPr bwMode="auto">
          <a:xfrm>
            <a:off x="2771801" y="214313"/>
            <a:ext cx="4752528" cy="646331"/>
          </a:xfrm>
          <a:prstGeom prst="rect">
            <a:avLst/>
          </a:prstGeom>
          <a:noFill/>
          <a:ln w="9525">
            <a:noFill/>
            <a:miter lim="800000"/>
            <a:headEnd/>
            <a:tailEnd/>
          </a:ln>
        </p:spPr>
        <p:txBody>
          <a:bodyPr wrap="square">
            <a:spAutoFit/>
          </a:bodyPr>
          <a:lstStyle/>
          <a:p>
            <a:pPr algn="ctr"/>
            <a:r>
              <a:rPr lang="fr-CA" sz="3600" b="1" i="1" dirty="0" smtClean="0">
                <a:solidFill>
                  <a:srgbClr val="0308E7"/>
                </a:solidFill>
                <a:latin typeface="Franklin Gothic Demi" pitchFamily="34" charset="0"/>
              </a:rPr>
              <a:t>Cadre de discussion </a:t>
            </a:r>
            <a:endParaRPr lang="en-US" sz="3600" b="1" i="1" dirty="0">
              <a:latin typeface="Calibri" pitchFamily="34" charset="0"/>
            </a:endParaRPr>
          </a:p>
        </p:txBody>
      </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26</a:t>
            </a:fld>
            <a:endParaRPr lang="fr-CA">
              <a:latin typeface="Arial" charset="0"/>
            </a:endParaRPr>
          </a:p>
        </p:txBody>
      </p:sp>
      <p:grpSp>
        <p:nvGrpSpPr>
          <p:cNvPr id="4" name="Group 2"/>
          <p:cNvGrpSpPr>
            <a:grpSpLocks/>
          </p:cNvGrpSpPr>
          <p:nvPr/>
        </p:nvGrpSpPr>
        <p:grpSpPr bwMode="auto">
          <a:xfrm>
            <a:off x="-142875" y="5643563"/>
            <a:ext cx="928688" cy="1214437"/>
            <a:chOff x="4422" y="2840"/>
            <a:chExt cx="1316" cy="1480"/>
          </a:xfrm>
        </p:grpSpPr>
        <p:grpSp>
          <p:nvGrpSpPr>
            <p:cNvPr id="5" name="Group 3"/>
            <p:cNvGrpSpPr>
              <a:grpSpLocks/>
            </p:cNvGrpSpPr>
            <p:nvPr/>
          </p:nvGrpSpPr>
          <p:grpSpPr bwMode="auto">
            <a:xfrm>
              <a:off x="4422" y="2840"/>
              <a:ext cx="1217" cy="408"/>
              <a:chOff x="567" y="0"/>
              <a:chExt cx="1217" cy="408"/>
            </a:xfrm>
          </p:grpSpPr>
          <p:pic>
            <p:nvPicPr>
              <p:cNvPr id="411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411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6" name="Group 6"/>
            <p:cNvGrpSpPr>
              <a:grpSpLocks/>
            </p:cNvGrpSpPr>
            <p:nvPr/>
          </p:nvGrpSpPr>
          <p:grpSpPr bwMode="auto">
            <a:xfrm>
              <a:off x="4604" y="3158"/>
              <a:ext cx="1134" cy="1162"/>
              <a:chOff x="567" y="3158"/>
              <a:chExt cx="1134" cy="1162"/>
            </a:xfrm>
          </p:grpSpPr>
          <p:pic>
            <p:nvPicPr>
              <p:cNvPr id="410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410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410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410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70660" name="Object 4"/>
          <p:cNvGraphicFramePr>
            <a:graphicFrameLocks noChangeAspect="1"/>
          </p:cNvGraphicFramePr>
          <p:nvPr/>
        </p:nvGraphicFramePr>
        <p:xfrm>
          <a:off x="899592" y="1628800"/>
          <a:ext cx="7992888" cy="4320480"/>
        </p:xfrm>
        <a:graphic>
          <a:graphicData uri="http://schemas.openxmlformats.org/presentationml/2006/ole">
            <mc:AlternateContent xmlns:mc="http://schemas.openxmlformats.org/markup-compatibility/2006">
              <mc:Choice xmlns:v="urn:schemas-microsoft-com:vml" Requires="v">
                <p:oleObj spid="_x0000_s70663" name="Document" r:id="rId11" imgW="6224713" imgH="2141636" progId="Word.Document.12">
                  <p:embed/>
                </p:oleObj>
              </mc:Choice>
              <mc:Fallback>
                <p:oleObj name="Document" r:id="rId11" imgW="6224713" imgH="2141636" progId="Word.Document.12">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592" y="1628800"/>
                        <a:ext cx="79928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b="1" dirty="0" smtClean="0">
                <a:solidFill>
                  <a:srgbClr val="C00000"/>
                </a:solidFill>
              </a:rPr>
              <a:t>CONTRIBUTIONS PROJETÉES DE LA RECHERCHE ET CONCLUSION </a:t>
            </a:r>
            <a:endParaRPr lang="fr-CA"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grpSp>
        <p:nvGrpSpPr>
          <p:cNvPr id="2" name="Group 7"/>
          <p:cNvGrpSpPr>
            <a:grpSpLocks/>
          </p:cNvGrpSpPr>
          <p:nvPr/>
        </p:nvGrpSpPr>
        <p:grpSpPr bwMode="auto">
          <a:xfrm>
            <a:off x="395536" y="908720"/>
            <a:ext cx="8136903" cy="4104679"/>
            <a:chOff x="793" y="1298"/>
            <a:chExt cx="3538" cy="1497"/>
          </a:xfrm>
        </p:grpSpPr>
        <p:sp>
          <p:nvSpPr>
            <p:cNvPr id="33799"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0"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28</a:t>
            </a:fld>
            <a:endParaRPr lang="fr-CA">
              <a:latin typeface="Arial" charset="0"/>
            </a:endParaRPr>
          </a:p>
        </p:txBody>
      </p:sp>
      <p:grpSp>
        <p:nvGrpSpPr>
          <p:cNvPr id="4" name="Group 2"/>
          <p:cNvGrpSpPr>
            <a:grpSpLocks/>
          </p:cNvGrpSpPr>
          <p:nvPr/>
        </p:nvGrpSpPr>
        <p:grpSpPr bwMode="auto">
          <a:xfrm>
            <a:off x="-142875" y="5643563"/>
            <a:ext cx="928688" cy="1214437"/>
            <a:chOff x="4422" y="2840"/>
            <a:chExt cx="1316" cy="1480"/>
          </a:xfrm>
        </p:grpSpPr>
        <p:grpSp>
          <p:nvGrpSpPr>
            <p:cNvPr id="5" name="Group 3"/>
            <p:cNvGrpSpPr>
              <a:grpSpLocks/>
            </p:cNvGrpSpPr>
            <p:nvPr/>
          </p:nvGrpSpPr>
          <p:grpSpPr bwMode="auto">
            <a:xfrm>
              <a:off x="4422" y="2840"/>
              <a:ext cx="1217" cy="408"/>
              <a:chOff x="567" y="0"/>
              <a:chExt cx="1217" cy="408"/>
            </a:xfrm>
          </p:grpSpPr>
          <p:pic>
            <p:nvPicPr>
              <p:cNvPr id="4110"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4111"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6" name="Group 6"/>
            <p:cNvGrpSpPr>
              <a:grpSpLocks/>
            </p:cNvGrpSpPr>
            <p:nvPr/>
          </p:nvGrpSpPr>
          <p:grpSpPr bwMode="auto">
            <a:xfrm>
              <a:off x="4604" y="3158"/>
              <a:ext cx="1134" cy="1162"/>
              <a:chOff x="567" y="3158"/>
              <a:chExt cx="1134" cy="1162"/>
            </a:xfrm>
          </p:grpSpPr>
          <p:pic>
            <p:nvPicPr>
              <p:cNvPr id="4106"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4107"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410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410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9" name="ZoneTexte 2"/>
          <p:cNvSpPr txBox="1">
            <a:spLocks noChangeArrowheads="1"/>
          </p:cNvSpPr>
          <p:nvPr/>
        </p:nvSpPr>
        <p:spPr bwMode="auto">
          <a:xfrm>
            <a:off x="251520" y="332656"/>
            <a:ext cx="8640960" cy="769441"/>
          </a:xfrm>
          <a:prstGeom prst="rect">
            <a:avLst/>
          </a:prstGeom>
          <a:noFill/>
          <a:ln w="9525">
            <a:noFill/>
            <a:miter lim="800000"/>
            <a:headEnd/>
            <a:tailEnd/>
          </a:ln>
        </p:spPr>
        <p:txBody>
          <a:bodyPr wrap="square">
            <a:spAutoFit/>
          </a:bodyPr>
          <a:lstStyle/>
          <a:p>
            <a:pPr algn="ctr"/>
            <a:r>
              <a:rPr lang="fr-CA" sz="4400" b="1" i="1" dirty="0" smtClean="0">
                <a:solidFill>
                  <a:srgbClr val="0308E7"/>
                </a:solidFill>
                <a:latin typeface="Franklin Gothic Demi" pitchFamily="34" charset="0"/>
              </a:rPr>
              <a:t>Contribution projetée de l’étude   </a:t>
            </a:r>
            <a:endParaRPr lang="en-US" sz="4400" b="1" i="1" dirty="0">
              <a:solidFill>
                <a:srgbClr val="0308E7"/>
              </a:solidFill>
              <a:latin typeface="Franklin Gothic Demi" pitchFamily="34" charset="0"/>
            </a:endParaRPr>
          </a:p>
        </p:txBody>
      </p:sp>
      <p:sp>
        <p:nvSpPr>
          <p:cNvPr id="20" name="ZoneTexte 19"/>
          <p:cNvSpPr txBox="1"/>
          <p:nvPr/>
        </p:nvSpPr>
        <p:spPr>
          <a:xfrm>
            <a:off x="611560" y="1196752"/>
            <a:ext cx="8460432" cy="5355312"/>
          </a:xfrm>
          <a:prstGeom prst="rect">
            <a:avLst/>
          </a:prstGeom>
          <a:noFill/>
        </p:spPr>
        <p:txBody>
          <a:bodyPr wrap="square" rtlCol="0">
            <a:spAutoFit/>
          </a:bodyPr>
          <a:lstStyle/>
          <a:p>
            <a:r>
              <a:rPr lang="fr-CA" dirty="0" smtClean="0"/>
              <a:t> </a:t>
            </a:r>
          </a:p>
          <a:p>
            <a:pPr marL="457200" indent="-457200" algn="just">
              <a:buClr>
                <a:srgbClr val="FF0000"/>
              </a:buClr>
              <a:buSzPct val="115000"/>
              <a:buFont typeface="+mj-lt"/>
              <a:buAutoNum type="arabicParenR"/>
            </a:pPr>
            <a:r>
              <a:rPr lang="fr-CA" sz="2000" b="1" dirty="0" smtClean="0">
                <a:latin typeface="+mj-lt"/>
              </a:rPr>
              <a:t>Composition d’un instrument de mesure de la performance de la PME dans les PVD, particulièrement les PME mises à niveau.</a:t>
            </a:r>
          </a:p>
          <a:p>
            <a:pPr marL="457200" indent="-457200" algn="just">
              <a:buClr>
                <a:srgbClr val="FF0000"/>
              </a:buClr>
              <a:buSzPct val="115000"/>
              <a:buFont typeface="+mj-lt"/>
              <a:buAutoNum type="arabicParenR"/>
            </a:pPr>
            <a:endParaRPr lang="fr-CA" sz="2000" b="1" dirty="0" smtClean="0">
              <a:latin typeface="+mj-lt"/>
            </a:endParaRPr>
          </a:p>
          <a:p>
            <a:pPr marL="355600" indent="-355600" algn="just">
              <a:buClr>
                <a:srgbClr val="FF0000"/>
              </a:buClr>
              <a:buSzPct val="115000"/>
              <a:buFont typeface="+mj-lt"/>
              <a:buAutoNum type="arabicParenR"/>
            </a:pPr>
            <a:r>
              <a:rPr lang="fr-CA" b="1" dirty="0" smtClean="0"/>
              <a:t>Comprendre et stimuler la réalité entrepreneuriale dans les pays en développement et particulièrement celle de l’Algérie. </a:t>
            </a:r>
          </a:p>
          <a:p>
            <a:pPr marL="355600" indent="-355600" algn="just">
              <a:buClr>
                <a:srgbClr val="FF0000"/>
              </a:buClr>
              <a:buSzPct val="115000"/>
              <a:buFont typeface="+mj-lt"/>
              <a:buAutoNum type="arabicParenR"/>
            </a:pPr>
            <a:endParaRPr lang="fr-CA" b="1" dirty="0" smtClean="0"/>
          </a:p>
          <a:p>
            <a:pPr marL="355600" indent="-355600" algn="just">
              <a:buClr>
                <a:srgbClr val="FF0000"/>
              </a:buClr>
              <a:buSzPct val="115000"/>
              <a:buFont typeface="+mj-lt"/>
              <a:buAutoNum type="arabicParenR"/>
            </a:pPr>
            <a:r>
              <a:rPr lang="fr-CA" b="1" dirty="0" smtClean="0"/>
              <a:t>Doter les décideurs politiques des pays en développement, entre autre, l’Algérie d’un outil d’aide à la décision en matière d’optimisation des programmes de mise à niveau.</a:t>
            </a:r>
          </a:p>
          <a:p>
            <a:pPr marL="355600" indent="-355600" algn="just">
              <a:buClr>
                <a:srgbClr val="FF0000"/>
              </a:buClr>
              <a:buSzPct val="115000"/>
              <a:buFont typeface="+mj-lt"/>
              <a:buAutoNum type="arabicParenR"/>
            </a:pPr>
            <a:endParaRPr lang="fr-CA" b="1" dirty="0" smtClean="0"/>
          </a:p>
          <a:p>
            <a:pPr marL="355600" indent="-355600" algn="just">
              <a:buClr>
                <a:srgbClr val="FF0000"/>
              </a:buClr>
              <a:buSzPct val="115000"/>
              <a:buFont typeface="+mj-lt"/>
              <a:buAutoNum type="arabicParenR"/>
            </a:pPr>
            <a:r>
              <a:rPr lang="fr-CA" b="1" dirty="0" smtClean="0"/>
              <a:t>Tester les théories sous-jacentes à notre cadre conceptuel et ainsi que voir leurs applicabilités sur le contexte algérien. </a:t>
            </a:r>
          </a:p>
          <a:p>
            <a:pPr marL="355600" indent="-355600" algn="just">
              <a:buClr>
                <a:srgbClr val="FF0000"/>
              </a:buClr>
              <a:buSzPct val="115000"/>
              <a:buFont typeface="+mj-lt"/>
              <a:buAutoNum type="arabicParenR"/>
            </a:pPr>
            <a:endParaRPr lang="fr-CA" b="1" dirty="0" smtClean="0"/>
          </a:p>
          <a:p>
            <a:pPr marL="355600" indent="-355600" algn="just">
              <a:buClr>
                <a:srgbClr val="FF0000"/>
              </a:buClr>
              <a:buSzPct val="115000"/>
              <a:buFont typeface="+mj-lt"/>
              <a:buAutoNum type="arabicParenR"/>
            </a:pPr>
            <a:r>
              <a:rPr lang="fr-CA" b="1" dirty="0" smtClean="0"/>
              <a:t>Combler la carence en littérature par ce sujet de recherche et enrichir la bibliothèque internationale d’une étude académique et scientifique dans le cadre d’un pays en développement.</a:t>
            </a:r>
          </a:p>
          <a:p>
            <a:pPr algn="just"/>
            <a:endParaRPr lang="fr-CA"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grpSp>
        <p:nvGrpSpPr>
          <p:cNvPr id="2" name="Group 7"/>
          <p:cNvGrpSpPr>
            <a:grpSpLocks/>
          </p:cNvGrpSpPr>
          <p:nvPr/>
        </p:nvGrpSpPr>
        <p:grpSpPr bwMode="auto">
          <a:xfrm>
            <a:off x="179512" y="1268537"/>
            <a:ext cx="8568952" cy="3456607"/>
            <a:chOff x="793" y="1298"/>
            <a:chExt cx="3538" cy="1497"/>
          </a:xfrm>
        </p:grpSpPr>
        <p:sp>
          <p:nvSpPr>
            <p:cNvPr id="33799"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0"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29</a:t>
            </a:fld>
            <a:endParaRPr lang="fr-CA">
              <a:latin typeface="Arial" charset="0"/>
            </a:endParaRPr>
          </a:p>
        </p:txBody>
      </p:sp>
      <p:grpSp>
        <p:nvGrpSpPr>
          <p:cNvPr id="4" name="Group 2"/>
          <p:cNvGrpSpPr>
            <a:grpSpLocks/>
          </p:cNvGrpSpPr>
          <p:nvPr/>
        </p:nvGrpSpPr>
        <p:grpSpPr bwMode="auto">
          <a:xfrm>
            <a:off x="-142875" y="5643563"/>
            <a:ext cx="928688" cy="1214437"/>
            <a:chOff x="4422" y="2840"/>
            <a:chExt cx="1316" cy="1480"/>
          </a:xfrm>
        </p:grpSpPr>
        <p:grpSp>
          <p:nvGrpSpPr>
            <p:cNvPr id="5" name="Group 3"/>
            <p:cNvGrpSpPr>
              <a:grpSpLocks/>
            </p:cNvGrpSpPr>
            <p:nvPr/>
          </p:nvGrpSpPr>
          <p:grpSpPr bwMode="auto">
            <a:xfrm>
              <a:off x="4422" y="2840"/>
              <a:ext cx="1217" cy="408"/>
              <a:chOff x="567" y="0"/>
              <a:chExt cx="1217" cy="408"/>
            </a:xfrm>
          </p:grpSpPr>
          <p:pic>
            <p:nvPicPr>
              <p:cNvPr id="4110"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4111"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6" name="Group 6"/>
            <p:cNvGrpSpPr>
              <a:grpSpLocks/>
            </p:cNvGrpSpPr>
            <p:nvPr/>
          </p:nvGrpSpPr>
          <p:grpSpPr bwMode="auto">
            <a:xfrm>
              <a:off x="4604" y="3158"/>
              <a:ext cx="1134" cy="1162"/>
              <a:chOff x="567" y="3158"/>
              <a:chExt cx="1134" cy="1162"/>
            </a:xfrm>
          </p:grpSpPr>
          <p:pic>
            <p:nvPicPr>
              <p:cNvPr id="4106"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4107"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410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410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9" name="ZoneTexte 2"/>
          <p:cNvSpPr txBox="1">
            <a:spLocks noChangeArrowheads="1"/>
          </p:cNvSpPr>
          <p:nvPr/>
        </p:nvSpPr>
        <p:spPr bwMode="auto">
          <a:xfrm>
            <a:off x="2627784" y="366490"/>
            <a:ext cx="4357688" cy="830262"/>
          </a:xfrm>
          <a:prstGeom prst="rect">
            <a:avLst/>
          </a:prstGeom>
          <a:noFill/>
          <a:ln w="9525">
            <a:noFill/>
            <a:miter lim="800000"/>
            <a:headEnd/>
            <a:tailEnd/>
          </a:ln>
        </p:spPr>
        <p:txBody>
          <a:bodyPr>
            <a:spAutoFit/>
          </a:bodyPr>
          <a:lstStyle/>
          <a:p>
            <a:pPr algn="ctr"/>
            <a:r>
              <a:rPr lang="fr-CA" sz="4800" b="1" i="1" dirty="0">
                <a:solidFill>
                  <a:srgbClr val="0308E7"/>
                </a:solidFill>
                <a:latin typeface="Franklin Gothic Demi" pitchFamily="34" charset="0"/>
              </a:rPr>
              <a:t>Conclusion </a:t>
            </a:r>
            <a:endParaRPr lang="en-US" sz="4800" b="1" i="1" dirty="0">
              <a:solidFill>
                <a:srgbClr val="0308E7"/>
              </a:solidFill>
              <a:latin typeface="Franklin Gothic Demi" pitchFamily="34" charset="0"/>
            </a:endParaRPr>
          </a:p>
        </p:txBody>
      </p:sp>
      <p:sp>
        <p:nvSpPr>
          <p:cNvPr id="20" name="Espace réservé du contenu 2"/>
          <p:cNvSpPr>
            <a:spLocks noGrp="1"/>
          </p:cNvSpPr>
          <p:nvPr>
            <p:ph idx="1"/>
          </p:nvPr>
        </p:nvSpPr>
        <p:spPr>
          <a:xfrm>
            <a:off x="395536" y="1643051"/>
            <a:ext cx="5976664" cy="2506030"/>
          </a:xfrm>
        </p:spPr>
        <p:txBody>
          <a:bodyPr/>
          <a:lstStyle/>
          <a:p>
            <a:pPr>
              <a:spcBef>
                <a:spcPct val="0"/>
              </a:spcBef>
              <a:buFont typeface="Arial" charset="0"/>
              <a:buNone/>
              <a:defRPr/>
            </a:pPr>
            <a:r>
              <a:rPr lang="fr-FR" sz="4000" b="1" dirty="0" smtClean="0">
                <a:solidFill>
                  <a:srgbClr val="FF0000"/>
                </a:solidFill>
                <a:latin typeface="Cambria" pitchFamily="18" charset="0"/>
                <a:cs typeface="Arial" charset="0"/>
              </a:rPr>
              <a:t>Défis à soulever </a:t>
            </a:r>
          </a:p>
          <a:p>
            <a:pPr>
              <a:spcBef>
                <a:spcPct val="0"/>
              </a:spcBef>
              <a:buNone/>
              <a:defRPr/>
            </a:pPr>
            <a:endParaRPr lang="fr-FR" b="1" dirty="0" smtClean="0">
              <a:cs typeface="Arial" charset="0"/>
            </a:endParaRPr>
          </a:p>
          <a:p>
            <a:pPr marL="627063" indent="-627063">
              <a:lnSpc>
                <a:spcPct val="150000"/>
              </a:lnSpc>
              <a:spcBef>
                <a:spcPct val="0"/>
              </a:spcBef>
              <a:buClr>
                <a:srgbClr val="FF0000"/>
              </a:buClr>
              <a:buFont typeface="+mj-lt"/>
              <a:buAutoNum type="arabicParenR"/>
              <a:defRPr/>
            </a:pPr>
            <a:r>
              <a:rPr lang="fr-FR" sz="2800" b="1" dirty="0" smtClean="0">
                <a:cs typeface="Arial" charset="0"/>
              </a:rPr>
              <a:t>Collecte de données </a:t>
            </a:r>
          </a:p>
          <a:p>
            <a:pPr marL="627063" indent="-627063">
              <a:lnSpc>
                <a:spcPct val="150000"/>
              </a:lnSpc>
              <a:spcBef>
                <a:spcPct val="0"/>
              </a:spcBef>
              <a:buClr>
                <a:srgbClr val="FF0000"/>
              </a:buClr>
              <a:buFont typeface="+mj-lt"/>
              <a:buAutoNum type="arabicParenR"/>
              <a:defRPr/>
            </a:pPr>
            <a:r>
              <a:rPr lang="fr-FR" sz="2800" b="1" dirty="0" smtClean="0">
                <a:cs typeface="Arial" charset="0"/>
              </a:rPr>
              <a:t>Validation du questionnaire</a:t>
            </a:r>
          </a:p>
          <a:p>
            <a:pPr marL="627063" indent="-627063">
              <a:lnSpc>
                <a:spcPct val="150000"/>
              </a:lnSpc>
              <a:spcBef>
                <a:spcPct val="0"/>
              </a:spcBef>
              <a:buClr>
                <a:srgbClr val="FF0000"/>
              </a:buClr>
              <a:buNone/>
              <a:defRPr/>
            </a:pPr>
            <a:endParaRPr lang="fr-FR" sz="2800" b="1" dirty="0" smtClean="0">
              <a:cs typeface="Arial" charset="0"/>
            </a:endParaRPr>
          </a:p>
          <a:p>
            <a:pPr>
              <a:spcBef>
                <a:spcPct val="0"/>
              </a:spcBef>
              <a:buFont typeface="Arial" charset="0"/>
              <a:buNone/>
              <a:defRPr/>
            </a:pPr>
            <a:endParaRPr lang="fr-FR" b="1" dirty="0" smtClean="0">
              <a:solidFill>
                <a:srgbClr val="0000FF"/>
              </a:solidFill>
            </a:endParaRPr>
          </a:p>
          <a:p>
            <a:pPr marL="627063" indent="-627063">
              <a:spcBef>
                <a:spcPct val="0"/>
              </a:spcBef>
              <a:buClr>
                <a:srgbClr val="FF0000"/>
              </a:buClr>
              <a:buNone/>
              <a:defRPr/>
            </a:pPr>
            <a:endParaRPr lang="fr-FR" sz="2800" b="1" dirty="0" smtClean="0">
              <a:cs typeface="Arial" charset="0"/>
            </a:endParaRPr>
          </a:p>
          <a:p>
            <a:pPr marL="627063" indent="-627063">
              <a:spcBef>
                <a:spcPct val="0"/>
              </a:spcBef>
              <a:buClr>
                <a:srgbClr val="FF0000"/>
              </a:buClr>
              <a:buFont typeface="+mj-lt"/>
              <a:buAutoNum type="arabicParenR"/>
              <a:defRPr/>
            </a:pPr>
            <a:endParaRPr lang="fr-FR" sz="2800" b="1" dirty="0" smtClean="0">
              <a:cs typeface="Arial" charset="0"/>
            </a:endParaRPr>
          </a:p>
          <a:p>
            <a:pPr marL="627063" indent="-627063">
              <a:spcBef>
                <a:spcPct val="0"/>
              </a:spcBef>
              <a:buClr>
                <a:srgbClr val="FF0000"/>
              </a:buClr>
              <a:buNone/>
              <a:defRPr/>
            </a:pPr>
            <a:endParaRPr lang="fr-FR" sz="2800" b="1" dirty="0" smtClean="0">
              <a:cs typeface="Arial" charset="0"/>
            </a:endParaRPr>
          </a:p>
          <a:p>
            <a:pPr>
              <a:buFont typeface="Arial" charset="0"/>
              <a:buNone/>
              <a:defRPr/>
            </a:pP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b="1" dirty="0" smtClean="0">
                <a:solidFill>
                  <a:srgbClr val="C00000"/>
                </a:solidFill>
              </a:rPr>
              <a:t>LA SITUATION DE LA PME EN ALGÉRIE</a:t>
            </a:r>
            <a:endParaRPr lang="fr-CA" b="1" dirty="0">
              <a:solidFill>
                <a:srgbClr val="C00000"/>
              </a:solidFill>
            </a:endParaRPr>
          </a:p>
        </p:txBody>
      </p:sp>
      <p:sp>
        <p:nvSpPr>
          <p:cNvPr id="5" name="Sous-titre 4"/>
          <p:cNvSpPr>
            <a:spLocks noGrp="1"/>
          </p:cNvSpPr>
          <p:nvPr>
            <p:ph type="subTitle" idx="1"/>
          </p:nvPr>
        </p:nvSpPr>
        <p:spPr>
          <a:xfrm>
            <a:off x="539552" y="3886200"/>
            <a:ext cx="8208912" cy="1752600"/>
          </a:xfrm>
        </p:spPr>
        <p:txBody>
          <a:bodyPr/>
          <a:lstStyle/>
          <a:p>
            <a:r>
              <a:rPr lang="fr-CA" dirty="0" smtClean="0">
                <a:solidFill>
                  <a:srgbClr val="C00000"/>
                </a:solidFill>
              </a:rPr>
              <a:t>LA PROBLÉMATIQUE DE L’ADAPTATION OU DE LA MISE À NIVEAU DES PME ALGÉRIENNES</a:t>
            </a:r>
            <a:endParaRPr lang="fr-CA"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ttp://emaroc.info/wp-content/uploads/2011/10/Question-Man.jpg"/>
          <p:cNvPicPr>
            <a:picLocks noChangeAspect="1" noChangeArrowheads="1"/>
          </p:cNvPicPr>
          <p:nvPr/>
        </p:nvPicPr>
        <p:blipFill>
          <a:blip r:embed="rId3" cstate="print"/>
          <a:srcRect/>
          <a:stretch>
            <a:fillRect/>
          </a:stretch>
        </p:blipFill>
        <p:spPr bwMode="auto">
          <a:xfrm>
            <a:off x="1187624" y="332656"/>
            <a:ext cx="6768752" cy="590465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838200"/>
            <a:ext cx="8501063" cy="2376488"/>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0D12CBB4-DA01-49B1-BD93-F49A39864D2D}" type="slidenum">
              <a:rPr lang="fr-CA" smtClean="0">
                <a:latin typeface="Arial" charset="0"/>
              </a:rPr>
              <a:pPr>
                <a:defRPr/>
              </a:pPr>
              <a:t>31</a:t>
            </a:fld>
            <a:endParaRPr lang="fr-CA" dirty="0"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6399"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6400"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6395"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6396"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6397"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6398"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16390" name="Picture 3"/>
          <p:cNvPicPr>
            <a:picLocks noChangeAspect="1" noChangeArrowheads="1"/>
          </p:cNvPicPr>
          <p:nvPr/>
        </p:nvPicPr>
        <p:blipFill>
          <a:blip r:embed="rId9" cstate="print"/>
          <a:srcRect/>
          <a:stretch>
            <a:fillRect/>
          </a:stretch>
        </p:blipFill>
        <p:spPr bwMode="auto">
          <a:xfrm>
            <a:off x="1000125" y="1071563"/>
            <a:ext cx="8001000" cy="5143500"/>
          </a:xfrm>
          <a:prstGeom prst="rect">
            <a:avLst/>
          </a:prstGeom>
          <a:noFill/>
          <a:ln w="9525">
            <a:noFill/>
            <a:miter lim="800000"/>
            <a:headEnd/>
            <a:tailEnd/>
          </a:ln>
        </p:spPr>
      </p:pic>
      <p:sp>
        <p:nvSpPr>
          <p:cNvPr id="16392" name="ZoneTexte 18"/>
          <p:cNvSpPr txBox="1">
            <a:spLocks noChangeArrowheads="1"/>
          </p:cNvSpPr>
          <p:nvPr/>
        </p:nvSpPr>
        <p:spPr bwMode="auto">
          <a:xfrm>
            <a:off x="2357438" y="6334125"/>
            <a:ext cx="5276850" cy="738188"/>
          </a:xfrm>
          <a:prstGeom prst="rect">
            <a:avLst/>
          </a:prstGeom>
          <a:noFill/>
          <a:ln w="9525">
            <a:noFill/>
            <a:miter lim="800000"/>
            <a:headEnd/>
            <a:tailEnd/>
          </a:ln>
        </p:spPr>
        <p:txBody>
          <a:bodyPr>
            <a:spAutoFit/>
          </a:bodyPr>
          <a:lstStyle/>
          <a:p>
            <a:pPr algn="ctr">
              <a:defRPr/>
            </a:pPr>
            <a:r>
              <a:rPr lang="fr-CA" sz="1200" b="1" dirty="0">
                <a:latin typeface="+mj-lt"/>
              </a:rPr>
              <a:t>Figure : </a:t>
            </a:r>
            <a:r>
              <a:rPr lang="fr-CA" sz="1200" dirty="0">
                <a:latin typeface="+mj-lt"/>
              </a:rPr>
              <a:t>Actions sur l’environnement méso de l’entreprise</a:t>
            </a:r>
            <a:r>
              <a:rPr lang="fr-CA" sz="1200" b="1" dirty="0">
                <a:latin typeface="+mj-lt"/>
              </a:rPr>
              <a:t>.</a:t>
            </a:r>
            <a:endParaRPr lang="en-US" sz="1200" dirty="0">
              <a:latin typeface="+mj-lt"/>
            </a:endParaRPr>
          </a:p>
          <a:p>
            <a:pPr algn="ctr">
              <a:defRPr/>
            </a:pPr>
            <a:r>
              <a:rPr lang="fr-CA" sz="1200" b="1" dirty="0">
                <a:latin typeface="+mj-lt"/>
              </a:rPr>
              <a:t>Source : </a:t>
            </a:r>
            <a:r>
              <a:rPr lang="fr-CA" sz="1200" dirty="0">
                <a:latin typeface="+mj-lt"/>
              </a:rPr>
              <a:t>Agence Nationale de Développement des PME (ANDPME, 2007)</a:t>
            </a:r>
            <a:endParaRPr lang="en-US" sz="1200" dirty="0">
              <a:latin typeface="+mj-lt"/>
            </a:endParaRPr>
          </a:p>
          <a:p>
            <a:pPr>
              <a:defRPr/>
            </a:pPr>
            <a:endParaRPr lang="en-US" dirty="0"/>
          </a:p>
        </p:txBody>
      </p:sp>
      <p:sp>
        <p:nvSpPr>
          <p:cNvPr id="20" name="ZoneTexte 18"/>
          <p:cNvSpPr txBox="1">
            <a:spLocks noChangeArrowheads="1"/>
          </p:cNvSpPr>
          <p:nvPr/>
        </p:nvSpPr>
        <p:spPr bwMode="auto">
          <a:xfrm>
            <a:off x="179512" y="214313"/>
            <a:ext cx="8856984" cy="830997"/>
          </a:xfrm>
          <a:prstGeom prst="rect">
            <a:avLst/>
          </a:prstGeom>
          <a:noFill/>
          <a:ln w="9525">
            <a:noFill/>
            <a:miter lim="800000"/>
            <a:headEnd/>
            <a:tailEnd/>
          </a:ln>
        </p:spPr>
        <p:txBody>
          <a:bodyPr wrap="square">
            <a:spAutoFit/>
          </a:bodyPr>
          <a:lstStyle/>
          <a:p>
            <a:r>
              <a:rPr lang="fr-CA" b="1" dirty="0">
                <a:cs typeface="Aharoni" pitchFamily="2" charset="-79"/>
              </a:rPr>
              <a:t>    </a:t>
            </a:r>
            <a:r>
              <a:rPr lang="fr-CA" sz="3000" b="1" i="1" dirty="0" smtClean="0">
                <a:solidFill>
                  <a:srgbClr val="0308E7"/>
                </a:solidFill>
                <a:latin typeface="Franklin Gothic Demi" pitchFamily="34" charset="0"/>
              </a:rPr>
              <a:t>Programmes de mise à niveau des </a:t>
            </a:r>
            <a:r>
              <a:rPr lang="fr-CA" sz="3000" b="1" i="1" dirty="0">
                <a:solidFill>
                  <a:srgbClr val="0308E7"/>
                </a:solidFill>
                <a:latin typeface="Franklin Gothic Demi" pitchFamily="34" charset="0"/>
              </a:rPr>
              <a:t>PME en Algéri</a:t>
            </a:r>
            <a:r>
              <a:rPr lang="fr-CA" sz="3000" b="1" dirty="0">
                <a:solidFill>
                  <a:srgbClr val="0308E7"/>
                </a:solidFill>
                <a:latin typeface="Franklin Gothic Demi" pitchFamily="34" charset="0"/>
              </a:rPr>
              <a:t>e     </a:t>
            </a:r>
            <a:endParaRPr lang="en-US" sz="3000" b="1" dirty="0">
              <a:solidFill>
                <a:srgbClr val="0308E7"/>
              </a:solidFill>
              <a:latin typeface="Franklin Gothic Demi" pitchFamily="34" charset="0"/>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6" name="Group 7"/>
          <p:cNvGrpSpPr>
            <a:grpSpLocks/>
          </p:cNvGrpSpPr>
          <p:nvPr/>
        </p:nvGrpSpPr>
        <p:grpSpPr bwMode="auto">
          <a:xfrm>
            <a:off x="241300" y="476672"/>
            <a:ext cx="8402638" cy="2376488"/>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5125" name="ZoneTexte 20"/>
          <p:cNvSpPr txBox="1">
            <a:spLocks noChangeArrowheads="1"/>
          </p:cNvSpPr>
          <p:nvPr/>
        </p:nvSpPr>
        <p:spPr bwMode="auto">
          <a:xfrm>
            <a:off x="539553" y="44625"/>
            <a:ext cx="8424935" cy="769441"/>
          </a:xfrm>
          <a:prstGeom prst="rect">
            <a:avLst/>
          </a:prstGeom>
          <a:noFill/>
          <a:ln w="9525">
            <a:noFill/>
            <a:miter lim="800000"/>
            <a:headEnd/>
            <a:tailEnd/>
          </a:ln>
        </p:spPr>
        <p:txBody>
          <a:bodyPr wrap="square">
            <a:spAutoFit/>
          </a:bodyPr>
          <a:lstStyle/>
          <a:p>
            <a:pPr lvl="0" algn="ctr"/>
            <a:r>
              <a:rPr lang="fr-CA" sz="2000" b="1" i="1" dirty="0" smtClean="0">
                <a:solidFill>
                  <a:srgbClr val="0308E7"/>
                </a:solidFill>
                <a:latin typeface="Franklin Gothic Demi" pitchFamily="34" charset="0"/>
              </a:rPr>
              <a:t>Représentation graphique des variables latentes du cadre conceptuel</a:t>
            </a:r>
          </a:p>
          <a:p>
            <a:r>
              <a:rPr lang="fr-CA" sz="2400" b="1" i="1" dirty="0" smtClean="0">
                <a:solidFill>
                  <a:srgbClr val="0308E7"/>
                </a:solidFill>
                <a:latin typeface="Franklin Gothic Demi" pitchFamily="34" charset="0"/>
              </a:rPr>
              <a:t> </a:t>
            </a:r>
            <a:endParaRPr lang="en-US" sz="2400" b="1" dirty="0">
              <a:solidFill>
                <a:srgbClr val="0308E7"/>
              </a:solidFill>
              <a:latin typeface="Franklin Gothic Demi" pitchFamily="34" charset="0"/>
            </a:endParaRPr>
          </a:p>
        </p:txBody>
      </p:sp>
      <p:sp>
        <p:nvSpPr>
          <p:cNvPr id="32774" name="Espace réservé du numéro de diapositive 18"/>
          <p:cNvSpPr>
            <a:spLocks noGrp="1"/>
          </p:cNvSpPr>
          <p:nvPr>
            <p:ph type="sldNum" sz="quarter" idx="12"/>
          </p:nvPr>
        </p:nvSpPr>
        <p:spPr/>
        <p:txBody>
          <a:bodyPr/>
          <a:lstStyle/>
          <a:p>
            <a:pPr>
              <a:defRPr/>
            </a:pPr>
            <a:fld id="{4EB7895E-B0F1-46F7-934B-A91A4C4C9BE5}" type="slidenum">
              <a:rPr lang="fr-CA" smtClean="0">
                <a:latin typeface="Arial" charset="0"/>
              </a:rPr>
              <a:pPr>
                <a:defRPr/>
              </a:pPr>
              <a:t>32</a:t>
            </a:fld>
            <a:endParaRPr lang="fr-CA" smtClean="0">
              <a:latin typeface="Arial" charset="0"/>
            </a:endParaRPr>
          </a:p>
        </p:txBody>
      </p:sp>
      <p:grpSp>
        <p:nvGrpSpPr>
          <p:cNvPr id="7" name="Group 2"/>
          <p:cNvGrpSpPr>
            <a:grpSpLocks/>
          </p:cNvGrpSpPr>
          <p:nvPr/>
        </p:nvGrpSpPr>
        <p:grpSpPr bwMode="auto">
          <a:xfrm>
            <a:off x="-142875" y="5643563"/>
            <a:ext cx="928688" cy="1214437"/>
            <a:chOff x="4422" y="2840"/>
            <a:chExt cx="1316" cy="1480"/>
          </a:xfrm>
        </p:grpSpPr>
        <p:grpSp>
          <p:nvGrpSpPr>
            <p:cNvPr id="8" name="Group 3"/>
            <p:cNvGrpSpPr>
              <a:grpSpLocks/>
            </p:cNvGrpSpPr>
            <p:nvPr/>
          </p:nvGrpSpPr>
          <p:grpSpPr bwMode="auto">
            <a:xfrm>
              <a:off x="4422" y="2840"/>
              <a:ext cx="1217" cy="408"/>
              <a:chOff x="567" y="0"/>
              <a:chExt cx="1217" cy="408"/>
            </a:xfrm>
          </p:grpSpPr>
          <p:pic>
            <p:nvPicPr>
              <p:cNvPr id="5134"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5135"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9" name="Group 6"/>
            <p:cNvGrpSpPr>
              <a:grpSpLocks/>
            </p:cNvGrpSpPr>
            <p:nvPr/>
          </p:nvGrpSpPr>
          <p:grpSpPr bwMode="auto">
            <a:xfrm>
              <a:off x="4604" y="3158"/>
              <a:ext cx="1134" cy="1162"/>
              <a:chOff x="567" y="3158"/>
              <a:chExt cx="1134" cy="1162"/>
            </a:xfrm>
          </p:grpSpPr>
          <p:pic>
            <p:nvPicPr>
              <p:cNvPr id="5130"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5131"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5132"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5133"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5" name="Object 5"/>
          <p:cNvGraphicFramePr>
            <a:graphicFrameLocks noChangeAspect="1"/>
          </p:cNvGraphicFramePr>
          <p:nvPr/>
        </p:nvGraphicFramePr>
        <p:xfrm>
          <a:off x="1619672" y="764704"/>
          <a:ext cx="5976664" cy="5400600"/>
        </p:xfrm>
        <a:graphic>
          <a:graphicData uri="http://schemas.openxmlformats.org/presentationml/2006/ole">
            <mc:AlternateContent xmlns:mc="http://schemas.openxmlformats.org/markup-compatibility/2006">
              <mc:Choice xmlns:v="urn:schemas-microsoft-com:vml" Requires="v">
                <p:oleObj spid="_x0000_s264197" name="Document" r:id="rId11" imgW="6600107" imgH="7773346" progId="Word.Document.12">
                  <p:embed/>
                </p:oleObj>
              </mc:Choice>
              <mc:Fallback>
                <p:oleObj name="Document" r:id="rId11" imgW="6600107" imgH="7773346" progId="Word.Document.12">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672" y="764704"/>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ZoneTexte 18"/>
          <p:cNvSpPr txBox="1"/>
          <p:nvPr/>
        </p:nvSpPr>
        <p:spPr>
          <a:xfrm>
            <a:off x="2915816" y="6093296"/>
            <a:ext cx="3168352" cy="400110"/>
          </a:xfrm>
          <a:prstGeom prst="rect">
            <a:avLst/>
          </a:prstGeom>
          <a:noFill/>
        </p:spPr>
        <p:txBody>
          <a:bodyPr wrap="square" rtlCol="0">
            <a:spAutoFit/>
          </a:bodyPr>
          <a:lstStyle/>
          <a:p>
            <a:pPr algn="ctr"/>
            <a:r>
              <a:rPr lang="fr-CA" sz="2000" b="1" dirty="0" smtClean="0">
                <a:solidFill>
                  <a:srgbClr val="FF0000"/>
                </a:solidFill>
              </a:rPr>
              <a:t>Modèle structurel </a:t>
            </a:r>
            <a:endParaRPr lang="fr-CA" sz="20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1628801"/>
            <a:ext cx="7772400" cy="1971650"/>
          </a:xfrm>
        </p:spPr>
        <p:txBody>
          <a:bodyPr/>
          <a:lstStyle/>
          <a:p>
            <a:r>
              <a:rPr lang="fr-CA" b="1" dirty="0" smtClean="0">
                <a:solidFill>
                  <a:srgbClr val="C00000"/>
                </a:solidFill>
              </a:rPr>
              <a:t>L’ADAPTATION</a:t>
            </a:r>
            <a:br>
              <a:rPr lang="fr-CA" b="1" dirty="0" smtClean="0">
                <a:solidFill>
                  <a:srgbClr val="C00000"/>
                </a:solidFill>
              </a:rPr>
            </a:br>
            <a:r>
              <a:rPr lang="fr-CA" b="1" dirty="0" smtClean="0">
                <a:solidFill>
                  <a:srgbClr val="C00000"/>
                </a:solidFill>
              </a:rPr>
              <a:t>OU</a:t>
            </a:r>
            <a:br>
              <a:rPr lang="fr-CA" b="1" dirty="0" smtClean="0">
                <a:solidFill>
                  <a:srgbClr val="C00000"/>
                </a:solidFill>
              </a:rPr>
            </a:br>
            <a:r>
              <a:rPr lang="fr-CA" b="1" dirty="0" smtClean="0">
                <a:solidFill>
                  <a:srgbClr val="C00000"/>
                </a:solidFill>
              </a:rPr>
              <a:t>LA MISE À NIVEAU : </a:t>
            </a:r>
            <a:endParaRPr lang="fr-CA" b="1" dirty="0">
              <a:solidFill>
                <a:srgbClr val="C00000"/>
              </a:solidFill>
            </a:endParaRPr>
          </a:p>
        </p:txBody>
      </p:sp>
      <p:sp>
        <p:nvSpPr>
          <p:cNvPr id="5" name="Sous-titre 4"/>
          <p:cNvSpPr>
            <a:spLocks noGrp="1"/>
          </p:cNvSpPr>
          <p:nvPr>
            <p:ph type="subTitle" idx="1"/>
          </p:nvPr>
        </p:nvSpPr>
        <p:spPr/>
        <p:txBody>
          <a:bodyPr/>
          <a:lstStyle/>
          <a:p>
            <a:r>
              <a:rPr lang="fr-CA" dirty="0" smtClean="0">
                <a:solidFill>
                  <a:srgbClr val="C00000"/>
                </a:solidFill>
              </a:rPr>
              <a:t>QU’EN SAVONS-NOUS ?</a:t>
            </a:r>
            <a:endParaRPr lang="fr-CA"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1052513"/>
            <a:ext cx="8143875"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34</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827585" y="1429320"/>
            <a:ext cx="7776864" cy="4231928"/>
          </a:xfrm>
          <a:prstGeom prst="rect">
            <a:avLst/>
          </a:prstGeom>
          <a:noFill/>
          <a:ln w="9525">
            <a:noFill/>
            <a:miter lim="800000"/>
            <a:headEnd/>
            <a:tailEnd/>
          </a:ln>
        </p:spPr>
        <p:txBody>
          <a:bodyPr wrap="square">
            <a:spAutoFit/>
          </a:bodyPr>
          <a:lstStyle/>
          <a:p>
            <a:r>
              <a:rPr lang="fr-CA" b="1" dirty="0"/>
              <a:t> </a:t>
            </a:r>
          </a:p>
          <a:p>
            <a:pPr indent="355600">
              <a:buClr>
                <a:srgbClr val="FF0000"/>
              </a:buClr>
              <a:buFont typeface="Wingdings" pitchFamily="2" charset="2"/>
              <a:buChar char="q"/>
            </a:pPr>
            <a:r>
              <a:rPr lang="fr-CA" sz="1600" b="1" i="1" dirty="0" smtClean="0">
                <a:solidFill>
                  <a:srgbClr val="0308E7"/>
                </a:solidFill>
                <a:latin typeface="Franklin Gothic Demi" pitchFamily="34" charset="0"/>
              </a:rPr>
              <a:t>Quelques définitions de l’adaptation :</a:t>
            </a:r>
            <a:endParaRPr lang="fr-CA" sz="1600" b="1" i="1" dirty="0">
              <a:solidFill>
                <a:srgbClr val="0308E7"/>
              </a:solidFill>
              <a:latin typeface="Franklin Gothic Demi" pitchFamily="34" charset="0"/>
            </a:endParaRPr>
          </a:p>
          <a:p>
            <a:endParaRPr lang="en-US" dirty="0"/>
          </a:p>
          <a:p>
            <a:pPr marL="712788" indent="-357188" algn="just">
              <a:buClr>
                <a:srgbClr val="FF0000"/>
              </a:buClr>
              <a:buFont typeface="Wingdings" pitchFamily="2" charset="2"/>
              <a:buChar char="v"/>
            </a:pPr>
            <a:r>
              <a:rPr lang="fr-FR" sz="1400" dirty="0"/>
              <a:t>« </a:t>
            </a:r>
            <a:r>
              <a:rPr lang="fr-FR" sz="1400" dirty="0" smtClean="0"/>
              <a:t>U</a:t>
            </a:r>
            <a:r>
              <a:rPr lang="fr-FR" sz="1400" dirty="0" smtClean="0">
                <a:latin typeface="Calibri" pitchFamily="34" charset="0"/>
              </a:rPr>
              <a:t>n </a:t>
            </a:r>
            <a:r>
              <a:rPr lang="fr-FR" sz="1400" b="1" dirty="0">
                <a:latin typeface="Calibri" pitchFamily="34" charset="0"/>
              </a:rPr>
              <a:t>changement organisationnel </a:t>
            </a:r>
            <a:r>
              <a:rPr lang="fr-FR" sz="1400" dirty="0">
                <a:latin typeface="Calibri" pitchFamily="34" charset="0"/>
              </a:rPr>
              <a:t>afin d'aligner les capacités de l’organisation à des </a:t>
            </a:r>
            <a:r>
              <a:rPr lang="fr-FR" sz="1400" b="1" dirty="0">
                <a:latin typeface="Calibri" pitchFamily="34" charset="0"/>
              </a:rPr>
              <a:t>contingences environnementales</a:t>
            </a:r>
            <a:r>
              <a:rPr lang="fr-FR" sz="1400" dirty="0">
                <a:latin typeface="Calibri" pitchFamily="34" charset="0"/>
              </a:rPr>
              <a:t> » </a:t>
            </a:r>
            <a:r>
              <a:rPr lang="fr-FR" sz="1400" b="1" dirty="0">
                <a:solidFill>
                  <a:srgbClr val="FF0000"/>
                </a:solidFill>
                <a:latin typeface="Calibri" pitchFamily="34" charset="0"/>
              </a:rPr>
              <a:t>(</a:t>
            </a:r>
            <a:r>
              <a:rPr lang="fr-FR" sz="1400" b="1" dirty="0" err="1">
                <a:solidFill>
                  <a:srgbClr val="FF0000"/>
                </a:solidFill>
                <a:latin typeface="Calibri" pitchFamily="34" charset="0"/>
              </a:rPr>
              <a:t>Hrebiniak</a:t>
            </a:r>
            <a:r>
              <a:rPr lang="fr-FR" sz="1400" b="1" dirty="0">
                <a:solidFill>
                  <a:srgbClr val="FF0000"/>
                </a:solidFill>
                <a:latin typeface="Calibri" pitchFamily="34" charset="0"/>
              </a:rPr>
              <a:t> et Joyce, 1985)</a:t>
            </a:r>
            <a:r>
              <a:rPr lang="fr-FR" sz="1400" b="1" dirty="0">
                <a:latin typeface="Calibri" pitchFamily="34" charset="0"/>
              </a:rPr>
              <a:t>.</a:t>
            </a:r>
          </a:p>
          <a:p>
            <a:pPr marL="712788" indent="-357188" algn="just">
              <a:buClr>
                <a:srgbClr val="FF0000"/>
              </a:buClr>
            </a:pPr>
            <a:endParaRPr lang="en-US" sz="1400" dirty="0">
              <a:latin typeface="Calibri" pitchFamily="34" charset="0"/>
            </a:endParaRPr>
          </a:p>
          <a:p>
            <a:pPr marL="712788" indent="-357188" algn="just">
              <a:buClr>
                <a:srgbClr val="FF0000"/>
              </a:buClr>
              <a:buFont typeface="Wingdings" pitchFamily="2" charset="2"/>
              <a:buChar char="v"/>
            </a:pPr>
            <a:r>
              <a:rPr lang="fr-FR" sz="1400" dirty="0">
                <a:latin typeface="Calibri" pitchFamily="34" charset="0"/>
              </a:rPr>
              <a:t>« Un processus dynamique en réponse aux </a:t>
            </a:r>
            <a:r>
              <a:rPr lang="fr-FR" sz="1400" b="1" dirty="0">
                <a:latin typeface="Calibri" pitchFamily="34" charset="0"/>
              </a:rPr>
              <a:t>changements environnementaux et d'incertitude</a:t>
            </a:r>
            <a:r>
              <a:rPr lang="fr-FR" sz="1400" dirty="0">
                <a:latin typeface="Calibri" pitchFamily="34" charset="0"/>
              </a:rPr>
              <a:t>, de maintien d'un </a:t>
            </a:r>
            <a:r>
              <a:rPr lang="fr-FR" sz="1400" b="1" dirty="0">
                <a:latin typeface="Calibri" pitchFamily="34" charset="0"/>
              </a:rPr>
              <a:t>alignement efficace avec l'environnement </a:t>
            </a:r>
            <a:r>
              <a:rPr lang="fr-FR" sz="1400" dirty="0">
                <a:latin typeface="Calibri" pitchFamily="34" charset="0"/>
              </a:rPr>
              <a:t>et de gestion des interdépendances internes» </a:t>
            </a:r>
            <a:r>
              <a:rPr lang="fr-FR" sz="1400" b="1" dirty="0">
                <a:solidFill>
                  <a:srgbClr val="FF0000"/>
                </a:solidFill>
                <a:latin typeface="Calibri" pitchFamily="34" charset="0"/>
              </a:rPr>
              <a:t>(Miles, Snow, Meyer et Coleman, 1978)</a:t>
            </a:r>
            <a:r>
              <a:rPr lang="fr-FR" sz="1400" b="1" dirty="0">
                <a:latin typeface="Calibri" pitchFamily="34" charset="0"/>
              </a:rPr>
              <a:t>.</a:t>
            </a:r>
          </a:p>
          <a:p>
            <a:pPr marL="712788" indent="-357188" algn="just">
              <a:buClr>
                <a:srgbClr val="FF0000"/>
              </a:buClr>
            </a:pPr>
            <a:endParaRPr lang="en-US" sz="1400" dirty="0">
              <a:solidFill>
                <a:srgbClr val="FF0000"/>
              </a:solidFill>
              <a:latin typeface="Calibri" pitchFamily="34" charset="0"/>
            </a:endParaRPr>
          </a:p>
          <a:p>
            <a:pPr marL="712788" indent="-357188" algn="just">
              <a:buClr>
                <a:srgbClr val="FF0000"/>
              </a:buClr>
              <a:buFont typeface="Wingdings" pitchFamily="2" charset="2"/>
              <a:buChar char="v"/>
            </a:pPr>
            <a:r>
              <a:rPr lang="fr-FR" sz="1400" dirty="0" smtClean="0">
                <a:latin typeface="Calibri" pitchFamily="34" charset="0"/>
              </a:rPr>
              <a:t>« Une instance d'adaptation d'une organisation se produit lorsque la </a:t>
            </a:r>
            <a:r>
              <a:rPr lang="fr-FR" sz="1400" b="1" dirty="0" smtClean="0">
                <a:latin typeface="Calibri" pitchFamily="34" charset="0"/>
              </a:rPr>
              <a:t>performance de l’organisation est réduite</a:t>
            </a:r>
            <a:r>
              <a:rPr lang="fr-FR" sz="1400" dirty="0" smtClean="0">
                <a:latin typeface="Calibri" pitchFamily="34" charset="0"/>
              </a:rPr>
              <a:t>, l’organisation s’adapte </a:t>
            </a:r>
            <a:r>
              <a:rPr lang="fr-FR" sz="1400" b="1" dirty="0" smtClean="0">
                <a:latin typeface="Calibri" pitchFamily="34" charset="0"/>
              </a:rPr>
              <a:t>en reprenant au moins une partie de la performance perdue</a:t>
            </a:r>
            <a:r>
              <a:rPr lang="fr-FR" sz="1400" dirty="0" smtClean="0">
                <a:latin typeface="Calibri" pitchFamily="34" charset="0"/>
              </a:rPr>
              <a:t> » </a:t>
            </a:r>
            <a:r>
              <a:rPr lang="fr-FR" sz="1400" b="1" dirty="0" smtClean="0">
                <a:latin typeface="Calibri" pitchFamily="34" charset="0"/>
              </a:rPr>
              <a:t>(</a:t>
            </a:r>
            <a:r>
              <a:rPr lang="fr-FR" sz="1400" b="1" dirty="0" smtClean="0">
                <a:solidFill>
                  <a:srgbClr val="FF0000"/>
                </a:solidFill>
                <a:latin typeface="Calibri" pitchFamily="34" charset="0"/>
              </a:rPr>
              <a:t>Sachs et </a:t>
            </a:r>
            <a:r>
              <a:rPr lang="fr-FR" sz="1400" b="1" dirty="0" err="1" smtClean="0">
                <a:solidFill>
                  <a:srgbClr val="FF0000"/>
                </a:solidFill>
                <a:latin typeface="Calibri" pitchFamily="34" charset="0"/>
              </a:rPr>
              <a:t>Meditz</a:t>
            </a:r>
            <a:r>
              <a:rPr lang="fr-FR" sz="1400" b="1" dirty="0" smtClean="0">
                <a:solidFill>
                  <a:srgbClr val="FF0000"/>
                </a:solidFill>
                <a:latin typeface="Calibri" pitchFamily="34" charset="0"/>
              </a:rPr>
              <a:t>, 1979)</a:t>
            </a:r>
            <a:r>
              <a:rPr lang="fr-FR" sz="1400" b="1" dirty="0" smtClean="0">
                <a:latin typeface="Calibri" pitchFamily="34" charset="0"/>
              </a:rPr>
              <a:t>.</a:t>
            </a:r>
          </a:p>
          <a:p>
            <a:pPr marL="712788" indent="-357188" algn="just">
              <a:buClr>
                <a:srgbClr val="FF0000"/>
              </a:buClr>
            </a:pPr>
            <a:endParaRPr lang="en-US" sz="1400" b="1" dirty="0" smtClean="0">
              <a:latin typeface="Calibri" pitchFamily="34" charset="0"/>
            </a:endParaRPr>
          </a:p>
          <a:p>
            <a:pPr marL="712788" indent="-357188" algn="just">
              <a:buClr>
                <a:srgbClr val="FF0000"/>
              </a:buClr>
              <a:buFont typeface="Wingdings" pitchFamily="2" charset="2"/>
              <a:buChar char="v"/>
            </a:pPr>
            <a:r>
              <a:rPr lang="fr-FR" sz="1400" dirty="0" smtClean="0">
                <a:latin typeface="Calibri" pitchFamily="34" charset="0"/>
              </a:rPr>
              <a:t>« </a:t>
            </a:r>
            <a:r>
              <a:rPr lang="fr-FR" sz="1400" dirty="0">
                <a:latin typeface="Calibri" pitchFamily="34" charset="0"/>
              </a:rPr>
              <a:t>Action d’amélioration des </a:t>
            </a:r>
            <a:r>
              <a:rPr lang="fr-FR" sz="1400" b="1" dirty="0">
                <a:latin typeface="Calibri" pitchFamily="34" charset="0"/>
              </a:rPr>
              <a:t>performances</a:t>
            </a:r>
            <a:r>
              <a:rPr lang="fr-FR" sz="1400" dirty="0">
                <a:latin typeface="Calibri" pitchFamily="34" charset="0"/>
              </a:rPr>
              <a:t> de l’entreprise (production et croissance) et de sa </a:t>
            </a:r>
            <a:r>
              <a:rPr lang="fr-FR" sz="1400" b="1" dirty="0">
                <a:latin typeface="Calibri" pitchFamily="34" charset="0"/>
              </a:rPr>
              <a:t>compétitivité</a:t>
            </a:r>
            <a:r>
              <a:rPr lang="fr-FR" sz="1400" dirty="0">
                <a:latin typeface="Calibri" pitchFamily="34" charset="0"/>
              </a:rPr>
              <a:t> pour lui permettre de se battre efficacement dans son nouveau champ concurrentiel, de s’y maintenir et d’y croître» </a:t>
            </a:r>
            <a:r>
              <a:rPr lang="fr-FR" sz="1400" b="1" dirty="0">
                <a:solidFill>
                  <a:srgbClr val="FF0000"/>
                </a:solidFill>
                <a:latin typeface="Calibri" pitchFamily="34" charset="0"/>
              </a:rPr>
              <a:t>(ONUDI, cité dans </a:t>
            </a:r>
            <a:r>
              <a:rPr lang="fr-FR" sz="1400" b="1" dirty="0" err="1">
                <a:solidFill>
                  <a:srgbClr val="FF0000"/>
                </a:solidFill>
                <a:latin typeface="Calibri" pitchFamily="34" charset="0"/>
              </a:rPr>
              <a:t>Madoui</a:t>
            </a:r>
            <a:r>
              <a:rPr lang="fr-FR" sz="1400" b="1" dirty="0">
                <a:solidFill>
                  <a:srgbClr val="FF0000"/>
                </a:solidFill>
                <a:latin typeface="Calibri" pitchFamily="34" charset="0"/>
              </a:rPr>
              <a:t> et </a:t>
            </a:r>
            <a:r>
              <a:rPr lang="fr-FR" sz="1400" b="1" dirty="0" err="1">
                <a:solidFill>
                  <a:srgbClr val="FF0000"/>
                </a:solidFill>
                <a:latin typeface="Calibri" pitchFamily="34" charset="0"/>
              </a:rPr>
              <a:t>Boukrif</a:t>
            </a:r>
            <a:r>
              <a:rPr lang="fr-FR" sz="1400" b="1" dirty="0">
                <a:solidFill>
                  <a:srgbClr val="FF0000"/>
                </a:solidFill>
                <a:latin typeface="Calibri" pitchFamily="34" charset="0"/>
              </a:rPr>
              <a:t>, 2009)</a:t>
            </a:r>
            <a:r>
              <a:rPr lang="fr-FR" sz="1400" b="1" dirty="0">
                <a:latin typeface="Calibri" pitchFamily="34" charset="0"/>
              </a:rPr>
              <a:t>.</a:t>
            </a:r>
          </a:p>
          <a:p>
            <a:pPr marL="450850" indent="-450850" algn="just">
              <a:buClr>
                <a:srgbClr val="FF0000"/>
              </a:buClr>
            </a:pPr>
            <a:endParaRPr lang="en-US" sz="1700" dirty="0">
              <a:latin typeface="Calibri" pitchFamily="34" charset="0"/>
            </a:endParaRPr>
          </a:p>
        </p:txBody>
      </p:sp>
      <p:sp>
        <p:nvSpPr>
          <p:cNvPr id="17416" name="ZoneTexte 19"/>
          <p:cNvSpPr txBox="1">
            <a:spLocks noChangeArrowheads="1"/>
          </p:cNvSpPr>
          <p:nvPr/>
        </p:nvSpPr>
        <p:spPr bwMode="auto">
          <a:xfrm>
            <a:off x="460573" y="365755"/>
            <a:ext cx="8143875" cy="830997"/>
          </a:xfrm>
          <a:prstGeom prst="rect">
            <a:avLst/>
          </a:prstGeom>
          <a:noFill/>
          <a:ln w="9525">
            <a:noFill/>
            <a:miter lim="800000"/>
            <a:headEnd/>
            <a:tailEnd/>
          </a:ln>
        </p:spPr>
        <p:txBody>
          <a:bodyPr>
            <a:spAutoFit/>
          </a:bodyPr>
          <a:lstStyle/>
          <a:p>
            <a:pPr algn="ctr"/>
            <a:r>
              <a:rPr lang="fr-CA" sz="3000" b="1" i="1" dirty="0" smtClean="0">
                <a:solidFill>
                  <a:srgbClr val="0308E7"/>
                </a:solidFill>
                <a:latin typeface="Franklin Gothic Demi" pitchFamily="34" charset="0"/>
              </a:rPr>
              <a:t>Mise à niveau ou adaptation de la PME</a:t>
            </a:r>
            <a:endParaRPr lang="en-US" sz="3000" b="1" dirty="0">
              <a:solidFill>
                <a:srgbClr val="0308E7"/>
              </a:solidFill>
              <a:latin typeface="Franklin Gothic Demi" pitchFamily="34" charset="0"/>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1052513"/>
            <a:ext cx="8143875" cy="2952551"/>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35</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0" name="ZoneTexte 19"/>
          <p:cNvSpPr txBox="1"/>
          <p:nvPr/>
        </p:nvSpPr>
        <p:spPr>
          <a:xfrm>
            <a:off x="648072" y="1385475"/>
            <a:ext cx="7956376" cy="5139869"/>
          </a:xfrm>
          <a:prstGeom prst="rect">
            <a:avLst/>
          </a:prstGeom>
          <a:noFill/>
        </p:spPr>
        <p:txBody>
          <a:bodyPr wrap="square" rtlCol="0">
            <a:spAutoFit/>
          </a:bodyPr>
          <a:lstStyle/>
          <a:p>
            <a:pPr algn="ctr"/>
            <a:r>
              <a:rPr lang="fr-FR" sz="1600" b="1" i="1" dirty="0" smtClean="0">
                <a:solidFill>
                  <a:srgbClr val="0308E7"/>
                </a:solidFill>
                <a:latin typeface="Franklin Gothic Demi" pitchFamily="34" charset="0"/>
              </a:rPr>
              <a:t>Caractéristique de l’environnement ouvert et intense</a:t>
            </a:r>
            <a:endParaRPr lang="fr-CA" sz="1600" b="1" i="1" dirty="0" smtClean="0">
              <a:solidFill>
                <a:srgbClr val="0308E7"/>
              </a:solidFill>
              <a:latin typeface="Franklin Gothic Demi" pitchFamily="34" charset="0"/>
            </a:endParaRPr>
          </a:p>
          <a:p>
            <a:r>
              <a:rPr lang="fr-FR" sz="1600" b="1" i="1" dirty="0" smtClean="0">
                <a:solidFill>
                  <a:srgbClr val="0308E7"/>
                </a:solidFill>
                <a:latin typeface="Franklin Gothic Demi" pitchFamily="34" charset="0"/>
              </a:rPr>
              <a:t> </a:t>
            </a:r>
            <a:endParaRPr lang="fr-CA" sz="1600" b="1" i="1" dirty="0" smtClean="0">
              <a:solidFill>
                <a:srgbClr val="0308E7"/>
              </a:solidFill>
              <a:latin typeface="Franklin Gothic Demi" pitchFamily="34" charset="0"/>
            </a:endParaRPr>
          </a:p>
          <a:p>
            <a:pPr>
              <a:buClr>
                <a:srgbClr val="FF0000"/>
              </a:buClr>
              <a:buFont typeface="Wingdings" pitchFamily="2" charset="2"/>
              <a:buChar char="q"/>
            </a:pPr>
            <a:r>
              <a:rPr lang="fr-CA" sz="1500" b="1" dirty="0" smtClean="0">
                <a:solidFill>
                  <a:srgbClr val="0000FF"/>
                </a:solidFill>
                <a:latin typeface="Cambria" pitchFamily="18" charset="0"/>
              </a:rPr>
              <a:t>  </a:t>
            </a:r>
            <a:r>
              <a:rPr lang="fr-CA" sz="1600" b="1" i="1" dirty="0" smtClean="0">
                <a:solidFill>
                  <a:srgbClr val="0308E7"/>
                </a:solidFill>
                <a:latin typeface="Franklin Gothic Demi" pitchFamily="34" charset="0"/>
              </a:rPr>
              <a:t>Environnement ouvert : </a:t>
            </a:r>
          </a:p>
          <a:p>
            <a:r>
              <a:rPr lang="fr-CA" sz="1500" b="1" dirty="0" smtClean="0"/>
              <a:t> </a:t>
            </a:r>
          </a:p>
          <a:p>
            <a:pPr marL="712788" indent="-357188">
              <a:buClr>
                <a:srgbClr val="FF0000"/>
              </a:buClr>
              <a:buFont typeface="Wingdings" pitchFamily="2" charset="2"/>
              <a:buChar char="v"/>
            </a:pPr>
            <a:r>
              <a:rPr lang="fr-CA" sz="1300" dirty="0" smtClean="0"/>
              <a:t> «</a:t>
            </a:r>
            <a:r>
              <a:rPr lang="fr-CA" sz="1300" dirty="0" smtClean="0">
                <a:latin typeface="+mj-lt"/>
              </a:rPr>
              <a:t> Les modèles de système ouvert soulignent les </a:t>
            </a:r>
            <a:r>
              <a:rPr lang="fr-CA" sz="1300" b="1" dirty="0" smtClean="0">
                <a:latin typeface="+mj-lt"/>
              </a:rPr>
              <a:t>liens réciproques</a:t>
            </a:r>
            <a:r>
              <a:rPr lang="fr-CA" sz="1300" dirty="0" smtClean="0">
                <a:latin typeface="+mj-lt"/>
              </a:rPr>
              <a:t> qui </a:t>
            </a:r>
            <a:r>
              <a:rPr lang="fr-CA" sz="1300" b="1" dirty="0" smtClean="0">
                <a:latin typeface="+mj-lt"/>
              </a:rPr>
              <a:t>lient</a:t>
            </a:r>
            <a:r>
              <a:rPr lang="fr-CA" sz="1300" dirty="0" smtClean="0">
                <a:latin typeface="+mj-lt"/>
              </a:rPr>
              <a:t> l'</a:t>
            </a:r>
            <a:r>
              <a:rPr lang="fr-CA" sz="1300" b="1" dirty="0" smtClean="0">
                <a:latin typeface="+mj-lt"/>
              </a:rPr>
              <a:t>organisation</a:t>
            </a:r>
            <a:r>
              <a:rPr lang="fr-CA" sz="1300" dirty="0" smtClean="0">
                <a:latin typeface="+mj-lt"/>
              </a:rPr>
              <a:t> avec ces </a:t>
            </a:r>
            <a:r>
              <a:rPr lang="fr-CA" sz="1300" b="1" dirty="0" smtClean="0">
                <a:latin typeface="+mj-lt"/>
              </a:rPr>
              <a:t>éléments externes</a:t>
            </a:r>
            <a:r>
              <a:rPr lang="fr-CA" sz="1300" dirty="0" smtClean="0">
                <a:latin typeface="+mj-lt"/>
              </a:rPr>
              <a:t> » </a:t>
            </a:r>
            <a:r>
              <a:rPr lang="fr-CA" sz="1300" b="1" dirty="0" smtClean="0">
                <a:solidFill>
                  <a:srgbClr val="FF0000"/>
                </a:solidFill>
                <a:latin typeface="+mj-lt"/>
              </a:rPr>
              <a:t>(Scott, 1981)</a:t>
            </a:r>
            <a:r>
              <a:rPr lang="fr-CA" sz="1300" dirty="0" smtClean="0">
                <a:solidFill>
                  <a:srgbClr val="FF0000"/>
                </a:solidFill>
                <a:latin typeface="+mj-lt"/>
              </a:rPr>
              <a:t>.</a:t>
            </a:r>
          </a:p>
          <a:p>
            <a:r>
              <a:rPr lang="fr-CA" sz="1500" b="1" dirty="0" smtClean="0">
                <a:latin typeface="+mj-lt"/>
              </a:rPr>
              <a:t> </a:t>
            </a:r>
            <a:endParaRPr lang="fr-CA" sz="1500" dirty="0" smtClean="0">
              <a:latin typeface="+mj-lt"/>
            </a:endParaRPr>
          </a:p>
          <a:p>
            <a:pPr>
              <a:buClr>
                <a:srgbClr val="FF0000"/>
              </a:buClr>
              <a:buFont typeface="Wingdings" pitchFamily="2" charset="2"/>
              <a:buChar char="q"/>
            </a:pPr>
            <a:r>
              <a:rPr lang="fr-CA" sz="1500" b="1" dirty="0" smtClean="0">
                <a:solidFill>
                  <a:srgbClr val="0000FF"/>
                </a:solidFill>
                <a:latin typeface="+mj-lt"/>
              </a:rPr>
              <a:t>   </a:t>
            </a:r>
            <a:r>
              <a:rPr lang="fr-CA" sz="1600" b="1" i="1" dirty="0" smtClean="0">
                <a:solidFill>
                  <a:srgbClr val="0308E7"/>
                </a:solidFill>
                <a:latin typeface="Franklin Gothic Demi" pitchFamily="34" charset="0"/>
              </a:rPr>
              <a:t>Environnement intense :</a:t>
            </a:r>
          </a:p>
          <a:p>
            <a:r>
              <a:rPr lang="fr-CA" sz="1500" dirty="0" smtClean="0">
                <a:latin typeface="+mj-lt"/>
              </a:rPr>
              <a:t> </a:t>
            </a:r>
          </a:p>
          <a:p>
            <a:pPr marL="712788" indent="-357188" algn="just">
              <a:buClr>
                <a:srgbClr val="FF0000"/>
              </a:buClr>
              <a:buFont typeface="Wingdings" pitchFamily="2" charset="2"/>
              <a:buChar char="v"/>
            </a:pPr>
            <a:r>
              <a:rPr lang="fr-FR" sz="1300" dirty="0" smtClean="0">
                <a:latin typeface="+mj-lt"/>
              </a:rPr>
              <a:t>« Les caractéristiques de l’environnement </a:t>
            </a:r>
            <a:r>
              <a:rPr lang="fr-FR" sz="1300" b="1" dirty="0" smtClean="0">
                <a:latin typeface="+mj-lt"/>
              </a:rPr>
              <a:t>dur et intense</a:t>
            </a:r>
            <a:r>
              <a:rPr lang="fr-FR" sz="1300" dirty="0" smtClean="0">
                <a:latin typeface="+mj-lt"/>
              </a:rPr>
              <a:t> illustrent l</a:t>
            </a:r>
            <a:r>
              <a:rPr lang="fr-FR" sz="1300" b="1" dirty="0" smtClean="0">
                <a:latin typeface="+mj-lt"/>
              </a:rPr>
              <a:t>'incertitude</a:t>
            </a:r>
            <a:r>
              <a:rPr lang="fr-FR" sz="1300" dirty="0" smtClean="0">
                <a:latin typeface="+mj-lt"/>
              </a:rPr>
              <a:t>, le </a:t>
            </a:r>
            <a:r>
              <a:rPr lang="fr-FR" sz="1300" b="1" dirty="0" smtClean="0">
                <a:latin typeface="+mj-lt"/>
              </a:rPr>
              <a:t>dynamisme</a:t>
            </a:r>
            <a:r>
              <a:rPr lang="fr-FR" sz="1300" dirty="0" smtClean="0">
                <a:latin typeface="+mj-lt"/>
              </a:rPr>
              <a:t>, l'</a:t>
            </a:r>
            <a:r>
              <a:rPr lang="fr-FR" sz="1300" b="1" dirty="0" smtClean="0">
                <a:latin typeface="+mj-lt"/>
              </a:rPr>
              <a:t>hétérogénéité</a:t>
            </a:r>
            <a:r>
              <a:rPr lang="fr-FR" sz="1300" dirty="0" smtClean="0">
                <a:latin typeface="+mj-lt"/>
              </a:rPr>
              <a:t>, la </a:t>
            </a:r>
            <a:r>
              <a:rPr lang="fr-FR" sz="1300" b="1" dirty="0" smtClean="0">
                <a:latin typeface="+mj-lt"/>
              </a:rPr>
              <a:t>complexité</a:t>
            </a:r>
            <a:r>
              <a:rPr lang="fr-FR" sz="1300" dirty="0" smtClean="0">
                <a:latin typeface="+mj-lt"/>
              </a:rPr>
              <a:t>, l'</a:t>
            </a:r>
            <a:r>
              <a:rPr lang="fr-FR" sz="1300" b="1" dirty="0" smtClean="0">
                <a:latin typeface="+mj-lt"/>
              </a:rPr>
              <a:t>instabilité</a:t>
            </a:r>
            <a:r>
              <a:rPr lang="fr-FR" sz="1300" dirty="0" smtClean="0">
                <a:latin typeface="+mj-lt"/>
              </a:rPr>
              <a:t> et la </a:t>
            </a:r>
            <a:r>
              <a:rPr lang="fr-FR" sz="1300" b="1" dirty="0" smtClean="0">
                <a:latin typeface="+mj-lt"/>
              </a:rPr>
              <a:t>turbulence</a:t>
            </a:r>
            <a:r>
              <a:rPr lang="fr-FR" sz="1300" dirty="0" smtClean="0">
                <a:latin typeface="+mj-lt"/>
              </a:rPr>
              <a:t> » </a:t>
            </a:r>
            <a:r>
              <a:rPr lang="fr-FR" sz="1300" b="1" dirty="0" smtClean="0">
                <a:solidFill>
                  <a:srgbClr val="FF0000"/>
                </a:solidFill>
                <a:latin typeface="+mj-lt"/>
              </a:rPr>
              <a:t>(Emery et </a:t>
            </a:r>
            <a:r>
              <a:rPr lang="fr-FR" sz="1300" b="1" dirty="0" err="1" smtClean="0">
                <a:solidFill>
                  <a:srgbClr val="FF0000"/>
                </a:solidFill>
                <a:latin typeface="+mj-lt"/>
              </a:rPr>
              <a:t>Trist</a:t>
            </a:r>
            <a:r>
              <a:rPr lang="fr-FR" sz="1300" b="1" dirty="0" smtClean="0">
                <a:solidFill>
                  <a:srgbClr val="FF0000"/>
                </a:solidFill>
                <a:latin typeface="+mj-lt"/>
              </a:rPr>
              <a:t>, 1965 ; </a:t>
            </a:r>
            <a:r>
              <a:rPr lang="fr-FR" sz="1300" b="1" dirty="0" err="1" smtClean="0">
                <a:solidFill>
                  <a:srgbClr val="FF0000"/>
                </a:solidFill>
                <a:latin typeface="+mj-lt"/>
              </a:rPr>
              <a:t>Kahandwalla</a:t>
            </a:r>
            <a:r>
              <a:rPr lang="fr-FR" sz="1300" b="1" dirty="0" smtClean="0">
                <a:solidFill>
                  <a:srgbClr val="FF0000"/>
                </a:solidFill>
                <a:latin typeface="+mj-lt"/>
              </a:rPr>
              <a:t>, 1972 ; Duncan, 1972 ; </a:t>
            </a:r>
            <a:r>
              <a:rPr lang="fr-FR" sz="1300" b="1" dirty="0" err="1" smtClean="0">
                <a:solidFill>
                  <a:srgbClr val="FF0000"/>
                </a:solidFill>
                <a:latin typeface="+mj-lt"/>
              </a:rPr>
              <a:t>Pfeffer</a:t>
            </a:r>
            <a:r>
              <a:rPr lang="fr-FR" sz="1300" b="1" dirty="0" smtClean="0">
                <a:solidFill>
                  <a:srgbClr val="FF0000"/>
                </a:solidFill>
                <a:latin typeface="+mj-lt"/>
              </a:rPr>
              <a:t> et </a:t>
            </a:r>
            <a:r>
              <a:rPr lang="fr-FR" sz="1300" b="1" dirty="0" err="1" smtClean="0">
                <a:solidFill>
                  <a:srgbClr val="FF0000"/>
                </a:solidFill>
                <a:latin typeface="+mj-lt"/>
              </a:rPr>
              <a:t>Salancik</a:t>
            </a:r>
            <a:r>
              <a:rPr lang="fr-FR" sz="1300" b="1" dirty="0" smtClean="0">
                <a:solidFill>
                  <a:srgbClr val="FF0000"/>
                </a:solidFill>
                <a:latin typeface="+mj-lt"/>
              </a:rPr>
              <a:t>, 1978).</a:t>
            </a:r>
            <a:endParaRPr lang="fr-CA" sz="1300" dirty="0" smtClean="0">
              <a:solidFill>
                <a:srgbClr val="FF0000"/>
              </a:solidFill>
              <a:latin typeface="+mj-lt"/>
            </a:endParaRPr>
          </a:p>
          <a:p>
            <a:pPr marL="712788" indent="-357188" algn="just">
              <a:buClr>
                <a:srgbClr val="FF0000"/>
              </a:buClr>
            </a:pPr>
            <a:endParaRPr lang="fr-CA" sz="1300" dirty="0" smtClean="0">
              <a:latin typeface="+mj-lt"/>
            </a:endParaRPr>
          </a:p>
          <a:p>
            <a:pPr marL="712788" indent="-357188" algn="just">
              <a:buClr>
                <a:srgbClr val="FF0000"/>
              </a:buClr>
              <a:buFont typeface="Wingdings" pitchFamily="2" charset="2"/>
              <a:buChar char="v"/>
            </a:pPr>
            <a:r>
              <a:rPr lang="fr-FR" sz="1300" dirty="0" smtClean="0">
                <a:latin typeface="+mj-lt"/>
              </a:rPr>
              <a:t>« L’environnement ouvert et intense est caractérisé par trois dimensions environnementales, soit le </a:t>
            </a:r>
            <a:r>
              <a:rPr lang="fr-FR" sz="1300" b="1" dirty="0" smtClean="0">
                <a:latin typeface="+mj-lt"/>
              </a:rPr>
              <a:t>dynamisme</a:t>
            </a:r>
            <a:r>
              <a:rPr lang="fr-FR" sz="1300" dirty="0" smtClean="0">
                <a:latin typeface="+mj-lt"/>
              </a:rPr>
              <a:t>, l’</a:t>
            </a:r>
            <a:r>
              <a:rPr lang="fr-FR" sz="1300" b="1" dirty="0" smtClean="0">
                <a:latin typeface="+mj-lt"/>
              </a:rPr>
              <a:t>hostilité</a:t>
            </a:r>
            <a:r>
              <a:rPr lang="fr-FR" sz="1300" dirty="0" smtClean="0">
                <a:latin typeface="+mj-lt"/>
              </a:rPr>
              <a:t> et la </a:t>
            </a:r>
            <a:r>
              <a:rPr lang="fr-FR" sz="1300" b="1" dirty="0" smtClean="0">
                <a:latin typeface="+mj-lt"/>
              </a:rPr>
              <a:t>turbulence</a:t>
            </a:r>
            <a:r>
              <a:rPr lang="fr-FR" sz="1300" dirty="0" smtClean="0">
                <a:latin typeface="+mj-lt"/>
              </a:rPr>
              <a:t> </a:t>
            </a:r>
            <a:r>
              <a:rPr lang="fr-FR" sz="1300" b="1" dirty="0" smtClean="0">
                <a:latin typeface="+mj-lt"/>
              </a:rPr>
              <a:t>» </a:t>
            </a:r>
            <a:r>
              <a:rPr lang="fr-FR" sz="1300" b="1" dirty="0" smtClean="0">
                <a:solidFill>
                  <a:srgbClr val="FF0000"/>
                </a:solidFill>
                <a:latin typeface="+mj-lt"/>
              </a:rPr>
              <a:t>(</a:t>
            </a:r>
            <a:r>
              <a:rPr lang="fr-FR" sz="1300" b="1" dirty="0" err="1" smtClean="0">
                <a:solidFill>
                  <a:srgbClr val="FF0000"/>
                </a:solidFill>
                <a:latin typeface="+mj-lt"/>
              </a:rPr>
              <a:t>Kalpan</a:t>
            </a:r>
            <a:r>
              <a:rPr lang="fr-FR" sz="1300" b="1" dirty="0" smtClean="0">
                <a:solidFill>
                  <a:srgbClr val="FF0000"/>
                </a:solidFill>
                <a:latin typeface="+mj-lt"/>
              </a:rPr>
              <a:t>, 1986).</a:t>
            </a:r>
            <a:endParaRPr lang="fr-CA" sz="1300" dirty="0" smtClean="0">
              <a:solidFill>
                <a:srgbClr val="FF0000"/>
              </a:solidFill>
              <a:latin typeface="+mj-lt"/>
            </a:endParaRPr>
          </a:p>
          <a:p>
            <a:pPr marL="712788" indent="-357188" algn="just">
              <a:buClr>
                <a:srgbClr val="FF0000"/>
              </a:buClr>
            </a:pPr>
            <a:endParaRPr lang="fr-CA" sz="1300" dirty="0" smtClean="0">
              <a:latin typeface="+mj-lt"/>
            </a:endParaRPr>
          </a:p>
          <a:p>
            <a:pPr marL="712788" indent="-357188" algn="just">
              <a:buClr>
                <a:srgbClr val="FF0000"/>
              </a:buClr>
              <a:buFont typeface="Wingdings" pitchFamily="2" charset="2"/>
              <a:buChar char="v"/>
            </a:pPr>
            <a:r>
              <a:rPr lang="fr-FR" sz="1300" dirty="0" smtClean="0">
                <a:latin typeface="+mj-lt"/>
              </a:rPr>
              <a:t> « le </a:t>
            </a:r>
            <a:r>
              <a:rPr lang="fr-FR" sz="1300" b="1" dirty="0" smtClean="0">
                <a:latin typeface="+mj-lt"/>
              </a:rPr>
              <a:t>dynamisme </a:t>
            </a:r>
            <a:r>
              <a:rPr lang="fr-FR" sz="1300" dirty="0" smtClean="0">
                <a:latin typeface="+mj-lt"/>
              </a:rPr>
              <a:t>est associé au </a:t>
            </a:r>
            <a:r>
              <a:rPr lang="fr-FR" sz="1300" b="1" dirty="0" smtClean="0">
                <a:latin typeface="+mj-lt"/>
              </a:rPr>
              <a:t>changement environnemental</a:t>
            </a:r>
            <a:r>
              <a:rPr lang="fr-FR" sz="1300" dirty="0" smtClean="0">
                <a:latin typeface="+mj-lt"/>
              </a:rPr>
              <a:t> et à </a:t>
            </a:r>
            <a:r>
              <a:rPr lang="fr-FR" sz="1300" b="1" dirty="0" smtClean="0">
                <a:latin typeface="+mj-lt"/>
              </a:rPr>
              <a:t>l'innovation </a:t>
            </a:r>
            <a:r>
              <a:rPr lang="fr-FR" sz="1300" b="1" dirty="0" smtClean="0">
                <a:solidFill>
                  <a:srgbClr val="FF0000"/>
                </a:solidFill>
                <a:latin typeface="+mj-lt"/>
              </a:rPr>
              <a:t>(Burns et </a:t>
            </a:r>
            <a:r>
              <a:rPr lang="fr-FR" sz="1300" b="1" dirty="0" err="1" smtClean="0">
                <a:solidFill>
                  <a:srgbClr val="FF0000"/>
                </a:solidFill>
                <a:latin typeface="+mj-lt"/>
              </a:rPr>
              <a:t>Stalker</a:t>
            </a:r>
            <a:r>
              <a:rPr lang="fr-FR" sz="1300" b="1" dirty="0" smtClean="0">
                <a:solidFill>
                  <a:srgbClr val="FF0000"/>
                </a:solidFill>
                <a:latin typeface="+mj-lt"/>
              </a:rPr>
              <a:t>, 1961)</a:t>
            </a:r>
            <a:r>
              <a:rPr lang="fr-FR" sz="1300" dirty="0" smtClean="0">
                <a:solidFill>
                  <a:srgbClr val="FF0000"/>
                </a:solidFill>
                <a:latin typeface="+mj-lt"/>
              </a:rPr>
              <a:t> </a:t>
            </a:r>
            <a:r>
              <a:rPr lang="fr-FR" sz="1300" dirty="0" smtClean="0">
                <a:latin typeface="+mj-lt"/>
              </a:rPr>
              <a:t>et à l'</a:t>
            </a:r>
            <a:r>
              <a:rPr lang="fr-FR" sz="1300" b="1" dirty="0" smtClean="0">
                <a:latin typeface="+mj-lt"/>
              </a:rPr>
              <a:t>organicité</a:t>
            </a:r>
            <a:r>
              <a:rPr lang="fr-FR" sz="1300" dirty="0" smtClean="0">
                <a:latin typeface="+mj-lt"/>
              </a:rPr>
              <a:t> </a:t>
            </a:r>
            <a:r>
              <a:rPr lang="fr-FR" sz="1300" b="1" dirty="0" smtClean="0">
                <a:solidFill>
                  <a:srgbClr val="FF0000"/>
                </a:solidFill>
                <a:latin typeface="+mj-lt"/>
              </a:rPr>
              <a:t>(</a:t>
            </a:r>
            <a:r>
              <a:rPr lang="fr-FR" sz="1300" b="1" dirty="0" err="1" smtClean="0">
                <a:solidFill>
                  <a:srgbClr val="FF0000"/>
                </a:solidFill>
                <a:latin typeface="+mj-lt"/>
              </a:rPr>
              <a:t>Mintzberg</a:t>
            </a:r>
            <a:r>
              <a:rPr lang="fr-FR" sz="1300" b="1" dirty="0" smtClean="0">
                <a:solidFill>
                  <a:srgbClr val="FF0000"/>
                </a:solidFill>
                <a:latin typeface="+mj-lt"/>
              </a:rPr>
              <a:t>, 1979).</a:t>
            </a:r>
            <a:endParaRPr lang="fr-CA" sz="1300" dirty="0" smtClean="0">
              <a:solidFill>
                <a:srgbClr val="FF0000"/>
              </a:solidFill>
              <a:latin typeface="+mj-lt"/>
            </a:endParaRPr>
          </a:p>
          <a:p>
            <a:pPr marL="712788" indent="-357188" algn="just">
              <a:buClr>
                <a:srgbClr val="FF0000"/>
              </a:buClr>
            </a:pPr>
            <a:endParaRPr lang="fr-CA" sz="1300" dirty="0" smtClean="0">
              <a:latin typeface="+mj-lt"/>
            </a:endParaRPr>
          </a:p>
          <a:p>
            <a:pPr marL="712788" indent="-357188" algn="just">
              <a:buClr>
                <a:srgbClr val="FF0000"/>
              </a:buClr>
              <a:buFont typeface="Wingdings" pitchFamily="2" charset="2"/>
              <a:buChar char="v"/>
            </a:pPr>
            <a:r>
              <a:rPr lang="fr-FR" sz="1300" dirty="0" smtClean="0">
                <a:latin typeface="+mj-lt"/>
              </a:rPr>
              <a:t> « L'</a:t>
            </a:r>
            <a:r>
              <a:rPr lang="fr-FR" sz="1300" b="1" dirty="0" smtClean="0">
                <a:latin typeface="+mj-lt"/>
              </a:rPr>
              <a:t>hostilité</a:t>
            </a:r>
            <a:r>
              <a:rPr lang="fr-FR" sz="1300" dirty="0" smtClean="0">
                <a:latin typeface="+mj-lt"/>
              </a:rPr>
              <a:t> est associée à la </a:t>
            </a:r>
            <a:r>
              <a:rPr lang="fr-FR" sz="1300" b="1" dirty="0" smtClean="0">
                <a:latin typeface="+mj-lt"/>
              </a:rPr>
              <a:t>concurrence</a:t>
            </a:r>
            <a:r>
              <a:rPr lang="fr-FR" sz="1300" dirty="0" smtClean="0">
                <a:latin typeface="+mj-lt"/>
              </a:rPr>
              <a:t> et à des </a:t>
            </a:r>
            <a:r>
              <a:rPr lang="fr-FR" sz="1300" b="1" dirty="0" smtClean="0">
                <a:latin typeface="+mj-lt"/>
              </a:rPr>
              <a:t>ressources limitées</a:t>
            </a:r>
            <a:r>
              <a:rPr lang="fr-FR" sz="1300" dirty="0" smtClean="0">
                <a:latin typeface="+mj-lt"/>
              </a:rPr>
              <a:t>, d'où la </a:t>
            </a:r>
            <a:r>
              <a:rPr lang="fr-FR" sz="1300" b="1" dirty="0" smtClean="0">
                <a:latin typeface="+mj-lt"/>
              </a:rPr>
              <a:t>proactivité</a:t>
            </a:r>
            <a:r>
              <a:rPr lang="fr-FR" sz="1300" dirty="0" smtClean="0">
                <a:latin typeface="+mj-lt"/>
              </a:rPr>
              <a:t> et la </a:t>
            </a:r>
            <a:r>
              <a:rPr lang="fr-FR" sz="1300" b="1" dirty="0" smtClean="0">
                <a:latin typeface="+mj-lt"/>
              </a:rPr>
              <a:t>prise de risques</a:t>
            </a:r>
            <a:r>
              <a:rPr lang="fr-FR" sz="1300" dirty="0" smtClean="0">
                <a:latin typeface="+mj-lt"/>
              </a:rPr>
              <a:t> encouragent l'</a:t>
            </a:r>
            <a:r>
              <a:rPr lang="fr-FR" sz="1300" b="1" dirty="0" smtClean="0">
                <a:latin typeface="+mj-lt"/>
              </a:rPr>
              <a:t>intervention rapide</a:t>
            </a:r>
            <a:r>
              <a:rPr lang="fr-FR" sz="1300" dirty="0" smtClean="0">
                <a:latin typeface="+mj-lt"/>
              </a:rPr>
              <a:t> et représente le degré de menace pour la prise de décisions » </a:t>
            </a:r>
            <a:r>
              <a:rPr lang="fr-FR" sz="1300" b="1" dirty="0" smtClean="0">
                <a:solidFill>
                  <a:srgbClr val="FF0000"/>
                </a:solidFill>
                <a:latin typeface="+mj-lt"/>
              </a:rPr>
              <a:t>(Child, 1972 ; </a:t>
            </a:r>
            <a:r>
              <a:rPr lang="fr-FR" sz="1300" b="1" dirty="0" err="1" smtClean="0">
                <a:solidFill>
                  <a:srgbClr val="FF0000"/>
                </a:solidFill>
                <a:latin typeface="+mj-lt"/>
              </a:rPr>
              <a:t>Khandwalla</a:t>
            </a:r>
            <a:r>
              <a:rPr lang="fr-FR" sz="1300" b="1" dirty="0" smtClean="0">
                <a:solidFill>
                  <a:srgbClr val="FF0000"/>
                </a:solidFill>
                <a:latin typeface="+mj-lt"/>
              </a:rPr>
              <a:t>, 1976, 1977 ; Miller et Friesen, 1983).</a:t>
            </a:r>
            <a:endParaRPr lang="fr-CA" sz="1300" dirty="0" smtClean="0">
              <a:solidFill>
                <a:srgbClr val="FF0000"/>
              </a:solidFill>
              <a:latin typeface="+mj-lt"/>
            </a:endParaRPr>
          </a:p>
          <a:p>
            <a:r>
              <a:rPr lang="fr-CA" sz="1300" dirty="0" smtClean="0">
                <a:solidFill>
                  <a:srgbClr val="FF0000"/>
                </a:solidFill>
                <a:latin typeface="+mj-lt"/>
              </a:rPr>
              <a:t> </a:t>
            </a:r>
            <a:endParaRPr lang="fr-CA" sz="1300" dirty="0">
              <a:solidFill>
                <a:srgbClr val="FF0000"/>
              </a:solidFill>
              <a:latin typeface="+mj-lt"/>
            </a:endParaRPr>
          </a:p>
        </p:txBody>
      </p:sp>
      <p:sp>
        <p:nvSpPr>
          <p:cNvPr id="22" name="ZoneTexte 19"/>
          <p:cNvSpPr txBox="1">
            <a:spLocks noChangeArrowheads="1"/>
          </p:cNvSpPr>
          <p:nvPr/>
        </p:nvSpPr>
        <p:spPr bwMode="auto">
          <a:xfrm>
            <a:off x="460573" y="293747"/>
            <a:ext cx="8143875" cy="830997"/>
          </a:xfrm>
          <a:prstGeom prst="rect">
            <a:avLst/>
          </a:prstGeom>
          <a:noFill/>
          <a:ln w="9525">
            <a:noFill/>
            <a:miter lim="800000"/>
            <a:headEnd/>
            <a:tailEnd/>
          </a:ln>
        </p:spPr>
        <p:txBody>
          <a:bodyPr>
            <a:spAutoFit/>
          </a:bodyPr>
          <a:lstStyle/>
          <a:p>
            <a:pPr algn="ctr"/>
            <a:r>
              <a:rPr lang="fr-CA" sz="3000" b="1" i="1" dirty="0" smtClean="0">
                <a:solidFill>
                  <a:srgbClr val="0308E7"/>
                </a:solidFill>
                <a:latin typeface="Franklin Gothic Demi" pitchFamily="34" charset="0"/>
              </a:rPr>
              <a:t>Mise à niveau ou adaptation de la PME</a:t>
            </a:r>
            <a:endParaRPr lang="en-US" sz="3000" b="1" dirty="0">
              <a:solidFill>
                <a:srgbClr val="0308E7"/>
              </a:solidFill>
              <a:latin typeface="Franklin Gothic Demi" pitchFamily="34" charset="0"/>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1052513"/>
            <a:ext cx="8143875" cy="3384599"/>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36</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0" name="ZoneTexte 19"/>
          <p:cNvSpPr txBox="1"/>
          <p:nvPr/>
        </p:nvSpPr>
        <p:spPr>
          <a:xfrm>
            <a:off x="827584" y="1628800"/>
            <a:ext cx="7992888" cy="3631763"/>
          </a:xfrm>
          <a:prstGeom prst="rect">
            <a:avLst/>
          </a:prstGeom>
          <a:noFill/>
        </p:spPr>
        <p:txBody>
          <a:bodyPr wrap="square" rtlCol="0">
            <a:spAutoFit/>
          </a:bodyPr>
          <a:lstStyle/>
          <a:p>
            <a:pPr indent="355600">
              <a:buClr>
                <a:srgbClr val="FF0000"/>
              </a:buClr>
              <a:buFont typeface="Wingdings" pitchFamily="2" charset="2"/>
              <a:buChar char="q"/>
            </a:pPr>
            <a:r>
              <a:rPr lang="fr-CA" sz="1600" b="1" i="1" dirty="0" smtClean="0">
                <a:solidFill>
                  <a:srgbClr val="0308E7"/>
                </a:solidFill>
                <a:latin typeface="Franklin Gothic Demi" pitchFamily="34" charset="0"/>
              </a:rPr>
              <a:t>Position de la PME dans cette typologie environnementale :</a:t>
            </a:r>
          </a:p>
          <a:p>
            <a:endParaRPr lang="fr-CA" dirty="0" smtClean="0"/>
          </a:p>
          <a:p>
            <a:pPr marL="808038" indent="-452438" algn="just">
              <a:buClr>
                <a:srgbClr val="FF0000"/>
              </a:buClr>
              <a:buFont typeface="Wingdings" pitchFamily="2" charset="2"/>
              <a:buChar char="v"/>
            </a:pPr>
            <a:r>
              <a:rPr lang="fr-CA" sz="1400" dirty="0" smtClean="0">
                <a:latin typeface="Cambria" pitchFamily="18" charset="0"/>
              </a:rPr>
              <a:t>« </a:t>
            </a:r>
            <a:r>
              <a:rPr lang="fr-FR" sz="1400" dirty="0" smtClean="0">
                <a:latin typeface="+mj-lt"/>
              </a:rPr>
              <a:t>Les dimensions environnementales </a:t>
            </a:r>
            <a:r>
              <a:rPr lang="fr-FR" sz="1400" b="1" dirty="0" smtClean="0">
                <a:latin typeface="+mj-lt"/>
              </a:rPr>
              <a:t>intense et hostile</a:t>
            </a:r>
            <a:r>
              <a:rPr lang="fr-FR" sz="1400" dirty="0" smtClean="0">
                <a:latin typeface="+mj-lt"/>
              </a:rPr>
              <a:t> servent comme une </a:t>
            </a:r>
            <a:r>
              <a:rPr lang="fr-FR" sz="1400" b="1" dirty="0" smtClean="0">
                <a:latin typeface="+mj-lt"/>
              </a:rPr>
              <a:t>menace</a:t>
            </a:r>
            <a:r>
              <a:rPr lang="fr-FR" sz="1400" dirty="0" smtClean="0">
                <a:latin typeface="+mj-lt"/>
              </a:rPr>
              <a:t> à la </a:t>
            </a:r>
            <a:r>
              <a:rPr lang="fr-FR" sz="1400" b="1" dirty="0" smtClean="0">
                <a:latin typeface="+mj-lt"/>
              </a:rPr>
              <a:t>viabilité des petites entreprises</a:t>
            </a:r>
            <a:r>
              <a:rPr lang="fr-FR" sz="1400" dirty="0" smtClean="0">
                <a:latin typeface="+mj-lt"/>
              </a:rPr>
              <a:t> » </a:t>
            </a:r>
            <a:r>
              <a:rPr lang="fr-FR" sz="1400" dirty="0" smtClean="0">
                <a:solidFill>
                  <a:srgbClr val="FF0000"/>
                </a:solidFill>
                <a:latin typeface="+mj-lt"/>
              </a:rPr>
              <a:t>(</a:t>
            </a:r>
            <a:r>
              <a:rPr lang="fr-FR" sz="1400" b="1" dirty="0" err="1" smtClean="0">
                <a:solidFill>
                  <a:srgbClr val="FF0000"/>
                </a:solidFill>
                <a:latin typeface="+mj-lt"/>
              </a:rPr>
              <a:t>Covin</a:t>
            </a:r>
            <a:r>
              <a:rPr lang="fr-FR" sz="1400" b="1" dirty="0" smtClean="0">
                <a:solidFill>
                  <a:srgbClr val="FF0000"/>
                </a:solidFill>
                <a:latin typeface="+mj-lt"/>
              </a:rPr>
              <a:t> et </a:t>
            </a:r>
            <a:r>
              <a:rPr lang="fr-FR" sz="1400" b="1" dirty="0" err="1" smtClean="0">
                <a:solidFill>
                  <a:srgbClr val="FF0000"/>
                </a:solidFill>
                <a:latin typeface="+mj-lt"/>
              </a:rPr>
              <a:t>Slevin</a:t>
            </a:r>
            <a:r>
              <a:rPr lang="fr-FR" sz="1400" b="1" dirty="0" smtClean="0">
                <a:solidFill>
                  <a:srgbClr val="FF0000"/>
                </a:solidFill>
                <a:latin typeface="+mj-lt"/>
              </a:rPr>
              <a:t>, 1989</a:t>
            </a:r>
            <a:r>
              <a:rPr lang="fr-FR" sz="1400" dirty="0" smtClean="0">
                <a:solidFill>
                  <a:srgbClr val="FF0000"/>
                </a:solidFill>
                <a:latin typeface="+mj-lt"/>
              </a:rPr>
              <a:t>)</a:t>
            </a:r>
            <a:endParaRPr lang="fr-CA" sz="1400" dirty="0" smtClean="0">
              <a:solidFill>
                <a:srgbClr val="FF0000"/>
              </a:solidFill>
              <a:latin typeface="+mj-lt"/>
            </a:endParaRPr>
          </a:p>
          <a:p>
            <a:pPr marL="808038" indent="-452438" algn="just">
              <a:buClr>
                <a:srgbClr val="FF0000"/>
              </a:buClr>
            </a:pPr>
            <a:endParaRPr lang="fr-CA" sz="1400" dirty="0" smtClean="0">
              <a:latin typeface="+mj-lt"/>
            </a:endParaRPr>
          </a:p>
          <a:p>
            <a:pPr marL="808038" indent="-452438" algn="just">
              <a:buClr>
                <a:srgbClr val="FF0000"/>
              </a:buClr>
              <a:buFont typeface="Wingdings" pitchFamily="2" charset="2"/>
              <a:buChar char="v"/>
            </a:pPr>
            <a:r>
              <a:rPr lang="fr-CA" sz="1400" dirty="0" smtClean="0">
                <a:latin typeface="+mj-lt"/>
              </a:rPr>
              <a:t>« Les effets néfastes de l'</a:t>
            </a:r>
            <a:r>
              <a:rPr lang="fr-CA" sz="1400" b="1" dirty="0" smtClean="0">
                <a:latin typeface="+mj-lt"/>
              </a:rPr>
              <a:t>hostilité de l'environnement</a:t>
            </a:r>
            <a:r>
              <a:rPr lang="fr-CA" sz="1400" dirty="0" smtClean="0">
                <a:latin typeface="+mj-lt"/>
              </a:rPr>
              <a:t> présentent probablement une </a:t>
            </a:r>
            <a:r>
              <a:rPr lang="fr-CA" sz="1400" b="1" dirty="0" smtClean="0">
                <a:latin typeface="+mj-lt"/>
              </a:rPr>
              <a:t>menace</a:t>
            </a:r>
            <a:r>
              <a:rPr lang="fr-CA" sz="1400" dirty="0" smtClean="0">
                <a:latin typeface="+mj-lt"/>
              </a:rPr>
              <a:t> encore plus grande pour les petites entreprises en raison de leurs </a:t>
            </a:r>
            <a:r>
              <a:rPr lang="fr-CA" sz="1400" b="1" dirty="0" smtClean="0">
                <a:latin typeface="+mj-lt"/>
              </a:rPr>
              <a:t>ressources limitées</a:t>
            </a:r>
            <a:r>
              <a:rPr lang="fr-CA" sz="1400" dirty="0" smtClean="0">
                <a:latin typeface="+mj-lt"/>
              </a:rPr>
              <a:t> et </a:t>
            </a:r>
            <a:r>
              <a:rPr lang="fr-CA" sz="1400" b="1" dirty="0" smtClean="0">
                <a:latin typeface="+mj-lt"/>
              </a:rPr>
              <a:t>l'incapacité à survivre</a:t>
            </a:r>
            <a:r>
              <a:rPr lang="fr-CA" sz="1400" dirty="0" smtClean="0">
                <a:latin typeface="+mj-lt"/>
              </a:rPr>
              <a:t> aux conséquences de </a:t>
            </a:r>
            <a:r>
              <a:rPr lang="fr-CA" sz="1400" b="1" dirty="0" smtClean="0">
                <a:latin typeface="+mj-lt"/>
              </a:rPr>
              <a:t>mauvaises décisions de gestion</a:t>
            </a:r>
            <a:r>
              <a:rPr lang="fr-CA" sz="1400" dirty="0" smtClean="0">
                <a:latin typeface="+mj-lt"/>
              </a:rPr>
              <a:t> » </a:t>
            </a:r>
            <a:r>
              <a:rPr lang="fr-CA" sz="1400" b="1" dirty="0" smtClean="0">
                <a:solidFill>
                  <a:srgbClr val="FF0000"/>
                </a:solidFill>
                <a:latin typeface="+mj-lt"/>
              </a:rPr>
              <a:t>(</a:t>
            </a:r>
            <a:r>
              <a:rPr lang="fr-CA" sz="1400" b="1" dirty="0" err="1" smtClean="0">
                <a:solidFill>
                  <a:srgbClr val="FF0000"/>
                </a:solidFill>
                <a:latin typeface="+mj-lt"/>
              </a:rPr>
              <a:t>Covin</a:t>
            </a:r>
            <a:r>
              <a:rPr lang="fr-CA" sz="1400" b="1" dirty="0" smtClean="0">
                <a:solidFill>
                  <a:srgbClr val="FF0000"/>
                </a:solidFill>
                <a:latin typeface="+mj-lt"/>
              </a:rPr>
              <a:t> et </a:t>
            </a:r>
            <a:r>
              <a:rPr lang="fr-CA" sz="1400" b="1" dirty="0" err="1" smtClean="0">
                <a:solidFill>
                  <a:srgbClr val="FF0000"/>
                </a:solidFill>
                <a:latin typeface="+mj-lt"/>
              </a:rPr>
              <a:t>Slevin</a:t>
            </a:r>
            <a:r>
              <a:rPr lang="fr-CA" sz="1400" b="1" dirty="0" smtClean="0">
                <a:solidFill>
                  <a:srgbClr val="FF0000"/>
                </a:solidFill>
                <a:latin typeface="+mj-lt"/>
              </a:rPr>
              <a:t>, 1989)</a:t>
            </a:r>
            <a:endParaRPr lang="fr-CA" sz="1400" dirty="0" smtClean="0">
              <a:solidFill>
                <a:srgbClr val="FF0000"/>
              </a:solidFill>
              <a:latin typeface="+mj-lt"/>
            </a:endParaRPr>
          </a:p>
          <a:p>
            <a:pPr marL="808038" indent="-452438" algn="just">
              <a:buClr>
                <a:srgbClr val="FF0000"/>
              </a:buClr>
            </a:pPr>
            <a:endParaRPr lang="fr-CA" sz="1400" dirty="0" smtClean="0">
              <a:latin typeface="+mj-lt"/>
            </a:endParaRPr>
          </a:p>
          <a:p>
            <a:pPr marL="808038" indent="-452438" algn="just">
              <a:buClr>
                <a:srgbClr val="FF0000"/>
              </a:buClr>
              <a:buFont typeface="Wingdings" pitchFamily="2" charset="2"/>
              <a:buChar char="v"/>
            </a:pPr>
            <a:r>
              <a:rPr lang="fr-CA" sz="1400" dirty="0" smtClean="0">
                <a:latin typeface="+mj-lt"/>
              </a:rPr>
              <a:t>« L’environnement </a:t>
            </a:r>
            <a:r>
              <a:rPr lang="fr-CA" sz="1400" b="1" dirty="0" smtClean="0">
                <a:latin typeface="+mj-lt"/>
              </a:rPr>
              <a:t>hostile</a:t>
            </a:r>
            <a:r>
              <a:rPr lang="fr-CA" sz="1400" dirty="0" smtClean="0">
                <a:latin typeface="+mj-lt"/>
              </a:rPr>
              <a:t> suscite des </a:t>
            </a:r>
            <a:r>
              <a:rPr lang="fr-CA" sz="1400" b="1" dirty="0" smtClean="0">
                <a:latin typeface="+mj-lt"/>
              </a:rPr>
              <a:t>comportements entrepreneurials</a:t>
            </a:r>
            <a:r>
              <a:rPr lang="fr-CA" sz="1400" dirty="0" smtClean="0">
                <a:latin typeface="+mj-lt"/>
              </a:rPr>
              <a:t> » </a:t>
            </a:r>
            <a:r>
              <a:rPr lang="fr-CA" sz="1400" b="1" dirty="0" smtClean="0">
                <a:solidFill>
                  <a:srgbClr val="FF0000"/>
                </a:solidFill>
                <a:latin typeface="+mj-lt"/>
              </a:rPr>
              <a:t>(</a:t>
            </a:r>
            <a:r>
              <a:rPr lang="fr-CA" sz="1400" b="1" dirty="0" err="1" smtClean="0">
                <a:solidFill>
                  <a:srgbClr val="FF0000"/>
                </a:solidFill>
                <a:latin typeface="+mj-lt"/>
              </a:rPr>
              <a:t>Slevin</a:t>
            </a:r>
            <a:r>
              <a:rPr lang="fr-CA" sz="1400" b="1" dirty="0" smtClean="0">
                <a:solidFill>
                  <a:srgbClr val="FF0000"/>
                </a:solidFill>
                <a:latin typeface="+mj-lt"/>
              </a:rPr>
              <a:t> et </a:t>
            </a:r>
            <a:r>
              <a:rPr lang="fr-CA" sz="1400" b="1" dirty="0" err="1" smtClean="0">
                <a:solidFill>
                  <a:srgbClr val="FF0000"/>
                </a:solidFill>
                <a:latin typeface="+mj-lt"/>
              </a:rPr>
              <a:t>Covin</a:t>
            </a:r>
            <a:r>
              <a:rPr lang="fr-CA" sz="1400" b="1" dirty="0" smtClean="0">
                <a:solidFill>
                  <a:srgbClr val="FF0000"/>
                </a:solidFill>
                <a:latin typeface="+mj-lt"/>
              </a:rPr>
              <a:t>, 1990). </a:t>
            </a:r>
            <a:endParaRPr lang="fr-CA" sz="1400" dirty="0" smtClean="0">
              <a:solidFill>
                <a:srgbClr val="FF0000"/>
              </a:solidFill>
              <a:latin typeface="+mj-lt"/>
            </a:endParaRPr>
          </a:p>
          <a:p>
            <a:pPr marL="628650" indent="-273050" algn="just">
              <a:buClr>
                <a:srgbClr val="FF0000"/>
              </a:buClr>
            </a:pPr>
            <a:r>
              <a:rPr lang="fr-CA" dirty="0" smtClean="0">
                <a:latin typeface="+mj-lt"/>
              </a:rPr>
              <a:t> </a:t>
            </a:r>
          </a:p>
          <a:p>
            <a:endParaRPr lang="fr-CA" dirty="0" smtClean="0">
              <a:latin typeface="+mj-lt"/>
            </a:endParaRPr>
          </a:p>
          <a:p>
            <a:endParaRPr lang="fr-CA" dirty="0"/>
          </a:p>
        </p:txBody>
      </p:sp>
      <p:sp>
        <p:nvSpPr>
          <p:cNvPr id="21" name="ZoneTexte 19"/>
          <p:cNvSpPr txBox="1">
            <a:spLocks noChangeArrowheads="1"/>
          </p:cNvSpPr>
          <p:nvPr/>
        </p:nvSpPr>
        <p:spPr bwMode="auto">
          <a:xfrm>
            <a:off x="357188" y="293747"/>
            <a:ext cx="8143875" cy="830997"/>
          </a:xfrm>
          <a:prstGeom prst="rect">
            <a:avLst/>
          </a:prstGeom>
          <a:noFill/>
          <a:ln w="9525">
            <a:noFill/>
            <a:miter lim="800000"/>
            <a:headEnd/>
            <a:tailEnd/>
          </a:ln>
        </p:spPr>
        <p:txBody>
          <a:bodyPr>
            <a:spAutoFit/>
          </a:bodyPr>
          <a:lstStyle/>
          <a:p>
            <a:pPr algn="ctr"/>
            <a:r>
              <a:rPr lang="fr-CA" sz="3000" b="1" i="1" dirty="0" smtClean="0">
                <a:solidFill>
                  <a:srgbClr val="0308E7"/>
                </a:solidFill>
                <a:latin typeface="Franklin Gothic Demi" pitchFamily="34" charset="0"/>
              </a:rPr>
              <a:t>Mise à niveau ou adaptation de la PME</a:t>
            </a:r>
            <a:endParaRPr lang="en-US" sz="3000" b="1" dirty="0">
              <a:solidFill>
                <a:srgbClr val="0308E7"/>
              </a:solidFill>
              <a:latin typeface="Franklin Gothic Demi" pitchFamily="34" charset="0"/>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1052513"/>
            <a:ext cx="8143875" cy="3384599"/>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37</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0" name="ZoneTexte 19"/>
          <p:cNvSpPr txBox="1"/>
          <p:nvPr/>
        </p:nvSpPr>
        <p:spPr>
          <a:xfrm>
            <a:off x="827584" y="1628800"/>
            <a:ext cx="7992888" cy="3416320"/>
          </a:xfrm>
          <a:prstGeom prst="rect">
            <a:avLst/>
          </a:prstGeom>
          <a:noFill/>
        </p:spPr>
        <p:txBody>
          <a:bodyPr wrap="square" rtlCol="0">
            <a:spAutoFit/>
          </a:bodyPr>
          <a:lstStyle/>
          <a:p>
            <a:pPr indent="273050">
              <a:buClr>
                <a:srgbClr val="FF0000"/>
              </a:buClr>
              <a:buFont typeface="Wingdings" pitchFamily="2" charset="2"/>
              <a:buChar char="q"/>
            </a:pPr>
            <a:r>
              <a:rPr lang="fr-CA" sz="1600" b="1" i="1" dirty="0" smtClean="0">
                <a:solidFill>
                  <a:srgbClr val="0308E7"/>
                </a:solidFill>
                <a:latin typeface="Franklin Gothic Demi" pitchFamily="34" charset="0"/>
              </a:rPr>
              <a:t>Effet de l’adaptation sur la performance :</a:t>
            </a:r>
          </a:p>
          <a:p>
            <a:endParaRPr lang="fr-CA" dirty="0" smtClean="0"/>
          </a:p>
          <a:p>
            <a:pPr marL="808038" indent="-452438" algn="just">
              <a:buClr>
                <a:srgbClr val="FF0000"/>
              </a:buClr>
              <a:buFont typeface="Wingdings" pitchFamily="2" charset="2"/>
              <a:buChar char="v"/>
            </a:pPr>
            <a:r>
              <a:rPr lang="fr-FR" sz="1400" dirty="0" smtClean="0">
                <a:latin typeface="Cambria" pitchFamily="18" charset="0"/>
              </a:rPr>
              <a:t>Les entreprises, qui développent plus de capacité d'adaptation, ont des stratégies d'adaptation et s'adaptent davantage au fil du temps démontreront des performances supérieures que celles mettant moins d'accent sur l'adaptation </a:t>
            </a:r>
            <a:r>
              <a:rPr lang="fr-FR" sz="1400" b="1" dirty="0" smtClean="0">
                <a:solidFill>
                  <a:srgbClr val="FF0000"/>
                </a:solidFill>
                <a:latin typeface="Cambria" pitchFamily="18" charset="0"/>
              </a:rPr>
              <a:t>(</a:t>
            </a:r>
            <a:r>
              <a:rPr lang="fr-FR" sz="1400" b="1" dirty="0" err="1" smtClean="0">
                <a:solidFill>
                  <a:srgbClr val="FF0000"/>
                </a:solidFill>
                <a:latin typeface="Cambria" pitchFamily="18" charset="0"/>
              </a:rPr>
              <a:t>Schindehutte</a:t>
            </a:r>
            <a:r>
              <a:rPr lang="fr-FR" sz="1400" b="1" dirty="0" smtClean="0">
                <a:solidFill>
                  <a:srgbClr val="FF0000"/>
                </a:solidFill>
                <a:latin typeface="Cambria" pitchFamily="18" charset="0"/>
              </a:rPr>
              <a:t> et Morris, 2001).</a:t>
            </a:r>
            <a:endParaRPr lang="fr-CA" sz="1400" b="1" dirty="0" smtClean="0">
              <a:solidFill>
                <a:srgbClr val="FF0000"/>
              </a:solidFill>
              <a:latin typeface="Cambria" pitchFamily="18" charset="0"/>
            </a:endParaRPr>
          </a:p>
          <a:p>
            <a:pPr marL="808038" indent="-452438" algn="just">
              <a:buClr>
                <a:srgbClr val="FF0000"/>
              </a:buClr>
            </a:pPr>
            <a:r>
              <a:rPr lang="fr-FR" sz="1400" dirty="0" smtClean="0">
                <a:latin typeface="Cambria" pitchFamily="18" charset="0"/>
              </a:rPr>
              <a:t> </a:t>
            </a:r>
            <a:endParaRPr lang="fr-CA" sz="1400" dirty="0" smtClean="0">
              <a:latin typeface="Cambria" pitchFamily="18" charset="0"/>
            </a:endParaRPr>
          </a:p>
          <a:p>
            <a:pPr marL="808038" indent="-452438" algn="just">
              <a:buClr>
                <a:srgbClr val="FF0000"/>
              </a:buClr>
              <a:buFont typeface="Wingdings" pitchFamily="2" charset="2"/>
              <a:buChar char="v"/>
            </a:pPr>
            <a:r>
              <a:rPr lang="fr-FR" sz="1400" dirty="0" smtClean="0">
                <a:latin typeface="Cambria" pitchFamily="18" charset="0"/>
              </a:rPr>
              <a:t>L’adaptation modifie la relation entre l'hostilité de l'environnement et la performance de la PME </a:t>
            </a:r>
            <a:r>
              <a:rPr lang="fr-FR" sz="1400" b="1" dirty="0" smtClean="0">
                <a:solidFill>
                  <a:srgbClr val="FF0000"/>
                </a:solidFill>
                <a:latin typeface="Cambria" pitchFamily="18" charset="0"/>
              </a:rPr>
              <a:t>(</a:t>
            </a:r>
            <a:r>
              <a:rPr lang="fr-FR" sz="1400" b="1" dirty="0" err="1" smtClean="0">
                <a:solidFill>
                  <a:srgbClr val="FF0000"/>
                </a:solidFill>
                <a:latin typeface="Cambria" pitchFamily="18" charset="0"/>
              </a:rPr>
              <a:t>Woo</a:t>
            </a:r>
            <a:r>
              <a:rPr lang="fr-FR" sz="1400" b="1" dirty="0" smtClean="0">
                <a:solidFill>
                  <a:srgbClr val="FF0000"/>
                </a:solidFill>
                <a:latin typeface="Cambria" pitchFamily="18" charset="0"/>
              </a:rPr>
              <a:t> et al., 1991).</a:t>
            </a:r>
            <a:endParaRPr lang="fr-CA" sz="1400" b="1" dirty="0" smtClean="0">
              <a:solidFill>
                <a:srgbClr val="FF0000"/>
              </a:solidFill>
              <a:latin typeface="Cambria" pitchFamily="18" charset="0"/>
            </a:endParaRPr>
          </a:p>
          <a:p>
            <a:pPr marL="808038" indent="-452438" algn="just">
              <a:buClr>
                <a:srgbClr val="FF0000"/>
              </a:buClr>
            </a:pPr>
            <a:endParaRPr lang="fr-CA" sz="1400" dirty="0" smtClean="0">
              <a:latin typeface="Cambria" pitchFamily="18" charset="0"/>
            </a:endParaRPr>
          </a:p>
          <a:p>
            <a:pPr marL="808038" indent="-452438" algn="just">
              <a:buClr>
                <a:srgbClr val="FF0000"/>
              </a:buClr>
              <a:buFont typeface="Wingdings" pitchFamily="2" charset="2"/>
              <a:buChar char="v"/>
            </a:pPr>
            <a:r>
              <a:rPr lang="fr-FR" sz="1400" dirty="0" smtClean="0">
                <a:latin typeface="Cambria" pitchFamily="18" charset="0"/>
              </a:rPr>
              <a:t>L'adaptation est liée à la performance car le comportement adaptatif est une série continue d'évaluations et d'ajustements </a:t>
            </a:r>
            <a:r>
              <a:rPr lang="fr-FR" sz="1400" b="1" dirty="0" smtClean="0">
                <a:solidFill>
                  <a:srgbClr val="FF0000"/>
                </a:solidFill>
                <a:latin typeface="Cambria" pitchFamily="18" charset="0"/>
              </a:rPr>
              <a:t>(Naman, 1994).</a:t>
            </a:r>
            <a:endParaRPr lang="fr-CA" sz="1400" b="1" dirty="0" smtClean="0">
              <a:solidFill>
                <a:srgbClr val="FF0000"/>
              </a:solidFill>
              <a:latin typeface="Cambria" pitchFamily="18" charset="0"/>
            </a:endParaRPr>
          </a:p>
          <a:p>
            <a:pPr marL="808038" indent="-452438" algn="just">
              <a:buClr>
                <a:srgbClr val="FF0000"/>
              </a:buClr>
              <a:buFont typeface="Wingdings" pitchFamily="2" charset="2"/>
              <a:buChar char="v"/>
            </a:pPr>
            <a:endParaRPr lang="fr-CA" sz="1400" dirty="0" smtClean="0">
              <a:latin typeface="Cambria" pitchFamily="18" charset="0"/>
            </a:endParaRPr>
          </a:p>
          <a:p>
            <a:pPr marL="808038" indent="-452438" algn="just">
              <a:buClr>
                <a:srgbClr val="FF0000"/>
              </a:buClr>
              <a:buFont typeface="Wingdings" pitchFamily="2" charset="2"/>
              <a:buChar char="v"/>
            </a:pPr>
            <a:endParaRPr lang="fr-CA" sz="1400" dirty="0" smtClean="0">
              <a:latin typeface="Cambria" pitchFamily="18" charset="0"/>
            </a:endParaRPr>
          </a:p>
          <a:p>
            <a:pPr marL="808038" indent="-452438" algn="just">
              <a:buClr>
                <a:srgbClr val="FF0000"/>
              </a:buClr>
              <a:buFont typeface="Wingdings" pitchFamily="2" charset="2"/>
              <a:buChar char="v"/>
            </a:pPr>
            <a:endParaRPr lang="fr-CA" sz="1400" dirty="0" smtClean="0">
              <a:latin typeface="Cambria" pitchFamily="18" charset="0"/>
            </a:endParaRPr>
          </a:p>
        </p:txBody>
      </p:sp>
      <p:sp>
        <p:nvSpPr>
          <p:cNvPr id="21" name="ZoneTexte 19"/>
          <p:cNvSpPr txBox="1">
            <a:spLocks noChangeArrowheads="1"/>
          </p:cNvSpPr>
          <p:nvPr/>
        </p:nvSpPr>
        <p:spPr bwMode="auto">
          <a:xfrm>
            <a:off x="357188" y="293747"/>
            <a:ext cx="8143875" cy="830997"/>
          </a:xfrm>
          <a:prstGeom prst="rect">
            <a:avLst/>
          </a:prstGeom>
          <a:noFill/>
          <a:ln w="9525">
            <a:noFill/>
            <a:miter lim="800000"/>
            <a:headEnd/>
            <a:tailEnd/>
          </a:ln>
        </p:spPr>
        <p:txBody>
          <a:bodyPr>
            <a:spAutoFit/>
          </a:bodyPr>
          <a:lstStyle/>
          <a:p>
            <a:pPr algn="ctr"/>
            <a:r>
              <a:rPr lang="fr-CA" sz="3000" b="1" i="1" dirty="0" smtClean="0">
                <a:solidFill>
                  <a:srgbClr val="0308E7"/>
                </a:solidFill>
                <a:latin typeface="Franklin Gothic Demi" pitchFamily="34" charset="0"/>
              </a:rPr>
              <a:t>Mise à niveau ou adaptation de la PME</a:t>
            </a:r>
            <a:endParaRPr lang="en-US" sz="3000" b="1" dirty="0">
              <a:solidFill>
                <a:srgbClr val="0308E7"/>
              </a:solidFill>
              <a:latin typeface="Franklin Gothic Demi" pitchFamily="34" charset="0"/>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1052513"/>
            <a:ext cx="8143875" cy="3384599"/>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38</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2" name="ZoneTexte 21"/>
          <p:cNvSpPr txBox="1"/>
          <p:nvPr/>
        </p:nvSpPr>
        <p:spPr>
          <a:xfrm>
            <a:off x="683568" y="1342509"/>
            <a:ext cx="6480720" cy="892552"/>
          </a:xfrm>
          <a:prstGeom prst="rect">
            <a:avLst/>
          </a:prstGeom>
          <a:noFill/>
        </p:spPr>
        <p:txBody>
          <a:bodyPr wrap="square" rtlCol="0">
            <a:spAutoFit/>
          </a:bodyPr>
          <a:lstStyle/>
          <a:p>
            <a:pPr indent="273050">
              <a:buClr>
                <a:srgbClr val="FF0000"/>
              </a:buClr>
              <a:buFont typeface="Wingdings" pitchFamily="2" charset="2"/>
              <a:buChar char="q"/>
            </a:pPr>
            <a:r>
              <a:rPr lang="fr-CA" sz="1600" b="1" i="1" dirty="0" smtClean="0">
                <a:solidFill>
                  <a:srgbClr val="0308E7"/>
                </a:solidFill>
                <a:latin typeface="Franklin Gothic Demi" pitchFamily="34" charset="0"/>
              </a:rPr>
              <a:t>Modèle expliquant l’adaptation : </a:t>
            </a:r>
            <a:r>
              <a:rPr lang="fr-CA" sz="1600" b="1" dirty="0" smtClean="0">
                <a:solidFill>
                  <a:srgbClr val="FF0000"/>
                </a:solidFill>
              </a:rPr>
              <a:t>(</a:t>
            </a:r>
            <a:r>
              <a:rPr lang="fr-FR" sz="1600" b="1" dirty="0" err="1" smtClean="0">
                <a:solidFill>
                  <a:srgbClr val="FF0000"/>
                </a:solidFill>
              </a:rPr>
              <a:t>Herbiniak</a:t>
            </a:r>
            <a:r>
              <a:rPr lang="fr-FR" sz="1600" b="1" dirty="0" smtClean="0">
                <a:solidFill>
                  <a:srgbClr val="FF0000"/>
                </a:solidFill>
              </a:rPr>
              <a:t> et Joyce, 1985)</a:t>
            </a:r>
            <a:endParaRPr lang="fr-CA" sz="1600" dirty="0" smtClean="0">
              <a:solidFill>
                <a:srgbClr val="FF0000"/>
              </a:solidFill>
            </a:endParaRPr>
          </a:p>
          <a:p>
            <a:r>
              <a:rPr lang="fr-CA" b="1" dirty="0" smtClean="0">
                <a:solidFill>
                  <a:srgbClr val="0000CC"/>
                </a:solidFill>
                <a:latin typeface="Cambria" pitchFamily="18" charset="0"/>
              </a:rPr>
              <a:t> </a:t>
            </a:r>
            <a:endParaRPr lang="fr-CA" dirty="0" smtClean="0">
              <a:solidFill>
                <a:srgbClr val="0000CC"/>
              </a:solidFill>
              <a:latin typeface="Cambria" pitchFamily="18" charset="0"/>
            </a:endParaRPr>
          </a:p>
          <a:p>
            <a:endParaRPr lang="fr-CA" dirty="0"/>
          </a:p>
        </p:txBody>
      </p:sp>
      <p:sp>
        <p:nvSpPr>
          <p:cNvPr id="23" name="ZoneTexte 22"/>
          <p:cNvSpPr txBox="1"/>
          <p:nvPr/>
        </p:nvSpPr>
        <p:spPr>
          <a:xfrm>
            <a:off x="683568" y="4269283"/>
            <a:ext cx="7992888" cy="2616101"/>
          </a:xfrm>
          <a:prstGeom prst="rect">
            <a:avLst/>
          </a:prstGeom>
          <a:noFill/>
        </p:spPr>
        <p:txBody>
          <a:bodyPr wrap="square" rtlCol="0">
            <a:spAutoFit/>
          </a:bodyPr>
          <a:lstStyle/>
          <a:p>
            <a:pPr indent="273050">
              <a:buClr>
                <a:srgbClr val="FF0000"/>
              </a:buClr>
              <a:buFont typeface="Wingdings" pitchFamily="2" charset="2"/>
              <a:buChar char="q"/>
            </a:pPr>
            <a:r>
              <a:rPr lang="fr-CA" sz="1600" b="1" i="1" dirty="0" smtClean="0">
                <a:solidFill>
                  <a:srgbClr val="0308E7"/>
                </a:solidFill>
                <a:latin typeface="Franklin Gothic Demi" pitchFamily="34" charset="0"/>
              </a:rPr>
              <a:t>Adaptation au sein de la PME :</a:t>
            </a:r>
          </a:p>
          <a:p>
            <a:endParaRPr lang="fr-CA" sz="1200" dirty="0" smtClean="0"/>
          </a:p>
          <a:p>
            <a:pPr marL="450850" indent="-450850" algn="just">
              <a:buClr>
                <a:srgbClr val="FF0000"/>
              </a:buClr>
              <a:buFont typeface="Wingdings" pitchFamily="2" charset="2"/>
              <a:buChar char="v"/>
            </a:pPr>
            <a:r>
              <a:rPr lang="fr-CA" sz="1200" dirty="0" smtClean="0"/>
              <a:t> </a:t>
            </a:r>
            <a:r>
              <a:rPr lang="fr-FR" sz="1200" dirty="0" smtClean="0">
                <a:latin typeface="Cambria" pitchFamily="18" charset="0"/>
              </a:rPr>
              <a:t>« Les PME, compte tenu de leurs structures souples, de la </a:t>
            </a:r>
            <a:r>
              <a:rPr lang="fr-FR" sz="1200" b="1" dirty="0" smtClean="0">
                <a:latin typeface="Cambria" pitchFamily="18" charset="0"/>
              </a:rPr>
              <a:t>rapidité de prise de décision </a:t>
            </a:r>
            <a:r>
              <a:rPr lang="fr-FR" sz="1200" dirty="0" smtClean="0">
                <a:latin typeface="Cambria" pitchFamily="18" charset="0"/>
              </a:rPr>
              <a:t>et de la </a:t>
            </a:r>
            <a:r>
              <a:rPr lang="fr-FR" sz="1200" b="1" dirty="0" smtClean="0">
                <a:latin typeface="Cambria" pitchFamily="18" charset="0"/>
              </a:rPr>
              <a:t>limite des circonscriptions de décision internes et externes</a:t>
            </a:r>
            <a:r>
              <a:rPr lang="fr-FR" sz="1200" dirty="0" smtClean="0">
                <a:latin typeface="Cambria" pitchFamily="18" charset="0"/>
              </a:rPr>
              <a:t>, elles sont les mieux en mesure de </a:t>
            </a:r>
            <a:r>
              <a:rPr lang="fr-FR" sz="1200" b="1" dirty="0" smtClean="0">
                <a:latin typeface="Cambria" pitchFamily="18" charset="0"/>
              </a:rPr>
              <a:t>concrétiser une stratégie d’adaptation</a:t>
            </a:r>
            <a:r>
              <a:rPr lang="fr-FR" sz="1200" dirty="0" smtClean="0">
                <a:latin typeface="Cambria" pitchFamily="18" charset="0"/>
              </a:rPr>
              <a:t> </a:t>
            </a:r>
            <a:r>
              <a:rPr lang="fr-FR" sz="1200" dirty="0" smtClean="0">
                <a:solidFill>
                  <a:srgbClr val="FF0000"/>
                </a:solidFill>
                <a:latin typeface="Cambria" pitchFamily="18" charset="0"/>
              </a:rPr>
              <a:t>»</a:t>
            </a:r>
            <a:r>
              <a:rPr lang="fr-FR" sz="1200" i="1" dirty="0" smtClean="0">
                <a:solidFill>
                  <a:srgbClr val="FF0000"/>
                </a:solidFill>
                <a:latin typeface="Cambria" pitchFamily="18" charset="0"/>
              </a:rPr>
              <a:t> </a:t>
            </a:r>
            <a:r>
              <a:rPr lang="fr-FR" sz="1200" b="1" dirty="0" smtClean="0">
                <a:solidFill>
                  <a:srgbClr val="FF0000"/>
                </a:solidFill>
                <a:latin typeface="Cambria" pitchFamily="18" charset="0"/>
              </a:rPr>
              <a:t>(</a:t>
            </a:r>
            <a:r>
              <a:rPr lang="fr-FR" sz="1200" b="1" dirty="0" err="1" smtClean="0">
                <a:solidFill>
                  <a:srgbClr val="FF0000"/>
                </a:solidFill>
                <a:latin typeface="Cambria" pitchFamily="18" charset="0"/>
              </a:rPr>
              <a:t>Stoica</a:t>
            </a:r>
            <a:r>
              <a:rPr lang="fr-FR" sz="1200" b="1" dirty="0" smtClean="0">
                <a:solidFill>
                  <a:srgbClr val="FF0000"/>
                </a:solidFill>
                <a:latin typeface="Cambria" pitchFamily="18" charset="0"/>
              </a:rPr>
              <a:t> et </a:t>
            </a:r>
            <a:r>
              <a:rPr lang="fr-FR" sz="1200" b="1" dirty="0" err="1" smtClean="0">
                <a:solidFill>
                  <a:srgbClr val="FF0000"/>
                </a:solidFill>
                <a:latin typeface="Cambria" pitchFamily="18" charset="0"/>
              </a:rPr>
              <a:t>Schindehutte</a:t>
            </a:r>
            <a:r>
              <a:rPr lang="fr-FR" sz="1200" b="1" dirty="0" smtClean="0">
                <a:solidFill>
                  <a:srgbClr val="FF0000"/>
                </a:solidFill>
                <a:latin typeface="Cambria" pitchFamily="18" charset="0"/>
              </a:rPr>
              <a:t>, 1999).</a:t>
            </a:r>
          </a:p>
          <a:p>
            <a:pPr marL="450850" indent="-450850" algn="just">
              <a:buClr>
                <a:srgbClr val="FF0000"/>
              </a:buClr>
            </a:pPr>
            <a:endParaRPr lang="fr-CA" sz="1200" dirty="0" smtClean="0">
              <a:solidFill>
                <a:srgbClr val="FF0000"/>
              </a:solidFill>
              <a:latin typeface="Cambria" pitchFamily="18" charset="0"/>
            </a:endParaRPr>
          </a:p>
          <a:p>
            <a:pPr marL="450850" indent="-450850" algn="just">
              <a:buClr>
                <a:srgbClr val="FF0000"/>
              </a:buClr>
            </a:pPr>
            <a:endParaRPr lang="fr-CA" sz="1200" dirty="0" smtClean="0">
              <a:latin typeface="Cambria" pitchFamily="18" charset="0"/>
            </a:endParaRPr>
          </a:p>
          <a:p>
            <a:pPr marL="450850" indent="-450850" algn="just">
              <a:buClr>
                <a:srgbClr val="FF0000"/>
              </a:buClr>
              <a:buFont typeface="Wingdings" pitchFamily="2" charset="2"/>
              <a:buChar char="v"/>
            </a:pPr>
            <a:r>
              <a:rPr lang="fr-FR" sz="1200" dirty="0" smtClean="0">
                <a:latin typeface="Cambria" pitchFamily="18" charset="0"/>
              </a:rPr>
              <a:t>« En contexte de PME, pour concrétiser une stratégie d’adaptation, les PME ont des </a:t>
            </a:r>
            <a:r>
              <a:rPr lang="fr-FR" sz="1200" b="1" dirty="0" smtClean="0">
                <a:latin typeface="Cambria" pitchFamily="18" charset="0"/>
              </a:rPr>
              <a:t>contraintes de trésorerie </a:t>
            </a:r>
            <a:r>
              <a:rPr lang="fr-FR" sz="1200" dirty="0" smtClean="0">
                <a:latin typeface="Cambria" pitchFamily="18" charset="0"/>
              </a:rPr>
              <a:t>et des </a:t>
            </a:r>
            <a:r>
              <a:rPr lang="fr-FR" sz="1200" b="1" dirty="0" smtClean="0">
                <a:latin typeface="Cambria" pitchFamily="18" charset="0"/>
              </a:rPr>
              <a:t>titres de créance </a:t>
            </a:r>
            <a:r>
              <a:rPr lang="fr-FR" sz="1200" dirty="0" smtClean="0">
                <a:latin typeface="Cambria" pitchFamily="18" charset="0"/>
              </a:rPr>
              <a:t>qui peuvent limiter leur capacité à évoluer dans de nouvelles directions et, généralement, </a:t>
            </a:r>
            <a:r>
              <a:rPr lang="fr-FR" sz="1200" b="1" dirty="0" smtClean="0">
                <a:latin typeface="Cambria" pitchFamily="18" charset="0"/>
              </a:rPr>
              <a:t>souffrent d’un sous-développement, de la collecte et de l'analyse des données</a:t>
            </a:r>
            <a:r>
              <a:rPr lang="fr-FR" sz="1200" dirty="0" smtClean="0">
                <a:latin typeface="Cambria" pitchFamily="18" charset="0"/>
              </a:rPr>
              <a:t>. D’autre part, elles n'ont pas de </a:t>
            </a:r>
            <a:r>
              <a:rPr lang="fr-FR" sz="1200" b="1" dirty="0" smtClean="0">
                <a:latin typeface="Cambria" pitchFamily="18" charset="0"/>
              </a:rPr>
              <a:t>personnel dans des fonctions étendues </a:t>
            </a:r>
            <a:r>
              <a:rPr lang="fr-FR" sz="1200" dirty="0" smtClean="0">
                <a:latin typeface="Cambria" pitchFamily="18" charset="0"/>
              </a:rPr>
              <a:t>telles que le marketing ou la R&amp;D » </a:t>
            </a:r>
            <a:r>
              <a:rPr lang="fr-FR" sz="1200" dirty="0" smtClean="0">
                <a:solidFill>
                  <a:srgbClr val="FF0000"/>
                </a:solidFill>
                <a:latin typeface="Cambria" pitchFamily="18" charset="0"/>
              </a:rPr>
              <a:t>(</a:t>
            </a:r>
            <a:r>
              <a:rPr lang="fr-FR" sz="1200" b="1" dirty="0" err="1" smtClean="0">
                <a:solidFill>
                  <a:srgbClr val="FF0000"/>
                </a:solidFill>
                <a:latin typeface="Cambria" pitchFamily="18" charset="0"/>
              </a:rPr>
              <a:t>Stoica</a:t>
            </a:r>
            <a:r>
              <a:rPr lang="fr-FR" sz="1200" b="1" dirty="0" smtClean="0">
                <a:solidFill>
                  <a:srgbClr val="FF0000"/>
                </a:solidFill>
                <a:latin typeface="Cambria" pitchFamily="18" charset="0"/>
              </a:rPr>
              <a:t> et </a:t>
            </a:r>
            <a:r>
              <a:rPr lang="fr-FR" sz="1200" b="1" dirty="0" err="1" smtClean="0">
                <a:solidFill>
                  <a:srgbClr val="FF0000"/>
                </a:solidFill>
                <a:latin typeface="Cambria" pitchFamily="18" charset="0"/>
              </a:rPr>
              <a:t>Schindehutte</a:t>
            </a:r>
            <a:r>
              <a:rPr lang="fr-FR" sz="1200" b="1" dirty="0" smtClean="0">
                <a:solidFill>
                  <a:srgbClr val="FF0000"/>
                </a:solidFill>
                <a:latin typeface="Cambria" pitchFamily="18" charset="0"/>
              </a:rPr>
              <a:t>, 1999).</a:t>
            </a:r>
            <a:r>
              <a:rPr lang="fr-FR" sz="1200" dirty="0" smtClean="0">
                <a:solidFill>
                  <a:srgbClr val="FF0000"/>
                </a:solidFill>
                <a:latin typeface="Cambria" pitchFamily="18" charset="0"/>
              </a:rPr>
              <a:t> </a:t>
            </a:r>
            <a:endParaRPr lang="fr-CA" sz="1200" dirty="0" smtClean="0">
              <a:solidFill>
                <a:srgbClr val="FF0000"/>
              </a:solidFill>
              <a:latin typeface="Cambria" pitchFamily="18" charset="0"/>
            </a:endParaRPr>
          </a:p>
          <a:p>
            <a:pPr algn="just"/>
            <a:endParaRPr lang="fr-CA" sz="1400" dirty="0"/>
          </a:p>
        </p:txBody>
      </p:sp>
      <p:sp>
        <p:nvSpPr>
          <p:cNvPr id="24" name="ZoneTexte 19"/>
          <p:cNvSpPr txBox="1">
            <a:spLocks noChangeArrowheads="1"/>
          </p:cNvSpPr>
          <p:nvPr/>
        </p:nvSpPr>
        <p:spPr bwMode="auto">
          <a:xfrm>
            <a:off x="357188" y="293747"/>
            <a:ext cx="8143875" cy="830997"/>
          </a:xfrm>
          <a:prstGeom prst="rect">
            <a:avLst/>
          </a:prstGeom>
          <a:noFill/>
          <a:ln w="9525">
            <a:noFill/>
            <a:miter lim="800000"/>
            <a:headEnd/>
            <a:tailEnd/>
          </a:ln>
        </p:spPr>
        <p:txBody>
          <a:bodyPr>
            <a:spAutoFit/>
          </a:bodyPr>
          <a:lstStyle/>
          <a:p>
            <a:pPr algn="ctr"/>
            <a:r>
              <a:rPr lang="fr-CA" sz="3000" b="1" i="1" dirty="0" smtClean="0">
                <a:solidFill>
                  <a:srgbClr val="0308E7"/>
                </a:solidFill>
                <a:latin typeface="Franklin Gothic Demi" pitchFamily="34" charset="0"/>
              </a:rPr>
              <a:t>Mise à niveau ou adaptation de la PME</a:t>
            </a:r>
            <a:endParaRPr lang="en-US" sz="3000" b="1" dirty="0">
              <a:solidFill>
                <a:srgbClr val="0308E7"/>
              </a:solidFill>
              <a:latin typeface="Franklin Gothic Demi" pitchFamily="34" charset="0"/>
            </a:endParaRPr>
          </a:p>
          <a:p>
            <a:endParaRPr lang="en-US" dirty="0"/>
          </a:p>
        </p:txBody>
      </p:sp>
      <p:graphicFrame>
        <p:nvGraphicFramePr>
          <p:cNvPr id="126982" name="Object 6"/>
          <p:cNvGraphicFramePr>
            <a:graphicFrameLocks noChangeAspect="1"/>
          </p:cNvGraphicFramePr>
          <p:nvPr/>
        </p:nvGraphicFramePr>
        <p:xfrm>
          <a:off x="1736725" y="1757412"/>
          <a:ext cx="5668963" cy="2679700"/>
        </p:xfrm>
        <a:graphic>
          <a:graphicData uri="http://schemas.openxmlformats.org/presentationml/2006/ole">
            <mc:AlternateContent xmlns:mc="http://schemas.openxmlformats.org/markup-compatibility/2006">
              <mc:Choice xmlns:v="urn:schemas-microsoft-com:vml" Requires="v">
                <p:oleObj spid="_x0000_s233477" name="Document" r:id="rId11" imgW="5668627" imgH="2679208" progId="Word.Document.12">
                  <p:embed/>
                </p:oleObj>
              </mc:Choice>
              <mc:Fallback>
                <p:oleObj name="Document" r:id="rId11" imgW="5668627" imgH="2679208" progId="Word.Document.12">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6725" y="1757412"/>
                        <a:ext cx="5668963"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285750" y="714375"/>
            <a:ext cx="8643938" cy="4448175"/>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a:xfrm>
            <a:off x="6902896" y="6448251"/>
            <a:ext cx="2133600" cy="365125"/>
          </a:xfrm>
        </p:spPr>
        <p:txBody>
          <a:bodyPr/>
          <a:lstStyle/>
          <a:p>
            <a:pPr>
              <a:defRPr/>
            </a:pPr>
            <a:fld id="{FC98A2DE-5A78-42E0-87FE-A880B2868071}" type="slidenum">
              <a:rPr lang="fr-CA" b="1" smtClean="0">
                <a:latin typeface="Arial" charset="0"/>
              </a:rPr>
              <a:pPr>
                <a:defRPr/>
              </a:pPr>
              <a:t>39</a:t>
            </a:fld>
            <a:endParaRPr lang="fr-CA" b="1" dirty="0"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038"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039"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034"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035"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03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03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031" name="ZoneTexte 24"/>
          <p:cNvSpPr txBox="1">
            <a:spLocks noChangeArrowheads="1"/>
          </p:cNvSpPr>
          <p:nvPr/>
        </p:nvSpPr>
        <p:spPr bwMode="auto">
          <a:xfrm>
            <a:off x="1571625" y="142875"/>
            <a:ext cx="5792788" cy="646331"/>
          </a:xfrm>
          <a:prstGeom prst="rect">
            <a:avLst/>
          </a:prstGeom>
          <a:noFill/>
          <a:ln w="9525">
            <a:noFill/>
            <a:miter lim="800000"/>
            <a:headEnd/>
            <a:tailEnd/>
          </a:ln>
        </p:spPr>
        <p:txBody>
          <a:bodyPr>
            <a:spAutoFit/>
          </a:bodyPr>
          <a:lstStyle/>
          <a:p>
            <a:pPr algn="ctr"/>
            <a:r>
              <a:rPr lang="fr-CA" sz="3600" b="1" i="1" dirty="0">
                <a:solidFill>
                  <a:srgbClr val="0308E7"/>
                </a:solidFill>
                <a:latin typeface="Franklin Gothic Demi" pitchFamily="34" charset="0"/>
              </a:rPr>
              <a:t>Fondements théoriques </a:t>
            </a:r>
            <a:endParaRPr lang="en-US" sz="3600" b="1" i="1" dirty="0">
              <a:solidFill>
                <a:srgbClr val="0308E7"/>
              </a:solidFill>
              <a:latin typeface="Franklin Gothic Demi" pitchFamily="34" charset="0"/>
            </a:endParaRPr>
          </a:p>
        </p:txBody>
      </p:sp>
      <p:graphicFrame>
        <p:nvGraphicFramePr>
          <p:cNvPr id="1026" name="Object 8"/>
          <p:cNvGraphicFramePr>
            <a:graphicFrameLocks noChangeAspect="1"/>
          </p:cNvGraphicFramePr>
          <p:nvPr/>
        </p:nvGraphicFramePr>
        <p:xfrm>
          <a:off x="629666" y="332656"/>
          <a:ext cx="8478838" cy="6311031"/>
        </p:xfrm>
        <a:graphic>
          <a:graphicData uri="http://schemas.openxmlformats.org/presentationml/2006/ole">
            <mc:AlternateContent xmlns:mc="http://schemas.openxmlformats.org/markup-compatibility/2006">
              <mc:Choice xmlns:v="urn:schemas-microsoft-com:vml" Requires="v">
                <p:oleObj spid="_x0000_s232453" name="Document" r:id="rId11" imgW="6927005" imgH="7280120" progId="Word.Document.12">
                  <p:embed/>
                </p:oleObj>
              </mc:Choice>
              <mc:Fallback>
                <p:oleObj name="Document" r:id="rId11" imgW="6927005" imgH="7280120" progId="Word.Document.12">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666" y="332656"/>
                        <a:ext cx="8478838" cy="63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4068763" y="0"/>
            <a:ext cx="3311525" cy="692150"/>
          </a:xfrm>
          <a:prstGeom prst="flowChartAlternateProcess">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fr-FR" sz="3200" b="1" i="1" dirty="0">
                <a:solidFill>
                  <a:schemeClr val="tx1"/>
                </a:solidFill>
              </a:rPr>
              <a:t>ALGÉRIE </a:t>
            </a:r>
          </a:p>
          <a:p>
            <a:pPr algn="ctr">
              <a:defRPr/>
            </a:pPr>
            <a:r>
              <a:rPr lang="fr-FR" b="1" i="1" dirty="0">
                <a:solidFill>
                  <a:srgbClr val="FF0000"/>
                </a:solidFill>
              </a:rPr>
              <a:t>Environnement turbulent</a:t>
            </a:r>
            <a:r>
              <a:rPr lang="fr-FR" b="1" i="1" dirty="0">
                <a:solidFill>
                  <a:srgbClr val="FFFF00"/>
                </a:solidFill>
              </a:rPr>
              <a:t>  </a:t>
            </a:r>
            <a:endParaRPr lang="fr-CA" b="1" i="1" dirty="0">
              <a:solidFill>
                <a:srgbClr val="FFFF00"/>
              </a:solidFill>
            </a:endParaRPr>
          </a:p>
        </p:txBody>
      </p:sp>
      <p:sp>
        <p:nvSpPr>
          <p:cNvPr id="4099" name="AutoShape 3"/>
          <p:cNvSpPr>
            <a:spLocks noChangeArrowheads="1"/>
          </p:cNvSpPr>
          <p:nvPr/>
        </p:nvSpPr>
        <p:spPr bwMode="auto">
          <a:xfrm>
            <a:off x="3203575" y="2349500"/>
            <a:ext cx="5256213" cy="2303463"/>
          </a:xfrm>
          <a:prstGeom prst="flowChartDecision">
            <a:avLst/>
          </a:prstGeom>
          <a:gradFill>
            <a:gsLst>
              <a:gs pos="0">
                <a:srgbClr val="DDEBCF"/>
              </a:gs>
              <a:gs pos="50000">
                <a:srgbClr val="9CB86E"/>
              </a:gs>
              <a:gs pos="100000">
                <a:srgbClr val="156B13"/>
              </a:gs>
            </a:gsLst>
            <a:lin ang="2400000" scaled="0"/>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fr-CA" b="1" i="1" u="sng" dirty="0">
                <a:solidFill>
                  <a:srgbClr val="FF0000"/>
                </a:solidFill>
              </a:rPr>
              <a:t>Impact sur l’entreprise</a:t>
            </a:r>
          </a:p>
          <a:p>
            <a:pPr algn="ctr">
              <a:defRPr/>
            </a:pPr>
            <a:r>
              <a:rPr lang="fr-CA" b="1" i="1" dirty="0" smtClean="0">
                <a:solidFill>
                  <a:schemeClr val="tx1"/>
                </a:solidFill>
              </a:rPr>
              <a:t>15 260 </a:t>
            </a:r>
            <a:r>
              <a:rPr lang="fr-CA" b="1" i="1" dirty="0">
                <a:solidFill>
                  <a:schemeClr val="tx1"/>
                </a:solidFill>
              </a:rPr>
              <a:t>PME/ </a:t>
            </a:r>
            <a:r>
              <a:rPr lang="fr-CA" b="1" i="1" dirty="0" smtClean="0">
                <a:solidFill>
                  <a:schemeClr val="tx1"/>
                </a:solidFill>
              </a:rPr>
              <a:t>619 072= </a:t>
            </a:r>
            <a:r>
              <a:rPr lang="fr-CA" b="1" i="1" dirty="0">
                <a:solidFill>
                  <a:schemeClr val="tx1"/>
                </a:solidFill>
              </a:rPr>
              <a:t>(</a:t>
            </a:r>
            <a:r>
              <a:rPr lang="fr-CA" b="1" i="1" dirty="0" smtClean="0">
                <a:solidFill>
                  <a:schemeClr val="tx1"/>
                </a:solidFill>
              </a:rPr>
              <a:t>2,46 </a:t>
            </a:r>
            <a:r>
              <a:rPr lang="fr-CA" b="1" i="1" dirty="0">
                <a:solidFill>
                  <a:schemeClr val="tx1"/>
                </a:solidFill>
              </a:rPr>
              <a:t>%)</a:t>
            </a:r>
          </a:p>
          <a:p>
            <a:pPr algn="ctr">
              <a:defRPr/>
            </a:pPr>
            <a:r>
              <a:rPr lang="fr-CA" b="1" i="1" dirty="0">
                <a:solidFill>
                  <a:schemeClr val="tx1"/>
                </a:solidFill>
              </a:rPr>
              <a:t>+</a:t>
            </a:r>
          </a:p>
          <a:p>
            <a:pPr algn="ctr">
              <a:defRPr/>
            </a:pPr>
            <a:r>
              <a:rPr lang="fr-CA" b="1" i="1" dirty="0" smtClean="0">
                <a:solidFill>
                  <a:schemeClr val="tx1"/>
                </a:solidFill>
              </a:rPr>
              <a:t>7 915  de radiations en 2010 </a:t>
            </a:r>
            <a:endParaRPr lang="fr-CA" b="1" i="1" dirty="0">
              <a:solidFill>
                <a:schemeClr val="tx1"/>
              </a:solidFill>
            </a:endParaRPr>
          </a:p>
        </p:txBody>
      </p:sp>
      <p:sp>
        <p:nvSpPr>
          <p:cNvPr id="4100" name="AutoShape 4"/>
          <p:cNvSpPr>
            <a:spLocks noChangeArrowheads="1"/>
          </p:cNvSpPr>
          <p:nvPr/>
        </p:nvSpPr>
        <p:spPr bwMode="auto">
          <a:xfrm>
            <a:off x="1043609" y="5949950"/>
            <a:ext cx="7776542" cy="836613"/>
          </a:xfrm>
          <a:prstGeom prst="flowChartTerminator">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buFont typeface="Wingdings" pitchFamily="2" charset="2"/>
              <a:buNone/>
              <a:defRPr/>
            </a:pPr>
            <a:r>
              <a:rPr lang="fr-FR" sz="2400" b="1" i="1" dirty="0" smtClean="0">
                <a:solidFill>
                  <a:schemeClr val="tx1"/>
                </a:solidFill>
              </a:rPr>
              <a:t>Quels sont les problèmes de ces entreprises</a:t>
            </a:r>
            <a:r>
              <a:rPr lang="fr-FR" sz="2400" b="1" i="1" dirty="0">
                <a:solidFill>
                  <a:schemeClr val="tx1"/>
                </a:solidFill>
              </a:rPr>
              <a:t> ? </a:t>
            </a:r>
          </a:p>
        </p:txBody>
      </p:sp>
      <p:sp>
        <p:nvSpPr>
          <p:cNvPr id="4101" name="AutoShape 5"/>
          <p:cNvSpPr>
            <a:spLocks noChangeArrowheads="1"/>
          </p:cNvSpPr>
          <p:nvPr/>
        </p:nvSpPr>
        <p:spPr bwMode="auto">
          <a:xfrm>
            <a:off x="3491880" y="4868863"/>
            <a:ext cx="4320480" cy="863600"/>
          </a:xfrm>
          <a:prstGeom prst="flowChartInputOutput">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fr-CA" sz="2400" b="1" i="1" dirty="0" smtClean="0">
                <a:solidFill>
                  <a:srgbClr val="FF0000"/>
                </a:solidFill>
              </a:rPr>
              <a:t>97,54% </a:t>
            </a:r>
            <a:r>
              <a:rPr lang="fr-CA" sz="2400" b="1" i="1" dirty="0">
                <a:solidFill>
                  <a:srgbClr val="FF0000"/>
                </a:solidFill>
              </a:rPr>
              <a:t>PME </a:t>
            </a:r>
            <a:r>
              <a:rPr lang="fr-FR" sz="2400" b="1" i="1" dirty="0" smtClean="0">
                <a:solidFill>
                  <a:srgbClr val="FF0000"/>
                </a:solidFill>
              </a:rPr>
              <a:t>qui ne sont </a:t>
            </a:r>
          </a:p>
          <a:p>
            <a:pPr algn="ctr">
              <a:defRPr/>
            </a:pPr>
            <a:r>
              <a:rPr lang="fr-FR" sz="2400" b="1" i="1" dirty="0" smtClean="0">
                <a:solidFill>
                  <a:srgbClr val="FF0000"/>
                </a:solidFill>
              </a:rPr>
              <a:t>pas  mise à niveau</a:t>
            </a:r>
            <a:endParaRPr lang="fr-CA" sz="2400" b="1" i="1" dirty="0">
              <a:solidFill>
                <a:srgbClr val="FF0000"/>
              </a:solidFill>
            </a:endParaRPr>
          </a:p>
        </p:txBody>
      </p:sp>
      <p:sp>
        <p:nvSpPr>
          <p:cNvPr id="4102" name="AutoShape 6"/>
          <p:cNvSpPr>
            <a:spLocks noChangeArrowheads="1"/>
          </p:cNvSpPr>
          <p:nvPr/>
        </p:nvSpPr>
        <p:spPr bwMode="auto">
          <a:xfrm>
            <a:off x="71438" y="2781300"/>
            <a:ext cx="3000364" cy="3219450"/>
          </a:xfrm>
          <a:prstGeom prst="flowChartDocument">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fr-FR" sz="1200" dirty="0">
              <a:solidFill>
                <a:srgbClr val="FFFFFF"/>
              </a:solidFill>
              <a:cs typeface="Arial" charset="0"/>
            </a:endParaRPr>
          </a:p>
          <a:p>
            <a:pPr>
              <a:defRPr/>
            </a:pPr>
            <a:endParaRPr lang="fr-FR" sz="1400" b="1" i="1" dirty="0">
              <a:solidFill>
                <a:schemeClr val="tx1"/>
              </a:solidFill>
              <a:cs typeface="Arial" charset="0"/>
            </a:endParaRPr>
          </a:p>
          <a:p>
            <a:pPr>
              <a:defRPr/>
            </a:pPr>
            <a:endParaRPr lang="fr-FR" sz="1400" b="1" i="1" dirty="0">
              <a:solidFill>
                <a:schemeClr val="tx1"/>
              </a:solidFill>
              <a:cs typeface="Arial" charset="0"/>
            </a:endParaRPr>
          </a:p>
          <a:p>
            <a:pPr>
              <a:defRPr/>
            </a:pPr>
            <a:r>
              <a:rPr lang="fr-FR" sz="1400" b="1" i="1" dirty="0" smtClean="0">
                <a:solidFill>
                  <a:schemeClr val="tx1"/>
                </a:solidFill>
                <a:cs typeface="Arial" charset="0"/>
              </a:rPr>
              <a:t>619 072 PME </a:t>
            </a:r>
            <a:r>
              <a:rPr lang="fr-FR" sz="1400" b="1" i="1" dirty="0">
                <a:solidFill>
                  <a:schemeClr val="tx1"/>
                </a:solidFill>
                <a:cs typeface="Arial" charset="0"/>
              </a:rPr>
              <a:t>actives en Algérie :</a:t>
            </a:r>
          </a:p>
          <a:p>
            <a:pPr>
              <a:defRPr/>
            </a:pPr>
            <a:r>
              <a:rPr lang="fr-FR" sz="1400" b="1" i="1" dirty="0" smtClean="0">
                <a:solidFill>
                  <a:schemeClr val="tx1"/>
                </a:solidFill>
                <a:cs typeface="Arial" charset="0"/>
              </a:rPr>
              <a:t>618 515 privées</a:t>
            </a:r>
            <a:r>
              <a:rPr lang="fr-FR" sz="1400" b="1" i="1" dirty="0">
                <a:solidFill>
                  <a:schemeClr val="tx1"/>
                </a:solidFill>
                <a:cs typeface="Arial" charset="0"/>
              </a:rPr>
              <a:t>, </a:t>
            </a:r>
            <a:r>
              <a:rPr lang="fr-FR" sz="1400" b="1" i="1" dirty="0" smtClean="0">
                <a:solidFill>
                  <a:schemeClr val="tx1"/>
                </a:solidFill>
                <a:cs typeface="Arial" charset="0"/>
              </a:rPr>
              <a:t>557 </a:t>
            </a:r>
            <a:r>
              <a:rPr lang="fr-FR" sz="1400" b="1" i="1" dirty="0">
                <a:solidFill>
                  <a:schemeClr val="tx1"/>
                </a:solidFill>
                <a:cs typeface="Arial" charset="0"/>
              </a:rPr>
              <a:t>publiques et </a:t>
            </a:r>
          </a:p>
          <a:p>
            <a:pPr>
              <a:defRPr/>
            </a:pPr>
            <a:r>
              <a:rPr lang="fr-FR" sz="1200" b="1" i="1" dirty="0" smtClean="0">
                <a:solidFill>
                  <a:schemeClr val="tx1"/>
                </a:solidFill>
                <a:cs typeface="Arial" charset="0"/>
              </a:rPr>
              <a:t>Création de 31 612 entités pour l’année 2010 </a:t>
            </a:r>
            <a:endParaRPr lang="fr-FR" sz="1200" b="1" i="1" dirty="0">
              <a:solidFill>
                <a:schemeClr val="tx1"/>
              </a:solidFill>
              <a:cs typeface="Arial" charset="0"/>
            </a:endParaRPr>
          </a:p>
          <a:p>
            <a:pPr>
              <a:defRPr/>
            </a:pPr>
            <a:endParaRPr lang="fr-FR" sz="1200" b="1" i="1" dirty="0" smtClean="0">
              <a:solidFill>
                <a:srgbClr val="FF0000"/>
              </a:solidFill>
              <a:cs typeface="Arial" charset="0"/>
            </a:endParaRPr>
          </a:p>
          <a:p>
            <a:pPr>
              <a:defRPr/>
            </a:pPr>
            <a:r>
              <a:rPr lang="fr-FR" sz="1200" b="1" i="1" dirty="0" smtClean="0">
                <a:solidFill>
                  <a:srgbClr val="FF0000"/>
                </a:solidFill>
                <a:cs typeface="Arial" charset="0"/>
              </a:rPr>
              <a:t>Taux de croissance du secteur : 9 %</a:t>
            </a:r>
          </a:p>
          <a:p>
            <a:pPr>
              <a:defRPr/>
            </a:pPr>
            <a:r>
              <a:rPr lang="fr-FR" sz="1200" b="1" i="1" dirty="0" smtClean="0">
                <a:solidFill>
                  <a:srgbClr val="FF0000"/>
                </a:solidFill>
                <a:cs typeface="Arial" charset="0"/>
              </a:rPr>
              <a:t>Totalisant </a:t>
            </a:r>
            <a:r>
              <a:rPr lang="fr-CA" sz="1200" b="1" i="1" dirty="0">
                <a:solidFill>
                  <a:srgbClr val="FF0000"/>
                </a:solidFill>
                <a:cs typeface="Arial" charset="0"/>
              </a:rPr>
              <a:t>1 </a:t>
            </a:r>
            <a:r>
              <a:rPr lang="fr-CA" sz="1200" b="1" i="1" dirty="0" smtClean="0">
                <a:solidFill>
                  <a:srgbClr val="FF0000"/>
                </a:solidFill>
                <a:cs typeface="Arial" charset="0"/>
              </a:rPr>
              <a:t>625 686 </a:t>
            </a:r>
            <a:r>
              <a:rPr lang="fr-FR" sz="1200" b="1" i="1" dirty="0">
                <a:solidFill>
                  <a:srgbClr val="FF0000"/>
                </a:solidFill>
                <a:cs typeface="Arial" charset="0"/>
              </a:rPr>
              <a:t>emplois </a:t>
            </a:r>
            <a:endParaRPr lang="fr-CA" sz="1200" b="1" i="1" dirty="0">
              <a:solidFill>
                <a:srgbClr val="FF0000"/>
              </a:solidFill>
              <a:cs typeface="Arial" charset="0"/>
            </a:endParaRPr>
          </a:p>
          <a:p>
            <a:pPr>
              <a:defRPr/>
            </a:pPr>
            <a:endParaRPr lang="fr-FR" sz="1200" b="1" i="1" dirty="0">
              <a:solidFill>
                <a:schemeClr val="tx1"/>
              </a:solidFill>
              <a:cs typeface="Arial" charset="0"/>
            </a:endParaRPr>
          </a:p>
          <a:p>
            <a:pPr>
              <a:buClr>
                <a:srgbClr val="FF3300"/>
              </a:buClr>
              <a:buFont typeface="Arial" charset="0"/>
              <a:buChar char="•"/>
              <a:defRPr/>
            </a:pPr>
            <a:r>
              <a:rPr lang="fr-CA" sz="1200" b="1" i="1" dirty="0">
                <a:solidFill>
                  <a:schemeClr val="tx1"/>
                </a:solidFill>
                <a:cs typeface="Arial" charset="0"/>
              </a:rPr>
              <a:t> </a:t>
            </a:r>
            <a:r>
              <a:rPr lang="fr-CA" sz="1400" b="1" i="1" dirty="0">
                <a:solidFill>
                  <a:schemeClr val="tx1"/>
                </a:solidFill>
                <a:cs typeface="Arial" charset="0"/>
              </a:rPr>
              <a:t>PME en situation de </a:t>
            </a:r>
            <a:r>
              <a:rPr lang="fr-CA" sz="1400" b="1" i="1" dirty="0" smtClean="0">
                <a:solidFill>
                  <a:schemeClr val="tx1"/>
                </a:solidFill>
                <a:cs typeface="Arial" charset="0"/>
              </a:rPr>
              <a:t>passivité</a:t>
            </a:r>
            <a:endParaRPr lang="en-US" sz="1400" b="1" i="1" dirty="0">
              <a:solidFill>
                <a:schemeClr val="tx1"/>
              </a:solidFill>
              <a:cs typeface="Arial" charset="0"/>
            </a:endParaRPr>
          </a:p>
          <a:p>
            <a:pPr>
              <a:buClr>
                <a:srgbClr val="FF3300"/>
              </a:buClr>
              <a:buFont typeface="Arial" charset="0"/>
              <a:buChar char="•"/>
              <a:defRPr/>
            </a:pPr>
            <a:r>
              <a:rPr lang="fr-CA" sz="1400" b="1" i="1" dirty="0">
                <a:solidFill>
                  <a:schemeClr val="tx1"/>
                </a:solidFill>
                <a:cs typeface="Arial" charset="0"/>
              </a:rPr>
              <a:t> PME en situation de croissance</a:t>
            </a:r>
            <a:endParaRPr lang="en-US" sz="1400" b="1" i="1" dirty="0">
              <a:solidFill>
                <a:schemeClr val="tx1"/>
              </a:solidFill>
              <a:cs typeface="Arial" charset="0"/>
            </a:endParaRPr>
          </a:p>
          <a:p>
            <a:pPr>
              <a:buClr>
                <a:srgbClr val="FF3300"/>
              </a:buClr>
              <a:buFont typeface="Arial" charset="0"/>
              <a:buChar char="•"/>
              <a:defRPr/>
            </a:pPr>
            <a:r>
              <a:rPr lang="fr-CA" sz="1400" b="1" i="1" dirty="0">
                <a:solidFill>
                  <a:schemeClr val="tx1"/>
                </a:solidFill>
                <a:cs typeface="Arial" charset="0"/>
              </a:rPr>
              <a:t> PME en situation de </a:t>
            </a:r>
            <a:r>
              <a:rPr lang="fr-CA" sz="1400" b="1" i="1" dirty="0" smtClean="0">
                <a:solidFill>
                  <a:schemeClr val="tx1"/>
                </a:solidFill>
                <a:cs typeface="Arial" charset="0"/>
              </a:rPr>
              <a:t>compétitivité</a:t>
            </a:r>
            <a:endParaRPr lang="fr-CA" sz="1400" b="1" i="1" dirty="0">
              <a:solidFill>
                <a:schemeClr val="tx1"/>
              </a:solidFill>
              <a:cs typeface="Arial" charset="0"/>
            </a:endParaRPr>
          </a:p>
          <a:p>
            <a:pPr>
              <a:buClr>
                <a:srgbClr val="FF3300"/>
              </a:buClr>
              <a:defRPr/>
            </a:pPr>
            <a:endParaRPr lang="fr-CA" sz="1400" b="1" i="1" dirty="0">
              <a:solidFill>
                <a:schemeClr val="tx1"/>
              </a:solidFill>
              <a:cs typeface="Arial" charset="0"/>
            </a:endParaRPr>
          </a:p>
          <a:p>
            <a:pPr>
              <a:buClr>
                <a:srgbClr val="FF3300"/>
              </a:buClr>
              <a:defRPr/>
            </a:pPr>
            <a:r>
              <a:rPr lang="fr-CA" sz="1200" b="1" i="1" dirty="0">
                <a:solidFill>
                  <a:schemeClr val="tx1"/>
                </a:solidFill>
                <a:cs typeface="Arial" charset="0"/>
              </a:rPr>
              <a:t>Enveloppe budgétaire de mise à niveau </a:t>
            </a:r>
          </a:p>
          <a:p>
            <a:pPr>
              <a:buClr>
                <a:srgbClr val="FF3300"/>
              </a:buClr>
              <a:defRPr/>
            </a:pPr>
            <a:r>
              <a:rPr lang="fr-CA" sz="1200" b="1" i="1" dirty="0" smtClean="0">
                <a:solidFill>
                  <a:schemeClr val="tx1"/>
                </a:solidFill>
                <a:cs typeface="Arial" charset="0"/>
              </a:rPr>
              <a:t>de 20 000 PME </a:t>
            </a:r>
            <a:r>
              <a:rPr lang="fr-CA" sz="1200" b="1" i="1" dirty="0">
                <a:solidFill>
                  <a:schemeClr val="tx1"/>
                </a:solidFill>
                <a:cs typeface="Arial" charset="0"/>
              </a:rPr>
              <a:t>algériennes </a:t>
            </a:r>
            <a:r>
              <a:rPr lang="fr-CA" sz="1200" b="1" i="1" dirty="0" smtClean="0">
                <a:solidFill>
                  <a:schemeClr val="tx1"/>
                </a:solidFill>
                <a:cs typeface="Arial" charset="0"/>
              </a:rPr>
              <a:t>au plan </a:t>
            </a:r>
            <a:endParaRPr lang="fr-CA" sz="1200" b="1" i="1" dirty="0">
              <a:solidFill>
                <a:schemeClr val="tx1"/>
              </a:solidFill>
              <a:cs typeface="Arial" charset="0"/>
            </a:endParaRPr>
          </a:p>
          <a:p>
            <a:pPr>
              <a:buClr>
                <a:srgbClr val="FF3300"/>
              </a:buClr>
              <a:defRPr/>
            </a:pPr>
            <a:r>
              <a:rPr lang="fr-CA" sz="1200" b="1" i="1" dirty="0">
                <a:solidFill>
                  <a:schemeClr val="tx1"/>
                </a:solidFill>
                <a:cs typeface="Arial" charset="0"/>
              </a:rPr>
              <a:t> 2010-2014 = 5 Milliards $ </a:t>
            </a:r>
            <a:r>
              <a:rPr lang="fr-CA" sz="1200" b="1" i="1" dirty="0" smtClean="0">
                <a:solidFill>
                  <a:schemeClr val="tx1"/>
                </a:solidFill>
                <a:cs typeface="Arial" charset="0"/>
              </a:rPr>
              <a:t>US </a:t>
            </a:r>
            <a:endParaRPr lang="en-US" sz="1200" b="1" i="1" dirty="0">
              <a:solidFill>
                <a:schemeClr val="tx1"/>
              </a:solidFill>
              <a:cs typeface="Arial" charset="0"/>
            </a:endParaRPr>
          </a:p>
          <a:p>
            <a:pPr>
              <a:buClr>
                <a:srgbClr val="F94563"/>
              </a:buClr>
              <a:buSzPct val="130000"/>
              <a:defRPr/>
            </a:pPr>
            <a:endParaRPr lang="fr-FR" sz="1200" b="1" i="1" dirty="0">
              <a:solidFill>
                <a:schemeClr val="tx1"/>
              </a:solidFill>
              <a:cs typeface="Arial" charset="0"/>
            </a:endParaRPr>
          </a:p>
          <a:p>
            <a:pPr>
              <a:buClr>
                <a:srgbClr val="F94563"/>
              </a:buClr>
              <a:buSzPct val="130000"/>
              <a:buFont typeface="Wingdings" pitchFamily="2" charset="2"/>
              <a:buNone/>
              <a:defRPr/>
            </a:pPr>
            <a:endParaRPr lang="fr-CA" sz="1200" dirty="0">
              <a:solidFill>
                <a:srgbClr val="FFFFFF"/>
              </a:solidFill>
              <a:cs typeface="Arial" charset="0"/>
            </a:endParaRPr>
          </a:p>
        </p:txBody>
      </p:sp>
      <p:sp>
        <p:nvSpPr>
          <p:cNvPr id="4103" name="AutoShape 7"/>
          <p:cNvSpPr>
            <a:spLocks noChangeArrowheads="1"/>
          </p:cNvSpPr>
          <p:nvPr/>
        </p:nvSpPr>
        <p:spPr bwMode="auto">
          <a:xfrm>
            <a:off x="1752631" y="908050"/>
            <a:ext cx="7248525" cy="1225550"/>
          </a:xfrm>
          <a:prstGeom prst="flowChartProcess">
            <a:avLst/>
          </a:prstGeom>
          <a:gradFill flip="none" rotWithShape="1">
            <a:gsLst>
              <a:gs pos="0">
                <a:srgbClr val="DDEBCF"/>
              </a:gs>
              <a:gs pos="50000">
                <a:srgbClr val="9CB86E"/>
              </a:gs>
              <a:gs pos="100000">
                <a:srgbClr val="156B13"/>
              </a:gs>
            </a:gsLst>
            <a:lin ang="0" scaled="1"/>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buClr>
                <a:srgbClr val="F94563"/>
              </a:buClr>
              <a:buSzPct val="130000"/>
              <a:defRPr/>
            </a:pPr>
            <a:endParaRPr lang="fr-FR" sz="1200" dirty="0"/>
          </a:p>
          <a:p>
            <a:pPr>
              <a:buClr>
                <a:srgbClr val="F94563"/>
              </a:buClr>
              <a:buSzPct val="130000"/>
              <a:buFont typeface="Wingdings" pitchFamily="2" charset="2"/>
              <a:buChar char="§"/>
              <a:defRPr/>
            </a:pPr>
            <a:r>
              <a:rPr lang="fr-FR" sz="1200" dirty="0"/>
              <a:t> </a:t>
            </a:r>
            <a:r>
              <a:rPr lang="fr-FR" sz="1400" b="1" i="1" dirty="0">
                <a:solidFill>
                  <a:schemeClr val="tx1"/>
                </a:solidFill>
              </a:rPr>
              <a:t>Transition vers l’économie de marché dans les années 90</a:t>
            </a:r>
          </a:p>
          <a:p>
            <a:pPr>
              <a:buClr>
                <a:srgbClr val="F94563"/>
              </a:buClr>
              <a:buSzPct val="130000"/>
              <a:buFont typeface="Wingdings" pitchFamily="2" charset="2"/>
              <a:buChar char="§"/>
              <a:defRPr/>
            </a:pPr>
            <a:r>
              <a:rPr lang="fr-FR" sz="1400" b="1" i="1" dirty="0">
                <a:solidFill>
                  <a:schemeClr val="tx1"/>
                </a:solidFill>
              </a:rPr>
              <a:t> Lancement d’un programme de réforme économique   </a:t>
            </a:r>
          </a:p>
          <a:p>
            <a:pPr>
              <a:buClr>
                <a:srgbClr val="F94563"/>
              </a:buClr>
              <a:buSzPct val="130000"/>
              <a:buFont typeface="Wingdings" pitchFamily="2" charset="2"/>
              <a:buChar char="§"/>
              <a:defRPr/>
            </a:pPr>
            <a:r>
              <a:rPr lang="fr-FR" sz="1400" b="1" i="1" dirty="0">
                <a:solidFill>
                  <a:schemeClr val="tx1"/>
                </a:solidFill>
              </a:rPr>
              <a:t> Différents accords commerciaux internationaux contractés par le gouvernement algérien </a:t>
            </a:r>
          </a:p>
          <a:p>
            <a:pPr>
              <a:buClr>
                <a:srgbClr val="F94563"/>
              </a:buClr>
              <a:buSzPct val="130000"/>
              <a:buFont typeface="Wingdings" pitchFamily="2" charset="2"/>
              <a:buChar char="§"/>
              <a:defRPr/>
            </a:pPr>
            <a:r>
              <a:rPr lang="fr-FR" sz="1400" b="1" i="1" dirty="0">
                <a:solidFill>
                  <a:schemeClr val="tx1"/>
                </a:solidFill>
              </a:rPr>
              <a:t> Écoulement phénoménal de produit et concurrence nationale et internationale </a:t>
            </a:r>
            <a:r>
              <a:rPr lang="fr-FR" sz="1400" b="1" i="1" dirty="0" smtClean="0">
                <a:solidFill>
                  <a:schemeClr val="tx1"/>
                </a:solidFill>
              </a:rPr>
              <a:t>féroce</a:t>
            </a:r>
          </a:p>
          <a:p>
            <a:pPr>
              <a:buClr>
                <a:srgbClr val="F94563"/>
              </a:buClr>
              <a:buSzPct val="130000"/>
              <a:buFont typeface="Wingdings" pitchFamily="2" charset="2"/>
              <a:buChar char="§"/>
              <a:defRPr/>
            </a:pPr>
            <a:r>
              <a:rPr lang="fr-FR" sz="1400" b="1" i="1" dirty="0" smtClean="0">
                <a:solidFill>
                  <a:schemeClr val="tx1"/>
                </a:solidFill>
              </a:rPr>
              <a:t>Lancement de trois programmes quinquennaux de développement économique  </a:t>
            </a:r>
            <a:endParaRPr lang="fr-FR" sz="1400" b="1" i="1" dirty="0">
              <a:solidFill>
                <a:schemeClr val="tx1"/>
              </a:solidFill>
            </a:endParaRPr>
          </a:p>
          <a:p>
            <a:pPr>
              <a:buClr>
                <a:srgbClr val="F94563"/>
              </a:buClr>
              <a:buSzPct val="130000"/>
              <a:buFont typeface="Wingdings" pitchFamily="2" charset="2"/>
              <a:buChar char="§"/>
              <a:defRPr/>
            </a:pPr>
            <a:endParaRPr lang="fr-CA" sz="1200" b="1" dirty="0"/>
          </a:p>
        </p:txBody>
      </p:sp>
      <p:sp>
        <p:nvSpPr>
          <p:cNvPr id="12308" name="Line 8"/>
          <p:cNvSpPr>
            <a:spLocks noChangeShapeType="1"/>
          </p:cNvSpPr>
          <p:nvPr/>
        </p:nvSpPr>
        <p:spPr bwMode="auto">
          <a:xfrm>
            <a:off x="5795963" y="692150"/>
            <a:ext cx="0" cy="215900"/>
          </a:xfrm>
          <a:prstGeom prst="line">
            <a:avLst/>
          </a:prstGeom>
          <a:noFill/>
          <a:ln w="38100">
            <a:solidFill>
              <a:schemeClr val="tx1"/>
            </a:solidFill>
            <a:round/>
            <a:headEnd/>
            <a:tailEnd type="triangle" w="med" len="med"/>
          </a:ln>
        </p:spPr>
        <p:txBody>
          <a:bodyPr/>
          <a:lstStyle/>
          <a:p>
            <a:endParaRPr lang="en-US"/>
          </a:p>
        </p:txBody>
      </p:sp>
      <p:sp>
        <p:nvSpPr>
          <p:cNvPr id="12309" name="Line 9"/>
          <p:cNvSpPr>
            <a:spLocks noChangeShapeType="1"/>
          </p:cNvSpPr>
          <p:nvPr/>
        </p:nvSpPr>
        <p:spPr bwMode="auto">
          <a:xfrm>
            <a:off x="5795963" y="5732463"/>
            <a:ext cx="0" cy="217487"/>
          </a:xfrm>
          <a:prstGeom prst="line">
            <a:avLst/>
          </a:prstGeom>
          <a:noFill/>
          <a:ln w="38100">
            <a:solidFill>
              <a:schemeClr val="tx1"/>
            </a:solidFill>
            <a:round/>
            <a:headEnd/>
            <a:tailEnd type="triangle" w="med" len="med"/>
          </a:ln>
        </p:spPr>
        <p:txBody>
          <a:bodyPr/>
          <a:lstStyle/>
          <a:p>
            <a:endParaRPr lang="en-US"/>
          </a:p>
        </p:txBody>
      </p:sp>
      <p:sp>
        <p:nvSpPr>
          <p:cNvPr id="12310" name="Line 10"/>
          <p:cNvSpPr>
            <a:spLocks noChangeShapeType="1"/>
          </p:cNvSpPr>
          <p:nvPr/>
        </p:nvSpPr>
        <p:spPr bwMode="auto">
          <a:xfrm>
            <a:off x="5795963" y="4652963"/>
            <a:ext cx="0" cy="215900"/>
          </a:xfrm>
          <a:prstGeom prst="line">
            <a:avLst/>
          </a:prstGeom>
          <a:noFill/>
          <a:ln w="38100">
            <a:solidFill>
              <a:schemeClr val="tx1"/>
            </a:solidFill>
            <a:round/>
            <a:headEnd/>
            <a:tailEnd type="triangle" w="med" len="med"/>
          </a:ln>
        </p:spPr>
        <p:txBody>
          <a:bodyPr/>
          <a:lstStyle/>
          <a:p>
            <a:endParaRPr lang="en-US"/>
          </a:p>
        </p:txBody>
      </p:sp>
      <p:sp>
        <p:nvSpPr>
          <p:cNvPr id="12311" name="Line 11"/>
          <p:cNvSpPr>
            <a:spLocks noChangeShapeType="1"/>
          </p:cNvSpPr>
          <p:nvPr/>
        </p:nvSpPr>
        <p:spPr bwMode="auto">
          <a:xfrm>
            <a:off x="1476375" y="2420938"/>
            <a:ext cx="0" cy="360362"/>
          </a:xfrm>
          <a:prstGeom prst="line">
            <a:avLst/>
          </a:prstGeom>
          <a:noFill/>
          <a:ln w="38100">
            <a:solidFill>
              <a:schemeClr val="tx1"/>
            </a:solidFill>
            <a:prstDash val="dashDot"/>
            <a:round/>
            <a:headEnd/>
            <a:tailEnd type="triangle" w="med" len="med"/>
          </a:ln>
        </p:spPr>
        <p:txBody>
          <a:bodyPr/>
          <a:lstStyle/>
          <a:p>
            <a:endParaRPr lang="en-US"/>
          </a:p>
        </p:txBody>
      </p:sp>
      <p:sp>
        <p:nvSpPr>
          <p:cNvPr id="12312" name="Line 12"/>
          <p:cNvSpPr>
            <a:spLocks noChangeShapeType="1"/>
          </p:cNvSpPr>
          <p:nvPr/>
        </p:nvSpPr>
        <p:spPr bwMode="auto">
          <a:xfrm flipV="1">
            <a:off x="3203575" y="2420938"/>
            <a:ext cx="0" cy="1079500"/>
          </a:xfrm>
          <a:prstGeom prst="line">
            <a:avLst/>
          </a:prstGeom>
          <a:noFill/>
          <a:ln w="38100">
            <a:solidFill>
              <a:schemeClr val="tx1"/>
            </a:solidFill>
            <a:prstDash val="dashDot"/>
            <a:round/>
            <a:headEnd/>
            <a:tailEnd/>
          </a:ln>
        </p:spPr>
        <p:txBody>
          <a:bodyPr/>
          <a:lstStyle/>
          <a:p>
            <a:endParaRPr lang="en-US"/>
          </a:p>
        </p:txBody>
      </p:sp>
      <p:sp>
        <p:nvSpPr>
          <p:cNvPr id="12313" name="Line 13"/>
          <p:cNvSpPr>
            <a:spLocks noChangeShapeType="1"/>
          </p:cNvSpPr>
          <p:nvPr/>
        </p:nvSpPr>
        <p:spPr bwMode="auto">
          <a:xfrm flipH="1">
            <a:off x="1476375" y="2420938"/>
            <a:ext cx="1727200" cy="0"/>
          </a:xfrm>
          <a:prstGeom prst="line">
            <a:avLst/>
          </a:prstGeom>
          <a:noFill/>
          <a:ln w="38100">
            <a:solidFill>
              <a:schemeClr val="tx1"/>
            </a:solidFill>
            <a:prstDash val="dashDot"/>
            <a:round/>
            <a:headEnd/>
            <a:tailEnd/>
          </a:ln>
        </p:spPr>
        <p:txBody>
          <a:bodyPr/>
          <a:lstStyle/>
          <a:p>
            <a:endParaRPr lang="en-US"/>
          </a:p>
        </p:txBody>
      </p:sp>
      <p:sp>
        <p:nvSpPr>
          <p:cNvPr id="12314" name="Line 14"/>
          <p:cNvSpPr>
            <a:spLocks noChangeShapeType="1"/>
          </p:cNvSpPr>
          <p:nvPr/>
        </p:nvSpPr>
        <p:spPr bwMode="auto">
          <a:xfrm>
            <a:off x="5867400" y="2133600"/>
            <a:ext cx="0" cy="215900"/>
          </a:xfrm>
          <a:prstGeom prst="line">
            <a:avLst/>
          </a:prstGeom>
          <a:noFill/>
          <a:ln w="38100">
            <a:solidFill>
              <a:schemeClr val="tx1"/>
            </a:solidFill>
            <a:round/>
            <a:headEnd/>
            <a:tailEnd type="triangle" w="med" len="med"/>
          </a:ln>
        </p:spPr>
        <p:txBody>
          <a:bodyPr/>
          <a:lstStyle/>
          <a:p>
            <a:endParaRPr lang="en-US"/>
          </a:p>
        </p:txBody>
      </p:sp>
      <p:grpSp>
        <p:nvGrpSpPr>
          <p:cNvPr id="12315" name="Group 2"/>
          <p:cNvGrpSpPr>
            <a:grpSpLocks/>
          </p:cNvGrpSpPr>
          <p:nvPr/>
        </p:nvGrpSpPr>
        <p:grpSpPr bwMode="auto">
          <a:xfrm>
            <a:off x="0" y="6210300"/>
            <a:ext cx="1000125" cy="647700"/>
            <a:chOff x="567" y="0"/>
            <a:chExt cx="1217" cy="408"/>
          </a:xfrm>
        </p:grpSpPr>
        <p:pic>
          <p:nvPicPr>
            <p:cNvPr id="12319" name="Picture 3"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2320" name="Picture 4"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sp>
        <p:nvSpPr>
          <p:cNvPr id="12316" name="ZoneTexte 18"/>
          <p:cNvSpPr txBox="1">
            <a:spLocks noChangeArrowheads="1"/>
          </p:cNvSpPr>
          <p:nvPr/>
        </p:nvSpPr>
        <p:spPr bwMode="auto">
          <a:xfrm>
            <a:off x="-71438" y="357188"/>
            <a:ext cx="3347294" cy="369332"/>
          </a:xfrm>
          <a:prstGeom prst="rect">
            <a:avLst/>
          </a:prstGeom>
          <a:noFill/>
          <a:ln w="9525">
            <a:noFill/>
            <a:miter lim="800000"/>
            <a:headEnd/>
            <a:tailEnd/>
          </a:ln>
        </p:spPr>
        <p:txBody>
          <a:bodyPr wrap="square">
            <a:spAutoFit/>
          </a:bodyPr>
          <a:lstStyle/>
          <a:p>
            <a:r>
              <a:rPr lang="fr-CA" b="1" dirty="0" smtClean="0">
                <a:solidFill>
                  <a:srgbClr val="FF0000"/>
                </a:solidFill>
              </a:rPr>
              <a:t>Statistique :</a:t>
            </a:r>
            <a:r>
              <a:rPr lang="fr-CA" dirty="0" smtClean="0">
                <a:solidFill>
                  <a:srgbClr val="FF0000"/>
                </a:solidFill>
              </a:rPr>
              <a:t> </a:t>
            </a:r>
            <a:r>
              <a:rPr lang="fr-CA" b="1" dirty="0" smtClean="0">
                <a:solidFill>
                  <a:srgbClr val="0000CC"/>
                </a:solidFill>
              </a:rPr>
              <a:t>décembre 2010   </a:t>
            </a:r>
            <a:endParaRPr lang="en-US" b="1" dirty="0">
              <a:solidFill>
                <a:srgbClr val="0000CC"/>
              </a:solidFill>
            </a:endParaRPr>
          </a:p>
        </p:txBody>
      </p:sp>
      <p:sp>
        <p:nvSpPr>
          <p:cNvPr id="12317" name="ZoneTexte 19"/>
          <p:cNvSpPr txBox="1">
            <a:spLocks noChangeArrowheads="1"/>
          </p:cNvSpPr>
          <p:nvPr/>
        </p:nvSpPr>
        <p:spPr bwMode="auto">
          <a:xfrm>
            <a:off x="-71469" y="642918"/>
            <a:ext cx="1857387" cy="954107"/>
          </a:xfrm>
          <a:prstGeom prst="rect">
            <a:avLst/>
          </a:prstGeom>
          <a:noFill/>
          <a:ln w="9525">
            <a:noFill/>
            <a:miter lim="800000"/>
            <a:headEnd/>
            <a:tailEnd/>
          </a:ln>
        </p:spPr>
        <p:txBody>
          <a:bodyPr wrap="square">
            <a:spAutoFit/>
          </a:bodyPr>
          <a:lstStyle/>
          <a:p>
            <a:r>
              <a:rPr lang="fr-CA" sz="1100" b="1" dirty="0" smtClean="0">
                <a:solidFill>
                  <a:srgbClr val="FF0000"/>
                </a:solidFill>
              </a:rPr>
              <a:t>Source </a:t>
            </a:r>
            <a:r>
              <a:rPr lang="fr-CA" sz="1100" b="1" dirty="0">
                <a:solidFill>
                  <a:srgbClr val="FF0000"/>
                </a:solidFill>
              </a:rPr>
              <a:t>:</a:t>
            </a:r>
            <a:r>
              <a:rPr lang="fr-CA" sz="1100" b="1" dirty="0"/>
              <a:t> </a:t>
            </a:r>
            <a:endParaRPr lang="fr-CA" sz="1100" b="1" dirty="0" smtClean="0"/>
          </a:p>
          <a:p>
            <a:pPr algn="just"/>
            <a:r>
              <a:rPr lang="fr-CA" sz="900" dirty="0" smtClean="0"/>
              <a:t>Bulletin d’information statistique  de la PME </a:t>
            </a:r>
            <a:r>
              <a:rPr lang="en-CA" sz="900" dirty="0" smtClean="0"/>
              <a:t>N</a:t>
            </a:r>
            <a:r>
              <a:rPr lang="en-CA" sz="900" baseline="30000" dirty="0" smtClean="0"/>
              <a:t>o </a:t>
            </a:r>
            <a:r>
              <a:rPr lang="fr-CA" sz="900" dirty="0" smtClean="0"/>
              <a:t>18,  Ministère de l’industrie, de la PME et de la  promotion de  l’investissement, Algérie  </a:t>
            </a:r>
            <a:endParaRPr lang="en-US" sz="900" dirty="0"/>
          </a:p>
        </p:txBody>
      </p:sp>
      <p:sp>
        <p:nvSpPr>
          <p:cNvPr id="20" name="Espace réservé du numéro de diapositive 19"/>
          <p:cNvSpPr>
            <a:spLocks noGrp="1"/>
          </p:cNvSpPr>
          <p:nvPr>
            <p:ph type="sldNum" sz="quarter" idx="12"/>
          </p:nvPr>
        </p:nvSpPr>
        <p:spPr>
          <a:xfrm>
            <a:off x="8643938" y="6572250"/>
            <a:ext cx="500062" cy="285750"/>
          </a:xfrm>
        </p:spPr>
        <p:txBody>
          <a:bodyPr/>
          <a:lstStyle/>
          <a:p>
            <a:pPr>
              <a:defRPr/>
            </a:pPr>
            <a:fld id="{6653CF0A-EC6E-446B-8ABA-9D10C00E579C}"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928688"/>
            <a:ext cx="7311727" cy="37861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053" name="ZoneTexte 20"/>
          <p:cNvSpPr txBox="1">
            <a:spLocks noChangeArrowheads="1"/>
          </p:cNvSpPr>
          <p:nvPr/>
        </p:nvSpPr>
        <p:spPr bwMode="auto">
          <a:xfrm>
            <a:off x="428625" y="214313"/>
            <a:ext cx="7358063" cy="554037"/>
          </a:xfrm>
          <a:prstGeom prst="rect">
            <a:avLst/>
          </a:prstGeom>
          <a:noFill/>
          <a:ln w="9525">
            <a:noFill/>
            <a:miter lim="800000"/>
            <a:headEnd/>
            <a:tailEnd/>
          </a:ln>
        </p:spPr>
        <p:txBody>
          <a:bodyPr>
            <a:spAutoFit/>
          </a:bodyPr>
          <a:lstStyle/>
          <a:p>
            <a:pPr algn="ctr"/>
            <a:r>
              <a:rPr lang="fr-CA" sz="3000" b="1" i="1" dirty="0">
                <a:solidFill>
                  <a:srgbClr val="0308E7"/>
                </a:solidFill>
                <a:latin typeface="Franklin Gothic Demi" pitchFamily="34" charset="0"/>
              </a:rPr>
              <a:t>Cadre conceptuel du projet de recherche  </a:t>
            </a:r>
            <a:endParaRPr lang="en-US" sz="3000" b="1" i="1" dirty="0">
              <a:solidFill>
                <a:srgbClr val="0308E7"/>
              </a:solidFill>
              <a:latin typeface="Franklin Gothic Demi" pitchFamily="34" charset="0"/>
            </a:endParaRPr>
          </a:p>
        </p:txBody>
      </p:sp>
      <p:sp>
        <p:nvSpPr>
          <p:cNvPr id="26630" name="Espace réservé du numéro de diapositive 18"/>
          <p:cNvSpPr>
            <a:spLocks noGrp="1"/>
          </p:cNvSpPr>
          <p:nvPr>
            <p:ph type="sldNum" sz="quarter" idx="12"/>
          </p:nvPr>
        </p:nvSpPr>
        <p:spPr/>
        <p:txBody>
          <a:bodyPr/>
          <a:lstStyle/>
          <a:p>
            <a:pPr>
              <a:defRPr/>
            </a:pPr>
            <a:fld id="{69F091F7-5F6B-4148-8010-41106900D077}" type="slidenum">
              <a:rPr lang="fr-CA" smtClean="0">
                <a:latin typeface="Arial" charset="0"/>
              </a:rPr>
              <a:pPr>
                <a:defRPr/>
              </a:pPr>
              <a:t>40</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2062"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063"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2058"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059"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060"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061"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71688" name="Object 8"/>
          <p:cNvGraphicFramePr>
            <a:graphicFrameLocks noChangeAspect="1"/>
          </p:cNvGraphicFramePr>
          <p:nvPr/>
        </p:nvGraphicFramePr>
        <p:xfrm>
          <a:off x="971600" y="1146448"/>
          <a:ext cx="8424936" cy="5522912"/>
        </p:xfrm>
        <a:graphic>
          <a:graphicData uri="http://schemas.openxmlformats.org/presentationml/2006/ole">
            <mc:AlternateContent xmlns:mc="http://schemas.openxmlformats.org/markup-compatibility/2006">
              <mc:Choice xmlns:v="urn:schemas-microsoft-com:vml" Requires="v">
                <p:oleObj spid="_x0000_s295941" name="Document" r:id="rId11" imgW="6031088" imgH="5523186" progId="Word.Document.12">
                  <p:embed/>
                </p:oleObj>
              </mc:Choice>
              <mc:Fallback>
                <p:oleObj name="Document" r:id="rId11" imgW="6031088" imgH="5523186" progId="Word.Document.12">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00" y="1146448"/>
                        <a:ext cx="8424936" cy="55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241300" y="692696"/>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8197" name="ZoneTexte 20"/>
          <p:cNvSpPr txBox="1">
            <a:spLocks noChangeArrowheads="1"/>
          </p:cNvSpPr>
          <p:nvPr/>
        </p:nvSpPr>
        <p:spPr bwMode="auto">
          <a:xfrm>
            <a:off x="2044984" y="-24"/>
            <a:ext cx="5560497" cy="707886"/>
          </a:xfrm>
          <a:prstGeom prst="rect">
            <a:avLst/>
          </a:prstGeom>
          <a:noFill/>
          <a:ln w="9525">
            <a:noFill/>
            <a:miter lim="800000"/>
            <a:headEnd/>
            <a:tailEnd/>
          </a:ln>
        </p:spPr>
        <p:txBody>
          <a:bodyPr wrap="none">
            <a:spAutoFit/>
          </a:bodyPr>
          <a:lstStyle/>
          <a:p>
            <a:pPr algn="ctr"/>
            <a:r>
              <a:rPr lang="fr-FR" sz="2000" b="1" i="1" dirty="0" smtClean="0">
                <a:solidFill>
                  <a:srgbClr val="0000FF"/>
                </a:solidFill>
              </a:rPr>
              <a:t>« </a:t>
            </a:r>
            <a:r>
              <a:rPr lang="fr-FR" sz="2000" b="1" i="1" dirty="0" smtClean="0">
                <a:solidFill>
                  <a:srgbClr val="0000FF"/>
                </a:solidFill>
                <a:latin typeface="Franklin Gothic Demi" pitchFamily="34" charset="0"/>
              </a:rPr>
              <a:t>VÉRIFICATION DE L’HYPOTHÈSE ( </a:t>
            </a:r>
            <a:r>
              <a:rPr lang="fr-FR" sz="2000" b="1" i="1" dirty="0" smtClean="0">
                <a:solidFill>
                  <a:srgbClr val="C00000"/>
                </a:solidFill>
                <a:latin typeface="Franklin Gothic Demi" pitchFamily="34" charset="0"/>
              </a:rPr>
              <a:t>H1)</a:t>
            </a:r>
            <a:r>
              <a:rPr lang="fr-FR" sz="2000" b="1" i="1" dirty="0" smtClean="0">
                <a:solidFill>
                  <a:srgbClr val="0000FF"/>
                </a:solidFill>
              </a:rPr>
              <a:t> »</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Exemple </a:t>
            </a:r>
            <a:r>
              <a:rPr lang="fr-FR" sz="2000" b="1" i="1" dirty="0">
                <a:solidFill>
                  <a:srgbClr val="FF0000"/>
                </a:solidFill>
                <a:latin typeface="Franklin Gothic Demi" pitchFamily="34" charset="0"/>
              </a:rPr>
              <a:t>du modèle empirique traité par </a:t>
            </a:r>
            <a:r>
              <a:rPr lang="fr-FR" sz="2000" b="1" i="1" dirty="0">
                <a:solidFill>
                  <a:srgbClr val="FF0000"/>
                </a:solidFill>
              </a:rPr>
              <a:t>«MES</a:t>
            </a:r>
            <a:r>
              <a:rPr lang="fr-FR" sz="2000" b="1" i="1" dirty="0" smtClean="0">
                <a:solidFill>
                  <a:srgbClr val="FF0000"/>
                </a:solidFill>
              </a:rPr>
              <a:t>»</a:t>
            </a:r>
            <a:endParaRPr lang="fr-FR" sz="2000" b="1" i="1" dirty="0">
              <a:solidFill>
                <a:srgbClr val="FF0000"/>
              </a:solidFill>
            </a:endParaRPr>
          </a:p>
        </p:txBody>
      </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41</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1" name="ZoneTexte 20"/>
          <p:cNvSpPr txBox="1"/>
          <p:nvPr/>
        </p:nvSpPr>
        <p:spPr>
          <a:xfrm>
            <a:off x="467544" y="2348880"/>
            <a:ext cx="8532440" cy="3170099"/>
          </a:xfrm>
          <a:prstGeom prst="rect">
            <a:avLst/>
          </a:prstGeom>
          <a:noFill/>
        </p:spPr>
        <p:txBody>
          <a:bodyPr wrap="square" rtlCol="0">
            <a:spAutoFit/>
          </a:bodyPr>
          <a:lstStyle/>
          <a:p>
            <a:pPr algn="ctr"/>
            <a:r>
              <a:rPr lang="fr-FR" sz="1400" b="1" dirty="0" smtClean="0">
                <a:solidFill>
                  <a:srgbClr val="C00000"/>
                </a:solidFill>
                <a:latin typeface="Cambria" pitchFamily="18" charset="0"/>
              </a:rPr>
              <a:t>Étape 5:</a:t>
            </a:r>
            <a:r>
              <a:rPr lang="fr-FR" sz="1400" b="1" dirty="0" smtClean="0">
                <a:solidFill>
                  <a:srgbClr val="FF0000"/>
                </a:solidFill>
                <a:latin typeface="Cambria" pitchFamily="18" charset="0"/>
              </a:rPr>
              <a:t> </a:t>
            </a:r>
            <a:r>
              <a:rPr lang="fr-FR" sz="1400" b="1" i="1" dirty="0" smtClean="0">
                <a:solidFill>
                  <a:srgbClr val="0308E7"/>
                </a:solidFill>
                <a:latin typeface="Franklin Gothic Demi" pitchFamily="34" charset="0"/>
              </a:rPr>
              <a:t>pour juger la performance, l’analyse des résultats sera faite sur deux critères de décision .   </a:t>
            </a:r>
          </a:p>
          <a:p>
            <a:endParaRPr lang="fr-FR" sz="1400" b="1" dirty="0" smtClean="0">
              <a:solidFill>
                <a:srgbClr val="0000CC"/>
              </a:solidFill>
              <a:latin typeface="Cambria" pitchFamily="18" charset="0"/>
            </a:endParaRPr>
          </a:p>
          <a:p>
            <a:pPr algn="just"/>
            <a:r>
              <a:rPr lang="fr-CA" sz="1200" b="1" dirty="0" smtClean="0">
                <a:solidFill>
                  <a:srgbClr val="FF0000"/>
                </a:solidFill>
              </a:rPr>
              <a:t>Critère de décision 1 :</a:t>
            </a:r>
            <a:r>
              <a:rPr lang="fr-CA" sz="1200" dirty="0" smtClean="0"/>
              <a:t> </a:t>
            </a:r>
          </a:p>
          <a:p>
            <a:pPr algn="just"/>
            <a:endParaRPr lang="fr-FR" sz="1200" b="1" dirty="0" smtClean="0">
              <a:solidFill>
                <a:srgbClr val="0000CC"/>
              </a:solidFill>
              <a:latin typeface="Cambria" pitchFamily="18" charset="0"/>
            </a:endParaRPr>
          </a:p>
          <a:p>
            <a:pPr algn="just"/>
            <a:r>
              <a:rPr lang="fr-FR" sz="1400" b="1" i="1" dirty="0" smtClean="0">
                <a:solidFill>
                  <a:srgbClr val="0308E7"/>
                </a:solidFill>
                <a:latin typeface="Franklin Gothic Demi" pitchFamily="34" charset="0"/>
              </a:rPr>
              <a:t>Vérification du coefficient de régression </a:t>
            </a:r>
            <a:r>
              <a:rPr lang="fr-FR" sz="1200" b="1" dirty="0" smtClean="0">
                <a:solidFill>
                  <a:srgbClr val="FF0000"/>
                </a:solidFill>
                <a:latin typeface="Cambria" pitchFamily="18" charset="0"/>
              </a:rPr>
              <a:t>« </a:t>
            </a:r>
            <a:r>
              <a:rPr lang="fr-CA" sz="1200" b="1" dirty="0" smtClean="0">
                <a:solidFill>
                  <a:srgbClr val="FF0000"/>
                </a:solidFill>
                <a:sym typeface="Symbol" pitchFamily="18" charset="2"/>
              </a:rPr>
              <a:t> </a:t>
            </a:r>
            <a:r>
              <a:rPr lang="fr-CA" sz="1200" b="1" dirty="0" smtClean="0">
                <a:solidFill>
                  <a:srgbClr val="FF0000"/>
                </a:solidFill>
              </a:rPr>
              <a:t>» </a:t>
            </a:r>
            <a:r>
              <a:rPr lang="fr-FR" sz="1200" b="1" dirty="0" smtClean="0">
                <a:latin typeface="Cambria" pitchFamily="18" charset="0"/>
              </a:rPr>
              <a:t>:</a:t>
            </a:r>
            <a:r>
              <a:rPr lang="fr-FR" sz="1200" b="1" dirty="0" smtClean="0"/>
              <a:t> </a:t>
            </a:r>
            <a:r>
              <a:rPr lang="fr-FR" sz="1200" dirty="0" smtClean="0"/>
              <a:t>si les coefficients de régression, pris isolement, obtenus des autres construits « </a:t>
            </a:r>
            <a:r>
              <a:rPr lang="fr-FR" sz="1200" b="1" dirty="0" smtClean="0"/>
              <a:t>Ex.</a:t>
            </a:r>
            <a:r>
              <a:rPr lang="fr-FR" sz="1200" dirty="0" smtClean="0"/>
              <a:t> </a:t>
            </a:r>
            <a:r>
              <a:rPr lang="fr-FR" sz="1200" b="1" dirty="0" smtClean="0">
                <a:solidFill>
                  <a:srgbClr val="0000CC"/>
                </a:solidFill>
              </a:rPr>
              <a:t>H1a</a:t>
            </a:r>
            <a:r>
              <a:rPr lang="fr-FR" sz="1200" dirty="0" smtClean="0"/>
              <a:t>, </a:t>
            </a:r>
            <a:r>
              <a:rPr lang="fr-FR" sz="1200" dirty="0" smtClean="0">
                <a:solidFill>
                  <a:srgbClr val="C00000"/>
                </a:solidFill>
              </a:rPr>
              <a:t>facteur gestion de la qualité</a:t>
            </a:r>
            <a:r>
              <a:rPr lang="fr-FR" sz="1200" dirty="0" smtClean="0"/>
              <a:t>» sont supérieurs à ceux se rapportant à la vérification de ce facteur dans l’hypothèse générale « </a:t>
            </a:r>
            <a:r>
              <a:rPr lang="fr-FR" sz="1200" b="1" dirty="0" smtClean="0">
                <a:solidFill>
                  <a:srgbClr val="0000CC"/>
                </a:solidFill>
              </a:rPr>
              <a:t>H1</a:t>
            </a:r>
            <a:r>
              <a:rPr lang="fr-FR" sz="1200" b="1" dirty="0" smtClean="0"/>
              <a:t> »</a:t>
            </a:r>
            <a:r>
              <a:rPr lang="fr-FR" sz="1200" dirty="0" smtClean="0"/>
              <a:t>, nous pouvons conclure que le construit concerné </a:t>
            </a:r>
            <a:r>
              <a:rPr lang="fr-FR" sz="1200" dirty="0" smtClean="0">
                <a:solidFill>
                  <a:srgbClr val="FF0000"/>
                </a:solidFill>
              </a:rPr>
              <a:t>« </a:t>
            </a:r>
            <a:r>
              <a:rPr lang="fr-FR" sz="1200" b="1" dirty="0" smtClean="0">
                <a:solidFill>
                  <a:srgbClr val="FF0000"/>
                </a:solidFill>
              </a:rPr>
              <a:t>Ex.</a:t>
            </a:r>
            <a:r>
              <a:rPr lang="fr-FR" sz="1200" dirty="0" smtClean="0">
                <a:solidFill>
                  <a:srgbClr val="FF0000"/>
                </a:solidFill>
              </a:rPr>
              <a:t> </a:t>
            </a:r>
            <a:r>
              <a:rPr lang="fr-FR" sz="1200" dirty="0" smtClean="0">
                <a:solidFill>
                  <a:srgbClr val="C00000"/>
                </a:solidFill>
              </a:rPr>
              <a:t>facteur gestion de la qualité </a:t>
            </a:r>
            <a:r>
              <a:rPr lang="fr-FR" sz="1200" dirty="0" smtClean="0"/>
              <a:t>» constitue un facteur prépondérant. Dans le cas contraire, le facteur concerné constitue un facteur de moindre importance.</a:t>
            </a:r>
          </a:p>
          <a:p>
            <a:endParaRPr lang="fr-FR" sz="1200" dirty="0" smtClean="0"/>
          </a:p>
          <a:p>
            <a:r>
              <a:rPr lang="fr-CA" sz="1200" b="1" dirty="0" smtClean="0">
                <a:solidFill>
                  <a:srgbClr val="FF0000"/>
                </a:solidFill>
              </a:rPr>
              <a:t>Critère de décision  2 : </a:t>
            </a:r>
          </a:p>
          <a:p>
            <a:endParaRPr lang="fr-FR" sz="1200" b="1" dirty="0" smtClean="0">
              <a:solidFill>
                <a:srgbClr val="0000CC"/>
              </a:solidFill>
              <a:latin typeface="Cambria" pitchFamily="18" charset="0"/>
            </a:endParaRPr>
          </a:p>
          <a:p>
            <a:pPr algn="just"/>
            <a:r>
              <a:rPr lang="fr-FR" sz="1400" b="1" i="1" dirty="0" smtClean="0">
                <a:solidFill>
                  <a:srgbClr val="0308E7"/>
                </a:solidFill>
                <a:latin typeface="Franklin Gothic Demi" pitchFamily="34" charset="0"/>
              </a:rPr>
              <a:t>Vérification du coefficient de régression </a:t>
            </a:r>
            <a:r>
              <a:rPr lang="fr-FR" sz="1200" b="1" dirty="0" smtClean="0">
                <a:solidFill>
                  <a:srgbClr val="FF0000"/>
                </a:solidFill>
                <a:latin typeface="Cambria" pitchFamily="18" charset="0"/>
              </a:rPr>
              <a:t>« </a:t>
            </a:r>
            <a:r>
              <a:rPr lang="fr-CA" sz="1200" b="1" dirty="0" smtClean="0">
                <a:solidFill>
                  <a:srgbClr val="FF0000"/>
                </a:solidFill>
                <a:sym typeface="Symbol" pitchFamily="18" charset="2"/>
              </a:rPr>
              <a:t> </a:t>
            </a:r>
            <a:r>
              <a:rPr lang="fr-CA" sz="1200" b="1" dirty="0" smtClean="0">
                <a:solidFill>
                  <a:srgbClr val="FF0000"/>
                </a:solidFill>
              </a:rPr>
              <a:t>»</a:t>
            </a:r>
            <a:r>
              <a:rPr lang="fr-FR" sz="1200" b="1" dirty="0" smtClean="0">
                <a:solidFill>
                  <a:srgbClr val="0000CC"/>
                </a:solidFill>
                <a:latin typeface="Cambria" pitchFamily="18" charset="0"/>
              </a:rPr>
              <a:t> </a:t>
            </a:r>
            <a:r>
              <a:rPr lang="fr-FR" sz="1200" b="1" dirty="0" smtClean="0">
                <a:latin typeface="Cambria" pitchFamily="18" charset="0"/>
              </a:rPr>
              <a:t>:</a:t>
            </a:r>
            <a:r>
              <a:rPr lang="fr-FR" sz="1200" b="1" dirty="0" smtClean="0"/>
              <a:t> </a:t>
            </a:r>
            <a:r>
              <a:rPr lang="fr-FR" sz="1200" dirty="0" smtClean="0"/>
              <a:t>tout en excluant le construit concerné « </a:t>
            </a:r>
            <a:r>
              <a:rPr lang="fr-FR" sz="1200" b="1" dirty="0" smtClean="0"/>
              <a:t>Ex.</a:t>
            </a:r>
            <a:r>
              <a:rPr lang="fr-FR" sz="1200" dirty="0" smtClean="0"/>
              <a:t> </a:t>
            </a:r>
            <a:r>
              <a:rPr lang="fr-FR" sz="1200" b="1" dirty="0" smtClean="0">
                <a:solidFill>
                  <a:srgbClr val="0000CC"/>
                </a:solidFill>
              </a:rPr>
              <a:t>H1a</a:t>
            </a:r>
            <a:r>
              <a:rPr lang="fr-FR" sz="1200" dirty="0" smtClean="0">
                <a:solidFill>
                  <a:srgbClr val="FF0000"/>
                </a:solidFill>
              </a:rPr>
              <a:t>, </a:t>
            </a:r>
            <a:r>
              <a:rPr lang="fr-FR" sz="1200" dirty="0" smtClean="0">
                <a:solidFill>
                  <a:srgbClr val="C00000"/>
                </a:solidFill>
              </a:rPr>
              <a:t>gestion de la qualité</a:t>
            </a:r>
            <a:r>
              <a:rPr lang="fr-FR" sz="1200" dirty="0" smtClean="0"/>
              <a:t>», si les coefficients de régression obtenus des autres hypothèses « facteurs » (Ex. H1b, H1c, H1d, H1e, …etc.), sont inférieurs à ceux se rapportant à la vérification de l’hypothèse générale « </a:t>
            </a:r>
            <a:r>
              <a:rPr lang="fr-FR" sz="1200" b="1" dirty="0" smtClean="0">
                <a:solidFill>
                  <a:srgbClr val="0000CC"/>
                </a:solidFill>
              </a:rPr>
              <a:t>H1</a:t>
            </a:r>
            <a:r>
              <a:rPr lang="fr-FR" sz="1200" b="1" dirty="0" smtClean="0"/>
              <a:t> »</a:t>
            </a:r>
            <a:r>
              <a:rPr lang="fr-FR" sz="1200" dirty="0" smtClean="0"/>
              <a:t>, nous pouvons conclure que le facteur concerné « </a:t>
            </a:r>
            <a:r>
              <a:rPr lang="fr-FR" sz="1200" b="1" dirty="0" smtClean="0"/>
              <a:t>Ex.</a:t>
            </a:r>
            <a:r>
              <a:rPr lang="fr-FR" sz="1200" dirty="0" smtClean="0"/>
              <a:t> </a:t>
            </a:r>
            <a:r>
              <a:rPr lang="fr-FR" sz="1200" b="1" dirty="0" smtClean="0">
                <a:solidFill>
                  <a:srgbClr val="0000CC"/>
                </a:solidFill>
              </a:rPr>
              <a:t>H1a</a:t>
            </a:r>
            <a:r>
              <a:rPr lang="fr-FR" sz="1200" dirty="0" smtClean="0">
                <a:solidFill>
                  <a:srgbClr val="FF0000"/>
                </a:solidFill>
              </a:rPr>
              <a:t>, </a:t>
            </a:r>
            <a:r>
              <a:rPr lang="fr-FR" sz="1200" dirty="0" smtClean="0">
                <a:solidFill>
                  <a:srgbClr val="C00000"/>
                </a:solidFill>
              </a:rPr>
              <a:t>gestion de la qualité</a:t>
            </a:r>
            <a:r>
              <a:rPr lang="fr-FR" sz="1200" dirty="0" smtClean="0"/>
              <a:t>» constitue un facteur prépondérant. Dans le cas contraire, le facteur concerné constitue un facteur de moindre importance.</a:t>
            </a:r>
          </a:p>
        </p:txBody>
      </p:sp>
      <p:sp>
        <p:nvSpPr>
          <p:cNvPr id="24" name="Rectangle 23"/>
          <p:cNvSpPr/>
          <p:nvPr/>
        </p:nvSpPr>
        <p:spPr>
          <a:xfrm>
            <a:off x="395536" y="1052736"/>
            <a:ext cx="8496944" cy="1015663"/>
          </a:xfrm>
          <a:prstGeom prst="rect">
            <a:avLst/>
          </a:prstGeom>
        </p:spPr>
        <p:txBody>
          <a:bodyPr wrap="square">
            <a:spAutoFit/>
          </a:bodyPr>
          <a:lstStyle/>
          <a:p>
            <a:pPr algn="ctr"/>
            <a:r>
              <a:rPr lang="fr-FR" sz="1600" b="1" dirty="0" smtClean="0">
                <a:solidFill>
                  <a:srgbClr val="FF0000"/>
                </a:solidFill>
              </a:rPr>
              <a:t>Axe 3 : </a:t>
            </a:r>
            <a:r>
              <a:rPr lang="fr-CA" sz="1600" b="1" i="1" dirty="0" smtClean="0">
                <a:solidFill>
                  <a:srgbClr val="0308E7"/>
                </a:solidFill>
                <a:latin typeface="Franklin Gothic Demi" pitchFamily="34" charset="0"/>
              </a:rPr>
              <a:t>La méthodes de « différences de coefficients » </a:t>
            </a:r>
            <a:r>
              <a:rPr lang="fr-FR" sz="1600" b="1" i="1" dirty="0" smtClean="0">
                <a:solidFill>
                  <a:srgbClr val="0308E7"/>
                </a:solidFill>
                <a:latin typeface="Franklin Gothic Demi" pitchFamily="34" charset="0"/>
              </a:rPr>
              <a:t>de régression </a:t>
            </a:r>
            <a:r>
              <a:rPr lang="fr-FR" sz="1600" b="1" dirty="0" smtClean="0">
                <a:solidFill>
                  <a:srgbClr val="FF0000"/>
                </a:solidFill>
                <a:latin typeface="Cambria" pitchFamily="18" charset="0"/>
              </a:rPr>
              <a:t>« </a:t>
            </a:r>
            <a:r>
              <a:rPr lang="fr-CA" sz="1600" b="1" dirty="0" smtClean="0">
                <a:solidFill>
                  <a:srgbClr val="FF0000"/>
                </a:solidFill>
                <a:sym typeface="Symbol" pitchFamily="18" charset="2"/>
              </a:rPr>
              <a:t> </a:t>
            </a:r>
            <a:r>
              <a:rPr lang="fr-CA" sz="1600" b="1" dirty="0" smtClean="0">
                <a:solidFill>
                  <a:srgbClr val="FF0000"/>
                </a:solidFill>
              </a:rPr>
              <a:t>» </a:t>
            </a:r>
            <a:endParaRPr lang="fr-FR" sz="1600" b="1" dirty="0" smtClean="0">
              <a:solidFill>
                <a:srgbClr val="0000CC"/>
              </a:solidFill>
              <a:latin typeface="Cambria" pitchFamily="18" charset="0"/>
            </a:endParaRPr>
          </a:p>
          <a:p>
            <a:pPr algn="ctr"/>
            <a:endParaRPr lang="fr-FR" sz="1600" b="1" dirty="0" smtClean="0">
              <a:latin typeface="Cambria" pitchFamily="18" charset="0"/>
            </a:endParaRPr>
          </a:p>
          <a:p>
            <a:pPr algn="ctr"/>
            <a:r>
              <a:rPr lang="fr-FR" sz="1400" b="1" dirty="0" smtClean="0">
                <a:latin typeface="Cambria" pitchFamily="18" charset="0"/>
              </a:rPr>
              <a:t>Stratégie d’analyse  d’impact sur la performance de la PME, selon  Edmond </a:t>
            </a:r>
            <a:r>
              <a:rPr lang="fr-FR" sz="1400" b="1" dirty="0" err="1" smtClean="0">
                <a:latin typeface="Cambria" pitchFamily="18" charset="0"/>
              </a:rPr>
              <a:t>Ramangalahy</a:t>
            </a:r>
            <a:r>
              <a:rPr lang="fr-FR" sz="1400" b="1" dirty="0" smtClean="0">
                <a:latin typeface="Cambria" pitchFamily="18" charset="0"/>
              </a:rPr>
              <a:t> (2001) et selon le modèle de Baron et  Kenny (1986) renouvelé par Kenny et al. (1998).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14602"/>
          </a:xfrm>
        </p:spPr>
        <p:txBody>
          <a:bodyPr/>
          <a:lstStyle/>
          <a:p>
            <a:endParaRPr lang="fr-CA" dirty="0"/>
          </a:p>
        </p:txBody>
      </p:sp>
      <p:graphicFrame>
        <p:nvGraphicFramePr>
          <p:cNvPr id="125954" name="Object 2"/>
          <p:cNvGraphicFramePr>
            <a:graphicFrameLocks noChangeAspect="1"/>
          </p:cNvGraphicFramePr>
          <p:nvPr/>
        </p:nvGraphicFramePr>
        <p:xfrm>
          <a:off x="827585" y="908720"/>
          <a:ext cx="7200800" cy="4968552"/>
        </p:xfrm>
        <a:graphic>
          <a:graphicData uri="http://schemas.openxmlformats.org/presentationml/2006/ole">
            <mc:AlternateContent xmlns:mc="http://schemas.openxmlformats.org/markup-compatibility/2006">
              <mc:Choice xmlns:v="urn:schemas-microsoft-com:vml" Requires="v">
                <p:oleObj spid="_x0000_s125957" name="Document" r:id="rId5" imgW="5668627" imgH="1984799" progId="Word.Document.12">
                  <p:embed/>
                </p:oleObj>
              </mc:Choice>
              <mc:Fallback>
                <p:oleObj name="Document" r:id="rId5" imgW="5668627" imgH="1984799"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5" y="908720"/>
                        <a:ext cx="72008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b="1" dirty="0" smtClean="0">
                <a:solidFill>
                  <a:srgbClr val="0070C0"/>
                </a:solidFill>
              </a:rPr>
              <a:t>MODÈLE CONCEPTUEL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394" name="Object 18"/>
          <p:cNvGraphicFramePr>
            <a:graphicFrameLocks noChangeAspect="1"/>
          </p:cNvGraphicFramePr>
          <p:nvPr/>
        </p:nvGraphicFramePr>
        <p:xfrm>
          <a:off x="1003300" y="44624"/>
          <a:ext cx="7138988" cy="4506912"/>
        </p:xfrm>
        <a:graphic>
          <a:graphicData uri="http://schemas.openxmlformats.org/presentationml/2006/ole">
            <mc:AlternateContent xmlns:mc="http://schemas.openxmlformats.org/markup-compatibility/2006">
              <mc:Choice xmlns:v="urn:schemas-microsoft-com:vml" Requires="v">
                <p:oleObj spid="_x0000_s229397" name="Document" r:id="rId5" imgW="7139309" imgH="4506449" progId="Word.Document.12">
                  <p:embed/>
                </p:oleObj>
              </mc:Choice>
              <mc:Fallback>
                <p:oleObj name="Document" r:id="rId5" imgW="7139309" imgH="4506449" progId="Word.Document.12">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44624"/>
                        <a:ext cx="7138988" cy="450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itre 1"/>
          <p:cNvSpPr>
            <a:spLocks noGrp="1"/>
          </p:cNvSpPr>
          <p:nvPr>
            <p:ph type="ctrTitle"/>
          </p:nvPr>
        </p:nvSpPr>
        <p:spPr>
          <a:xfrm>
            <a:off x="-108520" y="3933056"/>
            <a:ext cx="9252520" cy="2952328"/>
          </a:xfrm>
        </p:spPr>
        <p:txBody>
          <a:bodyPr/>
          <a:lstStyle/>
          <a:p>
            <a:pPr marL="177800" algn="l"/>
            <a:r>
              <a:rPr lang="fr-CA" sz="1600" b="1" dirty="0" smtClean="0">
                <a:solidFill>
                  <a:srgbClr val="FF0000"/>
                </a:solidFill>
              </a:rPr>
              <a:t>Hypothèses </a:t>
            </a:r>
            <a:r>
              <a:rPr lang="fr-CA" sz="1400" dirty="0" smtClean="0"/>
              <a:t/>
            </a:r>
            <a:br>
              <a:rPr lang="fr-CA" sz="1400" dirty="0" smtClean="0"/>
            </a:br>
            <a:r>
              <a:rPr lang="fr-CA" sz="1400" b="1" dirty="0" smtClean="0"/>
              <a:t> </a:t>
            </a:r>
            <a:r>
              <a:rPr lang="fr-CA" sz="1400" dirty="0" smtClean="0"/>
              <a:t/>
            </a:r>
            <a:br>
              <a:rPr lang="fr-CA" sz="1400" dirty="0" smtClean="0"/>
            </a:br>
            <a:r>
              <a:rPr lang="fr-CA" sz="1200" b="1" dirty="0" smtClean="0">
                <a:solidFill>
                  <a:srgbClr val="FF0000"/>
                </a:solidFill>
              </a:rPr>
              <a:t>H 1 : </a:t>
            </a:r>
            <a:r>
              <a:rPr lang="fr-CA" sz="1200" b="1" dirty="0" smtClean="0"/>
              <a:t>le contexte environnemental a un impact positif sur l’adaptation de la PME algérienne.</a:t>
            </a:r>
            <a:r>
              <a:rPr lang="fr-CA" sz="1200" dirty="0" smtClean="0"/>
              <a:t/>
            </a:r>
            <a:br>
              <a:rPr lang="fr-CA" sz="1200" dirty="0" smtClean="0"/>
            </a:br>
            <a:r>
              <a:rPr lang="fr-CA" sz="1200" b="1" dirty="0" smtClean="0"/>
              <a:t> </a:t>
            </a:r>
            <a:r>
              <a:rPr lang="fr-CA" sz="1200" dirty="0" smtClean="0"/>
              <a:t/>
            </a:r>
            <a:br>
              <a:rPr lang="fr-CA" sz="1200" dirty="0" smtClean="0"/>
            </a:br>
            <a:r>
              <a:rPr lang="fr-CA" sz="1200" b="1" dirty="0" smtClean="0">
                <a:solidFill>
                  <a:srgbClr val="FF0000"/>
                </a:solidFill>
              </a:rPr>
              <a:t>H2 : </a:t>
            </a:r>
            <a:r>
              <a:rPr lang="fr-CA" sz="1200" b="1" dirty="0" smtClean="0"/>
              <a:t>l’adaptation de la PME a un impact positif sur la performance de la PME algérienne. </a:t>
            </a:r>
            <a:r>
              <a:rPr lang="fr-CA" sz="1200" dirty="0" smtClean="0"/>
              <a:t/>
            </a:r>
            <a:br>
              <a:rPr lang="fr-CA" sz="1200" dirty="0" smtClean="0"/>
            </a:br>
            <a:r>
              <a:rPr lang="fr-CA" sz="1200" b="1" dirty="0" smtClean="0"/>
              <a:t> </a:t>
            </a:r>
            <a:r>
              <a:rPr lang="fr-CA" sz="1200" dirty="0" smtClean="0"/>
              <a:t/>
            </a:r>
            <a:br>
              <a:rPr lang="fr-CA" sz="1200" dirty="0" smtClean="0"/>
            </a:br>
            <a:r>
              <a:rPr lang="fr-CA" sz="1200" b="1" dirty="0" smtClean="0">
                <a:solidFill>
                  <a:srgbClr val="FF0000"/>
                </a:solidFill>
              </a:rPr>
              <a:t>H2a</a:t>
            </a:r>
            <a:r>
              <a:rPr lang="fr-CA" sz="1200" b="1" dirty="0" smtClean="0"/>
              <a:t> : l’amélioration des ressources matérielles a un effet positif sur la performance de la PME algérienne.</a:t>
            </a:r>
            <a:r>
              <a:rPr lang="fr-CA" sz="1200" dirty="0" smtClean="0"/>
              <a:t/>
            </a:r>
            <a:br>
              <a:rPr lang="fr-CA" sz="1200" dirty="0" smtClean="0"/>
            </a:br>
            <a:r>
              <a:rPr lang="fr-CA" sz="1200" b="1" dirty="0" smtClean="0"/>
              <a:t> </a:t>
            </a:r>
            <a:r>
              <a:rPr lang="fr-CA" sz="1200" dirty="0" smtClean="0">
                <a:solidFill>
                  <a:srgbClr val="FF0000"/>
                </a:solidFill>
              </a:rPr>
              <a:t/>
            </a:r>
            <a:br>
              <a:rPr lang="fr-CA" sz="1200" dirty="0" smtClean="0">
                <a:solidFill>
                  <a:srgbClr val="FF0000"/>
                </a:solidFill>
              </a:rPr>
            </a:br>
            <a:r>
              <a:rPr lang="fr-CA" sz="1200" b="1" dirty="0" smtClean="0">
                <a:solidFill>
                  <a:srgbClr val="FF0000"/>
                </a:solidFill>
              </a:rPr>
              <a:t>H2b :</a:t>
            </a:r>
            <a:r>
              <a:rPr lang="fr-CA" sz="1200" b="1" dirty="0" smtClean="0"/>
              <a:t> l’amélioration des ressources immatérielles, de fonction opérationnelle et de fonction stratégique,  a un effet positif sur la performance de la PME algérienne.</a:t>
            </a:r>
            <a:r>
              <a:rPr lang="fr-CA" sz="1200" dirty="0" smtClean="0"/>
              <a:t/>
            </a:r>
            <a:br>
              <a:rPr lang="fr-CA" sz="1200" dirty="0" smtClean="0"/>
            </a:br>
            <a:r>
              <a:rPr lang="fr-CA" sz="1200" b="1" dirty="0" smtClean="0"/>
              <a:t> </a:t>
            </a:r>
            <a:r>
              <a:rPr lang="fr-CA" sz="1200" dirty="0" smtClean="0"/>
              <a:t/>
            </a:r>
            <a:br>
              <a:rPr lang="fr-CA" sz="1200" dirty="0" smtClean="0"/>
            </a:br>
            <a:r>
              <a:rPr lang="fr-CA" sz="1200" b="1" dirty="0" smtClean="0">
                <a:solidFill>
                  <a:srgbClr val="FF0000"/>
                </a:solidFill>
              </a:rPr>
              <a:t>H3 :</a:t>
            </a:r>
            <a:r>
              <a:rPr lang="fr-CA" sz="1200" b="1" dirty="0" smtClean="0"/>
              <a:t> les caractéristiques démographiques de l’entrepreneur et les caractéristiques de l’entreprise ont un effet sur la performance de la PME algérienne.</a:t>
            </a:r>
            <a:r>
              <a:rPr lang="fr-CA" sz="1200" dirty="0" smtClean="0"/>
              <a:t/>
            </a:r>
            <a:br>
              <a:rPr lang="fr-CA" sz="1200" dirty="0" smtClean="0"/>
            </a:br>
            <a:r>
              <a:rPr lang="fr-CA" sz="1200" b="1" dirty="0" smtClean="0"/>
              <a:t> </a:t>
            </a:r>
            <a:r>
              <a:rPr lang="fr-CA" sz="1200" dirty="0" smtClean="0"/>
              <a:t/>
            </a:r>
            <a:br>
              <a:rPr lang="fr-CA" sz="1200" dirty="0" smtClean="0"/>
            </a:br>
            <a:r>
              <a:rPr lang="fr-CA" sz="1200" b="1" dirty="0" smtClean="0">
                <a:solidFill>
                  <a:srgbClr val="FF0000"/>
                </a:solidFill>
              </a:rPr>
              <a:t>H4 : </a:t>
            </a:r>
            <a:r>
              <a:rPr lang="fr-CA" sz="1200" b="1" dirty="0" smtClean="0"/>
              <a:t>les PME mises à niveau sont plus performantes que celles qui ne sont pas mises à niveau. </a:t>
            </a:r>
            <a:r>
              <a:rPr lang="fr-CA" sz="1400" dirty="0" smtClean="0"/>
              <a:t/>
            </a:r>
            <a:br>
              <a:rPr lang="fr-CA" sz="1400" dirty="0" smtClean="0"/>
            </a:br>
            <a:endParaRPr lang="fr-CA" sz="1400" b="1" dirty="0" smtClean="0">
              <a:solidFill>
                <a:srgbClr val="0070C0"/>
              </a:solidFill>
            </a:endParaRPr>
          </a:p>
        </p:txBody>
      </p:sp>
      <p:sp>
        <p:nvSpPr>
          <p:cNvPr id="16" name="ZoneTexte 15"/>
          <p:cNvSpPr txBox="1"/>
          <p:nvPr/>
        </p:nvSpPr>
        <p:spPr>
          <a:xfrm>
            <a:off x="251520" y="260648"/>
            <a:ext cx="3300904" cy="646331"/>
          </a:xfrm>
          <a:prstGeom prst="rect">
            <a:avLst/>
          </a:prstGeom>
          <a:noFill/>
        </p:spPr>
        <p:txBody>
          <a:bodyPr wrap="none" rtlCol="0">
            <a:spAutoFit/>
          </a:bodyPr>
          <a:lstStyle/>
          <a:p>
            <a:r>
              <a:rPr lang="fr-CA" b="1" dirty="0" smtClean="0">
                <a:solidFill>
                  <a:srgbClr val="0070C0"/>
                </a:solidFill>
              </a:rPr>
              <a:t>Modèle conceptuel : Choix 2</a:t>
            </a:r>
            <a:endParaRPr lang="fr-CA" dirty="0" smtClean="0">
              <a:solidFill>
                <a:srgbClr val="0070C0"/>
              </a:solidFill>
            </a:endParaRPr>
          </a:p>
          <a:p>
            <a:endParaRPr lang="fr-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1520" y="332656"/>
            <a:ext cx="8460432" cy="5755422"/>
          </a:xfrm>
          <a:prstGeom prst="rect">
            <a:avLst/>
          </a:prstGeom>
          <a:noFill/>
        </p:spPr>
        <p:txBody>
          <a:bodyPr wrap="square" rtlCol="0">
            <a:spAutoFit/>
          </a:bodyPr>
          <a:lstStyle/>
          <a:p>
            <a:pPr marL="273050" lvl="0" indent="-273050">
              <a:buFont typeface="Wingdings" pitchFamily="2" charset="2"/>
              <a:buChar char="§"/>
            </a:pPr>
            <a:endParaRPr lang="fr-CA" sz="1400" dirty="0" smtClean="0"/>
          </a:p>
          <a:p>
            <a:pPr lvl="0"/>
            <a:r>
              <a:rPr lang="fr-FR" sz="1400" b="1" dirty="0" smtClean="0">
                <a:solidFill>
                  <a:srgbClr val="FF0000"/>
                </a:solidFill>
              </a:rPr>
              <a:t>Variables de l’environnement (1)</a:t>
            </a:r>
            <a:endParaRPr lang="fr-CA" sz="1400" dirty="0" smtClean="0">
              <a:solidFill>
                <a:srgbClr val="FF0000"/>
              </a:solidFill>
            </a:endParaRPr>
          </a:p>
          <a:p>
            <a:r>
              <a:rPr lang="fr-CA" sz="1400" b="1" dirty="0" smtClean="0"/>
              <a:t> </a:t>
            </a:r>
            <a:endParaRPr lang="fr-CA" sz="1400" dirty="0" smtClean="0"/>
          </a:p>
          <a:p>
            <a:r>
              <a:rPr lang="fr-CA" sz="1400" b="1" dirty="0" smtClean="0">
                <a:solidFill>
                  <a:srgbClr val="FF0000"/>
                </a:solidFill>
              </a:rPr>
              <a:t>Munificence </a:t>
            </a:r>
            <a:endParaRPr lang="fr-CA" sz="1400" dirty="0" smtClean="0">
              <a:solidFill>
                <a:srgbClr val="FF0000"/>
              </a:solidFill>
            </a:endParaRPr>
          </a:p>
          <a:p>
            <a:r>
              <a:rPr lang="fr-FR" sz="1400" i="1" dirty="0" smtClean="0"/>
              <a:t> </a:t>
            </a:r>
            <a:endParaRPr lang="fr-CA" sz="1400" dirty="0" smtClean="0"/>
          </a:p>
          <a:p>
            <a:pPr marL="355600" indent="-355600">
              <a:buFont typeface="Wingdings" pitchFamily="2" charset="2"/>
              <a:buChar char="§"/>
            </a:pPr>
            <a:r>
              <a:rPr lang="fr-CA" sz="1400" dirty="0" smtClean="0"/>
              <a:t>Munificence ou munificence de l'environnement lié à la disponibilité des ressources critiques pour l’entreprise </a:t>
            </a:r>
          </a:p>
          <a:p>
            <a:pPr marL="355600" lvl="0" indent="-355600">
              <a:buFont typeface="Wingdings" pitchFamily="2" charset="2"/>
              <a:buChar char="§"/>
            </a:pPr>
            <a:r>
              <a:rPr lang="fr-FR" sz="1400" dirty="0" smtClean="0"/>
              <a:t>Lorsque l'environnement est une munificence, les ressources critiques sont abondantes et l’environnement est généreux </a:t>
            </a:r>
            <a:endParaRPr lang="fr-CA" sz="1400" dirty="0" smtClean="0"/>
          </a:p>
          <a:p>
            <a:pPr marL="355600" lvl="0" indent="-355600">
              <a:buFont typeface="Wingdings" pitchFamily="2" charset="2"/>
              <a:buChar char="§"/>
            </a:pPr>
            <a:r>
              <a:rPr lang="fr-FR" sz="1400" dirty="0" smtClean="0"/>
              <a:t>Lorsque l'environnement n'est pas généreux, il y a une rareté de ressources essentielles qui peuvent causer du stress organisationnel et qui peuvent menacer la survie</a:t>
            </a:r>
            <a:endParaRPr lang="fr-CA" sz="1400" dirty="0" smtClean="0"/>
          </a:p>
          <a:p>
            <a:pPr marL="355600" lvl="0" indent="-355600">
              <a:buFont typeface="Wingdings" pitchFamily="2" charset="2"/>
              <a:buChar char="§"/>
            </a:pPr>
            <a:r>
              <a:rPr lang="fr-FR" sz="1400" dirty="0" smtClean="0"/>
              <a:t>Disponibilité des ressources peut affecter le potentiel de succès ou d'échec d'une entreprise</a:t>
            </a:r>
            <a:endParaRPr lang="fr-CA" sz="1400" dirty="0" smtClean="0"/>
          </a:p>
          <a:p>
            <a:r>
              <a:rPr lang="fr-CA" sz="1400" b="1" dirty="0" smtClean="0"/>
              <a:t> </a:t>
            </a:r>
            <a:endParaRPr lang="fr-CA" sz="1400" dirty="0" smtClean="0"/>
          </a:p>
          <a:p>
            <a:r>
              <a:rPr lang="fr-CA" sz="1400" b="1" dirty="0" smtClean="0">
                <a:solidFill>
                  <a:srgbClr val="FF0000"/>
                </a:solidFill>
              </a:rPr>
              <a:t>Concurrence (niveau de rivalité)</a:t>
            </a:r>
            <a:endParaRPr lang="fr-CA" sz="1400" dirty="0" smtClean="0">
              <a:solidFill>
                <a:srgbClr val="FF0000"/>
              </a:solidFill>
            </a:endParaRPr>
          </a:p>
          <a:p>
            <a:r>
              <a:rPr lang="fr-CA" sz="1400" dirty="0" smtClean="0"/>
              <a:t> </a:t>
            </a:r>
          </a:p>
          <a:p>
            <a:r>
              <a:rPr lang="fr-CA" sz="1400" dirty="0" smtClean="0"/>
              <a:t>La rivalité fait référence au niveau de ressources disponibles dans l’environnement et à l’attrait du secteur industriel, qui touche :</a:t>
            </a:r>
          </a:p>
          <a:p>
            <a:r>
              <a:rPr lang="fr-CA" sz="1400" dirty="0" smtClean="0"/>
              <a:t> </a:t>
            </a:r>
          </a:p>
          <a:p>
            <a:pPr marL="355600" lvl="0" indent="-355600">
              <a:buFont typeface="Wingdings" pitchFamily="2" charset="2"/>
              <a:buChar char="§"/>
            </a:pPr>
            <a:r>
              <a:rPr lang="fr-FR" sz="1400" dirty="0" smtClean="0"/>
              <a:t>Niveau de ressources disponible</a:t>
            </a:r>
            <a:endParaRPr lang="fr-CA" sz="1400" dirty="0" smtClean="0"/>
          </a:p>
          <a:p>
            <a:pPr marL="355600" lvl="0" indent="-355600">
              <a:buFont typeface="Wingdings" pitchFamily="2" charset="2"/>
              <a:buChar char="§"/>
            </a:pPr>
            <a:r>
              <a:rPr lang="fr-FR" sz="1400" dirty="0" smtClean="0"/>
              <a:t>Niveau de rivalité dans l’industrie</a:t>
            </a:r>
            <a:endParaRPr lang="fr-CA" sz="1400" dirty="0" smtClean="0"/>
          </a:p>
          <a:p>
            <a:pPr marL="355600" lvl="0" indent="-355600">
              <a:buFont typeface="Wingdings" pitchFamily="2" charset="2"/>
              <a:buChar char="§"/>
            </a:pPr>
            <a:r>
              <a:rPr lang="fr-FR" sz="1400" dirty="0" smtClean="0"/>
              <a:t>Pouvoir de négociation des clients</a:t>
            </a:r>
            <a:endParaRPr lang="fr-CA" sz="1400" dirty="0" smtClean="0"/>
          </a:p>
          <a:p>
            <a:pPr marL="355600" lvl="0" indent="-355600">
              <a:buFont typeface="Wingdings" pitchFamily="2" charset="2"/>
              <a:buChar char="§"/>
            </a:pPr>
            <a:r>
              <a:rPr lang="fr-FR" sz="1400" dirty="0" smtClean="0"/>
              <a:t>Pouvoir de négociation des fournisseurs</a:t>
            </a:r>
            <a:endParaRPr lang="fr-CA" sz="1400" dirty="0" smtClean="0"/>
          </a:p>
          <a:p>
            <a:pPr marL="355600" lvl="0" indent="-355600">
              <a:buFont typeface="Wingdings" pitchFamily="2" charset="2"/>
              <a:buChar char="§"/>
            </a:pPr>
            <a:r>
              <a:rPr lang="fr-FR" sz="1400" dirty="0" smtClean="0"/>
              <a:t>Produits de substituts</a:t>
            </a:r>
            <a:endParaRPr lang="fr-CA" sz="1400" dirty="0" smtClean="0"/>
          </a:p>
          <a:p>
            <a:pPr marL="355600" lvl="0" indent="-355600">
              <a:buFont typeface="Wingdings" pitchFamily="2" charset="2"/>
              <a:buChar char="§"/>
            </a:pPr>
            <a:r>
              <a:rPr lang="fr-FR" sz="1400" dirty="0" smtClean="0"/>
              <a:t>Barriere à l’entrée </a:t>
            </a:r>
            <a:endParaRPr lang="fr-CA" sz="1400" dirty="0" smtClean="0"/>
          </a:p>
          <a:p>
            <a:r>
              <a:rPr lang="fr-CA" sz="1400" b="1" dirty="0" smtClean="0"/>
              <a:t> </a:t>
            </a:r>
            <a:endParaRPr lang="fr-CA" sz="1400" dirty="0" smtClean="0"/>
          </a:p>
          <a:p>
            <a:endParaRPr lang="fr-CA"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620688"/>
            <a:ext cx="8460432" cy="5109091"/>
          </a:xfrm>
          <a:prstGeom prst="rect">
            <a:avLst/>
          </a:prstGeom>
          <a:noFill/>
        </p:spPr>
        <p:txBody>
          <a:bodyPr wrap="square" rtlCol="0">
            <a:spAutoFit/>
          </a:bodyPr>
          <a:lstStyle/>
          <a:p>
            <a:pPr marL="273050" lvl="0" indent="-273050">
              <a:buFont typeface="Wingdings" pitchFamily="2" charset="2"/>
              <a:buChar char="§"/>
            </a:pPr>
            <a:endParaRPr lang="fr-CA" sz="1400" dirty="0" smtClean="0"/>
          </a:p>
          <a:p>
            <a:pPr lvl="0"/>
            <a:r>
              <a:rPr lang="fr-FR" sz="1400" b="1" dirty="0" smtClean="0">
                <a:solidFill>
                  <a:srgbClr val="FF0000"/>
                </a:solidFill>
              </a:rPr>
              <a:t>Variables de l’environnement (2)</a:t>
            </a:r>
            <a:endParaRPr lang="fr-CA" sz="1400" dirty="0" smtClean="0">
              <a:solidFill>
                <a:srgbClr val="FF0000"/>
              </a:solidFill>
            </a:endParaRPr>
          </a:p>
          <a:p>
            <a:endParaRPr lang="fr-CA" sz="1400" b="1" dirty="0" smtClean="0">
              <a:solidFill>
                <a:srgbClr val="FF0000"/>
              </a:solidFill>
            </a:endParaRPr>
          </a:p>
          <a:p>
            <a:r>
              <a:rPr lang="fr-CA" sz="1400" b="1" dirty="0" smtClean="0">
                <a:solidFill>
                  <a:srgbClr val="FF0000"/>
                </a:solidFill>
              </a:rPr>
              <a:t>Instabilité </a:t>
            </a:r>
            <a:endParaRPr lang="fr-CA" sz="1400" dirty="0" smtClean="0">
              <a:solidFill>
                <a:srgbClr val="FF0000"/>
              </a:solidFill>
            </a:endParaRPr>
          </a:p>
          <a:p>
            <a:r>
              <a:rPr lang="fr-CA" sz="1400" b="1" dirty="0" smtClean="0"/>
              <a:t> </a:t>
            </a:r>
            <a:endParaRPr lang="fr-CA" sz="1400" dirty="0" smtClean="0"/>
          </a:p>
          <a:p>
            <a:r>
              <a:rPr lang="fr-CA" sz="1400" dirty="0" smtClean="0"/>
              <a:t>Porte sur la fréquence et l’importance des changements dans l’environnement, qui touche :</a:t>
            </a:r>
          </a:p>
          <a:p>
            <a:r>
              <a:rPr lang="fr-CA" sz="1400" dirty="0" smtClean="0"/>
              <a:t> </a:t>
            </a:r>
          </a:p>
          <a:p>
            <a:pPr marL="273050" lvl="0" indent="-273050">
              <a:buFont typeface="Wingdings" pitchFamily="2" charset="2"/>
              <a:buChar char="§"/>
            </a:pPr>
            <a:r>
              <a:rPr lang="fr-FR" sz="1400" dirty="0" smtClean="0"/>
              <a:t>Environnement politique et réglementaire (changement au cadre réglementaire, nouvelles lois, changements du gouvernement dans le pays, etc.)</a:t>
            </a:r>
            <a:endParaRPr lang="fr-CA" sz="1400" dirty="0" smtClean="0"/>
          </a:p>
          <a:p>
            <a:pPr marL="273050" lvl="0" indent="-273050">
              <a:buFont typeface="Wingdings" pitchFamily="2" charset="2"/>
              <a:buChar char="§"/>
            </a:pPr>
            <a:r>
              <a:rPr lang="fr-FR" sz="1400" dirty="0" smtClean="0"/>
              <a:t>Environnement industriel et professionnel (nouvelles normes de publicité, de formation, de certification, etc.)</a:t>
            </a:r>
            <a:endParaRPr lang="fr-CA" sz="1400" dirty="0" smtClean="0"/>
          </a:p>
          <a:p>
            <a:pPr marL="273050" lvl="0" indent="-273050">
              <a:buFont typeface="Wingdings" pitchFamily="2" charset="2"/>
              <a:buChar char="§"/>
            </a:pPr>
            <a:r>
              <a:rPr lang="fr-FR" sz="1400" dirty="0" smtClean="0"/>
              <a:t>Environnement socioculturel (nouveaux groupes de pression, etc.)</a:t>
            </a:r>
            <a:endParaRPr lang="fr-CA" sz="1400" dirty="0" smtClean="0"/>
          </a:p>
          <a:p>
            <a:pPr marL="273050" lvl="0" indent="-273050">
              <a:buFont typeface="Wingdings" pitchFamily="2" charset="2"/>
              <a:buChar char="§"/>
            </a:pPr>
            <a:r>
              <a:rPr lang="fr-FR" sz="1400" dirty="0" smtClean="0"/>
              <a:t>Environnement technologique (innovation, R&amp;D, transfert technologique, nouvelles technologies, etc.)</a:t>
            </a:r>
            <a:endParaRPr lang="fr-CA" sz="1400" dirty="0" smtClean="0"/>
          </a:p>
          <a:p>
            <a:r>
              <a:rPr lang="fr-CA" sz="1400" b="1" dirty="0" smtClean="0"/>
              <a:t> </a:t>
            </a:r>
            <a:endParaRPr lang="fr-CA" sz="1400" dirty="0" smtClean="0"/>
          </a:p>
          <a:p>
            <a:r>
              <a:rPr lang="fr-CA" sz="1400" b="1" dirty="0" smtClean="0">
                <a:solidFill>
                  <a:srgbClr val="FF0000"/>
                </a:solidFill>
              </a:rPr>
              <a:t>Complexité de l’environnement </a:t>
            </a:r>
            <a:endParaRPr lang="fr-CA" sz="1400" dirty="0" smtClean="0">
              <a:solidFill>
                <a:srgbClr val="FF0000"/>
              </a:solidFill>
            </a:endParaRPr>
          </a:p>
          <a:p>
            <a:r>
              <a:rPr lang="fr-CA" sz="1400" dirty="0" smtClean="0"/>
              <a:t> </a:t>
            </a:r>
          </a:p>
          <a:p>
            <a:r>
              <a:rPr lang="fr-CA" sz="1400" dirty="0" smtClean="0"/>
              <a:t>Renvoie à la diversité et à l’interdépendance entre les différents éléments, qui touchent :  </a:t>
            </a:r>
          </a:p>
          <a:p>
            <a:r>
              <a:rPr lang="fr-CA" sz="1400" dirty="0" smtClean="0"/>
              <a:t> </a:t>
            </a:r>
          </a:p>
          <a:p>
            <a:pPr marL="355600" lvl="0" indent="-355600">
              <a:buFont typeface="Wingdings" pitchFamily="2" charset="2"/>
              <a:buChar char="§"/>
            </a:pPr>
            <a:r>
              <a:rPr lang="fr-FR" sz="1400" dirty="0" smtClean="0"/>
              <a:t>Taille de réseau d’associés et d’interlocuteurs</a:t>
            </a:r>
            <a:endParaRPr lang="fr-CA" sz="1400" dirty="0" smtClean="0"/>
          </a:p>
          <a:p>
            <a:pPr marL="355600" lvl="0" indent="-355600">
              <a:buFont typeface="Wingdings" pitchFamily="2" charset="2"/>
              <a:buChar char="§"/>
            </a:pPr>
            <a:r>
              <a:rPr lang="fr-FR" sz="1400" dirty="0" smtClean="0"/>
              <a:t>Degré d’hétérogénéité (en termes de taille, de culture, de régime de propriété, de domaines d’activités, etc.) des associés et d’interlocuteurs par rapport au concurrents </a:t>
            </a:r>
            <a:endParaRPr lang="fr-CA" sz="1400" dirty="0" smtClean="0"/>
          </a:p>
          <a:p>
            <a:pPr marL="355600" lvl="0" indent="-355600">
              <a:buFont typeface="Wingdings" pitchFamily="2" charset="2"/>
              <a:buChar char="§"/>
            </a:pPr>
            <a:r>
              <a:rPr lang="fr-FR" sz="1400" dirty="0" smtClean="0"/>
              <a:t>Degré d’interdépendance entre les associés et vous-même </a:t>
            </a:r>
            <a:endParaRPr lang="fr-CA" sz="1400" dirty="0" smtClean="0"/>
          </a:p>
          <a:p>
            <a:endParaRPr lang="fr-CA"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188641"/>
            <a:ext cx="9036496" cy="7048083"/>
          </a:xfrm>
          <a:prstGeom prst="rect">
            <a:avLst/>
          </a:prstGeom>
          <a:noFill/>
        </p:spPr>
        <p:txBody>
          <a:bodyPr wrap="square" rtlCol="0">
            <a:spAutoFit/>
          </a:bodyPr>
          <a:lstStyle/>
          <a:p>
            <a:pPr marL="273050" lvl="0" indent="-273050">
              <a:buFont typeface="Wingdings" pitchFamily="2" charset="2"/>
              <a:buChar char="§"/>
            </a:pPr>
            <a:endParaRPr lang="fr-CA" sz="1400" dirty="0" smtClean="0"/>
          </a:p>
          <a:p>
            <a:pPr lvl="0"/>
            <a:r>
              <a:rPr lang="fr-FR" sz="1400" b="1" dirty="0" smtClean="0">
                <a:solidFill>
                  <a:srgbClr val="FF0000"/>
                </a:solidFill>
              </a:rPr>
              <a:t>Caractéristiques démographiques de l’entrepreneur</a:t>
            </a:r>
            <a:endParaRPr lang="fr-CA" sz="1400" dirty="0" smtClean="0">
              <a:solidFill>
                <a:srgbClr val="FF0000"/>
              </a:solidFill>
            </a:endParaRPr>
          </a:p>
          <a:p>
            <a:r>
              <a:rPr lang="fr-CA" sz="1400" b="1" dirty="0" smtClean="0"/>
              <a:t> </a:t>
            </a:r>
            <a:endParaRPr lang="fr-CA" sz="1400" dirty="0" smtClean="0"/>
          </a:p>
          <a:p>
            <a:r>
              <a:rPr lang="fr-CA" sz="1400" b="1" dirty="0" smtClean="0"/>
              <a:t>Variables d’accueil</a:t>
            </a:r>
          </a:p>
          <a:p>
            <a:endParaRPr lang="fr-CA" sz="1400" dirty="0" smtClean="0"/>
          </a:p>
          <a:p>
            <a:pPr marL="450850" lvl="0" indent="-368300">
              <a:buFont typeface="Wingdings" pitchFamily="2" charset="2"/>
              <a:buChar char="§"/>
            </a:pPr>
            <a:r>
              <a:rPr lang="fr-FR" sz="1400" dirty="0" smtClean="0"/>
              <a:t>Origine social modeste ou aisé </a:t>
            </a:r>
            <a:endParaRPr lang="fr-CA" sz="1400" dirty="0" smtClean="0"/>
          </a:p>
          <a:p>
            <a:r>
              <a:rPr lang="fr-CA" sz="1400" b="1" dirty="0" smtClean="0"/>
              <a:t>  </a:t>
            </a:r>
            <a:endParaRPr lang="fr-CA" sz="1400" dirty="0" smtClean="0"/>
          </a:p>
          <a:p>
            <a:r>
              <a:rPr lang="fr-CA" sz="1400" b="1" dirty="0" smtClean="0"/>
              <a:t>Variables de formation</a:t>
            </a:r>
          </a:p>
          <a:p>
            <a:endParaRPr lang="fr-CA" sz="1400" dirty="0" smtClean="0"/>
          </a:p>
          <a:p>
            <a:pPr marL="450850" lvl="0" indent="-368300">
              <a:buFont typeface="Wingdings" pitchFamily="2" charset="2"/>
              <a:buChar char="§"/>
            </a:pPr>
            <a:r>
              <a:rPr lang="fr-FR" sz="1400" dirty="0" smtClean="0"/>
              <a:t>Éducation formelle (formation scolaire générale, durée de formation moins grande ou long, fréquentation d’institutions prestigieuses, participation aux activités communautaires)</a:t>
            </a:r>
            <a:endParaRPr lang="fr-CA" sz="1400" dirty="0" smtClean="0"/>
          </a:p>
          <a:p>
            <a:r>
              <a:rPr lang="fr-CA" sz="1400" b="1" dirty="0" smtClean="0"/>
              <a:t> </a:t>
            </a:r>
            <a:endParaRPr lang="fr-CA" sz="1400" dirty="0" smtClean="0"/>
          </a:p>
          <a:p>
            <a:r>
              <a:rPr lang="fr-CA" sz="1400" b="1" dirty="0" smtClean="0"/>
              <a:t>Variables de développement professionnel</a:t>
            </a:r>
          </a:p>
          <a:p>
            <a:endParaRPr lang="fr-CA" sz="1400" dirty="0" smtClean="0"/>
          </a:p>
          <a:p>
            <a:pPr marL="450850" lvl="0" indent="-368300">
              <a:buFont typeface="Wingdings" pitchFamily="2" charset="2"/>
              <a:buChar char="§"/>
            </a:pPr>
            <a:r>
              <a:rPr lang="fr-FR" sz="1400" dirty="0" smtClean="0"/>
              <a:t>Expérience de travail (expérience diversifiée, non fragmentée, qualité de l’expérience)</a:t>
            </a:r>
            <a:endParaRPr lang="fr-CA" sz="1400" dirty="0" smtClean="0"/>
          </a:p>
          <a:p>
            <a:r>
              <a:rPr lang="fr-CA" sz="1400" b="1" dirty="0" smtClean="0"/>
              <a:t> </a:t>
            </a:r>
            <a:endParaRPr lang="fr-CA" sz="1400" dirty="0" smtClean="0"/>
          </a:p>
          <a:p>
            <a:r>
              <a:rPr lang="fr-CA" sz="1400" b="1" dirty="0" smtClean="0"/>
              <a:t>Variables de carrière de l’entrepreneur ou de dirigeant de l’entreprise</a:t>
            </a:r>
            <a:endParaRPr lang="fr-CA" sz="1400" dirty="0" smtClean="0"/>
          </a:p>
          <a:p>
            <a:pPr>
              <a:buFont typeface="Wingdings" pitchFamily="2" charset="2"/>
              <a:buChar char="§"/>
            </a:pPr>
            <a:endParaRPr lang="fr-CA" sz="1400" dirty="0" smtClean="0"/>
          </a:p>
          <a:p>
            <a:pPr marL="450850" lvl="0" indent="-368300">
              <a:buFont typeface="Wingdings" pitchFamily="2" charset="2"/>
              <a:buChar char="§"/>
            </a:pPr>
            <a:r>
              <a:rPr lang="fr-FR" sz="1400" dirty="0" smtClean="0"/>
              <a:t>Age de l’entrepreneur et expérience de travail</a:t>
            </a:r>
            <a:endParaRPr lang="fr-CA" sz="1400" dirty="0" smtClean="0"/>
          </a:p>
          <a:p>
            <a:pPr marL="450850" lvl="0" indent="-368300">
              <a:buFont typeface="Wingdings" pitchFamily="2" charset="2"/>
              <a:buChar char="§"/>
            </a:pPr>
            <a:r>
              <a:rPr lang="fr-FR" sz="1400" dirty="0" smtClean="0"/>
              <a:t>Ancienneté dans le poste de travail</a:t>
            </a:r>
            <a:endParaRPr lang="fr-CA" sz="1400" dirty="0" smtClean="0"/>
          </a:p>
          <a:p>
            <a:pPr marL="450850" lvl="0" indent="-368300">
              <a:buFont typeface="Wingdings" pitchFamily="2" charset="2"/>
              <a:buChar char="§"/>
            </a:pPr>
            <a:r>
              <a:rPr lang="fr-FR" sz="1400" dirty="0" smtClean="0"/>
              <a:t>Travail dans un milieu turbulent </a:t>
            </a:r>
            <a:endParaRPr lang="fr-CA" sz="1400" dirty="0" smtClean="0"/>
          </a:p>
          <a:p>
            <a:pPr marL="450850" lvl="0" indent="-368300">
              <a:buFont typeface="Wingdings" pitchFamily="2" charset="2"/>
              <a:buChar char="§"/>
            </a:pPr>
            <a:r>
              <a:rPr lang="fr-FR" sz="1400" dirty="0" smtClean="0"/>
              <a:t>Niveau de discrétion de l’entrepreneur et prise de décision</a:t>
            </a:r>
          </a:p>
          <a:p>
            <a:pPr lvl="0"/>
            <a:endParaRPr lang="fr-FR" sz="1400" b="1" dirty="0" smtClean="0">
              <a:solidFill>
                <a:srgbClr val="FF0000"/>
              </a:solidFill>
            </a:endParaRPr>
          </a:p>
          <a:p>
            <a:pPr lvl="0"/>
            <a:r>
              <a:rPr lang="fr-FR" sz="1400" b="1" dirty="0" smtClean="0">
                <a:solidFill>
                  <a:srgbClr val="FF0000"/>
                </a:solidFill>
              </a:rPr>
              <a:t>Caractéristiques de l’entreprise </a:t>
            </a:r>
            <a:endParaRPr lang="fr-CA" sz="1400" dirty="0" smtClean="0">
              <a:solidFill>
                <a:srgbClr val="FF0000"/>
              </a:solidFill>
            </a:endParaRPr>
          </a:p>
          <a:p>
            <a:pPr marL="450850" indent="-450850"/>
            <a:r>
              <a:rPr lang="fr-CA" sz="1400" b="1" dirty="0" smtClean="0"/>
              <a:t> </a:t>
            </a:r>
            <a:endParaRPr lang="fr-CA" sz="1400" dirty="0" smtClean="0"/>
          </a:p>
          <a:p>
            <a:pPr marL="450850" lvl="0" indent="-450850">
              <a:buFont typeface="Wingdings" pitchFamily="2" charset="2"/>
              <a:buChar char="§"/>
            </a:pPr>
            <a:r>
              <a:rPr lang="fr-FR" sz="1400" dirty="0" smtClean="0"/>
              <a:t>Domaine d’activité de l’entreprise</a:t>
            </a:r>
            <a:endParaRPr lang="fr-CA" sz="1400" dirty="0" smtClean="0"/>
          </a:p>
          <a:p>
            <a:pPr marL="450850" lvl="0" indent="-450850">
              <a:buFont typeface="Wingdings" pitchFamily="2" charset="2"/>
              <a:buChar char="§"/>
            </a:pPr>
            <a:r>
              <a:rPr lang="fr-FR" sz="1400" dirty="0" smtClean="0"/>
              <a:t>Ancienneté de l’entreprise</a:t>
            </a:r>
            <a:endParaRPr lang="fr-CA" sz="1400" dirty="0" smtClean="0"/>
          </a:p>
          <a:p>
            <a:pPr marL="450850" lvl="0" indent="-450850">
              <a:buFont typeface="Wingdings" pitchFamily="2" charset="2"/>
              <a:buChar char="§"/>
            </a:pPr>
            <a:r>
              <a:rPr lang="fr-FR" sz="1400" dirty="0" smtClean="0"/>
              <a:t>Nombre d’employées </a:t>
            </a:r>
            <a:endParaRPr lang="fr-CA" sz="1400" dirty="0" smtClean="0"/>
          </a:p>
          <a:p>
            <a:pPr marL="450850" lvl="0" indent="-450850">
              <a:buFont typeface="Wingdings" pitchFamily="2" charset="2"/>
              <a:buChar char="§"/>
            </a:pPr>
            <a:r>
              <a:rPr lang="fr-FR" sz="1400" dirty="0" smtClean="0"/>
              <a:t>Statut juridique </a:t>
            </a:r>
            <a:endParaRPr lang="fr-CA" sz="1400" dirty="0" smtClean="0"/>
          </a:p>
          <a:p>
            <a:pPr marL="450850" lvl="0" indent="-450850">
              <a:buFont typeface="Wingdings" pitchFamily="2" charset="2"/>
              <a:buChar char="§"/>
            </a:pPr>
            <a:r>
              <a:rPr lang="fr-FR" sz="1400" dirty="0" smtClean="0"/>
              <a:t>Faisabilité du projet de l’entreprise</a:t>
            </a:r>
            <a:endParaRPr lang="fr-CA" sz="1400" dirty="0" smtClean="0"/>
          </a:p>
          <a:p>
            <a:pPr marL="450850" lvl="0" indent="-368300">
              <a:buFont typeface="Wingdings" pitchFamily="2" charset="2"/>
              <a:buChar char="§"/>
            </a:pPr>
            <a:endParaRPr lang="fr-CA" sz="1400" dirty="0" smtClean="0"/>
          </a:p>
          <a:p>
            <a:endParaRPr lang="fr-CA"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b="1" dirty="0" smtClean="0">
                <a:solidFill>
                  <a:srgbClr val="0070C0"/>
                </a:solidFill>
              </a:rPr>
              <a:t>CADRE MÉTHODOLOGIQUE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260648"/>
            <a:ext cx="8235519" cy="3570208"/>
          </a:xfrm>
          <a:prstGeom prst="rect">
            <a:avLst/>
          </a:prstGeom>
          <a:noFill/>
        </p:spPr>
        <p:txBody>
          <a:bodyPr wrap="square" rtlCol="0">
            <a:spAutoFit/>
          </a:bodyPr>
          <a:lstStyle/>
          <a:p>
            <a:r>
              <a:rPr lang="fr-CA" b="1" dirty="0" smtClean="0">
                <a:solidFill>
                  <a:srgbClr val="FF0000"/>
                </a:solidFill>
              </a:rPr>
              <a:t>Annexe sur le SEM </a:t>
            </a:r>
          </a:p>
          <a:p>
            <a:r>
              <a:rPr lang="fr-CA" b="1" dirty="0" smtClean="0">
                <a:solidFill>
                  <a:srgbClr val="0070C0"/>
                </a:solidFill>
              </a:rPr>
              <a:t> </a:t>
            </a:r>
          </a:p>
          <a:p>
            <a:r>
              <a:rPr lang="fr-CA" b="1" dirty="0" smtClean="0">
                <a:solidFill>
                  <a:srgbClr val="0070C0"/>
                </a:solidFill>
              </a:rPr>
              <a:t>Pourquoi le SEM est si populaire ?</a:t>
            </a:r>
            <a:endParaRPr lang="fr-CA" dirty="0" smtClean="0">
              <a:solidFill>
                <a:srgbClr val="0070C0"/>
              </a:solidFill>
            </a:endParaRPr>
          </a:p>
          <a:p>
            <a:r>
              <a:rPr lang="fr-CA" sz="1400" b="1" dirty="0" smtClean="0"/>
              <a:t> </a:t>
            </a:r>
            <a:endParaRPr lang="fr-CA" sz="1400" dirty="0" smtClean="0"/>
          </a:p>
          <a:p>
            <a:pPr marL="273050" lvl="0" indent="-273050" algn="just">
              <a:buFont typeface="Wingdings" pitchFamily="2" charset="2"/>
              <a:buChar char="§"/>
            </a:pPr>
            <a:r>
              <a:rPr lang="fr-CA" sz="1400" dirty="0" smtClean="0"/>
              <a:t>Le modèle SEM </a:t>
            </a:r>
            <a:r>
              <a:rPr lang="fr-CA" sz="1400" b="1" dirty="0" smtClean="0"/>
              <a:t>utilise les variables latentes et les variables observables</a:t>
            </a:r>
            <a:r>
              <a:rPr lang="fr-CA" sz="1400" dirty="0" smtClean="0"/>
              <a:t> avec </a:t>
            </a:r>
            <a:r>
              <a:rPr lang="fr-CA" sz="1400" b="1" dirty="0" smtClean="0"/>
              <a:t>l’inclusion des erreurs de mesure.</a:t>
            </a:r>
            <a:endParaRPr lang="fr-CA" sz="1400" dirty="0" smtClean="0"/>
          </a:p>
          <a:p>
            <a:pPr marL="273050" lvl="0" indent="-273050" algn="just">
              <a:buFont typeface="Wingdings" pitchFamily="2" charset="2"/>
              <a:buChar char="§"/>
            </a:pPr>
            <a:r>
              <a:rPr lang="fr-CA" sz="1400" dirty="0" smtClean="0"/>
              <a:t>L’ampleur de la </a:t>
            </a:r>
            <a:r>
              <a:rPr lang="fr-CA" sz="1400" b="1" dirty="0" smtClean="0"/>
              <a:t>maturité </a:t>
            </a:r>
            <a:r>
              <a:rPr lang="fr-CA" sz="1400" dirty="0" smtClean="0"/>
              <a:t>de cette technique statistique dans les 30 dernières années est vérifiée par le test des modèles théoriques bien compliqués. Ce qui implique la robustesse de cette technique statistique. </a:t>
            </a:r>
          </a:p>
          <a:p>
            <a:pPr marL="273050" lvl="0" indent="-273050" algn="just">
              <a:buFont typeface="Wingdings" pitchFamily="2" charset="2"/>
              <a:buChar char="§"/>
            </a:pPr>
            <a:r>
              <a:rPr lang="fr-CA" sz="1400" dirty="0" smtClean="0"/>
              <a:t>La </a:t>
            </a:r>
            <a:r>
              <a:rPr lang="fr-CA" sz="1400" b="1" dirty="0" smtClean="0"/>
              <a:t>convivialité et la simplicité</a:t>
            </a:r>
            <a:r>
              <a:rPr lang="fr-CA" sz="1400" dirty="0" smtClean="0"/>
              <a:t> d’utilisation de ces programmes d’analyse de données empiriques. </a:t>
            </a:r>
          </a:p>
          <a:p>
            <a:pPr marL="273050" lvl="0" indent="-273050" algn="just">
              <a:buFont typeface="Wingdings" pitchFamily="2" charset="2"/>
              <a:buChar char="§"/>
            </a:pPr>
            <a:r>
              <a:rPr lang="fr-CA" sz="1400" dirty="0" smtClean="0"/>
              <a:t>Enfin, la robustesse et la crédibilité de SEM a augmenté son utilisation par les chercheurs notamment dans les sciences humaines. </a:t>
            </a:r>
          </a:p>
          <a:p>
            <a:pPr marL="273050" lvl="0" indent="-273050" algn="just">
              <a:buFont typeface="Wingdings" pitchFamily="2" charset="2"/>
              <a:buChar char="§"/>
            </a:pPr>
            <a:r>
              <a:rPr lang="fr-CA" sz="1400" dirty="0" smtClean="0"/>
              <a:t>Mieux utiliser pour les échelles de mesure continues </a:t>
            </a:r>
          </a:p>
          <a:p>
            <a:pPr lvl="0"/>
            <a:r>
              <a:rPr lang="fr-CA" sz="1400" dirty="0" smtClean="0"/>
              <a:t> </a:t>
            </a:r>
          </a:p>
          <a:p>
            <a:endParaRPr lang="fr-CA" dirty="0"/>
          </a:p>
        </p:txBody>
      </p:sp>
      <p:pic>
        <p:nvPicPr>
          <p:cNvPr id="5" name="Image 4"/>
          <p:cNvPicPr/>
          <p:nvPr/>
        </p:nvPicPr>
        <p:blipFill>
          <a:blip r:embed="rId2" cstate="print"/>
          <a:srcRect/>
          <a:stretch>
            <a:fillRect/>
          </a:stretch>
        </p:blipFill>
        <p:spPr bwMode="auto">
          <a:xfrm>
            <a:off x="1043608" y="3645024"/>
            <a:ext cx="7344816" cy="27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Line 8"/>
          <p:cNvSpPr>
            <a:spLocks noChangeShapeType="1"/>
          </p:cNvSpPr>
          <p:nvPr/>
        </p:nvSpPr>
        <p:spPr bwMode="auto">
          <a:xfrm flipH="1">
            <a:off x="8786813" y="1428750"/>
            <a:ext cx="0" cy="4641850"/>
          </a:xfrm>
          <a:prstGeom prst="line">
            <a:avLst/>
          </a:prstGeom>
          <a:ln>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n-US" dirty="0"/>
          </a:p>
        </p:txBody>
      </p:sp>
      <p:grpSp>
        <p:nvGrpSpPr>
          <p:cNvPr id="13315" name="Group 2"/>
          <p:cNvGrpSpPr>
            <a:grpSpLocks/>
          </p:cNvGrpSpPr>
          <p:nvPr/>
        </p:nvGrpSpPr>
        <p:grpSpPr bwMode="auto">
          <a:xfrm>
            <a:off x="0" y="6210300"/>
            <a:ext cx="1931988" cy="647700"/>
            <a:chOff x="567" y="0"/>
            <a:chExt cx="1217" cy="408"/>
          </a:xfrm>
        </p:grpSpPr>
        <p:pic>
          <p:nvPicPr>
            <p:cNvPr id="13383" name="Picture 3"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3384" name="Picture 4"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pic>
        <p:nvPicPr>
          <p:cNvPr id="13316" name="Picture 5" descr="menuLogo"/>
          <p:cNvPicPr>
            <a:picLocks noChangeAspect="1" noChangeArrowheads="1"/>
          </p:cNvPicPr>
          <p:nvPr/>
        </p:nvPicPr>
        <p:blipFill>
          <a:blip r:embed="rId7" cstate="print"/>
          <a:srcRect/>
          <a:stretch>
            <a:fillRect/>
          </a:stretch>
        </p:blipFill>
        <p:spPr bwMode="auto">
          <a:xfrm>
            <a:off x="7596188" y="6215063"/>
            <a:ext cx="1476375" cy="666750"/>
          </a:xfrm>
          <a:prstGeom prst="rect">
            <a:avLst/>
          </a:prstGeom>
          <a:noFill/>
          <a:ln w="9525">
            <a:noFill/>
            <a:miter lim="800000"/>
            <a:headEnd/>
            <a:tailEnd/>
          </a:ln>
        </p:spPr>
      </p:pic>
      <p:graphicFrame>
        <p:nvGraphicFramePr>
          <p:cNvPr id="9" name="Tableau 8"/>
          <p:cNvGraphicFramePr>
            <a:graphicFrameLocks noGrp="1"/>
          </p:cNvGraphicFramePr>
          <p:nvPr/>
        </p:nvGraphicFramePr>
        <p:xfrm>
          <a:off x="500063" y="785813"/>
          <a:ext cx="8429654" cy="5461445"/>
        </p:xfrm>
        <a:graphic>
          <a:graphicData uri="http://schemas.openxmlformats.org/drawingml/2006/table">
            <a:tbl>
              <a:tblPr/>
              <a:tblGrid>
                <a:gridCol w="1507529"/>
                <a:gridCol w="1418850"/>
                <a:gridCol w="1438861"/>
                <a:gridCol w="1278340"/>
                <a:gridCol w="1214442"/>
                <a:gridCol w="1288281"/>
                <a:gridCol w="283351"/>
              </a:tblGrid>
              <a:tr h="175104">
                <a:tc>
                  <a:txBody>
                    <a:bodyPr/>
                    <a:lstStyle/>
                    <a:p>
                      <a:pPr>
                        <a:spcAft>
                          <a:spcPts val="0"/>
                        </a:spcAft>
                      </a:pPr>
                      <a:endParaRPr lang="fr-CA" sz="600" dirty="0">
                        <a:latin typeface="Tahoma" pitchFamily="34" charset="0"/>
                        <a:ea typeface="Tahoma" pitchFamily="34" charset="0"/>
                        <a:cs typeface="Tahoma" pitchFamily="34" charset="0"/>
                      </a:endParaRPr>
                    </a:p>
                  </a:txBody>
                  <a:tcPr marL="40928" marR="40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FINANCEMENT</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MANAGEMENT ET STRATÉGIE</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RESSOURCES HUMAINES</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PRODUCTIONS ET TECHNOLOGIE</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COMMERCIALISATION ET MARCHÉS</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rowSpan="7">
                  <a:txBody>
                    <a:bodyPr/>
                    <a:lstStyle/>
                    <a:p>
                      <a:pPr>
                        <a:spcAft>
                          <a:spcPts val="0"/>
                        </a:spcAft>
                      </a:pPr>
                      <a:endParaRPr lang="fr-CA" sz="600" dirty="0">
                        <a:latin typeface="Times New Roman"/>
                        <a:ea typeface="SimSun"/>
                      </a:endParaRPr>
                    </a:p>
                  </a:txBody>
                  <a:tcPr marL="40928" marR="40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0764">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CONTEXTE MACRO ÉCONOMIQUE</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rtl="0">
                        <a:spcAft>
                          <a:spcPts val="0"/>
                        </a:spcAft>
                        <a:buFont typeface="Wingdings"/>
                        <a:buChar char=""/>
                        <a:tabLst>
                          <a:tab pos="88900" algn="l"/>
                        </a:tabLst>
                      </a:pPr>
                      <a:r>
                        <a:rPr lang="fr-CA" sz="900" dirty="0" smtClean="0">
                          <a:latin typeface="Times New Roman" pitchFamily="18" charset="0"/>
                          <a:ea typeface="Tahoma" pitchFamily="34" charset="0"/>
                          <a:cs typeface="Times New Roman" pitchFamily="18" charset="0"/>
                        </a:rPr>
                        <a:t>Banques publiques inefficaces</a:t>
                      </a:r>
                    </a:p>
                    <a:p>
                      <a:pPr marL="88900" lvl="0" indent="-88900">
                        <a:spcAft>
                          <a:spcPts val="0"/>
                        </a:spcAft>
                        <a:buFont typeface="Wingdings"/>
                        <a:buChar char=""/>
                        <a:tabLst>
                          <a:tab pos="88900" algn="l"/>
                        </a:tabLst>
                      </a:pPr>
                      <a:r>
                        <a:rPr lang="fr-CA" sz="900" dirty="0" smtClean="0">
                          <a:latin typeface="Times New Roman" pitchFamily="18" charset="0"/>
                          <a:ea typeface="Tahoma" pitchFamily="34" charset="0"/>
                          <a:cs typeface="Times New Roman" pitchFamily="18" charset="0"/>
                        </a:rPr>
                        <a:t>Absence de sociétés de capital-risque et de crédit-bail</a:t>
                      </a:r>
                      <a:endParaRPr lang="en-US" sz="900" dirty="0">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Culture entrepreneuriale publique pas de concertation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Absence de stratégie de développement du secteur privé</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Système de formation continue inexistant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Absence de cadres qualifiés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Pléthore de cadres dans les entreprises publiques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Peu ou pas d’informations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 du marché local d’équipements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stratégie d’appui pour la qualité et l’innovation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Libéralisation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Poids des pratiques anticoncurrentielles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Inadaptation des règles de la concurrence</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919296">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INSTITUTIONS INTERMÉDIAIRES ET SERVICES D’APPUI</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Accès limité aux banques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Manque d’informations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Inexpérience des services de crédit des banques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services d’appui</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Services d’appui inexistants et inefficaces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Capacités insuffisantes des institutions (CCI)</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d’informations </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Carences et inadaptation des formations et manque de formateurs qualifiés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Faiblesses des services de conseils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Services d’appui peu efficaces en information, appui technique, gestion qualité et développement de l’innovation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Services d’appui inexistants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 de l’information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formation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934942">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SYNDICATS PATRONAUX </a:t>
                      </a:r>
                      <a:r>
                        <a:rPr lang="fr-CA" sz="1000" b="1" dirty="0" smtClean="0">
                          <a:solidFill>
                            <a:schemeClr val="tx1"/>
                          </a:solidFill>
                          <a:latin typeface="Tahoma" pitchFamily="34" charset="0"/>
                          <a:ea typeface="Tahoma" pitchFamily="34" charset="0"/>
                          <a:cs typeface="Tahoma" pitchFamily="34" charset="0"/>
                        </a:rPr>
                        <a:t>ET GROUPES  DE PROFESSION</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sociétés de garantie et de cautions mutuelles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concertation avec les banques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dirty="0">
                          <a:latin typeface="Times New Roman" pitchFamily="18" charset="0"/>
                          <a:ea typeface="Tahoma" pitchFamily="34" charset="0"/>
                          <a:cs typeface="Times New Roman" pitchFamily="18" charset="0"/>
                        </a:rPr>
                        <a:t>Faiblesses de la représentativité </a:t>
                      </a:r>
                      <a:r>
                        <a:rPr lang="fr-CA" sz="900" kern="1200" dirty="0" smtClean="0">
                          <a:solidFill>
                            <a:schemeClr val="tx1"/>
                          </a:solidFill>
                          <a:latin typeface="Times New Roman" pitchFamily="18" charset="0"/>
                          <a:ea typeface="Tahoma" pitchFamily="34" charset="0"/>
                          <a:cs typeface="Times New Roman" pitchFamily="18" charset="0"/>
                        </a:rPr>
                        <a:t>des entrepreneurs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 des capacités des associations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concertation sur le fonctionnement du marché du travail</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d’interface avec les instituts de formation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Insuffisance des échanges techniques et de la concertation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d’interface avec les centres d’appui </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 promotion des produits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d’échange d’information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181951">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DIAGNOSTICS AU NIVEAU DES PME</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Autofinancement familial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Gestion financière frustre</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Précarité de la trésorerie</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Incompréhension des contraintes financières des banques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dirty="0">
                          <a:latin typeface="Times New Roman" pitchFamily="18" charset="0"/>
                          <a:ea typeface="Tahoma" pitchFamily="34" charset="0"/>
                          <a:cs typeface="Times New Roman" pitchFamily="18" charset="0"/>
                        </a:rPr>
                        <a:t>Dynamisme des entrepreneurs </a:t>
                      </a:r>
                      <a:r>
                        <a:rPr lang="fr-CA" sz="900" kern="1200" dirty="0" smtClean="0">
                          <a:solidFill>
                            <a:schemeClr val="tx1"/>
                          </a:solidFill>
                          <a:latin typeface="Times New Roman" pitchFamily="18" charset="0"/>
                          <a:ea typeface="Tahoma" pitchFamily="34" charset="0"/>
                          <a:cs typeface="Times New Roman" pitchFamily="18" charset="0"/>
                        </a:rPr>
                        <a:t>mais absence de management stratégique et faiblesse de l’innovation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Manque d’information </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Compétences limitées du personnel technique</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Insuffisance de gestion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Instabilité du personnel</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Difficultés du patron à déléguer</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Mauvaise qualité des produits et prix élevés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Savoir-faire et choix techniques limités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d’organisation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Matériel vétuste</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Méconnaissance des marchés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réseaux de distribution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liens avec les clients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87968">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PROBLÈMES À RÉSOUDRE ET ACTIONS À ENTREPRENDRE</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Difficultés pour investir à moyen et long termes</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Augmenter les fonds propres et formation au plan d’affaires</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Former au management stratégique</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Développer l’innovation</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Faciliter la circulation des informations</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Pallier le manque de formation</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Fixer le personnel</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Développer l’encadrement</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Réduire les coûts et améliorer la qualité</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Diversifier, innover, améliorer et augmenter la production  </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Augmenter les parts de marchés </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Pénétrer de nouveaux marchés </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96388">
                <a:tc gridSpan="6">
                  <a:txBody>
                    <a:bodyPr/>
                    <a:lstStyle/>
                    <a:p>
                      <a:pPr>
                        <a:spcAft>
                          <a:spcPts val="0"/>
                        </a:spcAft>
                      </a:pPr>
                      <a:endParaRPr lang="fr-CA" sz="600" dirty="0">
                        <a:latin typeface="Tahoma" pitchFamily="34" charset="0"/>
                        <a:ea typeface="Tahoma" pitchFamily="34" charset="0"/>
                        <a:cs typeface="Tahoma" pitchFamily="34" charset="0"/>
                      </a:endParaRPr>
                    </a:p>
                  </a:txBody>
                  <a:tcPr marL="40928" marR="40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bl>
          </a:graphicData>
        </a:graphic>
      </p:graphicFrame>
      <p:sp>
        <p:nvSpPr>
          <p:cNvPr id="8199" name="Line 7"/>
          <p:cNvSpPr>
            <a:spLocks noChangeShapeType="1"/>
          </p:cNvSpPr>
          <p:nvPr/>
        </p:nvSpPr>
        <p:spPr bwMode="auto">
          <a:xfrm>
            <a:off x="2143125" y="6164734"/>
            <a:ext cx="6677347" cy="570"/>
          </a:xfrm>
          <a:prstGeom prst="line">
            <a:avLst/>
          </a:prstGeom>
          <a:ln>
            <a:solidFill>
              <a:srgbClr val="FF0000"/>
            </a:solidFill>
            <a:headEnd/>
            <a:tailEnd type="triangle" w="med" len="med"/>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a:lstStyle/>
          <a:p>
            <a:pPr>
              <a:defRPr/>
            </a:pPr>
            <a:endParaRPr lang="en-US" dirty="0"/>
          </a:p>
        </p:txBody>
      </p:sp>
      <p:sp>
        <p:nvSpPr>
          <p:cNvPr id="13373" name="Rectangle 10"/>
          <p:cNvSpPr>
            <a:spLocks noChangeArrowheads="1"/>
          </p:cNvSpPr>
          <p:nvPr/>
        </p:nvSpPr>
        <p:spPr bwMode="auto">
          <a:xfrm>
            <a:off x="0" y="457200"/>
            <a:ext cx="184150" cy="554038"/>
          </a:xfrm>
          <a:prstGeom prst="rect">
            <a:avLst/>
          </a:prstGeom>
          <a:noFill/>
          <a:ln w="9525">
            <a:noFill/>
            <a:miter lim="800000"/>
            <a:headEnd/>
            <a:tailEnd/>
          </a:ln>
        </p:spPr>
        <p:txBody>
          <a:bodyPr wrap="none" anchor="ctr">
            <a:spAutoFit/>
          </a:bodyPr>
          <a:lstStyle/>
          <a:p>
            <a:r>
              <a:rPr lang="fr-CA" altLang="zh-CN" sz="1200">
                <a:latin typeface="Times New Roman" pitchFamily="18" charset="0"/>
                <a:cs typeface="Times New Roman" pitchFamily="18" charset="0"/>
              </a:rPr>
              <a:t/>
            </a:r>
            <a:br>
              <a:rPr lang="fr-CA" altLang="zh-CN" sz="1200">
                <a:latin typeface="Times New Roman" pitchFamily="18" charset="0"/>
                <a:cs typeface="Times New Roman" pitchFamily="18" charset="0"/>
              </a:rPr>
            </a:br>
            <a:endParaRPr lang="fr-CA" altLang="zh-CN">
              <a:cs typeface="Times New Roman" pitchFamily="18" charset="0"/>
            </a:endParaRPr>
          </a:p>
        </p:txBody>
      </p:sp>
      <p:sp>
        <p:nvSpPr>
          <p:cNvPr id="13374" name="Rectangle 13"/>
          <p:cNvSpPr>
            <a:spLocks noChangeArrowheads="1"/>
          </p:cNvSpPr>
          <p:nvPr/>
        </p:nvSpPr>
        <p:spPr bwMode="auto">
          <a:xfrm>
            <a:off x="2000250" y="6357938"/>
            <a:ext cx="6143625" cy="369887"/>
          </a:xfrm>
          <a:prstGeom prst="rect">
            <a:avLst/>
          </a:prstGeom>
          <a:noFill/>
          <a:ln w="9525">
            <a:noFill/>
            <a:miter lim="800000"/>
            <a:headEnd/>
            <a:tailEnd/>
          </a:ln>
        </p:spPr>
        <p:txBody>
          <a:bodyPr>
            <a:spAutoFit/>
          </a:bodyPr>
          <a:lstStyle/>
          <a:p>
            <a:pPr eaLnBrk="0" hangingPunct="0"/>
            <a:r>
              <a:rPr lang="fr-CA" altLang="zh-CN" b="1" dirty="0">
                <a:latin typeface="Times New Roman" pitchFamily="18" charset="0"/>
                <a:cs typeface="Times New Roman" pitchFamily="18" charset="0"/>
              </a:rPr>
              <a:t>Source : </a:t>
            </a:r>
            <a:r>
              <a:rPr lang="fr-CA" altLang="zh-CN" sz="1100" dirty="0">
                <a:latin typeface="Times New Roman" pitchFamily="18" charset="0"/>
                <a:cs typeface="Times New Roman" pitchFamily="18" charset="0"/>
              </a:rPr>
              <a:t>Commission Européenne du Programme de Mise À Niveau EDPME (CEPMÀN, 2007)</a:t>
            </a:r>
            <a:endParaRPr lang="en-US" altLang="zh-CN" sz="1100" dirty="0">
              <a:cs typeface="Times New Roman" pitchFamily="18" charset="0"/>
            </a:endParaRPr>
          </a:p>
        </p:txBody>
      </p:sp>
      <p:sp>
        <p:nvSpPr>
          <p:cNvPr id="13375" name="ZoneTexte 19"/>
          <p:cNvSpPr txBox="1">
            <a:spLocks noChangeArrowheads="1"/>
          </p:cNvSpPr>
          <p:nvPr/>
        </p:nvSpPr>
        <p:spPr bwMode="auto">
          <a:xfrm>
            <a:off x="571500" y="0"/>
            <a:ext cx="8001000" cy="708025"/>
          </a:xfrm>
          <a:prstGeom prst="rect">
            <a:avLst/>
          </a:prstGeom>
          <a:noFill/>
          <a:ln w="9525">
            <a:noFill/>
            <a:miter lim="800000"/>
            <a:headEnd/>
            <a:tailEnd/>
          </a:ln>
        </p:spPr>
        <p:txBody>
          <a:bodyPr>
            <a:spAutoFit/>
          </a:bodyPr>
          <a:lstStyle/>
          <a:p>
            <a:r>
              <a:rPr lang="fr-CA" sz="2000" b="1" i="1">
                <a:solidFill>
                  <a:srgbClr val="0000FF"/>
                </a:solidFill>
                <a:latin typeface="Franklin Gothic Demi" pitchFamily="34" charset="0"/>
              </a:rPr>
              <a:t>Problématique des entreprises algériennes et actions à entreprendre</a:t>
            </a:r>
            <a:endParaRPr lang="en-US" sz="2000" b="1" i="1">
              <a:solidFill>
                <a:srgbClr val="0000FF"/>
              </a:solidFill>
              <a:latin typeface="Franklin Gothic Demi" pitchFamily="34" charset="0"/>
            </a:endParaRPr>
          </a:p>
          <a:p>
            <a:endParaRPr lang="en-US" sz="2000"/>
          </a:p>
        </p:txBody>
      </p:sp>
      <p:sp>
        <p:nvSpPr>
          <p:cNvPr id="16" name="Espace réservé du numéro de diapositive 15"/>
          <p:cNvSpPr>
            <a:spLocks noGrp="1"/>
          </p:cNvSpPr>
          <p:nvPr>
            <p:ph type="sldNum" sz="quarter" idx="12"/>
          </p:nvPr>
        </p:nvSpPr>
        <p:spPr>
          <a:xfrm>
            <a:off x="8672513" y="6492875"/>
            <a:ext cx="471487" cy="365125"/>
          </a:xfrm>
        </p:spPr>
        <p:txBody>
          <a:bodyPr/>
          <a:lstStyle/>
          <a:p>
            <a:pPr>
              <a:defRPr/>
            </a:pPr>
            <a:fld id="{6B807B44-314C-45AB-9A5D-0B2F96AD63BE}" type="slidenum">
              <a:rPr lang="en-US" smtClean="0"/>
              <a:pPr>
                <a:defRPr/>
              </a:pPr>
              <a:t>5</a:t>
            </a:fld>
            <a:endParaRPr lang="en-US" dirty="0"/>
          </a:p>
        </p:txBody>
      </p:sp>
      <p:grpSp>
        <p:nvGrpSpPr>
          <p:cNvPr id="13377" name="Group 7"/>
          <p:cNvGrpSpPr>
            <a:grpSpLocks/>
          </p:cNvGrpSpPr>
          <p:nvPr/>
        </p:nvGrpSpPr>
        <p:grpSpPr bwMode="auto">
          <a:xfrm>
            <a:off x="71438" y="409575"/>
            <a:ext cx="8858250" cy="4591050"/>
            <a:chOff x="793" y="1298"/>
            <a:chExt cx="3538" cy="1497"/>
          </a:xfrm>
        </p:grpSpPr>
        <p:sp>
          <p:nvSpPr>
            <p:cNvPr id="21"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2"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3"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50</a:t>
            </a:fld>
            <a:endParaRPr lang="fr-CA">
              <a:latin typeface="Arial" charset="0"/>
            </a:endParaRPr>
          </a:p>
        </p:txBody>
      </p:sp>
      <p:sp>
        <p:nvSpPr>
          <p:cNvPr id="20" name="ZoneTexte 19"/>
          <p:cNvSpPr txBox="1"/>
          <p:nvPr/>
        </p:nvSpPr>
        <p:spPr>
          <a:xfrm>
            <a:off x="251520" y="0"/>
            <a:ext cx="8712968" cy="4278094"/>
          </a:xfrm>
          <a:prstGeom prst="rect">
            <a:avLst/>
          </a:prstGeom>
          <a:noFill/>
        </p:spPr>
        <p:txBody>
          <a:bodyPr wrap="square" rtlCol="0">
            <a:spAutoFit/>
          </a:bodyPr>
          <a:lstStyle/>
          <a:p>
            <a:r>
              <a:rPr lang="fr-CA" b="1" dirty="0" smtClean="0">
                <a:solidFill>
                  <a:srgbClr val="FF0000"/>
                </a:solidFill>
              </a:rPr>
              <a:t>Annexe sur le SEM </a:t>
            </a:r>
          </a:p>
          <a:p>
            <a:endParaRPr lang="fr-CA" b="1" dirty="0" smtClean="0"/>
          </a:p>
          <a:p>
            <a:r>
              <a:rPr lang="fr-CA" b="1" dirty="0" smtClean="0">
                <a:solidFill>
                  <a:srgbClr val="0070C0"/>
                </a:solidFill>
              </a:rPr>
              <a:t>Pourquoi le SEM « Modélisation par les équations structurelles » ?</a:t>
            </a:r>
          </a:p>
          <a:p>
            <a:endParaRPr lang="fr-CA" dirty="0" smtClean="0"/>
          </a:p>
          <a:p>
            <a:pPr marL="273050" lvl="0" indent="-273050" algn="just">
              <a:buFont typeface="Wingdings" pitchFamily="2" charset="2"/>
              <a:buChar char="§"/>
            </a:pPr>
            <a:r>
              <a:rPr lang="fr-CA" sz="1400" b="1" dirty="0" smtClean="0"/>
              <a:t>L’objectif de l’analyse de SEM est pour déterminer l’étendue de support du modèle théorique par l’échantillon des données collecté sur le terrain.</a:t>
            </a:r>
          </a:p>
          <a:p>
            <a:pPr marL="273050" lvl="0" indent="-273050" algn="just"/>
            <a:endParaRPr lang="fr-CA" sz="1400" b="1" dirty="0" smtClean="0">
              <a:solidFill>
                <a:srgbClr val="FFC000"/>
              </a:solidFill>
            </a:endParaRPr>
          </a:p>
          <a:p>
            <a:pPr marL="273050" lvl="0" indent="-273050" algn="just">
              <a:buFont typeface="Wingdings" pitchFamily="2" charset="2"/>
              <a:buChar char="§"/>
            </a:pPr>
            <a:r>
              <a:rPr lang="fr-CA" sz="1400" b="1" dirty="0" smtClean="0"/>
              <a:t>En SEM, on utilise les variables latentes et les variables mesurables.</a:t>
            </a:r>
          </a:p>
          <a:p>
            <a:pPr marL="273050" lvl="0" indent="-273050" algn="just">
              <a:buFont typeface="Wingdings" pitchFamily="2" charset="2"/>
              <a:buChar char="§"/>
            </a:pPr>
            <a:endParaRPr lang="fr-CA" sz="1400" b="1" dirty="0" smtClean="0"/>
          </a:p>
          <a:p>
            <a:pPr marL="273050" lvl="0" indent="-273050" algn="just">
              <a:buFont typeface="Wingdings" pitchFamily="2" charset="2"/>
              <a:buChar char="§"/>
            </a:pPr>
            <a:r>
              <a:rPr lang="fr-CA" sz="1400" b="1" dirty="0" smtClean="0"/>
              <a:t>Le modèle SEM est essentiellement combiné par le modèle </a:t>
            </a:r>
            <a:r>
              <a:rPr lang="fr-CA" sz="1400" b="1" i="1" dirty="0" err="1" smtClean="0"/>
              <a:t>Path</a:t>
            </a:r>
            <a:r>
              <a:rPr lang="fr-CA" sz="1400" b="1" dirty="0" smtClean="0"/>
              <a:t> et l’analyse factorielle confirmatoire </a:t>
            </a:r>
            <a:r>
              <a:rPr lang="fr-CA" sz="1400" b="1" i="1" dirty="0" smtClean="0"/>
              <a:t>(</a:t>
            </a:r>
            <a:r>
              <a:rPr lang="fr-CA" sz="1400" b="1" i="1" dirty="0" err="1" smtClean="0"/>
              <a:t>confirmatory</a:t>
            </a:r>
            <a:r>
              <a:rPr lang="fr-CA" sz="1400" b="1" i="1" dirty="0" smtClean="0"/>
              <a:t> factor)</a:t>
            </a:r>
            <a:r>
              <a:rPr lang="fr-CA" sz="1400" b="1" dirty="0" smtClean="0"/>
              <a:t>.</a:t>
            </a:r>
          </a:p>
          <a:p>
            <a:pPr marL="273050" lvl="0" indent="-273050" algn="just"/>
            <a:endParaRPr lang="fr-CA" sz="1400" b="1" dirty="0" smtClean="0"/>
          </a:p>
          <a:p>
            <a:pPr marL="273050" lvl="0" indent="-273050" algn="just">
              <a:buFont typeface="Wingdings" pitchFamily="2" charset="2"/>
              <a:buChar char="§"/>
            </a:pPr>
            <a:r>
              <a:rPr lang="fr-CA" sz="1400" dirty="0" smtClean="0"/>
              <a:t>En intégrant les erreurs de mesure dans l’estimation du modèle étudié, les méthodes d’équations structurelles permettent d’obtenir des coefficients moins biaisés</a:t>
            </a:r>
          </a:p>
          <a:p>
            <a:pPr marL="273050" indent="-273050" algn="just"/>
            <a:endParaRPr lang="fr-CA" sz="1400" dirty="0" smtClean="0"/>
          </a:p>
          <a:p>
            <a:pPr marL="273050" lvl="0" indent="-273050" algn="just">
              <a:buFont typeface="Wingdings" pitchFamily="2" charset="2"/>
              <a:buChar char="§"/>
            </a:pPr>
            <a:r>
              <a:rPr lang="fr-CA" sz="1400" dirty="0" err="1" smtClean="0"/>
              <a:t>Schermelleh</a:t>
            </a:r>
            <a:r>
              <a:rPr lang="fr-CA" sz="1400" dirty="0" smtClean="0"/>
              <a:t>-Engel et al. (1998) proposent aussi une procédure d’équations structurelles adaptée au non normalité des distributions des variables analysées</a:t>
            </a:r>
            <a:endParaRPr lang="fr-CA" sz="1400" b="1" dirty="0" smtClean="0"/>
          </a:p>
          <a:p>
            <a:endParaRPr lang="fr-CA" b="1" dirty="0"/>
          </a:p>
        </p:txBody>
      </p:sp>
      <p:sp>
        <p:nvSpPr>
          <p:cNvPr id="22" name="ZoneTexte 21"/>
          <p:cNvSpPr txBox="1"/>
          <p:nvPr/>
        </p:nvSpPr>
        <p:spPr>
          <a:xfrm>
            <a:off x="323528" y="3933056"/>
            <a:ext cx="8640960" cy="2893100"/>
          </a:xfrm>
          <a:prstGeom prst="rect">
            <a:avLst/>
          </a:prstGeom>
          <a:noFill/>
        </p:spPr>
        <p:txBody>
          <a:bodyPr wrap="square" rtlCol="0">
            <a:spAutoFit/>
          </a:bodyPr>
          <a:lstStyle/>
          <a:p>
            <a:r>
              <a:rPr lang="fr-CA" b="1" dirty="0" smtClean="0">
                <a:solidFill>
                  <a:srgbClr val="0070C0"/>
                </a:solidFill>
              </a:rPr>
              <a:t>Mode d’application </a:t>
            </a:r>
            <a:endParaRPr lang="fr-CA" dirty="0" smtClean="0">
              <a:solidFill>
                <a:srgbClr val="0070C0"/>
              </a:solidFill>
            </a:endParaRPr>
          </a:p>
          <a:p>
            <a:r>
              <a:rPr lang="fr-CA" sz="1600" b="1" dirty="0" smtClean="0">
                <a:solidFill>
                  <a:srgbClr val="0070C0"/>
                </a:solidFill>
              </a:rPr>
              <a:t> </a:t>
            </a:r>
          </a:p>
          <a:p>
            <a:pPr marL="355600" lvl="0" indent="-355600" algn="just">
              <a:buFont typeface="Wingdings" pitchFamily="2" charset="2"/>
              <a:buChar char="§"/>
            </a:pPr>
            <a:r>
              <a:rPr lang="fr-CA" sz="1600" dirty="0" smtClean="0"/>
              <a:t>Dans le SEM, on utilise beaucoup la </a:t>
            </a:r>
            <a:r>
              <a:rPr lang="fr-CA" sz="1600" b="1" dirty="0" smtClean="0"/>
              <a:t>matrice de variance-covariance</a:t>
            </a:r>
            <a:r>
              <a:rPr lang="fr-CA" sz="1600" dirty="0" smtClean="0"/>
              <a:t> dans l’analyse de données.</a:t>
            </a:r>
          </a:p>
          <a:p>
            <a:pPr marL="355600" lvl="0" indent="-355600" algn="just">
              <a:buFont typeface="Wingdings" pitchFamily="2" charset="2"/>
              <a:buChar char="§"/>
            </a:pPr>
            <a:endParaRPr lang="fr-CA" sz="1600" dirty="0" smtClean="0"/>
          </a:p>
          <a:p>
            <a:pPr marL="355600" lvl="0" indent="-355600" algn="just">
              <a:buFont typeface="Wingdings" pitchFamily="2" charset="2"/>
              <a:buChar char="§"/>
            </a:pPr>
            <a:r>
              <a:rPr lang="fr-CA" sz="1600" dirty="0" smtClean="0"/>
              <a:t>SEM est une </a:t>
            </a:r>
            <a:r>
              <a:rPr lang="fr-CA" sz="1600" b="1" dirty="0" smtClean="0"/>
              <a:t>méthode de recherche de corrélation</a:t>
            </a:r>
            <a:r>
              <a:rPr lang="fr-CA" sz="1600" dirty="0" smtClean="0"/>
              <a:t>, par conséquent les échelles de mesure, la limitation de la plage des valeurs, les données manquantes, les données irrationnelles, la non-linéarité et la non-normalité des données influent sur la variance-covariance entre les variables et donc peuvent avoir un impact à l'analyse de SEM. </a:t>
            </a:r>
          </a:p>
          <a:p>
            <a:pPr marL="355600" lvl="0" indent="-355600" algn="just"/>
            <a:r>
              <a:rPr lang="fr-CA" dirty="0" smtClean="0"/>
              <a:t> </a:t>
            </a:r>
          </a:p>
          <a:p>
            <a:endParaRPr lang="fr-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51</a:t>
            </a:fld>
            <a:endParaRPr lang="fr-CA">
              <a:latin typeface="Arial" charset="0"/>
            </a:endParaRPr>
          </a:p>
        </p:txBody>
      </p:sp>
      <p:sp>
        <p:nvSpPr>
          <p:cNvPr id="20" name="ZoneTexte 19"/>
          <p:cNvSpPr txBox="1"/>
          <p:nvPr/>
        </p:nvSpPr>
        <p:spPr>
          <a:xfrm>
            <a:off x="395536" y="620688"/>
            <a:ext cx="8460432" cy="5262979"/>
          </a:xfrm>
          <a:prstGeom prst="rect">
            <a:avLst/>
          </a:prstGeom>
          <a:noFill/>
        </p:spPr>
        <p:txBody>
          <a:bodyPr wrap="square" rtlCol="0">
            <a:spAutoFit/>
          </a:bodyPr>
          <a:lstStyle/>
          <a:p>
            <a:pPr marL="273050" lvl="0" indent="-273050">
              <a:buFont typeface="Wingdings" pitchFamily="2" charset="2"/>
              <a:buChar char="§"/>
            </a:pPr>
            <a:endParaRPr lang="fr-CA" sz="1400" dirty="0" smtClean="0"/>
          </a:p>
          <a:p>
            <a:pPr marL="273050" indent="-273050"/>
            <a:r>
              <a:rPr lang="fr-CA" sz="1600" b="1" dirty="0" smtClean="0">
                <a:solidFill>
                  <a:srgbClr val="FF0000"/>
                </a:solidFill>
              </a:rPr>
              <a:t>Variable modératrice (1)</a:t>
            </a:r>
            <a:r>
              <a:rPr lang="fr-CA" sz="1600" b="1" dirty="0" smtClean="0"/>
              <a:t> </a:t>
            </a:r>
            <a:endParaRPr lang="fr-CA" sz="1600" dirty="0" smtClean="0"/>
          </a:p>
          <a:p>
            <a:pPr marL="273050" lvl="0" indent="-273050"/>
            <a:endParaRPr lang="fr-CA" sz="1600" dirty="0" smtClean="0"/>
          </a:p>
          <a:p>
            <a:pPr marL="273050" lvl="0" indent="-273050">
              <a:buFont typeface="Wingdings" pitchFamily="2" charset="2"/>
              <a:buChar char="§"/>
            </a:pPr>
            <a:r>
              <a:rPr lang="fr-CA" sz="1600" dirty="0" smtClean="0"/>
              <a:t>Variable modératrice : une variable modératrice est une variable qui agit essentiellement sur la relation entre deux autres variables. Il s’agit d’une variable qui modifie systématiquement la grandeur, l’intensité, le sens et/ou la forme de l’effet de la variable indépendante sur la variable dépendante (Sharma et al., 1998). </a:t>
            </a:r>
          </a:p>
          <a:p>
            <a:pPr marL="273050" indent="-273050"/>
            <a:endParaRPr lang="fr-CA" sz="1600" dirty="0" smtClean="0"/>
          </a:p>
          <a:p>
            <a:pPr marL="273050" lvl="0" indent="-273050">
              <a:buFont typeface="Wingdings" pitchFamily="2" charset="2"/>
              <a:buChar char="§"/>
            </a:pPr>
            <a:r>
              <a:rPr lang="fr-CA" sz="1600" dirty="0" smtClean="0"/>
              <a:t>Autrement dit, le lien observé entre les deux variables sera différent en fonction des différents niveaux d’une troisième variable dite modératrice. Ce lien peut devenir plus fort ou plus faible, ou devenir négatif alors qu’il était positif sans l’intervention de la variable modératrice.  </a:t>
            </a:r>
          </a:p>
          <a:p>
            <a:pPr marL="273050" indent="-273050"/>
            <a:r>
              <a:rPr lang="fr-CA" sz="1600" dirty="0" smtClean="0"/>
              <a:t> </a:t>
            </a:r>
          </a:p>
          <a:p>
            <a:pPr marL="273050" lvl="0" indent="-273050">
              <a:buFont typeface="Wingdings" pitchFamily="2" charset="2"/>
              <a:buChar char="§"/>
            </a:pPr>
            <a:r>
              <a:rPr lang="fr-CA" sz="1600" dirty="0" smtClean="0"/>
              <a:t>Les effets modérateurs, correspondant à des liens non linéaires, peuvent être directement estimés par des méthodes spécifiques, complexes, mais très fiables, d’équations structurelles (</a:t>
            </a:r>
            <a:r>
              <a:rPr lang="fr-CA" sz="1600" dirty="0" err="1" smtClean="0"/>
              <a:t>Joreskog</a:t>
            </a:r>
            <a:r>
              <a:rPr lang="fr-CA" sz="1600" dirty="0" smtClean="0"/>
              <a:t> et Yang, 1996; Yang </a:t>
            </a:r>
            <a:r>
              <a:rPr lang="fr-CA" sz="1600" dirty="0" err="1" smtClean="0"/>
              <a:t>Jonsson</a:t>
            </a:r>
            <a:r>
              <a:rPr lang="fr-CA" sz="1600" dirty="0" smtClean="0"/>
              <a:t>, 1998). </a:t>
            </a:r>
          </a:p>
          <a:p>
            <a:pPr marL="273050" indent="-273050"/>
            <a:r>
              <a:rPr lang="fr-CA" sz="1600" dirty="0" smtClean="0"/>
              <a:t> </a:t>
            </a:r>
          </a:p>
          <a:p>
            <a:pPr marL="273050" lvl="0" indent="-273050">
              <a:buFont typeface="Wingdings" pitchFamily="2" charset="2"/>
              <a:buChar char="§"/>
            </a:pPr>
            <a:r>
              <a:rPr lang="fr-CA" sz="1600" dirty="0" smtClean="0"/>
              <a:t>Plusieurs liens médiateurs et modérateurs peuvent être simultanément testés grâce aux méthodes d’équations structurelles contrairement aux méthodes classiques de régression et d’analyse de la variance (</a:t>
            </a:r>
            <a:r>
              <a:rPr lang="fr-CA" sz="1600" dirty="0" err="1" smtClean="0"/>
              <a:t>MacKinnon</a:t>
            </a:r>
            <a:r>
              <a:rPr lang="fr-CA" sz="1600" dirty="0" smtClean="0"/>
              <a:t> et al., 2002).</a:t>
            </a:r>
          </a:p>
          <a:p>
            <a:endParaRPr lang="fr-CA"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52</a:t>
            </a:fld>
            <a:endParaRPr lang="fr-CA">
              <a:latin typeface="Arial" charset="0"/>
            </a:endParaRPr>
          </a:p>
        </p:txBody>
      </p:sp>
      <p:sp>
        <p:nvSpPr>
          <p:cNvPr id="20" name="ZoneTexte 19"/>
          <p:cNvSpPr txBox="1"/>
          <p:nvPr/>
        </p:nvSpPr>
        <p:spPr>
          <a:xfrm>
            <a:off x="395536" y="620688"/>
            <a:ext cx="8460432" cy="5509200"/>
          </a:xfrm>
          <a:prstGeom prst="rect">
            <a:avLst/>
          </a:prstGeom>
          <a:noFill/>
        </p:spPr>
        <p:txBody>
          <a:bodyPr wrap="square" rtlCol="0">
            <a:spAutoFit/>
          </a:bodyPr>
          <a:lstStyle/>
          <a:p>
            <a:pPr marL="273050" lvl="0" indent="-273050">
              <a:buFont typeface="Wingdings" pitchFamily="2" charset="2"/>
              <a:buChar char="§"/>
            </a:pPr>
            <a:endParaRPr lang="fr-CA" sz="1400" dirty="0" smtClean="0"/>
          </a:p>
          <a:p>
            <a:pPr marL="273050" indent="-273050"/>
            <a:r>
              <a:rPr lang="fr-CA" sz="1600" b="1" dirty="0" smtClean="0">
                <a:solidFill>
                  <a:srgbClr val="FF0000"/>
                </a:solidFill>
              </a:rPr>
              <a:t>Variable modératrice</a:t>
            </a:r>
            <a:r>
              <a:rPr lang="fr-CA" sz="1600" b="1" dirty="0" smtClean="0"/>
              <a:t> </a:t>
            </a:r>
            <a:r>
              <a:rPr lang="fr-CA" sz="1600" b="1" dirty="0" smtClean="0">
                <a:solidFill>
                  <a:srgbClr val="FF0000"/>
                </a:solidFill>
              </a:rPr>
              <a:t>(2)</a:t>
            </a:r>
            <a:endParaRPr lang="fr-CA" sz="1600" dirty="0" smtClean="0">
              <a:solidFill>
                <a:srgbClr val="FF0000"/>
              </a:solidFill>
            </a:endParaRPr>
          </a:p>
          <a:p>
            <a:pPr marL="273050" lvl="0" indent="-273050"/>
            <a:endParaRPr lang="fr-CA" sz="1600" dirty="0" smtClean="0"/>
          </a:p>
          <a:p>
            <a:pPr marL="273050" lvl="0" indent="-273050" algn="just">
              <a:buFont typeface="Wingdings" pitchFamily="2" charset="2"/>
              <a:buChar char="§"/>
            </a:pPr>
            <a:r>
              <a:rPr lang="fr-CA" sz="1600" dirty="0" smtClean="0"/>
              <a:t>Les effets modérateurs, correspondant à des liens non linéaires, peuvent être directement estimés par des méthodes spécifiques, complexes, mais très fiables, d’équations structurelles (</a:t>
            </a:r>
            <a:r>
              <a:rPr lang="fr-CA" sz="1600" dirty="0" err="1" smtClean="0"/>
              <a:t>Joreskog</a:t>
            </a:r>
            <a:r>
              <a:rPr lang="fr-CA" sz="1600" dirty="0" smtClean="0"/>
              <a:t> et Yang, 1996; Yang </a:t>
            </a:r>
            <a:r>
              <a:rPr lang="fr-CA" sz="1600" dirty="0" err="1" smtClean="0"/>
              <a:t>Jonsson</a:t>
            </a:r>
            <a:r>
              <a:rPr lang="fr-CA" sz="1600" dirty="0" smtClean="0"/>
              <a:t>, 1998). </a:t>
            </a:r>
          </a:p>
          <a:p>
            <a:pPr marL="273050" indent="-273050" algn="just">
              <a:buFont typeface="Wingdings" pitchFamily="2" charset="2"/>
              <a:buChar char="§"/>
            </a:pPr>
            <a:endParaRPr lang="fr-CA" sz="1600" dirty="0" smtClean="0"/>
          </a:p>
          <a:p>
            <a:pPr marL="273050" lvl="0" indent="-273050" algn="just">
              <a:buFont typeface="Wingdings" pitchFamily="2" charset="2"/>
              <a:buChar char="§"/>
            </a:pPr>
            <a:r>
              <a:rPr lang="fr-CA" sz="1600" dirty="0" smtClean="0"/>
              <a:t>L’estimation des effets modérateurs est généralement un processus long et complexe. La démarche proposée par (Ping, 1995; 1998) est relativement simple par rapport aux autres procédures existantes. La rigueur et l’efficacité de cette démarche sont éprouvées et satisfaisantes (</a:t>
            </a:r>
            <a:r>
              <a:rPr lang="fr-CA" sz="1600" dirty="0" err="1" smtClean="0"/>
              <a:t>Cortina</a:t>
            </a:r>
            <a:r>
              <a:rPr lang="fr-CA" sz="1600" dirty="0" smtClean="0"/>
              <a:t> et al., 2001; </a:t>
            </a:r>
            <a:r>
              <a:rPr lang="fr-CA" sz="1600" dirty="0" err="1" smtClean="0"/>
              <a:t>Moulder</a:t>
            </a:r>
            <a:r>
              <a:rPr lang="fr-CA" sz="1600" dirty="0" smtClean="0"/>
              <a:t> et </a:t>
            </a:r>
            <a:r>
              <a:rPr lang="fr-CA" sz="1600" dirty="0" err="1" smtClean="0"/>
              <a:t>Algina</a:t>
            </a:r>
            <a:r>
              <a:rPr lang="fr-CA" sz="1600" dirty="0" smtClean="0"/>
              <a:t>, 2002). Afin de mettre en œuvre la démarche de Ping (1995), le chercheur doit se familiariser avec les logiciels d’équations structurelles. </a:t>
            </a:r>
          </a:p>
          <a:p>
            <a:pPr marL="273050" indent="-273050" algn="just"/>
            <a:r>
              <a:rPr lang="fr-CA" sz="1600" dirty="0" smtClean="0"/>
              <a:t> </a:t>
            </a:r>
          </a:p>
          <a:p>
            <a:pPr marL="273050" lvl="0" indent="-273050" algn="just">
              <a:buFont typeface="Wingdings" pitchFamily="2" charset="2"/>
              <a:buChar char="§"/>
            </a:pPr>
            <a:r>
              <a:rPr lang="fr-CA" sz="1600" dirty="0" smtClean="0"/>
              <a:t>L’interaction entre les variables indépendante et modératrice génère une modification de l’intensité ou/et de la forme de la relation entre la variable indépendante et la variable dépendante.</a:t>
            </a:r>
          </a:p>
          <a:p>
            <a:pPr marL="273050" indent="-273050" algn="just"/>
            <a:r>
              <a:rPr lang="fr-CA" sz="1600" dirty="0" smtClean="0"/>
              <a:t> </a:t>
            </a:r>
          </a:p>
          <a:p>
            <a:pPr marL="273050" lvl="0" indent="-273050" algn="just">
              <a:buFont typeface="Wingdings" pitchFamily="2" charset="2"/>
              <a:buChar char="§"/>
            </a:pPr>
            <a:r>
              <a:rPr lang="fr-CA" sz="1600" dirty="0" smtClean="0"/>
              <a:t>Plusieurs méthodes sont utilisées pour tester du rôle modérateur d’une variable. Il s’agit essentiellement des analyses de variance ANOVA, des analyses multi-groupes et des régressions multiples hiérarchiques (Aiken et West, 1991).</a:t>
            </a:r>
          </a:p>
          <a:p>
            <a:endParaRPr lang="fr-CA"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332656"/>
            <a:ext cx="8784976" cy="4770537"/>
          </a:xfrm>
          <a:prstGeom prst="rect">
            <a:avLst/>
          </a:prstGeom>
          <a:noFill/>
        </p:spPr>
        <p:txBody>
          <a:bodyPr wrap="square" rtlCol="0">
            <a:spAutoFit/>
          </a:bodyPr>
          <a:lstStyle/>
          <a:p>
            <a:r>
              <a:rPr lang="fr-CA" sz="1600" b="1" dirty="0" smtClean="0">
                <a:solidFill>
                  <a:srgbClr val="FF0000"/>
                </a:solidFill>
              </a:rPr>
              <a:t>Variable médiatrice et variable modératrice</a:t>
            </a:r>
            <a:endParaRPr lang="fr-CA" sz="1600" dirty="0" smtClean="0">
              <a:solidFill>
                <a:srgbClr val="FF0000"/>
              </a:solidFill>
            </a:endParaRPr>
          </a:p>
          <a:p>
            <a:r>
              <a:rPr lang="fr-CA" sz="1600" dirty="0" smtClean="0"/>
              <a:t> </a:t>
            </a:r>
          </a:p>
          <a:p>
            <a:pPr marL="273050" lvl="0" indent="-273050" algn="just">
              <a:buFont typeface="Wingdings" pitchFamily="2" charset="2"/>
              <a:buChar char="§"/>
            </a:pPr>
            <a:r>
              <a:rPr lang="fr-CA" sz="1600" dirty="0" smtClean="0"/>
              <a:t>Quelle que soit la méthode adoptée, la décision de considérer une variable comme étant médiatrice ou modératrice doit être essentiellement basée sur la pertinence des arguments conceptuels et la rigueur des cadres théoriques.</a:t>
            </a:r>
          </a:p>
          <a:p>
            <a:pPr marL="273050" indent="-273050" algn="just">
              <a:buFont typeface="Wingdings" pitchFamily="2" charset="2"/>
              <a:buChar char="§"/>
            </a:pPr>
            <a:endParaRPr lang="fr-CA" sz="1600" dirty="0" smtClean="0"/>
          </a:p>
          <a:p>
            <a:pPr marL="273050" lvl="0" indent="-273050" algn="just">
              <a:buFont typeface="Wingdings" pitchFamily="2" charset="2"/>
              <a:buChar char="§"/>
            </a:pPr>
            <a:r>
              <a:rPr lang="fr-CA" sz="1600" dirty="0" smtClean="0"/>
              <a:t>les méthodes d’équations structurelles améliorent l’analyse des rôles des variables médiatrices et modératrices en détournant les problèmes liés aux erreurs de mesure, à la multi-colinéarité et aux liens non linéaires.</a:t>
            </a:r>
          </a:p>
          <a:p>
            <a:pPr marL="273050" indent="-273050" algn="just"/>
            <a:r>
              <a:rPr lang="fr-CA" sz="1600" b="1" dirty="0" smtClean="0"/>
              <a:t> </a:t>
            </a:r>
            <a:endParaRPr lang="fr-CA" sz="1600" dirty="0" smtClean="0"/>
          </a:p>
          <a:p>
            <a:pPr marL="273050" lvl="0" indent="-273050" algn="just">
              <a:buFont typeface="Wingdings" pitchFamily="2" charset="2"/>
              <a:buChar char="§"/>
            </a:pPr>
            <a:r>
              <a:rPr lang="fr-CA" sz="1600" dirty="0" smtClean="0"/>
              <a:t>Elles réduisent aussi les problèmes résultant à la normalité des distributions et la nature des échèles de mesure utilisées. Il est certes d’avoir que très rare d’avoir des distributions normales dans les recherches en sciences sociales (</a:t>
            </a:r>
            <a:r>
              <a:rPr lang="fr-CA" sz="1600" dirty="0" err="1" smtClean="0"/>
              <a:t>Micceri</a:t>
            </a:r>
            <a:r>
              <a:rPr lang="fr-CA" sz="1600" dirty="0" smtClean="0"/>
              <a:t>, 1989), la normalité est souvent une condition non respectée.</a:t>
            </a:r>
          </a:p>
          <a:p>
            <a:pPr marL="273050" indent="-273050" algn="just"/>
            <a:endParaRPr lang="fr-CA" sz="1600" dirty="0" smtClean="0"/>
          </a:p>
          <a:p>
            <a:pPr marL="273050" lvl="0" indent="-273050" algn="just">
              <a:buFont typeface="Wingdings" pitchFamily="2" charset="2"/>
              <a:buChar char="§"/>
            </a:pPr>
            <a:r>
              <a:rPr lang="fr-CA" sz="1600" dirty="0" smtClean="0"/>
              <a:t>L’analyse des variables intermédiaires, surtout modératrices, par les méthodes d’équations structurelles a connu un développement soutenu depuis la publication de l’article de Kenny et </a:t>
            </a:r>
            <a:r>
              <a:rPr lang="fr-CA" sz="1600" dirty="0" err="1" smtClean="0"/>
              <a:t>Judd</a:t>
            </a:r>
            <a:r>
              <a:rPr lang="fr-CA" sz="1600" dirty="0" smtClean="0"/>
              <a:t> en 1984</a:t>
            </a:r>
          </a:p>
          <a:p>
            <a:pPr algn="just"/>
            <a:endParaRPr lang="fr-CA"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332656"/>
            <a:ext cx="8784976" cy="4770537"/>
          </a:xfrm>
          <a:prstGeom prst="rect">
            <a:avLst/>
          </a:prstGeom>
          <a:noFill/>
        </p:spPr>
        <p:txBody>
          <a:bodyPr wrap="square" rtlCol="0">
            <a:spAutoFit/>
          </a:bodyPr>
          <a:lstStyle/>
          <a:p>
            <a:r>
              <a:rPr lang="fr-CA" sz="1600" b="1" dirty="0" smtClean="0">
                <a:solidFill>
                  <a:srgbClr val="FF0000"/>
                </a:solidFill>
              </a:rPr>
              <a:t>Variable médiatrice et variable modératrice</a:t>
            </a:r>
            <a:endParaRPr lang="fr-CA" sz="1600" dirty="0" smtClean="0">
              <a:solidFill>
                <a:srgbClr val="FF0000"/>
              </a:solidFill>
            </a:endParaRPr>
          </a:p>
          <a:p>
            <a:r>
              <a:rPr lang="fr-CA" sz="1600" dirty="0" smtClean="0"/>
              <a:t> </a:t>
            </a:r>
          </a:p>
          <a:p>
            <a:pPr marL="273050" lvl="0" indent="-273050" algn="just">
              <a:buFont typeface="Wingdings" pitchFamily="2" charset="2"/>
              <a:buChar char="§"/>
            </a:pPr>
            <a:r>
              <a:rPr lang="fr-CA" sz="1600" dirty="0" smtClean="0"/>
              <a:t>Quelle que soit la méthode adoptée, la décision de considérer une variable comme étant médiatrice ou modératrice doit être essentiellement basée sur la pertinence des arguments conceptuels et la rigueur des cadres théoriques.</a:t>
            </a:r>
          </a:p>
          <a:p>
            <a:pPr marL="273050" indent="-273050" algn="just">
              <a:buFont typeface="Wingdings" pitchFamily="2" charset="2"/>
              <a:buChar char="§"/>
            </a:pPr>
            <a:endParaRPr lang="fr-CA" sz="1600" dirty="0" smtClean="0"/>
          </a:p>
          <a:p>
            <a:pPr marL="273050" lvl="0" indent="-273050" algn="just">
              <a:buFont typeface="Wingdings" pitchFamily="2" charset="2"/>
              <a:buChar char="§"/>
            </a:pPr>
            <a:r>
              <a:rPr lang="fr-CA" sz="1600" dirty="0" smtClean="0"/>
              <a:t>les méthodes d’équations structurelles améliorent l’analyse des rôles des variables médiatrices et modératrices en détournant les problèmes liés aux erreurs de mesure, à la multi-colinéarité et aux liens non linéaires.</a:t>
            </a:r>
          </a:p>
          <a:p>
            <a:pPr marL="273050" indent="-273050" algn="just"/>
            <a:r>
              <a:rPr lang="fr-CA" sz="1600" b="1" dirty="0" smtClean="0"/>
              <a:t> </a:t>
            </a:r>
            <a:endParaRPr lang="fr-CA" sz="1600" dirty="0" smtClean="0"/>
          </a:p>
          <a:p>
            <a:pPr marL="273050" lvl="0" indent="-273050" algn="just">
              <a:buFont typeface="Wingdings" pitchFamily="2" charset="2"/>
              <a:buChar char="§"/>
            </a:pPr>
            <a:r>
              <a:rPr lang="fr-CA" sz="1600" dirty="0" smtClean="0"/>
              <a:t>Elles réduisent aussi les problèmes résultant à la normalité des distributions et la nature des échèles de mesure utilisées. Il est certes d’avoir que très rare d’avoir des distributions normales dans les recherches en sciences sociales (</a:t>
            </a:r>
            <a:r>
              <a:rPr lang="fr-CA" sz="1600" dirty="0" err="1" smtClean="0"/>
              <a:t>Micceri</a:t>
            </a:r>
            <a:r>
              <a:rPr lang="fr-CA" sz="1600" dirty="0" smtClean="0"/>
              <a:t>, 1989), la normalité est souvent une condition non respectée.</a:t>
            </a:r>
          </a:p>
          <a:p>
            <a:pPr marL="273050" indent="-273050" algn="just"/>
            <a:endParaRPr lang="fr-CA" sz="1600" dirty="0" smtClean="0"/>
          </a:p>
          <a:p>
            <a:pPr marL="273050" lvl="0" indent="-273050" algn="just">
              <a:buFont typeface="Wingdings" pitchFamily="2" charset="2"/>
              <a:buChar char="§"/>
            </a:pPr>
            <a:r>
              <a:rPr lang="fr-CA" sz="1600" dirty="0" smtClean="0"/>
              <a:t>L’analyse des variables intermédiaires, surtout modératrices, par les méthodes d’équations structurelles a connu un développement soutenu depuis la publication de l’article de Kenny et </a:t>
            </a:r>
            <a:r>
              <a:rPr lang="fr-CA" sz="1600" dirty="0" err="1" smtClean="0"/>
              <a:t>Judd</a:t>
            </a:r>
            <a:r>
              <a:rPr lang="fr-CA" sz="1600" dirty="0" smtClean="0"/>
              <a:t> en 1984</a:t>
            </a:r>
          </a:p>
          <a:p>
            <a:pPr algn="just"/>
            <a:endParaRPr lang="fr-CA"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332656"/>
            <a:ext cx="8784976" cy="338554"/>
          </a:xfrm>
          <a:prstGeom prst="rect">
            <a:avLst/>
          </a:prstGeom>
          <a:noFill/>
        </p:spPr>
        <p:txBody>
          <a:bodyPr wrap="square" rtlCol="0">
            <a:spAutoFit/>
          </a:bodyPr>
          <a:lstStyle/>
          <a:p>
            <a:pPr algn="just"/>
            <a:endParaRPr lang="fr-CA" sz="1600" dirty="0"/>
          </a:p>
        </p:txBody>
      </p:sp>
      <p:pic>
        <p:nvPicPr>
          <p:cNvPr id="4" name="Image 3"/>
          <p:cNvPicPr/>
          <p:nvPr/>
        </p:nvPicPr>
        <p:blipFill>
          <a:blip r:embed="rId2" cstate="print"/>
          <a:srcRect/>
          <a:stretch>
            <a:fillRect/>
          </a:stretch>
        </p:blipFill>
        <p:spPr bwMode="auto">
          <a:xfrm>
            <a:off x="1907704" y="1124744"/>
            <a:ext cx="50577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14339" name="Group 7"/>
          <p:cNvGrpSpPr>
            <a:grpSpLocks/>
          </p:cNvGrpSpPr>
          <p:nvPr/>
        </p:nvGrpSpPr>
        <p:grpSpPr bwMode="auto">
          <a:xfrm>
            <a:off x="714375" y="1052513"/>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6</a:t>
            </a:fld>
            <a:endParaRPr lang="fr-CA" smtClean="0">
              <a:latin typeface="Arial" charset="0"/>
            </a:endParaRPr>
          </a:p>
        </p:txBody>
      </p:sp>
      <p:grpSp>
        <p:nvGrpSpPr>
          <p:cNvPr id="14341" name="Group 2"/>
          <p:cNvGrpSpPr>
            <a:grpSpLocks/>
          </p:cNvGrpSpPr>
          <p:nvPr/>
        </p:nvGrpSpPr>
        <p:grpSpPr bwMode="auto">
          <a:xfrm>
            <a:off x="-142875" y="5643563"/>
            <a:ext cx="928688" cy="1214437"/>
            <a:chOff x="4422" y="2840"/>
            <a:chExt cx="1316" cy="1480"/>
          </a:xfrm>
        </p:grpSpPr>
        <p:grpSp>
          <p:nvGrpSpPr>
            <p:cNvPr id="14345"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14346"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14342" name="Picture 2"/>
          <p:cNvPicPr>
            <a:picLocks noChangeAspect="1" noChangeArrowheads="1"/>
          </p:cNvPicPr>
          <p:nvPr/>
        </p:nvPicPr>
        <p:blipFill>
          <a:blip r:embed="rId9" cstate="print"/>
          <a:srcRect/>
          <a:stretch>
            <a:fillRect/>
          </a:stretch>
        </p:blipFill>
        <p:spPr bwMode="auto">
          <a:xfrm>
            <a:off x="1579563" y="1285875"/>
            <a:ext cx="6635750" cy="4568825"/>
          </a:xfrm>
          <a:prstGeom prst="rect">
            <a:avLst/>
          </a:prstGeom>
          <a:noFill/>
          <a:ln w="9525">
            <a:noFill/>
            <a:miter lim="800000"/>
            <a:headEnd/>
            <a:tailEnd/>
          </a:ln>
        </p:spPr>
      </p:pic>
      <p:sp>
        <p:nvSpPr>
          <p:cNvPr id="14343" name="ZoneTexte 18"/>
          <p:cNvSpPr txBox="1">
            <a:spLocks noChangeArrowheads="1"/>
          </p:cNvSpPr>
          <p:nvPr/>
        </p:nvSpPr>
        <p:spPr bwMode="auto">
          <a:xfrm>
            <a:off x="179512" y="260648"/>
            <a:ext cx="8786812" cy="830997"/>
          </a:xfrm>
          <a:prstGeom prst="rect">
            <a:avLst/>
          </a:prstGeom>
          <a:noFill/>
          <a:ln w="9525">
            <a:noFill/>
            <a:miter lim="800000"/>
            <a:headEnd/>
            <a:tailEnd/>
          </a:ln>
        </p:spPr>
        <p:txBody>
          <a:bodyPr wrap="square">
            <a:spAutoFit/>
          </a:bodyPr>
          <a:lstStyle/>
          <a:p>
            <a:r>
              <a:rPr lang="fr-CA" b="1" dirty="0">
                <a:cs typeface="Aharoni" pitchFamily="2" charset="-79"/>
              </a:rPr>
              <a:t>    </a:t>
            </a:r>
            <a:r>
              <a:rPr lang="fr-CA" sz="3000" b="1" i="1" dirty="0" smtClean="0">
                <a:solidFill>
                  <a:srgbClr val="0308E7"/>
                </a:solidFill>
                <a:latin typeface="Franklin Gothic Demi" pitchFamily="34" charset="0"/>
              </a:rPr>
              <a:t>Programmes de mise à niveau des </a:t>
            </a:r>
            <a:r>
              <a:rPr lang="fr-CA" sz="3000" b="1" i="1" dirty="0">
                <a:solidFill>
                  <a:srgbClr val="0308E7"/>
                </a:solidFill>
                <a:latin typeface="Franklin Gothic Demi" pitchFamily="34" charset="0"/>
              </a:rPr>
              <a:t>PME en Algéri</a:t>
            </a:r>
            <a:r>
              <a:rPr lang="fr-CA" sz="3000" b="1" dirty="0">
                <a:solidFill>
                  <a:srgbClr val="0308E7"/>
                </a:solidFill>
                <a:latin typeface="Franklin Gothic Demi" pitchFamily="34" charset="0"/>
              </a:rPr>
              <a:t>e     </a:t>
            </a:r>
            <a:endParaRPr lang="en-US" sz="3000" b="1" dirty="0">
              <a:solidFill>
                <a:srgbClr val="0308E7"/>
              </a:solidFill>
              <a:latin typeface="Franklin Gothic Demi" pitchFamily="34" charset="0"/>
            </a:endParaRPr>
          </a:p>
          <a:p>
            <a:endParaRPr lang="en-US" dirty="0"/>
          </a:p>
        </p:txBody>
      </p:sp>
      <p:sp>
        <p:nvSpPr>
          <p:cNvPr id="14344" name="ZoneTexte 18"/>
          <p:cNvSpPr txBox="1">
            <a:spLocks noChangeArrowheads="1"/>
          </p:cNvSpPr>
          <p:nvPr/>
        </p:nvSpPr>
        <p:spPr bwMode="auto">
          <a:xfrm>
            <a:off x="1928813" y="5995988"/>
            <a:ext cx="6215062" cy="646112"/>
          </a:xfrm>
          <a:prstGeom prst="rect">
            <a:avLst/>
          </a:prstGeom>
          <a:noFill/>
          <a:ln w="9525">
            <a:noFill/>
            <a:miter lim="800000"/>
            <a:headEnd/>
            <a:tailEnd/>
          </a:ln>
        </p:spPr>
        <p:txBody>
          <a:bodyPr>
            <a:spAutoFit/>
          </a:bodyPr>
          <a:lstStyle/>
          <a:p>
            <a:pPr algn="ctr" rtl="1">
              <a:defRPr/>
            </a:pPr>
            <a:r>
              <a:rPr lang="fr-CA" sz="1200" b="1" dirty="0">
                <a:latin typeface="+mj-lt"/>
              </a:rPr>
              <a:t>Figure : </a:t>
            </a:r>
            <a:r>
              <a:rPr lang="fr-CA" sz="1200" dirty="0">
                <a:latin typeface="+mj-lt"/>
              </a:rPr>
              <a:t>Objectifs des programmes de mise à niveau.</a:t>
            </a:r>
            <a:endParaRPr lang="en-US" sz="1200" dirty="0">
              <a:latin typeface="+mj-lt"/>
            </a:endParaRPr>
          </a:p>
          <a:p>
            <a:pPr algn="ctr" rtl="1">
              <a:defRPr/>
            </a:pPr>
            <a:r>
              <a:rPr lang="fr-CA" sz="1200" b="1" dirty="0">
                <a:latin typeface="+mj-lt"/>
              </a:rPr>
              <a:t>Source : </a:t>
            </a:r>
            <a:r>
              <a:rPr lang="fr-CA" sz="1200" dirty="0" smtClean="0">
                <a:latin typeface="+mj-lt"/>
              </a:rPr>
              <a:t>Ex</a:t>
            </a:r>
            <a:r>
              <a:rPr lang="fr-CA" sz="1200" b="1" dirty="0" smtClean="0">
                <a:latin typeface="+mj-lt"/>
              </a:rPr>
              <a:t>-</a:t>
            </a:r>
            <a:r>
              <a:rPr lang="fr-CA" sz="1200" dirty="0" smtClean="0">
                <a:latin typeface="+mj-lt"/>
              </a:rPr>
              <a:t>Ministère </a:t>
            </a:r>
            <a:r>
              <a:rPr lang="fr-CA" sz="1200" dirty="0">
                <a:latin typeface="+mj-lt"/>
              </a:rPr>
              <a:t>de l’Industrie et de la Restructuration (MIR, 2004</a:t>
            </a:r>
            <a:r>
              <a:rPr lang="fr-CA" sz="1200" dirty="0"/>
              <a:t>)</a:t>
            </a:r>
            <a:endParaRPr lang="en-US" sz="1200" dirty="0"/>
          </a:p>
          <a:p>
            <a:pPr algn="r" rtl="1">
              <a:defRPr/>
            </a:pP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15363" name="Group 7"/>
          <p:cNvGrpSpPr>
            <a:grpSpLocks/>
          </p:cNvGrpSpPr>
          <p:nvPr/>
        </p:nvGrpSpPr>
        <p:grpSpPr bwMode="auto">
          <a:xfrm>
            <a:off x="428625" y="1000125"/>
            <a:ext cx="8501063" cy="2376488"/>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8615E38D-049C-4767-B0DC-F931CB325067}" type="slidenum">
              <a:rPr lang="fr-CA" smtClean="0">
                <a:latin typeface="Arial" charset="0"/>
              </a:rPr>
              <a:pPr>
                <a:defRPr/>
              </a:pPr>
              <a:t>7</a:t>
            </a:fld>
            <a:endParaRPr lang="fr-CA" smtClean="0">
              <a:latin typeface="Arial" charset="0"/>
            </a:endParaRPr>
          </a:p>
        </p:txBody>
      </p:sp>
      <p:grpSp>
        <p:nvGrpSpPr>
          <p:cNvPr id="15365" name="Group 2"/>
          <p:cNvGrpSpPr>
            <a:grpSpLocks/>
          </p:cNvGrpSpPr>
          <p:nvPr/>
        </p:nvGrpSpPr>
        <p:grpSpPr bwMode="auto">
          <a:xfrm>
            <a:off x="-142875" y="5643563"/>
            <a:ext cx="928688" cy="1214437"/>
            <a:chOff x="4422" y="2840"/>
            <a:chExt cx="1316" cy="1480"/>
          </a:xfrm>
        </p:grpSpPr>
        <p:grpSp>
          <p:nvGrpSpPr>
            <p:cNvPr id="15368" name="Group 3"/>
            <p:cNvGrpSpPr>
              <a:grpSpLocks/>
            </p:cNvGrpSpPr>
            <p:nvPr/>
          </p:nvGrpSpPr>
          <p:grpSpPr bwMode="auto">
            <a:xfrm>
              <a:off x="4422" y="2840"/>
              <a:ext cx="1217" cy="408"/>
              <a:chOff x="567" y="0"/>
              <a:chExt cx="1217" cy="408"/>
            </a:xfrm>
          </p:grpSpPr>
          <p:pic>
            <p:nvPicPr>
              <p:cNvPr id="15374"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5375"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15369" name="Group 6"/>
            <p:cNvGrpSpPr>
              <a:grpSpLocks/>
            </p:cNvGrpSpPr>
            <p:nvPr/>
          </p:nvGrpSpPr>
          <p:grpSpPr bwMode="auto">
            <a:xfrm>
              <a:off x="4604" y="3158"/>
              <a:ext cx="1134" cy="1162"/>
              <a:chOff x="567" y="3158"/>
              <a:chExt cx="1134" cy="1162"/>
            </a:xfrm>
          </p:grpSpPr>
          <p:pic>
            <p:nvPicPr>
              <p:cNvPr id="15370"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5371"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5372"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5373"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15366" name="Picture 3"/>
          <p:cNvPicPr>
            <a:picLocks noChangeAspect="1" noChangeArrowheads="1"/>
          </p:cNvPicPr>
          <p:nvPr/>
        </p:nvPicPr>
        <p:blipFill>
          <a:blip r:embed="rId9" cstate="print"/>
          <a:srcRect/>
          <a:stretch>
            <a:fillRect/>
          </a:stretch>
        </p:blipFill>
        <p:spPr bwMode="auto">
          <a:xfrm>
            <a:off x="642938" y="1285875"/>
            <a:ext cx="8501062" cy="5214938"/>
          </a:xfrm>
          <a:prstGeom prst="rect">
            <a:avLst/>
          </a:prstGeom>
          <a:noFill/>
          <a:ln w="9525">
            <a:noFill/>
            <a:miter lim="800000"/>
            <a:headEnd/>
            <a:tailEnd/>
          </a:ln>
        </p:spPr>
      </p:pic>
      <p:sp>
        <p:nvSpPr>
          <p:cNvPr id="19" name="ZoneTexte 18"/>
          <p:cNvSpPr txBox="1">
            <a:spLocks noChangeArrowheads="1"/>
          </p:cNvSpPr>
          <p:nvPr/>
        </p:nvSpPr>
        <p:spPr bwMode="auto">
          <a:xfrm>
            <a:off x="357188" y="214313"/>
            <a:ext cx="8679308" cy="830997"/>
          </a:xfrm>
          <a:prstGeom prst="rect">
            <a:avLst/>
          </a:prstGeom>
          <a:noFill/>
          <a:ln w="9525">
            <a:noFill/>
            <a:miter lim="800000"/>
            <a:headEnd/>
            <a:tailEnd/>
          </a:ln>
        </p:spPr>
        <p:txBody>
          <a:bodyPr wrap="square">
            <a:spAutoFit/>
          </a:bodyPr>
          <a:lstStyle/>
          <a:p>
            <a:r>
              <a:rPr lang="fr-CA" b="1" dirty="0">
                <a:cs typeface="Aharoni" pitchFamily="2" charset="-79"/>
              </a:rPr>
              <a:t>    </a:t>
            </a:r>
            <a:r>
              <a:rPr lang="fr-CA" sz="3000" b="1" i="1" dirty="0">
                <a:solidFill>
                  <a:srgbClr val="0308E7"/>
                </a:solidFill>
                <a:latin typeface="Franklin Gothic Demi" pitchFamily="34" charset="0"/>
              </a:rPr>
              <a:t>Programme </a:t>
            </a:r>
            <a:r>
              <a:rPr lang="fr-CA" sz="3000" b="1" i="1" dirty="0" smtClean="0">
                <a:solidFill>
                  <a:srgbClr val="0308E7"/>
                </a:solidFill>
                <a:latin typeface="Franklin Gothic Demi" pitchFamily="34" charset="0"/>
              </a:rPr>
              <a:t>de mise à niveau des </a:t>
            </a:r>
            <a:r>
              <a:rPr lang="fr-CA" sz="3000" b="1" i="1" dirty="0">
                <a:solidFill>
                  <a:srgbClr val="0308E7"/>
                </a:solidFill>
                <a:latin typeface="Franklin Gothic Demi" pitchFamily="34" charset="0"/>
              </a:rPr>
              <a:t>PME en Algéri</a:t>
            </a:r>
            <a:r>
              <a:rPr lang="fr-CA" sz="3000" b="1" dirty="0">
                <a:solidFill>
                  <a:srgbClr val="0308E7"/>
                </a:solidFill>
                <a:latin typeface="Franklin Gothic Demi" pitchFamily="34" charset="0"/>
              </a:rPr>
              <a:t>e     </a:t>
            </a:r>
            <a:endParaRPr lang="en-US" sz="3000" b="1" dirty="0">
              <a:solidFill>
                <a:srgbClr val="0308E7"/>
              </a:solidFill>
              <a:latin typeface="Franklin Gothic Demi" pitchFamily="34"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714356"/>
            <a:ext cx="8143875"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8</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6" name="ZoneTexte 19"/>
          <p:cNvSpPr txBox="1">
            <a:spLocks noChangeArrowheads="1"/>
          </p:cNvSpPr>
          <p:nvPr/>
        </p:nvSpPr>
        <p:spPr bwMode="auto">
          <a:xfrm>
            <a:off x="0" y="116632"/>
            <a:ext cx="9001156" cy="830997"/>
          </a:xfrm>
          <a:prstGeom prst="rect">
            <a:avLst/>
          </a:prstGeom>
          <a:noFill/>
          <a:ln w="9525">
            <a:noFill/>
            <a:miter lim="800000"/>
            <a:headEnd/>
            <a:tailEnd/>
          </a:ln>
        </p:spPr>
        <p:txBody>
          <a:bodyPr wrap="square">
            <a:spAutoFit/>
          </a:bodyPr>
          <a:lstStyle/>
          <a:p>
            <a:pPr algn="ctr"/>
            <a:r>
              <a:rPr lang="fr-CA" b="1" dirty="0">
                <a:cs typeface="Aharoni" pitchFamily="2" charset="-79"/>
              </a:rPr>
              <a:t>    </a:t>
            </a:r>
            <a:r>
              <a:rPr lang="fr-CA" sz="3000" b="1" i="1" dirty="0" smtClean="0">
                <a:solidFill>
                  <a:srgbClr val="0308E7"/>
                </a:solidFill>
                <a:latin typeface="Franklin Gothic Demi" pitchFamily="34" charset="0"/>
              </a:rPr>
              <a:t>Programmes de mise à niveau des </a:t>
            </a:r>
            <a:r>
              <a:rPr lang="fr-CA" sz="3000" b="1" i="1" dirty="0">
                <a:solidFill>
                  <a:srgbClr val="0308E7"/>
                </a:solidFill>
                <a:latin typeface="Franklin Gothic Demi" pitchFamily="34" charset="0"/>
              </a:rPr>
              <a:t>PME en Algérie</a:t>
            </a:r>
            <a:r>
              <a:rPr lang="fr-CA" sz="3000" b="1" dirty="0">
                <a:solidFill>
                  <a:srgbClr val="0308E7"/>
                </a:solidFill>
                <a:latin typeface="Franklin Gothic Demi" pitchFamily="34" charset="0"/>
              </a:rPr>
              <a:t>     </a:t>
            </a:r>
            <a:endParaRPr lang="en-US" sz="3000" b="1" dirty="0">
              <a:solidFill>
                <a:srgbClr val="0308E7"/>
              </a:solidFill>
              <a:latin typeface="Franklin Gothic Demi" pitchFamily="34" charset="0"/>
            </a:endParaRPr>
          </a:p>
          <a:p>
            <a:endParaRPr lang="en-US" dirty="0"/>
          </a:p>
        </p:txBody>
      </p:sp>
      <p:sp>
        <p:nvSpPr>
          <p:cNvPr id="20" name="ZoneTexte 19"/>
          <p:cNvSpPr txBox="1"/>
          <p:nvPr/>
        </p:nvSpPr>
        <p:spPr>
          <a:xfrm>
            <a:off x="714380" y="928670"/>
            <a:ext cx="8429620" cy="5909310"/>
          </a:xfrm>
          <a:prstGeom prst="rect">
            <a:avLst/>
          </a:prstGeom>
          <a:noFill/>
        </p:spPr>
        <p:txBody>
          <a:bodyPr wrap="square" rtlCol="0">
            <a:spAutoFit/>
          </a:bodyPr>
          <a:lstStyle/>
          <a:p>
            <a:r>
              <a:rPr lang="fr-FR" b="1" dirty="0" smtClean="0">
                <a:solidFill>
                  <a:srgbClr val="FF0000"/>
                </a:solidFill>
              </a:rPr>
              <a:t>Programmes de mise à niveau et organismes participants </a:t>
            </a:r>
          </a:p>
          <a:p>
            <a:r>
              <a:rPr lang="fr-FR" b="1" dirty="0" smtClean="0">
                <a:solidFill>
                  <a:srgbClr val="FF0000"/>
                </a:solidFill>
              </a:rPr>
              <a:t> </a:t>
            </a:r>
          </a:p>
          <a:p>
            <a:pPr>
              <a:buFont typeface="Wingdings" pitchFamily="2" charset="2"/>
              <a:buChar char="v"/>
            </a:pPr>
            <a:r>
              <a:rPr lang="fr-FR" b="1" dirty="0" smtClean="0">
                <a:solidFill>
                  <a:srgbClr val="FF0000"/>
                </a:solidFill>
              </a:rPr>
              <a:t> </a:t>
            </a:r>
            <a:r>
              <a:rPr lang="fr-FR" b="1" i="1" dirty="0" smtClean="0">
                <a:latin typeface="Franklin Gothic Demi" pitchFamily="34" charset="0"/>
              </a:rPr>
              <a:t>Premier programme : 1999-2004</a:t>
            </a:r>
          </a:p>
          <a:p>
            <a:pPr marL="627063" indent="-354013">
              <a:buClr>
                <a:srgbClr val="FF9900"/>
              </a:buClr>
              <a:buFont typeface="Wingdings" pitchFamily="2" charset="2"/>
              <a:buChar char="§"/>
            </a:pPr>
            <a:endParaRPr lang="fr-FR" dirty="0" smtClean="0"/>
          </a:p>
          <a:p>
            <a:pPr marL="627063" indent="-354013">
              <a:buClr>
                <a:srgbClr val="FF9900"/>
              </a:buClr>
              <a:buFont typeface="Wingdings" pitchFamily="2" charset="2"/>
              <a:buChar char="§"/>
            </a:pPr>
            <a:r>
              <a:rPr lang="fr-FR" dirty="0" smtClean="0">
                <a:latin typeface="+mn-lt"/>
              </a:rPr>
              <a:t>Ex-Ministère de l’Industrie et de la Restructuration « MIR », Algérie </a:t>
            </a:r>
            <a:endParaRPr lang="en-US" dirty="0" smtClean="0">
              <a:latin typeface="+mn-lt"/>
            </a:endParaRPr>
          </a:p>
          <a:p>
            <a:pPr marL="627063" indent="-354013">
              <a:buClr>
                <a:srgbClr val="FF9900"/>
              </a:buClr>
              <a:buFont typeface="Wingdings" pitchFamily="2" charset="2"/>
              <a:buChar char="§"/>
            </a:pPr>
            <a:r>
              <a:rPr lang="fr-FR" dirty="0" smtClean="0">
                <a:latin typeface="+mn-lt"/>
              </a:rPr>
              <a:t>325 PMI mises à niveau avec l’assistance de l’ONUDI</a:t>
            </a:r>
            <a:endParaRPr lang="en-US" dirty="0" smtClean="0">
              <a:latin typeface="+mn-lt"/>
            </a:endParaRPr>
          </a:p>
          <a:p>
            <a:r>
              <a:rPr lang="fr-FR" b="1" dirty="0" smtClean="0"/>
              <a:t> </a:t>
            </a:r>
            <a:endParaRPr lang="en-US" dirty="0" smtClean="0"/>
          </a:p>
          <a:p>
            <a:pPr>
              <a:buFont typeface="Wingdings" pitchFamily="2" charset="2"/>
              <a:buChar char="v"/>
            </a:pPr>
            <a:r>
              <a:rPr lang="fr-FR" b="1" dirty="0" smtClean="0">
                <a:solidFill>
                  <a:srgbClr val="FF0000"/>
                </a:solidFill>
              </a:rPr>
              <a:t> </a:t>
            </a:r>
            <a:r>
              <a:rPr lang="fr-FR" b="1" i="1" dirty="0" smtClean="0">
                <a:latin typeface="Franklin Gothic Demi" pitchFamily="34" charset="0"/>
              </a:rPr>
              <a:t>Deuxième programme : 2005-2007 et 2008- …..</a:t>
            </a:r>
          </a:p>
          <a:p>
            <a:endParaRPr lang="fr-FR" dirty="0" smtClean="0">
              <a:latin typeface="+mn-lt"/>
            </a:endParaRPr>
          </a:p>
          <a:p>
            <a:pPr marL="627063" indent="-354013">
              <a:buClr>
                <a:srgbClr val="FF9900"/>
              </a:buClr>
              <a:buFont typeface="Wingdings" pitchFamily="2" charset="2"/>
              <a:buChar char="§"/>
            </a:pPr>
            <a:r>
              <a:rPr lang="fr-FR" dirty="0" smtClean="0">
                <a:latin typeface="+mn-lt"/>
              </a:rPr>
              <a:t>Commission européenne pour le développement de la PME« EDPME »</a:t>
            </a:r>
            <a:endParaRPr lang="en-US" dirty="0" smtClean="0">
              <a:latin typeface="+mn-lt"/>
            </a:endParaRPr>
          </a:p>
          <a:p>
            <a:pPr marL="627063" indent="-354013">
              <a:buClr>
                <a:srgbClr val="FF9900"/>
              </a:buClr>
              <a:buFont typeface="Wingdings" pitchFamily="2" charset="2"/>
              <a:buChar char="§"/>
            </a:pPr>
            <a:r>
              <a:rPr lang="fr-FR" dirty="0" smtClean="0">
                <a:latin typeface="+mn-lt"/>
              </a:rPr>
              <a:t>Programme de mise à niveau MEDA1 de 445 PME, clôturé en décembre 2007 </a:t>
            </a:r>
            <a:endParaRPr lang="en-US" dirty="0" smtClean="0">
              <a:latin typeface="+mn-lt"/>
            </a:endParaRPr>
          </a:p>
          <a:p>
            <a:pPr marL="627063" indent="-354013">
              <a:buClr>
                <a:srgbClr val="FF9900"/>
              </a:buClr>
              <a:buFont typeface="Wingdings" pitchFamily="2" charset="2"/>
              <a:buChar char="§"/>
            </a:pPr>
            <a:r>
              <a:rPr lang="fr-FR" dirty="0" smtClean="0">
                <a:latin typeface="+mn-lt"/>
              </a:rPr>
              <a:t>Programme de mise à niveau MEDA2 ciblant quelques 580 PME en cours, débuté en mai 2008 </a:t>
            </a:r>
            <a:endParaRPr lang="en-US" dirty="0" smtClean="0">
              <a:latin typeface="+mn-lt"/>
            </a:endParaRPr>
          </a:p>
          <a:p>
            <a:pPr>
              <a:buFont typeface="Wingdings" pitchFamily="2" charset="2"/>
              <a:buChar char="v"/>
            </a:pPr>
            <a:endParaRPr lang="fr-FR" b="1" dirty="0" smtClean="0">
              <a:solidFill>
                <a:srgbClr val="FF0000"/>
              </a:solidFill>
            </a:endParaRPr>
          </a:p>
          <a:p>
            <a:pPr>
              <a:buFont typeface="Wingdings" pitchFamily="2" charset="2"/>
              <a:buChar char="v"/>
            </a:pPr>
            <a:r>
              <a:rPr lang="fr-FR" b="1" dirty="0" smtClean="0">
                <a:solidFill>
                  <a:srgbClr val="FF0000"/>
                </a:solidFill>
              </a:rPr>
              <a:t> </a:t>
            </a:r>
            <a:r>
              <a:rPr lang="fr-FR" b="1" i="1" dirty="0" smtClean="0">
                <a:latin typeface="Franklin Gothic Demi" pitchFamily="34" charset="0"/>
              </a:rPr>
              <a:t>Troisième programme : 2010-2014</a:t>
            </a:r>
          </a:p>
          <a:p>
            <a:endParaRPr lang="fr-FR" b="1" dirty="0" smtClean="0"/>
          </a:p>
          <a:p>
            <a:pPr marL="627063" indent="-354013">
              <a:buClr>
                <a:srgbClr val="FF9900"/>
              </a:buClr>
              <a:buFont typeface="Wingdings" pitchFamily="2" charset="2"/>
              <a:buChar char="§"/>
            </a:pPr>
            <a:r>
              <a:rPr lang="fr-FR" dirty="0" smtClean="0">
                <a:latin typeface="+mn-lt"/>
              </a:rPr>
              <a:t>Agence Nationale de Développement de la PME « ANDPME », Algérie  </a:t>
            </a:r>
          </a:p>
          <a:p>
            <a:pPr marL="627063" indent="-354013">
              <a:buClr>
                <a:srgbClr val="FF9900"/>
              </a:buClr>
              <a:buFont typeface="Wingdings" pitchFamily="2" charset="2"/>
              <a:buChar char="§"/>
            </a:pPr>
            <a:r>
              <a:rPr lang="fr-FR" dirty="0" smtClean="0">
                <a:latin typeface="+mn-lt"/>
              </a:rPr>
              <a:t>Programme national de mise à niveau de 20 000 PME dans le plan quinquennal économique 2010-1014, avec un enveloppe budgétaire de 5 milliards de $ US</a:t>
            </a:r>
            <a:endParaRPr lang="en-US" dirty="0" smtClean="0">
              <a:latin typeface="+mn-lt"/>
            </a:endParaRPr>
          </a:p>
          <a:p>
            <a:pPr marL="627063" indent="-354013">
              <a:buClr>
                <a:srgbClr val="FF9900"/>
              </a:buClr>
              <a:buFont typeface="Wingdings" pitchFamily="2" charset="2"/>
              <a:buChar char="§"/>
            </a:pPr>
            <a:r>
              <a:rPr lang="fr-FR" dirty="0" smtClean="0">
                <a:latin typeface="+mn-lt"/>
              </a:rPr>
              <a:t>À date, 950 PME mises à niveau, dont 400 PME achevées à la clé depuis deux ans </a:t>
            </a:r>
            <a:r>
              <a:rPr lang="fr-FR"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428625" y="1143000"/>
            <a:ext cx="8031807" cy="4086200"/>
            <a:chOff x="793" y="1298"/>
            <a:chExt cx="3538" cy="1497"/>
          </a:xfrm>
        </p:grpSpPr>
        <p:sp>
          <p:nvSpPr>
            <p:cNvPr id="29703"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29704"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29705"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077" name="ZoneTexte 20"/>
          <p:cNvSpPr txBox="1">
            <a:spLocks noChangeArrowheads="1"/>
          </p:cNvSpPr>
          <p:nvPr/>
        </p:nvSpPr>
        <p:spPr bwMode="auto">
          <a:xfrm>
            <a:off x="1785938" y="211138"/>
            <a:ext cx="5643562" cy="646112"/>
          </a:xfrm>
          <a:prstGeom prst="rect">
            <a:avLst/>
          </a:prstGeom>
          <a:noFill/>
          <a:ln w="9525">
            <a:noFill/>
            <a:miter lim="800000"/>
            <a:headEnd/>
            <a:tailEnd/>
          </a:ln>
        </p:spPr>
        <p:txBody>
          <a:bodyPr>
            <a:spAutoFit/>
          </a:bodyPr>
          <a:lstStyle/>
          <a:p>
            <a:pPr algn="ctr"/>
            <a:r>
              <a:rPr lang="fr-CA" sz="3600" b="1" i="1">
                <a:solidFill>
                  <a:srgbClr val="0308E7"/>
                </a:solidFill>
                <a:latin typeface="Franklin Gothic Demi" pitchFamily="34" charset="0"/>
              </a:rPr>
              <a:t>Objectifs de la recherche </a:t>
            </a:r>
            <a:endParaRPr lang="en-US" sz="3600" b="1" i="1">
              <a:solidFill>
                <a:srgbClr val="0308E7"/>
              </a:solidFill>
              <a:latin typeface="Franklin Gothic Demi" pitchFamily="34" charset="0"/>
            </a:endParaRPr>
          </a:p>
        </p:txBody>
      </p:sp>
      <p:sp>
        <p:nvSpPr>
          <p:cNvPr id="28678" name="Espace réservé du numéro de diapositive 18"/>
          <p:cNvSpPr>
            <a:spLocks noGrp="1"/>
          </p:cNvSpPr>
          <p:nvPr>
            <p:ph type="sldNum" sz="quarter" idx="12"/>
          </p:nvPr>
        </p:nvSpPr>
        <p:spPr/>
        <p:txBody>
          <a:bodyPr/>
          <a:lstStyle/>
          <a:p>
            <a:pPr>
              <a:defRPr/>
            </a:pPr>
            <a:fld id="{ED4580D5-5ACD-4336-A8FB-D22D641FDCBC}" type="slidenum">
              <a:rPr lang="fr-CA" smtClean="0">
                <a:latin typeface="Arial" charset="0"/>
              </a:rPr>
              <a:pPr>
                <a:defRPr/>
              </a:pPr>
              <a:t>9</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308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308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308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308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308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308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3074" name="Object 21"/>
          <p:cNvGraphicFramePr>
            <a:graphicFrameLocks noChangeAspect="1"/>
          </p:cNvGraphicFramePr>
          <p:nvPr/>
        </p:nvGraphicFramePr>
        <p:xfrm>
          <a:off x="463550" y="1520825"/>
          <a:ext cx="7872413" cy="5319713"/>
        </p:xfrm>
        <a:graphic>
          <a:graphicData uri="http://schemas.openxmlformats.org/presentationml/2006/ole">
            <mc:AlternateContent xmlns:mc="http://schemas.openxmlformats.org/markup-compatibility/2006">
              <mc:Choice xmlns:v="urn:schemas-microsoft-com:vml" Requires="v">
                <p:oleObj spid="_x0000_s106501" name="Document" r:id="rId11" imgW="7091172" imgH="4807865" progId="Word.Document.12">
                  <p:embed/>
                </p:oleObj>
              </mc:Choice>
              <mc:Fallback>
                <p:oleObj name="Document" r:id="rId11" imgW="7091172" imgH="4807865" progId="Word.Document.12">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550" y="1520825"/>
                        <a:ext cx="7872413"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44193</TotalTime>
  <Words>6060</Words>
  <Application>Microsoft Office PowerPoint</Application>
  <PresentationFormat>On-screen Show (4:3)</PresentationFormat>
  <Paragraphs>882</Paragraphs>
  <Slides>55</Slides>
  <Notes>51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70" baseType="lpstr">
      <vt:lpstr>SimSun</vt:lpstr>
      <vt:lpstr>SimSun</vt:lpstr>
      <vt:lpstr>Agency FB</vt:lpstr>
      <vt:lpstr>Aharoni</vt:lpstr>
      <vt:lpstr>Algerian</vt:lpstr>
      <vt:lpstr>Arial</vt:lpstr>
      <vt:lpstr>Calibri</vt:lpstr>
      <vt:lpstr>Cambria</vt:lpstr>
      <vt:lpstr>Franklin Gothic Demi</vt:lpstr>
      <vt:lpstr>Symbol</vt:lpstr>
      <vt:lpstr>Tahoma</vt:lpstr>
      <vt:lpstr>Times New Roman</vt:lpstr>
      <vt:lpstr>Wingdings</vt:lpstr>
      <vt:lpstr>Thème Office</vt:lpstr>
      <vt:lpstr>Document</vt:lpstr>
      <vt:lpstr>PowerPoint Presentation</vt:lpstr>
      <vt:lpstr>PowerPoint Presentation</vt:lpstr>
      <vt:lpstr>LA SITUATION DE LA PME EN ALGÉRIE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CADRE MÉTHODOLOGIQUE </vt:lpstr>
      <vt:lpstr>PowerPoint Presentation</vt:lpstr>
      <vt:lpstr>PowerPoint Presentation</vt:lpstr>
      <vt:lpstr>PowerPoint Presentation</vt:lpstr>
      <vt:lpstr>PROCÉDURES ET TECHNIQUES STATISTIQUES D’ANALYSE DE DONNÉES </vt:lpstr>
      <vt:lpstr>PowerPoint Presentation</vt:lpstr>
      <vt:lpstr>PowerPoint Presentation</vt:lpstr>
      <vt:lpstr>PowerPoint Presentation</vt:lpstr>
      <vt:lpstr>PowerPoint Presentation</vt:lpstr>
      <vt:lpstr>PowerPoint Presentation</vt:lpstr>
      <vt:lpstr>FD (G1, G2) = b0 + b1 X1 + b2 X2 + b3 X3 + b4 X4 + …… + bi Xi FD (G1, G2) : fonction discriminante entre le groupe 1 et le groupe 2   Groupe 1 = G1 : PME déjà mises à niveau Groupe 2 = G2 : PME non mises à niveau  bi : coefficients de discrimination  X i : variables mesurant la performance (déterminants de performance</vt:lpstr>
      <vt:lpstr>PowerPoint Presentation</vt:lpstr>
      <vt:lpstr>CADRE DE DISCUSSION DES RÉSULTATS DE LA RECHERCHE </vt:lpstr>
      <vt:lpstr>PowerPoint Presentation</vt:lpstr>
      <vt:lpstr>CONTRIBUTIONS PROJETÉES DE LA RECHERCHE ET CONCLUSION </vt:lpstr>
      <vt:lpstr>PowerPoint Presentation</vt:lpstr>
      <vt:lpstr>PowerPoint Presentation</vt:lpstr>
      <vt:lpstr>PowerPoint Presentation</vt:lpstr>
      <vt:lpstr>PowerPoint Presentation</vt:lpstr>
      <vt:lpstr>PowerPoint Presentation</vt:lpstr>
      <vt:lpstr>L’ADAPTATION OU LA MISE À NIVEAU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MODÈLE CONCEPTUEL </vt:lpstr>
      <vt:lpstr>Hypothèses    H 1 : le contexte environnemental a un impact positif sur l’adaptation de la PME algérienne.   H2 : l’adaptation de la PME a un impact positif sur la performance de la PME algérienne.    H2a : l’amélioration des ressources matérielles a un effet positif sur la performance de la PME algérienne.   H2b : l’amélioration des ressources immatérielles, de fonction opérationnelle et de fonction stratégique,  a un effet positif sur la performance de la PME algérienne.   H3 : les caractéristiques démographiques de l’entrepreneur et les caractéristiques de l’entreprise ont un effet sur la performance de la PME algérienne.   H4 : les PME mises à niveau sont plus performantes que celles qui ne sont pas mises à niveau.  </vt:lpstr>
      <vt:lpstr>PowerPoint Presentation</vt:lpstr>
      <vt:lpstr>PowerPoint Presentation</vt:lpstr>
      <vt:lpstr>PowerPoint Presentation</vt:lpstr>
      <vt:lpstr>CADRE MÉTHODOLOGIQUE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boudjemaa</dc:creator>
  <cp:lastModifiedBy>Boudjemaa A</cp:lastModifiedBy>
  <cp:revision>426</cp:revision>
  <dcterms:created xsi:type="dcterms:W3CDTF">2011-03-14T14:34:50Z</dcterms:created>
  <dcterms:modified xsi:type="dcterms:W3CDTF">2017-01-07T17:01:30Z</dcterms:modified>
</cp:coreProperties>
</file>