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docx" ContentType="application/vnd.openxmlformats-officedocument.wordprocessingml.document"/>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75" r:id="rId2"/>
    <p:sldId id="276" r:id="rId3"/>
    <p:sldId id="310" r:id="rId4"/>
    <p:sldId id="446" r:id="rId5"/>
    <p:sldId id="445" r:id="rId6"/>
    <p:sldId id="296" r:id="rId7"/>
    <p:sldId id="297" r:id="rId8"/>
    <p:sldId id="375" r:id="rId9"/>
    <p:sldId id="308" r:id="rId10"/>
    <p:sldId id="326" r:id="rId11"/>
    <p:sldId id="374" r:id="rId12"/>
    <p:sldId id="426" r:id="rId13"/>
    <p:sldId id="428" r:id="rId14"/>
    <p:sldId id="429" r:id="rId15"/>
    <p:sldId id="427" r:id="rId16"/>
    <p:sldId id="430" r:id="rId17"/>
    <p:sldId id="447" r:id="rId18"/>
    <p:sldId id="431" r:id="rId19"/>
    <p:sldId id="432" r:id="rId20"/>
    <p:sldId id="282" r:id="rId21"/>
    <p:sldId id="453" r:id="rId22"/>
    <p:sldId id="321" r:id="rId23"/>
    <p:sldId id="320" r:id="rId24"/>
    <p:sldId id="465" r:id="rId25"/>
    <p:sldId id="373" r:id="rId26"/>
    <p:sldId id="298" r:id="rId27"/>
    <p:sldId id="317" r:id="rId28"/>
    <p:sldId id="377" r:id="rId29"/>
    <p:sldId id="364" r:id="rId30"/>
    <p:sldId id="365" r:id="rId31"/>
    <p:sldId id="372" r:id="rId32"/>
    <p:sldId id="385" r:id="rId33"/>
    <p:sldId id="383" r:id="rId34"/>
    <p:sldId id="397" r:id="rId35"/>
    <p:sldId id="378" r:id="rId36"/>
    <p:sldId id="393" r:id="rId37"/>
    <p:sldId id="389" r:id="rId38"/>
    <p:sldId id="386" r:id="rId39"/>
    <p:sldId id="398" r:id="rId40"/>
    <p:sldId id="379" r:id="rId41"/>
    <p:sldId id="394" r:id="rId42"/>
    <p:sldId id="388" r:id="rId43"/>
    <p:sldId id="387" r:id="rId44"/>
    <p:sldId id="455" r:id="rId45"/>
    <p:sldId id="400" r:id="rId46"/>
    <p:sldId id="416" r:id="rId47"/>
    <p:sldId id="368" r:id="rId48"/>
    <p:sldId id="369" r:id="rId49"/>
    <p:sldId id="402" r:id="rId50"/>
    <p:sldId id="454" r:id="rId51"/>
    <p:sldId id="401" r:id="rId52"/>
    <p:sldId id="371" r:id="rId53"/>
    <p:sldId id="403" r:id="rId54"/>
    <p:sldId id="395" r:id="rId55"/>
    <p:sldId id="396" r:id="rId56"/>
    <p:sldId id="404" r:id="rId57"/>
    <p:sldId id="405" r:id="rId58"/>
    <p:sldId id="407" r:id="rId59"/>
    <p:sldId id="408" r:id="rId60"/>
    <p:sldId id="409" r:id="rId61"/>
    <p:sldId id="410" r:id="rId62"/>
    <p:sldId id="411" r:id="rId63"/>
    <p:sldId id="412" r:id="rId64"/>
    <p:sldId id="413" r:id="rId65"/>
    <p:sldId id="414" r:id="rId66"/>
    <p:sldId id="417" r:id="rId67"/>
    <p:sldId id="419" r:id="rId68"/>
    <p:sldId id="420" r:id="rId69"/>
    <p:sldId id="422" r:id="rId70"/>
    <p:sldId id="423" r:id="rId71"/>
    <p:sldId id="434" r:id="rId72"/>
    <p:sldId id="433" r:id="rId73"/>
    <p:sldId id="436" r:id="rId74"/>
    <p:sldId id="442" r:id="rId75"/>
    <p:sldId id="443" r:id="rId76"/>
    <p:sldId id="437" r:id="rId77"/>
    <p:sldId id="438" r:id="rId78"/>
    <p:sldId id="439" r:id="rId79"/>
    <p:sldId id="440" r:id="rId80"/>
    <p:sldId id="441" r:id="rId81"/>
    <p:sldId id="444" r:id="rId82"/>
    <p:sldId id="458" r:id="rId83"/>
    <p:sldId id="467" r:id="rId84"/>
    <p:sldId id="468" r:id="rId85"/>
    <p:sldId id="469" r:id="rId86"/>
    <p:sldId id="482" r:id="rId87"/>
    <p:sldId id="474" r:id="rId88"/>
    <p:sldId id="475" r:id="rId89"/>
    <p:sldId id="476" r:id="rId90"/>
    <p:sldId id="478" r:id="rId91"/>
    <p:sldId id="479" r:id="rId92"/>
    <p:sldId id="480" r:id="rId93"/>
    <p:sldId id="481" r:id="rId94"/>
    <p:sldId id="483" r:id="rId95"/>
    <p:sldId id="470" r:id="rId96"/>
    <p:sldId id="471" r:id="rId97"/>
    <p:sldId id="472" r:id="rId98"/>
    <p:sldId id="473" r:id="rId99"/>
    <p:sldId id="464" r:id="rId100"/>
    <p:sldId id="463" r:id="rId101"/>
    <p:sldId id="484" r:id="rId102"/>
    <p:sldId id="485" r:id="rId103"/>
  </p:sldIdLst>
  <p:sldSz cx="9144000" cy="6858000" type="screen4x3"/>
  <p:notesSz cx="6288088" cy="89979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7101" autoAdjust="0"/>
  </p:normalViewPr>
  <p:slideViewPr>
    <p:cSldViewPr>
      <p:cViewPr>
        <p:scale>
          <a:sx n="70" d="100"/>
          <a:sy n="70" d="100"/>
        </p:scale>
        <p:origin x="-1896" y="-210"/>
      </p:cViewPr>
      <p:guideLst>
        <p:guide orient="horz" pos="2160"/>
        <p:guide pos="2880"/>
      </p:guideLst>
    </p:cSldViewPr>
  </p:slideViewPr>
  <p:outlineViewPr>
    <p:cViewPr>
      <p:scale>
        <a:sx n="33" d="100"/>
        <a:sy n="33" d="100"/>
      </p:scale>
      <p:origin x="246" y="11106"/>
    </p:cViewPr>
  </p:outlineViewPr>
  <p:notesTextViewPr>
    <p:cViewPr>
      <p:scale>
        <a:sx n="100" d="100"/>
        <a:sy n="100" d="100"/>
      </p:scale>
      <p:origin x="0" y="0"/>
    </p:cViewPr>
  </p:notesTextViewPr>
  <p:sorterViewPr>
    <p:cViewPr>
      <p:scale>
        <a:sx n="66" d="100"/>
        <a:sy n="66" d="100"/>
      </p:scale>
      <p:origin x="0" y="4434"/>
    </p:cViewPr>
  </p:sorterViewPr>
  <p:notesViewPr>
    <p:cSldViewPr>
      <p:cViewPr>
        <p:scale>
          <a:sx n="100" d="100"/>
          <a:sy n="100" d="100"/>
        </p:scale>
        <p:origin x="-2688" y="1308"/>
      </p:cViewPr>
      <p:guideLst>
        <p:guide orient="horz" pos="2834"/>
        <p:guide pos="198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724108" cy="449468"/>
          </a:xfrm>
          <a:prstGeom prst="rect">
            <a:avLst/>
          </a:prstGeom>
        </p:spPr>
        <p:txBody>
          <a:bodyPr vert="horz" lIns="83128" tIns="41564" rIns="83128" bIns="41564" rtlCol="0"/>
          <a:lstStyle>
            <a:lvl1pPr algn="l" fontAlgn="auto">
              <a:spcBef>
                <a:spcPts val="0"/>
              </a:spcBef>
              <a:spcAft>
                <a:spcPts val="0"/>
              </a:spcAft>
              <a:defRPr sz="1100">
                <a:latin typeface="+mn-lt"/>
                <a:cs typeface="+mn-cs"/>
              </a:defRPr>
            </a:lvl1pPr>
          </a:lstStyle>
          <a:p>
            <a:pPr>
              <a:defRPr/>
            </a:pPr>
            <a:endParaRPr lang="en-US"/>
          </a:p>
        </p:txBody>
      </p:sp>
      <p:sp>
        <p:nvSpPr>
          <p:cNvPr id="3" name="Espace réservé de la date 2"/>
          <p:cNvSpPr>
            <a:spLocks noGrp="1"/>
          </p:cNvSpPr>
          <p:nvPr>
            <p:ph type="dt" idx="1"/>
          </p:nvPr>
        </p:nvSpPr>
        <p:spPr>
          <a:xfrm>
            <a:off x="3562520" y="0"/>
            <a:ext cx="2724107" cy="449468"/>
          </a:xfrm>
          <a:prstGeom prst="rect">
            <a:avLst/>
          </a:prstGeom>
        </p:spPr>
        <p:txBody>
          <a:bodyPr vert="horz" lIns="83128" tIns="41564" rIns="83128" bIns="41564" rtlCol="0"/>
          <a:lstStyle>
            <a:lvl1pPr algn="r" fontAlgn="auto">
              <a:spcBef>
                <a:spcPts val="0"/>
              </a:spcBef>
              <a:spcAft>
                <a:spcPts val="0"/>
              </a:spcAft>
              <a:defRPr sz="1100">
                <a:latin typeface="+mn-lt"/>
                <a:cs typeface="+mn-cs"/>
              </a:defRPr>
            </a:lvl1pPr>
          </a:lstStyle>
          <a:p>
            <a:pPr>
              <a:defRPr/>
            </a:pPr>
            <a:fld id="{281096F1-0221-4BA0-B419-C409032F90D7}" type="datetimeFigureOut">
              <a:rPr lang="en-US"/>
              <a:pPr>
                <a:defRPr/>
              </a:pPr>
              <a:t>5/1/2014</a:t>
            </a:fld>
            <a:endParaRPr lang="en-US"/>
          </a:p>
        </p:txBody>
      </p:sp>
      <p:sp>
        <p:nvSpPr>
          <p:cNvPr id="4" name="Espace réservé de l'image des diapositives 3"/>
          <p:cNvSpPr>
            <a:spLocks noGrp="1" noRot="1" noChangeAspect="1"/>
          </p:cNvSpPr>
          <p:nvPr>
            <p:ph type="sldImg" idx="2"/>
          </p:nvPr>
        </p:nvSpPr>
        <p:spPr>
          <a:xfrm>
            <a:off x="895350" y="674688"/>
            <a:ext cx="4498975" cy="3375025"/>
          </a:xfrm>
          <a:prstGeom prst="rect">
            <a:avLst/>
          </a:prstGeom>
          <a:noFill/>
          <a:ln w="12700">
            <a:solidFill>
              <a:prstClr val="black"/>
            </a:solidFill>
          </a:ln>
        </p:spPr>
        <p:txBody>
          <a:bodyPr vert="horz" lIns="83128" tIns="41564" rIns="83128" bIns="41564" rtlCol="0" anchor="ctr"/>
          <a:lstStyle/>
          <a:p>
            <a:pPr lvl="0"/>
            <a:endParaRPr lang="en-US" noProof="0" smtClean="0"/>
          </a:p>
        </p:txBody>
      </p:sp>
      <p:sp>
        <p:nvSpPr>
          <p:cNvPr id="5" name="Espace réservé des commentaires 4"/>
          <p:cNvSpPr>
            <a:spLocks noGrp="1"/>
          </p:cNvSpPr>
          <p:nvPr>
            <p:ph type="body" sz="quarter" idx="3"/>
          </p:nvPr>
        </p:nvSpPr>
        <p:spPr>
          <a:xfrm>
            <a:off x="629540" y="4274241"/>
            <a:ext cx="5030470" cy="4049507"/>
          </a:xfrm>
          <a:prstGeom prst="rect">
            <a:avLst/>
          </a:prstGeom>
        </p:spPr>
        <p:txBody>
          <a:bodyPr vert="horz" lIns="83128" tIns="41564" rIns="83128" bIns="4156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smtClean="0"/>
          </a:p>
        </p:txBody>
      </p:sp>
      <p:sp>
        <p:nvSpPr>
          <p:cNvPr id="6" name="Espace réservé du pied de page 5"/>
          <p:cNvSpPr>
            <a:spLocks noGrp="1"/>
          </p:cNvSpPr>
          <p:nvPr>
            <p:ph type="ftr" sz="quarter" idx="4"/>
          </p:nvPr>
        </p:nvSpPr>
        <p:spPr>
          <a:xfrm>
            <a:off x="0" y="8547051"/>
            <a:ext cx="2724108" cy="449468"/>
          </a:xfrm>
          <a:prstGeom prst="rect">
            <a:avLst/>
          </a:prstGeom>
        </p:spPr>
        <p:txBody>
          <a:bodyPr vert="horz" lIns="83128" tIns="41564" rIns="83128" bIns="41564" rtlCol="0" anchor="b"/>
          <a:lstStyle>
            <a:lvl1pPr algn="l" fontAlgn="auto">
              <a:spcBef>
                <a:spcPts val="0"/>
              </a:spcBef>
              <a:spcAft>
                <a:spcPts val="0"/>
              </a:spcAft>
              <a:defRPr sz="1100">
                <a:latin typeface="+mn-lt"/>
                <a:cs typeface="+mn-cs"/>
              </a:defRPr>
            </a:lvl1pPr>
          </a:lstStyle>
          <a:p>
            <a:pPr>
              <a:defRPr/>
            </a:pPr>
            <a:endParaRPr lang="en-US"/>
          </a:p>
        </p:txBody>
      </p:sp>
      <p:sp>
        <p:nvSpPr>
          <p:cNvPr id="7" name="Espace réservé du numéro de diapositive 6"/>
          <p:cNvSpPr>
            <a:spLocks noGrp="1"/>
          </p:cNvSpPr>
          <p:nvPr>
            <p:ph type="sldNum" sz="quarter" idx="5"/>
          </p:nvPr>
        </p:nvSpPr>
        <p:spPr>
          <a:xfrm>
            <a:off x="3562520" y="8547051"/>
            <a:ext cx="2724107" cy="449468"/>
          </a:xfrm>
          <a:prstGeom prst="rect">
            <a:avLst/>
          </a:prstGeom>
        </p:spPr>
        <p:txBody>
          <a:bodyPr vert="horz" lIns="83128" tIns="41564" rIns="83128" bIns="41564" rtlCol="0" anchor="b"/>
          <a:lstStyle>
            <a:lvl1pPr algn="r" fontAlgn="auto">
              <a:spcBef>
                <a:spcPts val="0"/>
              </a:spcBef>
              <a:spcAft>
                <a:spcPts val="0"/>
              </a:spcAft>
              <a:defRPr sz="1100">
                <a:latin typeface="+mn-lt"/>
                <a:cs typeface="+mn-cs"/>
              </a:defRPr>
            </a:lvl1pPr>
          </a:lstStyle>
          <a:p>
            <a:pPr>
              <a:defRPr/>
            </a:pPr>
            <a:fld id="{BFE0732D-7D3C-4E3C-99B8-FC31770FC216}"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xfrm>
            <a:off x="895350" y="674688"/>
            <a:ext cx="4503738" cy="3378200"/>
          </a:xfrm>
          <a:noFill/>
          <a:ln>
            <a:solidFill>
              <a:srgbClr val="000000"/>
            </a:solidFill>
            <a:miter lim="800000"/>
            <a:headEnd/>
            <a:tailEnd/>
          </a:ln>
        </p:spPr>
      </p:sp>
      <p:sp>
        <p:nvSpPr>
          <p:cNvPr id="31747" name="Espace réservé des commentaires 2"/>
          <p:cNvSpPr>
            <a:spLocks noGrp="1"/>
          </p:cNvSpPr>
          <p:nvPr>
            <p:ph type="body" idx="1"/>
          </p:nvPr>
        </p:nvSpPr>
        <p:spPr bwMode="auto">
          <a:xfrm>
            <a:off x="191716" y="4274240"/>
            <a:ext cx="5904656" cy="3321079"/>
          </a:xfrm>
          <a:noFill/>
        </p:spPr>
        <p:txBody>
          <a:bodyPr wrap="square" numCol="1" anchor="t" anchorCtr="0" compatLnSpc="1">
            <a:prstTxWarp prst="textNoShape">
              <a:avLst/>
            </a:prstTxWarp>
            <a:normAutofit lnSpcReduction="10000"/>
          </a:bodyPr>
          <a:lstStyle/>
          <a:p>
            <a:pPr algn="just" eaLnBrk="1" hangingPunct="1"/>
            <a:endParaRPr lang="fr-FR" sz="1100" dirty="0" smtClean="0">
              <a:latin typeface="Times New Roman" pitchFamily="18" charset="0"/>
              <a:cs typeface="Times New Roman" pitchFamily="18" charset="0"/>
            </a:endParaRPr>
          </a:p>
          <a:p>
            <a:pPr algn="just" eaLnBrk="1" hangingPunct="1"/>
            <a:r>
              <a:rPr lang="fr-FR" sz="1100" dirty="0" smtClean="0">
                <a:latin typeface="Times New Roman" pitchFamily="18" charset="0"/>
                <a:cs typeface="Times New Roman" pitchFamily="18" charset="0"/>
              </a:rPr>
              <a:t>Bonjour mes Dames et Messieurs,</a:t>
            </a:r>
          </a:p>
          <a:p>
            <a:pPr algn="just" eaLnBrk="1" hangingPunct="1"/>
            <a:r>
              <a:rPr lang="fr-FR" sz="1100" dirty="0" smtClean="0">
                <a:latin typeface="Times New Roman" pitchFamily="18" charset="0"/>
                <a:cs typeface="Times New Roman" pitchFamily="18" charset="0"/>
              </a:rPr>
              <a:t>           </a:t>
            </a:r>
          </a:p>
          <a:p>
            <a:pPr algn="just" eaLnBrk="1" hangingPunct="1"/>
            <a:r>
              <a:rPr lang="fr-FR" sz="1100" dirty="0" smtClean="0">
                <a:latin typeface="Times New Roman" pitchFamily="18" charset="0"/>
                <a:cs typeface="Times New Roman" pitchFamily="18" charset="0"/>
              </a:rPr>
              <a:t>Initialement et avant de commencer, je remercie les membres du jury pour votre présence aujourd’hui, je tiens également à remercier la représentante de la vice doyenne à la recherche.</a:t>
            </a:r>
          </a:p>
          <a:p>
            <a:pPr algn="just" eaLnBrk="1" hangingPunct="1"/>
            <a:endParaRPr lang="fr-FR" sz="1100" dirty="0" smtClean="0">
              <a:latin typeface="Times New Roman" pitchFamily="18" charset="0"/>
              <a:cs typeface="Times New Roman" pitchFamily="18" charset="0"/>
            </a:endParaRPr>
          </a:p>
          <a:p>
            <a:pPr algn="just" eaLnBrk="1" hangingPunct="1"/>
            <a:r>
              <a:rPr lang="fr-FR" sz="1100" dirty="0" smtClean="0">
                <a:latin typeface="Times New Roman" pitchFamily="18" charset="0"/>
                <a:cs typeface="Times New Roman" pitchFamily="18" charset="0"/>
              </a:rPr>
              <a:t>De même, je remercie fortement les membres de mon comité d’encadrement qui n’ont pas hésité de m’accompagner tout au long du processus doctoral qui a mené à la réalisation de ce projet de recherche</a:t>
            </a:r>
            <a:endParaRPr lang="fr-CA" sz="1100" dirty="0" smtClean="0">
              <a:latin typeface="Times New Roman" pitchFamily="18" charset="0"/>
              <a:cs typeface="Times New Roman" pitchFamily="18" charset="0"/>
            </a:endParaRP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Un projet qui nous a en effet permis de comprendre que pour développer économiquement un pays, il  faut se pencher prioritairement sur son secteur de PME. Un secteur qui se veut comme un moteur de croissance économique dans tout catégorie de pays: développé, émergent ou en développement.</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Mais, malheureusement, dans l’ère de la mondialisation économique et dans les pays en développement, ce secteur est exposé à un environnement intense et ouvert à toutes les contingences freinant son développement. </a:t>
            </a:r>
          </a:p>
          <a:p>
            <a:pPr algn="just" eaLnBrk="1" hangingPunct="1"/>
            <a:endParaRPr lang="fr-CA" sz="1100" dirty="0" smtClean="0"/>
          </a:p>
          <a:p>
            <a:pPr algn="just" eaLnBrk="1" hangingPunct="1"/>
            <a:endParaRPr lang="fr-CA" sz="1100" dirty="0" smtClean="0"/>
          </a:p>
          <a:p>
            <a:pPr algn="just" eaLnBrk="1" hangingPunct="1"/>
            <a:endParaRPr lang="fr-CA" sz="1100" dirty="0" smtClean="0"/>
          </a:p>
          <a:p>
            <a:pPr algn="just" eaLnBrk="1" hangingPunct="1"/>
            <a:endParaRPr lang="fr-CA" sz="1100" dirty="0" smtClean="0"/>
          </a:p>
          <a:p>
            <a:pPr algn="just" eaLnBrk="1" hangingPunct="1"/>
            <a:endParaRPr lang="fr-CA" sz="1100" dirty="0" smtClean="0"/>
          </a:p>
          <a:p>
            <a:pPr algn="just" eaLnBrk="1" hangingPunct="1"/>
            <a:endParaRPr lang="fr-CA" sz="1100" dirty="0" smtClean="0"/>
          </a:p>
          <a:p>
            <a:pPr algn="just" eaLnBrk="1" hangingPunct="1"/>
            <a:endParaRPr lang="fr-CA" sz="1100" dirty="0" smtClean="0"/>
          </a:p>
          <a:p>
            <a:pPr algn="just" eaLnBrk="1" hangingPunct="1"/>
            <a:endParaRPr lang="fr-CA" sz="1100" dirty="0" smtClean="0"/>
          </a:p>
          <a:p>
            <a:pPr algn="just" eaLnBrk="1" hangingPunct="1"/>
            <a:endParaRPr lang="fr-FR" sz="1100" dirty="0" smtClean="0"/>
          </a:p>
        </p:txBody>
      </p:sp>
      <p:sp>
        <p:nvSpPr>
          <p:cNvPr id="4" name="Espace réservé du numéro de diapositive 3"/>
          <p:cNvSpPr>
            <a:spLocks noGrp="1"/>
          </p:cNvSpPr>
          <p:nvPr>
            <p:ph type="sldNum" sz="quarter" idx="5"/>
          </p:nvPr>
        </p:nvSpPr>
        <p:spPr/>
        <p:txBody>
          <a:bodyPr/>
          <a:lstStyle/>
          <a:p>
            <a:pPr>
              <a:defRPr/>
            </a:pPr>
            <a:fld id="{89569601-FC17-4455-B2AD-8E6D3338050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xfrm>
            <a:off x="407740" y="4274242"/>
            <a:ext cx="5544616" cy="1304853"/>
          </a:xfrm>
          <a:noFill/>
        </p:spPr>
        <p:txBody>
          <a:bodyPr wrap="square" numCol="1" anchor="t" anchorCtr="0" compatLnSpc="1">
            <a:prstTxWarp prst="textNoShape">
              <a:avLst/>
            </a:prstTxWarp>
            <a:normAutofit/>
          </a:bodyPr>
          <a:lstStyle/>
          <a:p>
            <a:pPr algn="just" eaLnBrk="1" hangingPunct="1"/>
            <a:endParaRPr lang="fr-FR" dirty="0" smtClean="0"/>
          </a:p>
          <a:p>
            <a:pPr algn="just" eaLnBrk="1" hangingPunct="1"/>
            <a:r>
              <a:rPr lang="fr-FR" sz="1100" dirty="0" smtClean="0">
                <a:latin typeface="Times New Roman" pitchFamily="18" charset="0"/>
                <a:cs typeface="Times New Roman" pitchFamily="18" charset="0"/>
              </a:rPr>
              <a:t>En termes de pratiques, spécifiquement, nous voulons proposer des solutions pour…</a:t>
            </a:r>
          </a:p>
          <a:p>
            <a:pPr algn="just" eaLnBrk="1" hangingPunct="1"/>
            <a:endParaRPr lang="fr-FR" sz="1100" dirty="0" smtClean="0">
              <a:latin typeface="Times New Roman" pitchFamily="18" charset="0"/>
              <a:cs typeface="Times New Roman" pitchFamily="18" charset="0"/>
            </a:endParaRPr>
          </a:p>
          <a:p>
            <a:pPr algn="just" eaLnBrk="1" hangingPunct="1"/>
            <a:r>
              <a:rPr lang="fr-FR" sz="1100" dirty="0" smtClean="0">
                <a:latin typeface="Times New Roman" pitchFamily="18" charset="0"/>
                <a:cs typeface="Times New Roman" pitchFamily="18" charset="0"/>
              </a:rPr>
              <a:t>Pour ce procéder, principalement et académiquement, l’objectif de l’étude est de faire une analyse de performance sur les programmes de mise et de rechercher les facteurs clés de succès tant sur les variables de l’environnement contextuel que sur l’entreprise elle-même.</a:t>
            </a:r>
            <a:endParaRPr lang="en-US" dirty="0" smtClean="0"/>
          </a:p>
        </p:txBody>
      </p:sp>
      <p:sp>
        <p:nvSpPr>
          <p:cNvPr id="614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963676-1715-4331-AB60-27EE699FAA99}" type="slidenum">
              <a:rPr lang="en-US" smtClean="0">
                <a:latin typeface="Arial" charset="0"/>
              </a:rPr>
              <a:pPr>
                <a:defRPr/>
              </a:pPr>
              <a:t>10</a:t>
            </a:fld>
            <a:endParaRPr lang="en-US" smtClean="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101</a:t>
            </a:fld>
            <a:endParaRPr lang="en-US"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102</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xfrm>
            <a:off x="629540" y="4274242"/>
            <a:ext cx="5030470" cy="2961037"/>
          </a:xfrm>
          <a:noFill/>
        </p:spPr>
        <p:txBody>
          <a:bodyPr wrap="square" numCol="1" anchor="t" anchorCtr="0" compatLnSpc="1">
            <a:prstTxWarp prst="textNoShape">
              <a:avLst/>
            </a:prstTxWarp>
            <a:normAutofit lnSpcReduction="10000"/>
          </a:bodyPr>
          <a:lstStyle/>
          <a:p>
            <a:pPr eaLnBrk="1" hangingPunct="1"/>
            <a:endParaRPr lang="fr-CA" dirty="0" smtClean="0"/>
          </a:p>
          <a:p>
            <a:pPr algn="just" eaLnBrk="1" hangingPunct="1"/>
            <a:r>
              <a:rPr lang="fr-CA" sz="1100" dirty="0" smtClean="0">
                <a:latin typeface="Times New Roman" pitchFamily="18" charset="0"/>
                <a:cs typeface="Times New Roman" pitchFamily="18" charset="0"/>
              </a:rPr>
              <a:t>C’est ici que se défile notre question principale de recherche qui demande à savoir si les programmes à mise à niveau ont un effet sur la performance: cas de l’Algérie.</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Tout en explorant,  l’effet des PMN sur l’entreprise traitant les ressources matérielles et immatérielles de fonctions opérationnelles.</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L’effet des variables de l’environnement contextuel sur la relation entre l’entreprise et les variables de la performance.</a:t>
            </a:r>
          </a:p>
          <a:p>
            <a:pPr algn="just" eaLnBrk="1" hangingPunct="1"/>
            <a:endParaRPr lang="fr-CA" sz="1100" dirty="0" smtClean="0">
              <a:latin typeface="Times New Roman" pitchFamily="18" charset="0"/>
              <a:cs typeface="Times New Roman" pitchFamily="18" charset="0"/>
            </a:endParaRPr>
          </a:p>
          <a:p>
            <a:pPr algn="just" eaLnBrk="1" hangingPunct="1"/>
            <a:r>
              <a:rPr lang="fr-FR" sz="1100" dirty="0" smtClean="0">
                <a:latin typeface="Times New Roman" pitchFamily="18" charset="0"/>
                <a:cs typeface="Times New Roman" pitchFamily="18" charset="0"/>
              </a:rPr>
              <a:t>Et n’oubliant pas que nous allons déterminer les principaux facteurs clés de succès  à la fois sur le plan de l’entreprise mise à niveau et sur le plan de l’environnement.</a:t>
            </a:r>
          </a:p>
          <a:p>
            <a:pPr algn="just" eaLnBrk="1" hangingPunct="1"/>
            <a:endParaRPr lang="fr-FR" sz="1100" dirty="0" smtClean="0">
              <a:latin typeface="Times New Roman" pitchFamily="18" charset="0"/>
              <a:cs typeface="Times New Roman" pitchFamily="18" charset="0"/>
            </a:endParaRPr>
          </a:p>
          <a:p>
            <a:pPr algn="just"/>
            <a:r>
              <a:rPr lang="fr-CA" sz="1100" dirty="0" smtClean="0">
                <a:latin typeface="Times New Roman" pitchFamily="18" charset="0"/>
                <a:cs typeface="Times New Roman" pitchFamily="18" charset="0"/>
              </a:rPr>
              <a:t>La recherche se veut une application sur tout contexte de pays en développement, le contexte algérien servant de cas pratique. </a:t>
            </a:r>
          </a:p>
        </p:txBody>
      </p:sp>
      <p:sp>
        <p:nvSpPr>
          <p:cNvPr id="624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E12213-CA72-413C-885E-E746630507F8}" type="slidenum">
              <a:rPr lang="en-US" smtClean="0">
                <a:latin typeface="Arial" charset="0"/>
              </a:rPr>
              <a:pPr>
                <a:defRPr/>
              </a:pPr>
              <a:t>11</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030470" cy="440757"/>
          </a:xfrm>
        </p:spPr>
        <p:txBody>
          <a:bodyPr>
            <a:normAutofit fontScale="92500"/>
          </a:bodyPr>
          <a:lstStyle/>
          <a:p>
            <a:pPr algn="just"/>
            <a:r>
              <a:rPr lang="fr-CA" dirty="0" smtClean="0">
                <a:latin typeface="Times New Roman" pitchFamily="18" charset="0"/>
                <a:cs typeface="Times New Roman" pitchFamily="18" charset="0"/>
              </a:rPr>
              <a:t>Nous avons déjà évoqué la mise à niveau, l’adaptation, la performance de la PME et  l’environnement ouvert et intense, alors qu’en savons-nous dans la littérature ?</a:t>
            </a:r>
            <a:endParaRPr lang="fr-CA"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13</a:t>
            </a:fld>
            <a:endParaRPr lang="en-US" smtClean="0">
              <a:latin typeface="Arial" charset="0"/>
            </a:endParaRPr>
          </a:p>
        </p:txBody>
      </p:sp>
      <p:sp>
        <p:nvSpPr>
          <p:cNvPr id="5" name="ZoneTexte 4"/>
          <p:cNvSpPr txBox="1"/>
          <p:nvPr/>
        </p:nvSpPr>
        <p:spPr>
          <a:xfrm>
            <a:off x="551756" y="4498976"/>
            <a:ext cx="5472608" cy="1431161"/>
          </a:xfrm>
          <a:prstGeom prst="rect">
            <a:avLst/>
          </a:prstGeom>
          <a:noFill/>
        </p:spPr>
        <p:txBody>
          <a:bodyPr wrap="square" rtlCol="0">
            <a:spAutoFit/>
          </a:bodyPr>
          <a:lstStyle/>
          <a:p>
            <a:pPr algn="just"/>
            <a:endParaRPr lang="fr-CA" sz="1000" dirty="0" smtClean="0">
              <a:latin typeface="+mj-lt"/>
            </a:endParaRPr>
          </a:p>
          <a:p>
            <a:pPr algn="just"/>
            <a:r>
              <a:rPr lang="fr-CA" sz="1100" dirty="0" smtClean="0">
                <a:latin typeface="Times New Roman" pitchFamily="18" charset="0"/>
                <a:cs typeface="Times New Roman" pitchFamily="18" charset="0"/>
              </a:rPr>
              <a:t>Brièvement, l’environnement ouvert et intense est déterminé par les liens de réciprocité entre l’organisation et ses éléments externes intenses.  </a:t>
            </a:r>
          </a:p>
          <a:p>
            <a:pPr algn="just"/>
            <a:endParaRPr lang="fr-CA" sz="1100" dirty="0" smtClean="0">
              <a:latin typeface="Times New Roman" pitchFamily="18" charset="0"/>
              <a:cs typeface="Times New Roman" pitchFamily="18" charset="0"/>
            </a:endParaRPr>
          </a:p>
          <a:p>
            <a:pPr algn="just"/>
            <a:r>
              <a:rPr lang="fr-CA" sz="1100" dirty="0" smtClean="0">
                <a:latin typeface="Times New Roman" pitchFamily="18" charset="0"/>
                <a:cs typeface="Times New Roman" pitchFamily="18" charset="0"/>
              </a:rPr>
              <a:t>Selon certains études empiriques portant sur le contexte des PVD, la turbulence est une caractéristique prépondérante dans les environnement des entreprises aussi bien avec l’hostilité, le dynamisme, l’hétérogénéité, la complexité et l’instabilité. </a:t>
            </a:r>
          </a:p>
          <a:p>
            <a:pPr algn="just"/>
            <a:endParaRPr lang="fr-CA" sz="1100" dirty="0" smtClean="0">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endParaRPr lang="fr-CA" dirty="0" smtClean="0"/>
          </a:p>
          <a:p>
            <a:pPr algn="just" eaLnBrk="1" hangingPunct="1"/>
            <a:r>
              <a:rPr lang="fr-CA" dirty="0" smtClean="0"/>
              <a:t>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14</a:t>
            </a:fld>
            <a:endParaRPr lang="en-US" smtClean="0">
              <a:latin typeface="Arial" charset="0"/>
            </a:endParaRPr>
          </a:p>
        </p:txBody>
      </p:sp>
      <p:sp>
        <p:nvSpPr>
          <p:cNvPr id="5" name="ZoneTexte 4"/>
          <p:cNvSpPr txBox="1"/>
          <p:nvPr/>
        </p:nvSpPr>
        <p:spPr>
          <a:xfrm>
            <a:off x="839788" y="4354959"/>
            <a:ext cx="4824536" cy="769441"/>
          </a:xfrm>
          <a:prstGeom prst="rect">
            <a:avLst/>
          </a:prstGeom>
          <a:noFill/>
        </p:spPr>
        <p:txBody>
          <a:bodyPr wrap="square" rtlCol="0">
            <a:spAutoFit/>
          </a:bodyPr>
          <a:lstStyle/>
          <a:p>
            <a:pPr algn="just"/>
            <a:r>
              <a:rPr lang="fr-CA" sz="1100" dirty="0" smtClean="0">
                <a:latin typeface="Times New Roman" pitchFamily="18" charset="0"/>
                <a:cs typeface="Times New Roman" pitchFamily="18" charset="0"/>
              </a:rPr>
              <a:t>Cependant, dans un </a:t>
            </a:r>
            <a:r>
              <a:rPr lang="fr-CA" sz="1100" b="1" dirty="0" smtClean="0">
                <a:latin typeface="Times New Roman" pitchFamily="18" charset="0"/>
                <a:cs typeface="Times New Roman" pitchFamily="18" charset="0"/>
              </a:rPr>
              <a:t>contexte de PME</a:t>
            </a:r>
            <a:r>
              <a:rPr lang="fr-CA" sz="1100" dirty="0" smtClean="0">
                <a:latin typeface="Times New Roman" pitchFamily="18" charset="0"/>
                <a:cs typeface="Times New Roman" pitchFamily="18" charset="0"/>
              </a:rPr>
              <a:t>, les environnements intense et hostile menacent la survie et le développement de la PME. Mais, comme même, l’environnement hostile suscite des comportement entrepreneurials comme la proactivité, la créativité, l’innovation et la prise de risque.</a:t>
            </a:r>
            <a:endParaRPr lang="fr-CA" sz="1100" dirty="0">
              <a:latin typeface="Times New Roman" pitchFamily="18"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629540" y="4274242"/>
            <a:ext cx="5030470" cy="1520877"/>
          </a:xfrm>
          <a:noFill/>
        </p:spPr>
        <p:txBody>
          <a:bodyPr wrap="square" numCol="1" anchor="t" anchorCtr="0" compatLnSpc="1">
            <a:prstTxWarp prst="textNoShape">
              <a:avLst/>
            </a:prstTxWarp>
            <a:normAutofit/>
          </a:bodyPr>
          <a:lstStyle/>
          <a:p>
            <a:pPr algn="just" eaLnBrk="1" hangingPunct="1">
              <a:spcBef>
                <a:spcPts val="0"/>
              </a:spcBef>
            </a:pPr>
            <a:r>
              <a:rPr lang="fr-CA" sz="1100" dirty="0" smtClean="0">
                <a:latin typeface="Times New Roman" pitchFamily="18" charset="0"/>
                <a:cs typeface="Times New Roman" pitchFamily="18" charset="0"/>
              </a:rPr>
              <a:t>Partant du principe que la mise à niveau n’est qu’un mécanisme d’adaptation. </a:t>
            </a:r>
          </a:p>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Alors, dans ce diapo, nous avons choisi un cocktail de définitions, qui sont principalement des définitions des théoriciens classiques en affirmant que l’adaptation se produit suite à un changement remarquable dans l’environnement de l’entreprise. </a:t>
            </a:r>
          </a:p>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Ce changement environnemental menant à l’incertitude et à l’instabilité pousse l’entreprise à se maintenir et à s’adapter à ce nouveau contexte.</a:t>
            </a:r>
          </a:p>
          <a:p>
            <a:pPr algn="just" eaLnBrk="1" hangingPunct="1"/>
            <a:endParaRPr lang="fr-CA" dirty="0" smtClean="0">
              <a:latin typeface="Times New Roman" pitchFamily="18" charset="0"/>
              <a:cs typeface="Times New Roman" pitchFamily="18" charset="0"/>
            </a:endParaRPr>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endParaRPr lang="fr-CA" dirty="0" smtClean="0"/>
          </a:p>
          <a:p>
            <a:pPr algn="just" eaLnBrk="1" hangingPunct="1"/>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16</a:t>
            </a:fld>
            <a:endParaRPr lang="en-US" smtClean="0">
              <a:latin typeface="Arial" charset="0"/>
            </a:endParaRPr>
          </a:p>
        </p:txBody>
      </p:sp>
      <p:sp>
        <p:nvSpPr>
          <p:cNvPr id="5" name="ZoneTexte 4"/>
          <p:cNvSpPr txBox="1"/>
          <p:nvPr/>
        </p:nvSpPr>
        <p:spPr>
          <a:xfrm>
            <a:off x="551756" y="4498975"/>
            <a:ext cx="5400600" cy="1785104"/>
          </a:xfrm>
          <a:prstGeom prst="rect">
            <a:avLst/>
          </a:prstGeom>
          <a:noFill/>
        </p:spPr>
        <p:txBody>
          <a:bodyPr wrap="square" rtlCol="0">
            <a:spAutoFit/>
          </a:bodyPr>
          <a:lstStyle/>
          <a:p>
            <a:pPr algn="just"/>
            <a:endParaRPr lang="fr-FR" sz="1100" dirty="0" smtClean="0">
              <a:latin typeface="Times New Roman" pitchFamily="18" charset="0"/>
              <a:cs typeface="Times New Roman" pitchFamily="18" charset="0"/>
            </a:endParaRPr>
          </a:p>
          <a:p>
            <a:pPr algn="just"/>
            <a:r>
              <a:rPr lang="fr-FR" sz="1100" dirty="0" smtClean="0">
                <a:latin typeface="Times New Roman" pitchFamily="18" charset="0"/>
                <a:cs typeface="Times New Roman" pitchFamily="18" charset="0"/>
              </a:rPr>
              <a:t>Bien qu’il existe d’autres modèles qui expliquent le concept d’adaptation, le modèle qui la bien classifie est celle de </a:t>
            </a:r>
            <a:r>
              <a:rPr lang="fr-FR" sz="1100" dirty="0" err="1" smtClean="0">
                <a:latin typeface="Times New Roman" pitchFamily="18" charset="0"/>
                <a:cs typeface="Times New Roman" pitchFamily="18" charset="0"/>
              </a:rPr>
              <a:t>Herbiniak</a:t>
            </a:r>
            <a:r>
              <a:rPr lang="fr-FR" sz="1100" dirty="0" smtClean="0">
                <a:latin typeface="Times New Roman" pitchFamily="18" charset="0"/>
                <a:cs typeface="Times New Roman" pitchFamily="18" charset="0"/>
              </a:rPr>
              <a:t> et Joyce (1985), tenants de la théorie d’adaptation. </a:t>
            </a:r>
          </a:p>
          <a:p>
            <a:pPr algn="just"/>
            <a:endParaRPr lang="fr-FR" sz="1100" dirty="0" smtClean="0">
              <a:latin typeface="Times New Roman" pitchFamily="18" charset="0"/>
              <a:cs typeface="Times New Roman" pitchFamily="18" charset="0"/>
            </a:endParaRPr>
          </a:p>
          <a:p>
            <a:pPr algn="just"/>
            <a:r>
              <a:rPr lang="fr-FR" sz="1100" dirty="0" smtClean="0">
                <a:latin typeface="Times New Roman" pitchFamily="18" charset="0"/>
                <a:cs typeface="Times New Roman" pitchFamily="18" charset="0"/>
              </a:rPr>
              <a:t>Pour ce modèle nous avons réussi à l’intégrer avec deux autres modèles, ce qui a donnée un modèle combiné. Ce nouveau modèle explique la relation entre le choix stratégique (volontarisme), le déterminisme environnemental (contraintes majeures de l’environnement),  le choix organisationnel, la stratégie et  le type d’adaptation inhérent à chacun des quatre quadrants</a:t>
            </a:r>
          </a:p>
          <a:p>
            <a:pPr algn="just"/>
            <a:endParaRPr lang="fr-FR" sz="1100" dirty="0" smtClean="0">
              <a:latin typeface="+mj-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629540" y="4274242"/>
            <a:ext cx="5030470" cy="656781"/>
          </a:xfrm>
          <a:noFill/>
        </p:spPr>
        <p:txBody>
          <a:bodyPr wrap="square" numCol="1" anchor="t" anchorCtr="0" compatLnSpc="1">
            <a:prstTxWarp prst="textNoShape">
              <a:avLst/>
            </a:prstTxWarp>
          </a:bodyPr>
          <a:lstStyle/>
          <a:p>
            <a:pPr algn="just" eaLnBrk="1" hangingPunct="1"/>
            <a:endParaRPr lang="fr-CA" dirty="0" smtClean="0"/>
          </a:p>
          <a:p>
            <a:pPr algn="just" eaLnBrk="1" hangingPunct="1"/>
            <a:r>
              <a:rPr lang="fr-CA" dirty="0" smtClean="0"/>
              <a:t>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17</a:t>
            </a:fld>
            <a:endParaRPr lang="en-US" smtClean="0">
              <a:latin typeface="Arial" charset="0"/>
            </a:endParaRPr>
          </a:p>
        </p:txBody>
      </p:sp>
      <p:sp>
        <p:nvSpPr>
          <p:cNvPr id="5" name="ZoneTexte 4"/>
          <p:cNvSpPr txBox="1"/>
          <p:nvPr/>
        </p:nvSpPr>
        <p:spPr>
          <a:xfrm>
            <a:off x="839788" y="4354959"/>
            <a:ext cx="4824536" cy="430887"/>
          </a:xfrm>
          <a:prstGeom prst="rect">
            <a:avLst/>
          </a:prstGeom>
          <a:noFill/>
        </p:spPr>
        <p:txBody>
          <a:bodyPr wrap="square" rtlCol="0">
            <a:spAutoFit/>
          </a:bodyPr>
          <a:lstStyle/>
          <a:p>
            <a:pPr algn="just"/>
            <a:r>
              <a:rPr lang="fr-CA" sz="1100" dirty="0" smtClean="0">
                <a:latin typeface="Times New Roman" pitchFamily="18" charset="0"/>
                <a:cs typeface="Times New Roman" pitchFamily="18" charset="0"/>
              </a:rPr>
              <a:t>Des recherches tant théoriques qu’empiriques soutiennent que l’adaptation au sein de la PME est toujours possible et donne de meilleures résultats.</a:t>
            </a:r>
            <a:endParaRPr lang="fr-CA" sz="1100" dirty="0">
              <a:latin typeface="Times New Roman" pitchFamily="18"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629540" y="4274242"/>
            <a:ext cx="5030470" cy="728789"/>
          </a:xfrm>
          <a:noFill/>
        </p:spPr>
        <p:txBody>
          <a:bodyPr wrap="square" numCol="1" anchor="t" anchorCtr="0" compatLnSpc="1">
            <a:prstTxWarp prst="textNoShape">
              <a:avLst/>
            </a:prstTxWarp>
          </a:bodyPr>
          <a:lstStyle/>
          <a:p>
            <a:pPr algn="just" eaLnBrk="1" hangingPunct="1"/>
            <a:endParaRPr lang="fr-CA" dirty="0" smtClean="0"/>
          </a:p>
          <a:p>
            <a:pPr algn="just" eaLnBrk="1" hangingPunct="1"/>
            <a:r>
              <a:rPr lang="fr-CA" dirty="0" smtClean="0"/>
              <a:t>  </a:t>
            </a: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18</a:t>
            </a:fld>
            <a:endParaRPr lang="en-US" smtClean="0">
              <a:latin typeface="Arial" charset="0"/>
            </a:endParaRPr>
          </a:p>
        </p:txBody>
      </p:sp>
      <p:sp>
        <p:nvSpPr>
          <p:cNvPr id="5" name="ZoneTexte 4"/>
          <p:cNvSpPr txBox="1"/>
          <p:nvPr/>
        </p:nvSpPr>
        <p:spPr>
          <a:xfrm>
            <a:off x="839788" y="4354959"/>
            <a:ext cx="4824536" cy="430887"/>
          </a:xfrm>
          <a:prstGeom prst="rect">
            <a:avLst/>
          </a:prstGeom>
          <a:noFill/>
        </p:spPr>
        <p:txBody>
          <a:bodyPr wrap="square" rtlCol="0">
            <a:spAutoFit/>
          </a:bodyPr>
          <a:lstStyle/>
          <a:p>
            <a:pPr algn="just"/>
            <a:r>
              <a:rPr lang="fr-CA" sz="1100" dirty="0" smtClean="0">
                <a:latin typeface="Times New Roman" pitchFamily="18" charset="0"/>
                <a:cs typeface="Times New Roman" pitchFamily="18" charset="0"/>
              </a:rPr>
              <a:t>De même, des recherches tant théoriques qu’empiriques confirment que l’adaptation a une incidence positive sur la performance.</a:t>
            </a:r>
            <a:endParaRPr lang="fr-CA" sz="1100" dirty="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xfrm>
            <a:off x="335732" y="4138935"/>
            <a:ext cx="5688632" cy="1368152"/>
          </a:xfrm>
          <a:noFill/>
        </p:spPr>
        <p:txBody>
          <a:bodyPr wrap="square" numCol="1" anchor="t" anchorCtr="0" compatLnSpc="1">
            <a:prstTxWarp prst="textNoShape">
              <a:avLst/>
            </a:prstTxWarp>
            <a:normAutofit lnSpcReduction="10000"/>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Trois théories ont été mobilisées pour expliquer notre présente recherche, à savoir : les citer …..</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Le choix de ces trois théories est judicieux. Elles couvrent conjointement, toutes les types d’environnements possibles dans le monde d’affaires. En plus, elles sont des théories qui expliquent:  la performance, l’adaptation de l’entreprise à son environnement contextuel et elles prennent en considération l‘organisation, son environnement et l’agent de ce changement.</a:t>
            </a:r>
          </a:p>
          <a:p>
            <a:pPr algn="just" eaLnBrk="1" hangingPunct="1"/>
            <a:endParaRPr lang="fr-CA" sz="1100" dirty="0" smtClean="0">
              <a:latin typeface="Times New Roman" pitchFamily="18" charset="0"/>
              <a:cs typeface="Times New Roman" pitchFamily="18" charset="0"/>
            </a:endParaRPr>
          </a:p>
          <a:p>
            <a:pPr algn="just" eaLnBrk="1" hangingPunct="1"/>
            <a:endParaRPr lang="fr-CA"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F70C6E-B8A6-4A02-A738-D3A2786D0B6F}" type="slidenum">
              <a:rPr lang="en-US" smtClean="0">
                <a:latin typeface="Arial" charset="0"/>
              </a:rPr>
              <a:pPr>
                <a:defRPr/>
              </a:pPr>
              <a:t>19</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xfrm>
            <a:off x="335732" y="4274242"/>
            <a:ext cx="5832648" cy="944813"/>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Pour traiter cette problématique riche et complexe, nous avons développé une étude académique son plan de travail touche les principaux éléments de développement d’un projet de recherche scientifique.</a:t>
            </a:r>
          </a:p>
        </p:txBody>
      </p:sp>
      <p:sp>
        <p:nvSpPr>
          <p:cNvPr id="573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25E284-5905-46DC-9F21-6E2923281F5F}" type="slidenum">
              <a:rPr lang="en-US" smtClean="0">
                <a:latin typeface="Arial" charset="0"/>
              </a:rPr>
              <a:pPr>
                <a:defRPr/>
              </a:pPr>
              <a:t>2</a:t>
            </a:fld>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xfrm>
            <a:off x="191716" y="4282951"/>
            <a:ext cx="5976664" cy="1728192"/>
          </a:xfrm>
          <a:noFill/>
        </p:spPr>
        <p:txBody>
          <a:bodyPr wrap="square" numCol="1" anchor="t" anchorCtr="0" compatLnSpc="1">
            <a:prstTxWarp prst="textNoShape">
              <a:avLst/>
            </a:prstTxWarp>
          </a:bodyPr>
          <a:lstStyle/>
          <a:p>
            <a:pPr eaLnBrk="1" hangingPunct="1"/>
            <a:endParaRPr lang="fr-CA" dirty="0" smtClean="0"/>
          </a:p>
          <a:p>
            <a:pPr eaLnBrk="1" hangingPunct="1"/>
            <a:endParaRPr lang="en-US" dirty="0"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B1CECA-42DB-445A-A105-B330E113C0A5}" type="slidenum">
              <a:rPr lang="en-US" smtClean="0">
                <a:latin typeface="Arial" charset="0"/>
              </a:rPr>
              <a:pPr>
                <a:defRPr/>
              </a:pPr>
              <a:t>20</a:t>
            </a:fld>
            <a:endParaRPr lang="en-US" smtClean="0">
              <a:latin typeface="Arial" charset="0"/>
            </a:endParaRPr>
          </a:p>
        </p:txBody>
      </p:sp>
      <p:sp>
        <p:nvSpPr>
          <p:cNvPr id="7" name="Espace réservé des commentaires 2"/>
          <p:cNvSpPr txBox="1">
            <a:spLocks/>
          </p:cNvSpPr>
          <p:nvPr/>
        </p:nvSpPr>
        <p:spPr>
          <a:xfrm>
            <a:off x="191716" y="4138936"/>
            <a:ext cx="5904656" cy="1944215"/>
          </a:xfrm>
          <a:prstGeom prst="rect">
            <a:avLst/>
          </a:prstGeom>
        </p:spPr>
        <p:txBody>
          <a:bodyPr lIns="83128" tIns="41564" rIns="83128" bIns="41564">
            <a:normAutofit fontScale="62500" lnSpcReduction="20000"/>
          </a:bodyPr>
          <a:lstStyle/>
          <a:p>
            <a:pPr algn="just" eaLnBrk="1" hangingPunct="1"/>
            <a:endParaRPr lang="fr-CA" sz="1100" dirty="0" smtClean="0"/>
          </a:p>
          <a:p>
            <a:pPr algn="just" eaLnBrk="1" hangingPunct="1"/>
            <a:endParaRPr lang="fr-CA" dirty="0" smtClean="0">
              <a:latin typeface="Times New Roman" pitchFamily="18" charset="0"/>
              <a:cs typeface="Times New Roman" pitchFamily="18" charset="0"/>
            </a:endParaRPr>
          </a:p>
          <a:p>
            <a:pPr algn="just" eaLnBrk="1" hangingPunct="1"/>
            <a:r>
              <a:rPr lang="fr-CA" dirty="0" smtClean="0">
                <a:latin typeface="Times New Roman" pitchFamily="18" charset="0"/>
                <a:cs typeface="Times New Roman" pitchFamily="18" charset="0"/>
              </a:rPr>
              <a:t>Pour répondre à notre question de recherche, nous avons préparé quatre hypothèses.</a:t>
            </a:r>
          </a:p>
          <a:p>
            <a:pPr algn="just" eaLnBrk="1" hangingPunct="1"/>
            <a:endParaRPr lang="fr-CA" dirty="0" smtClean="0">
              <a:latin typeface="Times New Roman" pitchFamily="18" charset="0"/>
              <a:cs typeface="Times New Roman" pitchFamily="18" charset="0"/>
            </a:endParaRPr>
          </a:p>
          <a:p>
            <a:pPr algn="just" eaLnBrk="1" hangingPunct="1"/>
            <a:endParaRPr lang="fr-CA" dirty="0" smtClean="0">
              <a:latin typeface="Times New Roman" pitchFamily="18" charset="0"/>
              <a:cs typeface="Times New Roman" pitchFamily="18" charset="0"/>
            </a:endParaRPr>
          </a:p>
          <a:p>
            <a:pPr algn="just" eaLnBrk="1" hangingPunct="1"/>
            <a:r>
              <a:rPr lang="fr-CA" dirty="0" smtClean="0">
                <a:latin typeface="Times New Roman" pitchFamily="18" charset="0"/>
                <a:cs typeface="Times New Roman" pitchFamily="18" charset="0"/>
              </a:rPr>
              <a:t>En premier lieu, nous voulons savoir si le programme de mise à niveau améliore la performance de la PME algérienne, tout en comparant la performance avant et après la mise à niveau.</a:t>
            </a:r>
          </a:p>
          <a:p>
            <a:pPr algn="just" eaLnBrk="1" hangingPunct="1"/>
            <a:endParaRPr lang="fr-CA" dirty="0" smtClean="0">
              <a:latin typeface="Times New Roman" pitchFamily="18" charset="0"/>
              <a:cs typeface="Times New Roman" pitchFamily="18" charset="0"/>
            </a:endParaRPr>
          </a:p>
          <a:p>
            <a:pPr algn="just" eaLnBrk="1" hangingPunct="1"/>
            <a:r>
              <a:rPr lang="fr-CA" dirty="0" smtClean="0">
                <a:latin typeface="Times New Roman" pitchFamily="18" charset="0"/>
                <a:cs typeface="Times New Roman" pitchFamily="18" charset="0"/>
              </a:rPr>
              <a:t>Si ce test est vérifié, dans le même échantillon, nous comparons la performance des PME mises à niveau à la performance des PME non mises à niveau.  </a:t>
            </a:r>
          </a:p>
          <a:p>
            <a:pPr algn="just" eaLnBrk="1" hangingPunct="1"/>
            <a:endParaRPr lang="fr-CA" dirty="0" smtClean="0">
              <a:latin typeface="Times New Roman" pitchFamily="18" charset="0"/>
              <a:cs typeface="Times New Roman" pitchFamily="18" charset="0"/>
            </a:endParaRPr>
          </a:p>
          <a:p>
            <a:pPr algn="just" eaLnBrk="1" hangingPunct="1"/>
            <a:r>
              <a:rPr lang="fr-CA" dirty="0" smtClean="0">
                <a:latin typeface="Times New Roman" pitchFamily="18" charset="0"/>
                <a:cs typeface="Times New Roman" pitchFamily="18" charset="0"/>
              </a:rPr>
              <a:t>Si ces  deux conditions sont vérifiées, nous passons à explorer les variables qui ont un effet positif sur la performance.   </a:t>
            </a:r>
          </a:p>
          <a:p>
            <a:pPr algn="just" eaLnBrk="1" hangingPunct="1"/>
            <a:endParaRPr lang="fr-CA" dirty="0" smtClean="0">
              <a:latin typeface="Times New Roman" pitchFamily="18"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xfrm>
            <a:off x="191716" y="4282951"/>
            <a:ext cx="5976664" cy="4473206"/>
          </a:xfrm>
          <a:noFill/>
        </p:spPr>
        <p:txBody>
          <a:bodyPr wrap="square" numCol="1" anchor="t" anchorCtr="0" compatLnSpc="1">
            <a:prstTxWarp prst="textNoShape">
              <a:avLst/>
            </a:prstTxWarp>
          </a:bodyPr>
          <a:lstStyle/>
          <a:p>
            <a:pPr eaLnBrk="1" hangingPunct="1"/>
            <a:endParaRPr lang="fr-CA" dirty="0" smtClean="0"/>
          </a:p>
          <a:p>
            <a:pPr eaLnBrk="1" hangingPunct="1"/>
            <a:endParaRPr lang="en-US" dirty="0"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B1CECA-42DB-445A-A105-B330E113C0A5}" type="slidenum">
              <a:rPr lang="en-US" smtClean="0">
                <a:latin typeface="Arial" charset="0"/>
              </a:rPr>
              <a:pPr>
                <a:defRPr/>
              </a:pPr>
              <a:t>21</a:t>
            </a:fld>
            <a:endParaRPr lang="en-US" smtClean="0">
              <a:latin typeface="Arial" charset="0"/>
            </a:endParaRPr>
          </a:p>
        </p:txBody>
      </p:sp>
      <p:sp>
        <p:nvSpPr>
          <p:cNvPr id="7" name="Espace réservé des commentaires 2"/>
          <p:cNvSpPr txBox="1">
            <a:spLocks/>
          </p:cNvSpPr>
          <p:nvPr/>
        </p:nvSpPr>
        <p:spPr>
          <a:xfrm>
            <a:off x="191716" y="4426967"/>
            <a:ext cx="5904656" cy="1296144"/>
          </a:xfrm>
          <a:prstGeom prst="rect">
            <a:avLst/>
          </a:prstGeom>
        </p:spPr>
        <p:txBody>
          <a:bodyPr lIns="83128" tIns="41564" rIns="83128" bIns="41564">
            <a:normAutofit/>
          </a:bodyPr>
          <a:lstStyle/>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En quatrième hypothèse, nous explorons si les facteurs environnementaux ont un effet modérateurs sur la relation entre les variables de programme de mise à niveau et les variables de la performance. La munificence de l’environnement est présumée avoir un effet modérateur de sens positif. Cependant , pour l’instabilité, la compétitivité et la complexité sont présumées avoir un effet  modérateur de sens négatif.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xfrm>
            <a:off x="263724" y="4426967"/>
            <a:ext cx="5760640" cy="1872208"/>
          </a:xfrm>
          <a:noFill/>
        </p:spPr>
        <p:txBody>
          <a:bodyPr wrap="square" numCol="1" anchor="t" anchorCtr="0" compatLnSpc="1">
            <a:prstTxWarp prst="textNoShape">
              <a:avLst/>
            </a:prstTxWarp>
            <a:normAutofit lnSpcReduction="10000"/>
          </a:bodyPr>
          <a:lstStyle/>
          <a:p>
            <a:pPr algn="just" eaLnBrk="1" hangingPunct="1"/>
            <a:endParaRPr lang="fr-CA" dirty="0" smtClean="0"/>
          </a:p>
          <a:p>
            <a:pPr algn="just" eaLnBrk="1" hangingPunct="1">
              <a:spcBef>
                <a:spcPts val="0"/>
              </a:spcBef>
            </a:pPr>
            <a:r>
              <a:rPr lang="fr-CA" sz="1100" dirty="0" smtClean="0">
                <a:latin typeface="Times New Roman" pitchFamily="18" charset="0"/>
                <a:cs typeface="Times New Roman" pitchFamily="18" charset="0"/>
              </a:rPr>
              <a:t>Les variables du programme de mise à niveau sont des variables indépendantes qui sont présumées d’avoir un effet direct sur la performance. Ces variables sont divisées en ressources matérielles et en ressources immatérielles. </a:t>
            </a:r>
          </a:p>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Pour la mesure de la performance et pour donner plus de crédibilité, nous avons choisi des mesures de performance financières et des mesures de performance non financières.</a:t>
            </a:r>
          </a:p>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Les éléments de l’environnement contextuel sont des variables modératrices, qui sont supposées de modifier l’ampleur de la relation en termes d’intensité et de signe entre les variables de l’entreprise et les variables de la performance.</a:t>
            </a:r>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60F7957-CE15-48EA-A4A9-1D2162C63B48}" type="slidenum">
              <a:rPr lang="en-US" smtClean="0">
                <a:latin typeface="Arial" charset="0"/>
              </a:rPr>
              <a:pPr>
                <a:defRPr/>
              </a:pPr>
              <a:t>22</a:t>
            </a:fld>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xfrm>
            <a:off x="335732" y="4274240"/>
            <a:ext cx="5688632" cy="3465095"/>
          </a:xfrm>
          <a:noFill/>
        </p:spPr>
        <p:txBody>
          <a:bodyPr wrap="square" numCol="1" anchor="t" anchorCtr="0" compatLnSpc="1">
            <a:prstTxWarp prst="textNoShape">
              <a:avLst/>
            </a:prstTxWarp>
            <a:normAutofit fontScale="32500" lnSpcReduction="20000"/>
          </a:bodyPr>
          <a:lstStyle/>
          <a:p>
            <a:pPr algn="just"/>
            <a:endParaRPr lang="fr-CA" dirty="0" smtClean="0"/>
          </a:p>
          <a:p>
            <a:pPr algn="just">
              <a:lnSpc>
                <a:spcPct val="120000"/>
              </a:lnSpc>
              <a:spcBef>
                <a:spcPts val="0"/>
              </a:spcBef>
            </a:pPr>
            <a:r>
              <a:rPr lang="fr-CA" sz="3400" dirty="0" smtClean="0">
                <a:latin typeface="Times New Roman" pitchFamily="18" charset="0"/>
                <a:cs typeface="Times New Roman" pitchFamily="18" charset="0"/>
              </a:rPr>
              <a:t>Pour vérifier nos quatre hypothèses, nous allons procéder à une stratégie de recherche empirique et déductive. La recherche s’appuie sur une méthode purement quantitative par la réalisation d’une enquête sur le terrain. </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La collecte de données est faite par questionnaire quantitatif qui a été préparé à partir des échelles de mesure pré-validées. Le questionnaire ensuite a été soumis à un processus de validation de contenu et de construit et a été conçu sur le Web est hébergé par les serveurs de </a:t>
            </a:r>
            <a:r>
              <a:rPr lang="fr-CA" sz="3400" dirty="0" err="1" smtClean="0">
                <a:latin typeface="Times New Roman" pitchFamily="18" charset="0"/>
                <a:cs typeface="Times New Roman" pitchFamily="18" charset="0"/>
              </a:rPr>
              <a:t>SueveyMonkey</a:t>
            </a:r>
            <a:r>
              <a:rPr lang="fr-CA" sz="3400" dirty="0" smtClean="0">
                <a:latin typeface="Times New Roman" pitchFamily="18" charset="0"/>
                <a:cs typeface="Times New Roman" pitchFamily="18" charset="0"/>
              </a:rPr>
              <a:t>.  </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L’</a:t>
            </a:r>
            <a:r>
              <a:rPr lang="fr-CA" sz="3400" dirty="0" err="1" smtClean="0">
                <a:latin typeface="Times New Roman" pitchFamily="18" charset="0"/>
                <a:cs typeface="Times New Roman" pitchFamily="18" charset="0"/>
              </a:rPr>
              <a:t>enquete</a:t>
            </a:r>
            <a:r>
              <a:rPr lang="fr-CA" sz="3400" dirty="0" smtClean="0">
                <a:latin typeface="Times New Roman" pitchFamily="18" charset="0"/>
                <a:cs typeface="Times New Roman" pitchFamily="18" charset="0"/>
              </a:rPr>
              <a:t> s’est déroulé en hiver 2013 par la compagnie KOMPASS International, filiale Algérie. La collecte de données est faite principalement par opération </a:t>
            </a:r>
            <a:r>
              <a:rPr lang="fr-CA" sz="3400" i="1" dirty="0" smtClean="0">
                <a:latin typeface="Times New Roman" pitchFamily="18" charset="0"/>
                <a:cs typeface="Times New Roman" pitchFamily="18" charset="0"/>
              </a:rPr>
              <a:t>e-mailing</a:t>
            </a:r>
            <a:r>
              <a:rPr lang="fr-CA" sz="3400" dirty="0" smtClean="0">
                <a:latin typeface="Times New Roman" pitchFamily="18" charset="0"/>
                <a:cs typeface="Times New Roman" pitchFamily="18" charset="0"/>
              </a:rPr>
              <a:t> tout en utilisant les serveurs de KOMPASS International.</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Le courriel a été envoyé à 11 320 entreprises tout secteur confondu et principalement au directeur de l’entreprise ou à l’entrepreneur lui-même. Au total, nous avons adressé 3 envois. Le résultat était 1 014 entreprises répondantes ce qui constitue un taux de réponse de 11.07%. Le triage de cette échantillon a donné 223 entreprises non mises à niveau et 198 entreprises mise à niveau. </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Mais, avant de procéder à la collecte de données et dans une première phase, une purification du questionnaire a été faite sur un échantillon brut de 349 entreprises.</a:t>
            </a:r>
            <a:endParaRPr lang="fr-CA" dirty="0"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A91E01-14A3-4393-BE17-8FCDB45380BE}" type="slidenum">
              <a:rPr lang="en-US" smtClean="0">
                <a:latin typeface="Arial" charset="0"/>
              </a:rPr>
              <a:pPr>
                <a:defRPr/>
              </a:pPr>
              <a:t>24</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xfrm>
            <a:off x="335732" y="4274240"/>
            <a:ext cx="5688632" cy="3465095"/>
          </a:xfrm>
          <a:noFill/>
        </p:spPr>
        <p:txBody>
          <a:bodyPr wrap="square" numCol="1" anchor="t" anchorCtr="0" compatLnSpc="1">
            <a:prstTxWarp prst="textNoShape">
              <a:avLst/>
            </a:prstTxWarp>
            <a:normAutofit fontScale="32500" lnSpcReduction="20000"/>
          </a:bodyPr>
          <a:lstStyle/>
          <a:p>
            <a:pPr algn="just"/>
            <a:endParaRPr lang="fr-CA" dirty="0" smtClean="0"/>
          </a:p>
          <a:p>
            <a:pPr algn="just">
              <a:lnSpc>
                <a:spcPct val="120000"/>
              </a:lnSpc>
              <a:spcBef>
                <a:spcPts val="0"/>
              </a:spcBef>
            </a:pPr>
            <a:r>
              <a:rPr lang="fr-CA" sz="3400" dirty="0" smtClean="0">
                <a:latin typeface="Times New Roman" pitchFamily="18" charset="0"/>
                <a:cs typeface="Times New Roman" pitchFamily="18" charset="0"/>
              </a:rPr>
              <a:t>Pour vérifier nos quatre hypothèses, nous allons procéder à une stratégie de recherche empirique et déductive. La recherche s’appuie sur une méthode purement quantitative par la réalisation d’une enquête sur le terrain. </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La collecte de données est faite par questionnaire quantitatif qui a été préparé à partir des échelles de mesure pré-validées. Le questionnaire ensuite a été soumis à un processus de validation de contenu et de construit et a été conçu sur le Web est hébergé par les serveurs de </a:t>
            </a:r>
            <a:r>
              <a:rPr lang="fr-CA" sz="3400" dirty="0" err="1" smtClean="0">
                <a:latin typeface="Times New Roman" pitchFamily="18" charset="0"/>
                <a:cs typeface="Times New Roman" pitchFamily="18" charset="0"/>
              </a:rPr>
              <a:t>SueveyMonkey</a:t>
            </a:r>
            <a:r>
              <a:rPr lang="fr-CA" sz="3400" dirty="0" smtClean="0">
                <a:latin typeface="Times New Roman" pitchFamily="18" charset="0"/>
                <a:cs typeface="Times New Roman" pitchFamily="18" charset="0"/>
              </a:rPr>
              <a:t>.  </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L’</a:t>
            </a:r>
            <a:r>
              <a:rPr lang="fr-CA" sz="3400" dirty="0" err="1" smtClean="0">
                <a:latin typeface="Times New Roman" pitchFamily="18" charset="0"/>
                <a:cs typeface="Times New Roman" pitchFamily="18" charset="0"/>
              </a:rPr>
              <a:t>enquete</a:t>
            </a:r>
            <a:r>
              <a:rPr lang="fr-CA" sz="3400" dirty="0" smtClean="0">
                <a:latin typeface="Times New Roman" pitchFamily="18" charset="0"/>
                <a:cs typeface="Times New Roman" pitchFamily="18" charset="0"/>
              </a:rPr>
              <a:t> s’est déroulé en hiver 2013 par la compagnie KOMPASS International, filiale Algérie. La collecte de données est faite principalement par opération </a:t>
            </a:r>
            <a:r>
              <a:rPr lang="fr-CA" sz="3400" i="1" dirty="0" smtClean="0">
                <a:latin typeface="Times New Roman" pitchFamily="18" charset="0"/>
                <a:cs typeface="Times New Roman" pitchFamily="18" charset="0"/>
              </a:rPr>
              <a:t>e-mailing</a:t>
            </a:r>
            <a:r>
              <a:rPr lang="fr-CA" sz="3400" dirty="0" smtClean="0">
                <a:latin typeface="Times New Roman" pitchFamily="18" charset="0"/>
                <a:cs typeface="Times New Roman" pitchFamily="18" charset="0"/>
              </a:rPr>
              <a:t> tout en utilisant les serveurs de KOMPASS International.</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Le courriel a été envoyé à 11 320 entreprises tout secteur confondu et principalement au directeur de l’entreprise ou à l’entrepreneur lui-même. Au total, nous avons adressé 3 envois. Le résultat était 1 014 entreprises répondantes ce qui constitue un taux de réponse de 11.07%. Le triage de cette échantillon a donné 223 entreprises non mises à niveau et 198 entreprises mise à niveau. </a:t>
            </a:r>
          </a:p>
          <a:p>
            <a:pPr algn="just">
              <a:lnSpc>
                <a:spcPct val="120000"/>
              </a:lnSpc>
              <a:spcBef>
                <a:spcPts val="0"/>
              </a:spcBef>
            </a:pPr>
            <a:endParaRPr lang="fr-CA" sz="3400" dirty="0" smtClean="0">
              <a:latin typeface="Times New Roman" pitchFamily="18" charset="0"/>
              <a:cs typeface="Times New Roman" pitchFamily="18" charset="0"/>
            </a:endParaRPr>
          </a:p>
          <a:p>
            <a:pPr algn="just">
              <a:lnSpc>
                <a:spcPct val="120000"/>
              </a:lnSpc>
              <a:spcBef>
                <a:spcPts val="0"/>
              </a:spcBef>
            </a:pPr>
            <a:r>
              <a:rPr lang="fr-CA" sz="3400" dirty="0" smtClean="0">
                <a:latin typeface="Times New Roman" pitchFamily="18" charset="0"/>
                <a:cs typeface="Times New Roman" pitchFamily="18" charset="0"/>
              </a:rPr>
              <a:t>Mais, avant de procéder à la collecte de données et dans une première phase, une purification du questionnaire a été faite sur un échantillon brut de 349 entreprises.</a:t>
            </a:r>
            <a:endParaRPr lang="fr-CA" dirty="0"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A91E01-14A3-4393-BE17-8FCDB45380BE}" type="slidenum">
              <a:rPr lang="en-US" smtClean="0">
                <a:latin typeface="Arial" charset="0"/>
              </a:rPr>
              <a:pPr>
                <a:defRPr/>
              </a:pPr>
              <a:t>25</a:t>
            </a:fld>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xfrm>
            <a:off x="335732" y="4354959"/>
            <a:ext cx="5832648" cy="2160240"/>
          </a:xfrm>
          <a:noFill/>
        </p:spPr>
        <p:txBody>
          <a:bodyPr wrap="square" numCol="1" anchor="t" anchorCtr="0" compatLnSpc="1">
            <a:prstTxWarp prst="textNoShape">
              <a:avLst/>
            </a:prstTxWarp>
            <a:normAutofit lnSpcReduction="10000"/>
          </a:bodyPr>
          <a:lstStyle/>
          <a:p>
            <a:pPr algn="just"/>
            <a:endParaRPr lang="fr-CA" dirty="0" smtClean="0"/>
          </a:p>
          <a:p>
            <a:pPr algn="just">
              <a:lnSpc>
                <a:spcPct val="120000"/>
              </a:lnSpc>
              <a:spcBef>
                <a:spcPts val="0"/>
              </a:spcBef>
            </a:pPr>
            <a:r>
              <a:rPr lang="fr-CA" sz="1100" dirty="0" smtClean="0">
                <a:latin typeface="Times New Roman" pitchFamily="18" charset="0"/>
                <a:cs typeface="Times New Roman" pitchFamily="18" charset="0"/>
              </a:rPr>
              <a:t>Méthodologiquement, nous avons utilisé un ensemble de techniques statistiques pour analyser nos données.</a:t>
            </a:r>
          </a:p>
          <a:p>
            <a:pPr algn="just">
              <a:lnSpc>
                <a:spcPct val="120000"/>
              </a:lnSpc>
              <a:spcBef>
                <a:spcPts val="0"/>
              </a:spcBef>
            </a:pPr>
            <a:endParaRPr lang="fr-CA" sz="1100" dirty="0" smtClean="0">
              <a:latin typeface="Times New Roman" pitchFamily="18" charset="0"/>
              <a:cs typeface="Times New Roman" pitchFamily="18" charset="0"/>
            </a:endParaRPr>
          </a:p>
          <a:p>
            <a:pPr marL="266700" indent="-266700" algn="just">
              <a:lnSpc>
                <a:spcPct val="130000"/>
              </a:lnSpc>
              <a:spcBef>
                <a:spcPts val="0"/>
              </a:spcBef>
              <a:buFont typeface="Wingdings" pitchFamily="2" charset="2"/>
              <a:buChar char="§"/>
            </a:pPr>
            <a:r>
              <a:rPr lang="fr-CA" sz="1100" dirty="0" smtClean="0">
                <a:latin typeface="Times New Roman" pitchFamily="18" charset="0"/>
                <a:cs typeface="Times New Roman" pitchFamily="18" charset="0"/>
              </a:rPr>
              <a:t>Pour la purification du questionnaire théorique, il a été utilisé AFE et l’analyse de la fiabilité de Alpha de Cronbach</a:t>
            </a:r>
          </a:p>
          <a:p>
            <a:pPr indent="180975" algn="just">
              <a:lnSpc>
                <a:spcPct val="120000"/>
              </a:lnSpc>
              <a:spcBef>
                <a:spcPts val="0"/>
              </a:spcBef>
              <a:buFont typeface="Wingdings" pitchFamily="2" charset="2"/>
              <a:buChar char="§"/>
            </a:pPr>
            <a:r>
              <a:rPr lang="fr-CA" sz="1100" dirty="0" smtClean="0">
                <a:latin typeface="Times New Roman" pitchFamily="18" charset="0"/>
                <a:cs typeface="Times New Roman" pitchFamily="18" charset="0"/>
              </a:rPr>
              <a:t>Pour l’ajustement du modèle aux données collectées, il a été utilisé AFC.</a:t>
            </a:r>
          </a:p>
          <a:p>
            <a:pPr indent="180975" algn="just">
              <a:lnSpc>
                <a:spcPct val="120000"/>
              </a:lnSpc>
              <a:spcBef>
                <a:spcPts val="0"/>
              </a:spcBef>
              <a:buFont typeface="Wingdings" pitchFamily="2" charset="2"/>
              <a:buChar char="§"/>
            </a:pPr>
            <a:r>
              <a:rPr lang="fr-CA" sz="1100" dirty="0" smtClean="0">
                <a:latin typeface="Times New Roman" pitchFamily="18" charset="0"/>
                <a:cs typeface="Times New Roman" pitchFamily="18" charset="0"/>
              </a:rPr>
              <a:t>Pour la vérification de H1, il a été utilisé l’analyse de la moyenne par échantillon apparié.</a:t>
            </a:r>
          </a:p>
          <a:p>
            <a:pPr marL="180975" indent="-180975" algn="just">
              <a:lnSpc>
                <a:spcPct val="120000"/>
              </a:lnSpc>
              <a:spcBef>
                <a:spcPts val="0"/>
              </a:spcBef>
              <a:buFont typeface="Wingdings" pitchFamily="2" charset="2"/>
              <a:buChar char="§"/>
            </a:pPr>
            <a:r>
              <a:rPr lang="fr-CA" sz="1100" dirty="0" smtClean="0">
                <a:latin typeface="Times New Roman" pitchFamily="18" charset="0"/>
                <a:cs typeface="Times New Roman" pitchFamily="18" charset="0"/>
              </a:rPr>
              <a:t>Pour la vérification de H2, il a été utilisé l’analyse de variance par ANOVA et MANOVA</a:t>
            </a:r>
          </a:p>
          <a:p>
            <a:pPr indent="180975" algn="just">
              <a:lnSpc>
                <a:spcPct val="120000"/>
              </a:lnSpc>
              <a:spcBef>
                <a:spcPts val="0"/>
              </a:spcBef>
              <a:buFont typeface="Wingdings" pitchFamily="2" charset="2"/>
              <a:buChar char="§"/>
            </a:pPr>
            <a:r>
              <a:rPr lang="fr-CA" sz="1100" dirty="0" smtClean="0">
                <a:latin typeface="Times New Roman" pitchFamily="18" charset="0"/>
                <a:cs typeface="Times New Roman" pitchFamily="18" charset="0"/>
              </a:rPr>
              <a:t>Pour la vérification de H3 et H4, il a été utilisé la technique statistique modélisation par les équations structurelles. </a:t>
            </a:r>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A91E01-14A3-4393-BE17-8FCDB45380BE}" type="slidenum">
              <a:rPr lang="en-US" smtClean="0">
                <a:latin typeface="Arial" charset="0"/>
              </a:rPr>
              <a:pPr>
                <a:defRPr/>
              </a:pPr>
              <a:t>26</a:t>
            </a:fld>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030470" cy="584773"/>
          </a:xfrm>
        </p:spPr>
        <p:txBody>
          <a:bodyPr>
            <a:normAutofit lnSpcReduction="10000"/>
          </a:bodyPr>
          <a:lstStyle/>
          <a:p>
            <a:pPr algn="just"/>
            <a:r>
              <a:rPr lang="fr-CA" sz="1100" dirty="0" smtClean="0">
                <a:latin typeface="Times New Roman" pitchFamily="18" charset="0"/>
                <a:cs typeface="Times New Roman" pitchFamily="18" charset="0"/>
              </a:rPr>
              <a:t>Avant de commencer à vérifier la véracité des nos quatre hypothèses, dans un premier temps nous avons fait une purification du questionnaire et après nous avons fait un ajustement au modèle purifié aux données collectées.  </a:t>
            </a:r>
            <a:endParaRPr lang="fr-CA" sz="11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xfrm>
            <a:off x="335732" y="4570983"/>
            <a:ext cx="5664324" cy="1296144"/>
          </a:xfrm>
          <a:noFill/>
        </p:spPr>
        <p:txBody>
          <a:bodyPr wrap="square" numCol="1" anchor="t" anchorCtr="0" compatLnSpc="1">
            <a:prstTxWarp prst="textNoShape">
              <a:avLst/>
            </a:prstTxWarp>
            <a:normAutofit lnSpcReduction="10000"/>
          </a:bodyPr>
          <a:lstStyle/>
          <a:p>
            <a:pPr algn="just"/>
            <a:r>
              <a:rPr lang="fr-CA" sz="1100" dirty="0" smtClean="0">
                <a:latin typeface="Times New Roman" pitchFamily="18" charset="0"/>
                <a:cs typeface="Times New Roman" pitchFamily="18" charset="0"/>
              </a:rPr>
              <a:t>La purification du questionnaire a été faite par l’analyse factorielle exploratoire et l’analyse de la fiabilité sur 111 items avec des échelles de mesure continue dans un échantillon complet de 169 PME.</a:t>
            </a:r>
          </a:p>
          <a:p>
            <a:pPr algn="just"/>
            <a:endParaRPr lang="fr-CA" sz="1100" dirty="0" smtClean="0">
              <a:latin typeface="Times New Roman" pitchFamily="18" charset="0"/>
              <a:cs typeface="Times New Roman" pitchFamily="18" charset="0"/>
            </a:endParaRPr>
          </a:p>
          <a:p>
            <a:pPr algn="just"/>
            <a:r>
              <a:rPr lang="fr-CA" sz="1100" dirty="0" smtClean="0">
                <a:latin typeface="Times New Roman" pitchFamily="18" charset="0"/>
                <a:cs typeface="Times New Roman" pitchFamily="18" charset="0"/>
              </a:rPr>
              <a:t>Le résultat: de 111 items mesurés sur une échelle continue, il a été retenu 62 items et 19 facteurs. Cet analyse a été fait sur deux étapes.  Première étape a été faite par AFE et deuxième étape par l’analyse de fiabilité, Alpha de Cronbach. </a:t>
            </a:r>
          </a:p>
          <a:p>
            <a:endParaRPr lang="fr-CA" dirty="0" smtClean="0"/>
          </a:p>
        </p:txBody>
      </p:sp>
      <p:sp>
        <p:nvSpPr>
          <p:cNvPr id="307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A91E01-14A3-4393-BE17-8FCDB45380BE}" type="slidenum">
              <a:rPr lang="en-US" smtClean="0">
                <a:latin typeface="Arial" charset="0"/>
              </a:rPr>
              <a:pPr>
                <a:defRPr/>
              </a:pPr>
              <a:t>28</a:t>
            </a:fld>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xfrm>
            <a:off x="335732" y="4490265"/>
            <a:ext cx="5616624" cy="1448870"/>
          </a:xfrm>
          <a:noFill/>
        </p:spPr>
        <p:txBody>
          <a:bodyPr wrap="square" numCol="1" anchor="t" anchorCtr="0" compatLnSpc="1">
            <a:prstTxWarp prst="textNoShape">
              <a:avLst/>
            </a:prstTxWarp>
            <a:normAutofit/>
          </a:bodyPr>
          <a:lstStyle/>
          <a:p>
            <a:pPr algn="just" eaLnBrk="1" hangingPunct="1">
              <a:spcBef>
                <a:spcPts val="0"/>
              </a:spcBef>
            </a:pPr>
            <a:r>
              <a:rPr lang="fr-CA" sz="1100" dirty="0" smtClean="0">
                <a:latin typeface="Times New Roman" pitchFamily="18" charset="0"/>
                <a:cs typeface="Times New Roman" pitchFamily="18" charset="0"/>
              </a:rPr>
              <a:t>Le modèle global regroupe : le modèle de mesure qui lie les variables observables à la variable latente. Par ailleurs, le modèle structurel lie les variables latentes de chacun des trois modèles de mesure ensemble. </a:t>
            </a:r>
          </a:p>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Au total, nous avons 3 modèles de mesure qui sont: le modèle de mesure de ressources matérielles et de ressources immatérielle, le modèle de mesure des variable de l’environnement contextuel et le modèle de mesure de la variable dépendante « performance ». </a:t>
            </a:r>
          </a:p>
          <a:p>
            <a:pPr algn="just" eaLnBrk="1" hangingPunct="1"/>
            <a:endParaRPr lang="fr-CA" b="1" dirty="0" smtClean="0"/>
          </a:p>
          <a:p>
            <a:pPr algn="just" eaLnBrk="1" hangingPunct="1"/>
            <a:endParaRPr lang="fr-CA" b="1" dirty="0" smtClean="0"/>
          </a:p>
          <a:p>
            <a:pPr algn="just" eaLnBrk="1" hangingPunct="1"/>
            <a:endParaRPr lang="fr-CA" b="1" dirty="0" smtClean="0"/>
          </a:p>
          <a:p>
            <a:pPr algn="just" eaLnBrk="1" hangingPunct="1"/>
            <a:endParaRPr lang="fr-CA" dirty="0" smtClean="0"/>
          </a:p>
          <a:p>
            <a:pPr algn="just" eaLnBrk="1" hangingPunct="1"/>
            <a:endParaRPr lang="fr-CA" dirty="0" smtClean="0"/>
          </a:p>
        </p:txBody>
      </p:sp>
      <p:sp>
        <p:nvSpPr>
          <p:cNvPr id="716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CDCCB3-474C-493D-8C0C-3A1B2488192F}" type="slidenum">
              <a:rPr lang="en-US" smtClean="0">
                <a:latin typeface="Arial" charset="0"/>
              </a:rPr>
              <a:pPr>
                <a:defRPr/>
              </a:pPr>
              <a:t>29</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178800" cy="1736901"/>
          </a:xfrm>
        </p:spPr>
        <p:txBody>
          <a:bodyPr>
            <a:normAutofit lnSpcReduction="10000"/>
          </a:bodyPr>
          <a:lstStyle/>
          <a:p>
            <a:endParaRPr lang="fr-CA" dirty="0" smtClean="0"/>
          </a:p>
          <a:p>
            <a:pPr algn="just"/>
            <a:r>
              <a:rPr lang="fr-CA" sz="1100" dirty="0" smtClean="0">
                <a:latin typeface="Times New Roman" pitchFamily="18" charset="0"/>
                <a:cs typeface="Times New Roman" pitchFamily="18" charset="0"/>
              </a:rPr>
              <a:t>Commençant par la problématique de la PME dans les pays en développement et la situation de la PME en Algérie. Nous avons levé l’Algérie comme un cas pratique pour deux raisons : </a:t>
            </a:r>
          </a:p>
          <a:p>
            <a:pPr algn="just"/>
            <a:endParaRPr lang="fr-CA" sz="1100" dirty="0" smtClean="0">
              <a:latin typeface="Times New Roman" pitchFamily="18" charset="0"/>
              <a:cs typeface="Times New Roman" pitchFamily="18" charset="0"/>
            </a:endParaRPr>
          </a:p>
          <a:p>
            <a:pPr marL="228600" indent="-228600" algn="just">
              <a:buFont typeface="+mj-lt"/>
              <a:buAutoNum type="arabicPeriod"/>
            </a:pPr>
            <a:r>
              <a:rPr lang="fr-CA" sz="1100" dirty="0" smtClean="0">
                <a:latin typeface="Times New Roman" pitchFamily="18" charset="0"/>
                <a:cs typeface="Times New Roman" pitchFamily="18" charset="0"/>
              </a:rPr>
              <a:t>Tenant compte de ses facteurs historiques, le secteur de la PME en Algérie est un secteur naissant, sa création remonte principalement aux années 2000; </a:t>
            </a:r>
          </a:p>
          <a:p>
            <a:pPr marL="228600" indent="-228600" algn="just">
              <a:buFont typeface="+mj-lt"/>
              <a:buAutoNum type="arabicPeriod"/>
            </a:pPr>
            <a:r>
              <a:rPr lang="fr-CA" sz="1100" dirty="0" smtClean="0">
                <a:latin typeface="Times New Roman" pitchFamily="18" charset="0"/>
                <a:cs typeface="Times New Roman" pitchFamily="18" charset="0"/>
              </a:rPr>
              <a:t>Pour la facilité relative d’accès aux données, étant donné que je suis d’origine algérien.</a:t>
            </a:r>
          </a:p>
          <a:p>
            <a:pPr algn="just"/>
            <a:endParaRPr lang="fr-CA" sz="1100" dirty="0" smtClean="0"/>
          </a:p>
          <a:p>
            <a:endParaRPr lang="fr-CA"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407740" y="4282952"/>
            <a:ext cx="5616624" cy="1368151"/>
          </a:xfrm>
          <a:noFill/>
        </p:spPr>
        <p:txBody>
          <a:bodyPr wrap="square" numCol="1" anchor="t" anchorCtr="0" compatLnSpc="1">
            <a:prstTxWarp prst="textNoShape">
              <a:avLst/>
            </a:prstTxWarp>
            <a:normAutofit/>
          </a:bodyPr>
          <a:lstStyle/>
          <a:p>
            <a:pPr algn="just" eaLnBrk="1" hangingPunct="1">
              <a:spcBef>
                <a:spcPts val="0"/>
              </a:spcBef>
            </a:pPr>
            <a:endParaRPr lang="fr-CA" dirty="0" smtClean="0"/>
          </a:p>
          <a:p>
            <a:pPr algn="just" eaLnBrk="1" hangingPunct="1">
              <a:spcBef>
                <a:spcPts val="0"/>
              </a:spcBef>
            </a:pPr>
            <a:r>
              <a:rPr lang="fr-CA" sz="1100" dirty="0" smtClean="0">
                <a:latin typeface="Times New Roman" pitchFamily="18" charset="0"/>
                <a:cs typeface="Times New Roman" pitchFamily="18" charset="0"/>
              </a:rPr>
              <a:t>L’ajustement du modèle global a été fait par l’analyse factorielle confirmatoire et a été fait sur quatre étapes. </a:t>
            </a:r>
          </a:p>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Les trois premières étapes couvrent l’ajustement individuel de chaque modèle de mesure séparé. La quatrième étape fait l’intégration des ces trois modèles ajustés. Cette quatrième étape a été faite sur deux sous-étapes.</a:t>
            </a:r>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30</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335732" y="4274241"/>
            <a:ext cx="5760640" cy="944814"/>
          </a:xfrm>
          <a:noFill/>
        </p:spPr>
        <p:txBody>
          <a:bodyPr wrap="square" numCol="1" anchor="t" anchorCtr="0" compatLnSpc="1">
            <a:prstTxWarp prst="textNoShape">
              <a:avLst/>
            </a:prstTxWarp>
            <a:normAutofit/>
          </a:bodyPr>
          <a:lstStyle/>
          <a:p>
            <a:pPr algn="just" eaLnBrk="1" hangingPunct="1"/>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Selon la qualité des indices d’ajustement, le modèle ajusté est jugé excellent. Alors, dans le résultat de l’ajustement du modèle il en reste 53 items sur 62 au total. Ces 53 items sont stables et captent le maximum de la variance.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31</a:t>
            </a:fld>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551756" y="4282951"/>
            <a:ext cx="5328592" cy="792088"/>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Pour ce tout dernier modèle, un test de validité a été fait. Le résultat indique que ce modèle est fiable, valide et discriminant, tout en utilisant les procédures énoncés dans cette colonne. </a:t>
            </a:r>
            <a:endParaRPr lang="fr-CA" dirty="0" smtClean="0"/>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32</a:t>
            </a:fld>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030470" cy="584774"/>
          </a:xfrm>
        </p:spPr>
        <p:txBody>
          <a:bodyPr>
            <a:normAutofit/>
          </a:bodyPr>
          <a:lstStyle/>
          <a:p>
            <a:pPr algn="just"/>
            <a:r>
              <a:rPr lang="fr-CA" sz="1100" dirty="0" smtClean="0">
                <a:latin typeface="Times New Roman" pitchFamily="18" charset="0"/>
                <a:cs typeface="Times New Roman" pitchFamily="18" charset="0"/>
              </a:rPr>
              <a:t>Impérativement, dans la vérification de nos quatre hypothèses, nous allons utiliser le modèle ajusté et valide. </a:t>
            </a:r>
            <a:endParaRPr lang="fr-CA" sz="11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030470" cy="1304854"/>
          </a:xfrm>
        </p:spPr>
        <p:txBody>
          <a:bodyPr>
            <a:normAutofit/>
          </a:bodyPr>
          <a:lstStyle/>
          <a:p>
            <a:pPr algn="just">
              <a:spcBef>
                <a:spcPts val="0"/>
              </a:spcBef>
            </a:pPr>
            <a:endParaRPr lang="fr-CA" sz="1100" dirty="0" smtClean="0">
              <a:latin typeface="Times New Roman" pitchFamily="18" charset="0"/>
              <a:cs typeface="Times New Roman" pitchFamily="18" charset="0"/>
            </a:endParaRPr>
          </a:p>
          <a:p>
            <a:pPr algn="just">
              <a:spcBef>
                <a:spcPts val="0"/>
              </a:spcBef>
            </a:pPr>
            <a:r>
              <a:rPr lang="fr-CA" sz="1100" dirty="0" smtClean="0">
                <a:latin typeface="Times New Roman" pitchFamily="18" charset="0"/>
                <a:cs typeface="Times New Roman" pitchFamily="18" charset="0"/>
              </a:rPr>
              <a:t>La première hypothèse demande si le programme de mise à niveau améliore la performance de la PME algérienne. </a:t>
            </a:r>
          </a:p>
          <a:p>
            <a:pPr algn="just">
              <a:spcBef>
                <a:spcPts val="0"/>
              </a:spcBef>
            </a:pPr>
            <a:endParaRPr lang="fr-CA" sz="1100" dirty="0" smtClean="0">
              <a:latin typeface="Times New Roman" pitchFamily="18" charset="0"/>
              <a:cs typeface="Times New Roman" pitchFamily="18" charset="0"/>
            </a:endParaRPr>
          </a:p>
          <a:p>
            <a:pPr algn="just">
              <a:spcBef>
                <a:spcPts val="0"/>
              </a:spcBef>
            </a:pPr>
            <a:r>
              <a:rPr lang="fr-CA" sz="1100" dirty="0" smtClean="0">
                <a:latin typeface="Times New Roman" pitchFamily="18" charset="0"/>
                <a:cs typeface="Times New Roman" pitchFamily="18" charset="0"/>
              </a:rPr>
              <a:t>La vérification de l’hypothèse est étalée sur deux étapes. Première étape prend la performance agrégée. Deuxième étape la performance est distribuée sur les 7 items mesurant la performance de l’entreprise. </a:t>
            </a:r>
            <a:endParaRPr lang="fr-CA" sz="11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xfrm>
            <a:off x="629540" y="4274241"/>
            <a:ext cx="5030470" cy="1304854"/>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Dans cette analyse, nous comparons les deux moyennes de la performance avant et après la mise à niveau.  </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Le résultat est bilatéral, mais si la déférence est inferieure à 0 ce que l’on cherche.</a:t>
            </a:r>
          </a:p>
          <a:p>
            <a:pPr algn="just" eaLnBrk="1" hangingPunct="1"/>
            <a:endParaRPr lang="fr-CA"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F83A59-4EDC-4808-94FE-90FA91ABC806}" type="slidenum">
              <a:rPr lang="en-US" smtClean="0">
                <a:latin typeface="Arial" charset="0"/>
              </a:rPr>
              <a:pPr>
                <a:defRPr/>
              </a:pPr>
              <a:t>35</a:t>
            </a:fld>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xfrm>
            <a:off x="629540" y="4562273"/>
            <a:ext cx="5030470" cy="656782"/>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Dans l’étape 1, performance agrégée, le résultat de l’analyse indique que la différence de moyennes est significative. Le graphique illustre bien l’amélioration de la performance d’avant la mise à niveau vers d’après la mise à niveau.</a:t>
            </a:r>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F83A59-4EDC-4808-94FE-90FA91ABC806}" type="slidenum">
              <a:rPr lang="en-US" smtClean="0">
                <a:latin typeface="Arial" charset="0"/>
              </a:rPr>
              <a:pPr>
                <a:defRPr/>
              </a:pPr>
              <a:t>36</a:t>
            </a:fld>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xfrm>
            <a:off x="629540" y="4274241"/>
            <a:ext cx="5030470" cy="656782"/>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Dans l’étape 2, performance distribuée sur les 7 items, les résultats indiquent que la différence de moyenne de performance avant et après la mise à niveau est significative pour chaque item. Selon le </a:t>
            </a:r>
            <a:r>
              <a:rPr lang="fr-CA" sz="1100" b="1" i="1" u="sng" dirty="0" smtClean="0">
                <a:latin typeface="Times New Roman" pitchFamily="18" charset="0"/>
                <a:cs typeface="Times New Roman" pitchFamily="18" charset="0"/>
              </a:rPr>
              <a:t>nu  de Cohen, </a:t>
            </a:r>
            <a:r>
              <a:rPr lang="fr-CA" sz="1100" dirty="0" smtClean="0">
                <a:latin typeface="Times New Roman" pitchFamily="18" charset="0"/>
                <a:cs typeface="Times New Roman" pitchFamily="18" charset="0"/>
              </a:rPr>
              <a:t>la taille de cet effet est grande.</a:t>
            </a:r>
          </a:p>
          <a:p>
            <a:pPr algn="just" eaLnBrk="1" hangingPunct="1"/>
            <a:endParaRPr lang="fr-CA" sz="1100" dirty="0" smtClean="0">
              <a:latin typeface="Times New Roman" pitchFamily="18" charset="0"/>
              <a:cs typeface="Times New Roman" pitchFamily="18" charset="0"/>
            </a:endParaRPr>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F83A59-4EDC-4808-94FE-90FA91ABC806}" type="slidenum">
              <a:rPr lang="en-US" smtClean="0">
                <a:latin typeface="Arial" charset="0"/>
              </a:rPr>
              <a:pPr>
                <a:defRPr/>
              </a:pPr>
              <a:t>37</a:t>
            </a:fld>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xfrm>
            <a:off x="629540" y="4274241"/>
            <a:ext cx="5030470" cy="1016822"/>
          </a:xfrm>
          <a:noFill/>
        </p:spPr>
        <p:txBody>
          <a:bodyPr wrap="square" numCol="1" anchor="t" anchorCtr="0" compatLnSpc="1">
            <a:prstTxWarp prst="textNoShape">
              <a:avLst/>
            </a:prstTxWarp>
            <a:normAutofit/>
          </a:bodyPr>
          <a:lstStyle/>
          <a:p>
            <a:pPr algn="just" eaLnBrk="1" hangingPunct="1">
              <a:spcBef>
                <a:spcPts val="0"/>
              </a:spcBef>
            </a:pPr>
            <a:r>
              <a:rPr lang="fr-CA" sz="1100" dirty="0" smtClean="0">
                <a:latin typeface="Times New Roman" pitchFamily="18" charset="0"/>
                <a:cs typeface="Times New Roman" pitchFamily="18" charset="0"/>
              </a:rPr>
              <a:t>Alors, graphiquement, la courbe de la performance après la mise niveau est supérieure à la performance avant la mise à niveau. </a:t>
            </a:r>
          </a:p>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Alors, les deux étapes confirment que le programme de mise à niveau améliore la performance de la PME algérienne. </a:t>
            </a:r>
          </a:p>
          <a:p>
            <a:pPr algn="just" eaLnBrk="1" hangingPunct="1"/>
            <a:endParaRPr lang="fr-CA" sz="1100" dirty="0" smtClean="0">
              <a:latin typeface="Times New Roman" pitchFamily="18" charset="0"/>
              <a:cs typeface="Times New Roman" pitchFamily="18" charset="0"/>
            </a:endParaRPr>
          </a:p>
          <a:p>
            <a:pPr algn="just" eaLnBrk="1" hangingPunct="1"/>
            <a:endParaRPr lang="fr-CA" sz="1100" dirty="0" smtClean="0">
              <a:latin typeface="Times New Roman" pitchFamily="18" charset="0"/>
              <a:cs typeface="Times New Roman" pitchFamily="18" charset="0"/>
            </a:endParaRPr>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F83A59-4EDC-4808-94FE-90FA91ABC806}" type="slidenum">
              <a:rPr lang="en-US" smtClean="0">
                <a:latin typeface="Arial" charset="0"/>
              </a:rPr>
              <a:pPr>
                <a:defRPr/>
              </a:pPr>
              <a:t>38</a:t>
            </a:fld>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178800" cy="872805"/>
          </a:xfrm>
        </p:spPr>
        <p:txBody>
          <a:bodyPr>
            <a:normAutofit/>
          </a:bodyPr>
          <a:lstStyle/>
          <a:p>
            <a:endParaRPr lang="fr-CA" sz="1100" dirty="0" smtClean="0">
              <a:latin typeface="Times New Roman" pitchFamily="18" charset="0"/>
              <a:cs typeface="Times New Roman" pitchFamily="18" charset="0"/>
            </a:endParaRPr>
          </a:p>
          <a:p>
            <a:pPr algn="just"/>
            <a:r>
              <a:rPr lang="fr-CA" sz="1100" dirty="0" smtClean="0">
                <a:latin typeface="Times New Roman" pitchFamily="18" charset="0"/>
                <a:cs typeface="Times New Roman" pitchFamily="18" charset="0"/>
              </a:rPr>
              <a:t>La deuxième hypothèse demande si le groupe de PME algériennes mises à niveau sont plus performantes que celles qui ne le sont pas. </a:t>
            </a:r>
          </a:p>
          <a:p>
            <a:pPr algn="just"/>
            <a:endParaRPr lang="fr-CA" sz="11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xfrm>
            <a:off x="191716" y="4274241"/>
            <a:ext cx="5976664" cy="4473206"/>
          </a:xfrm>
          <a:noFill/>
        </p:spPr>
        <p:txBody>
          <a:bodyPr wrap="square" numCol="1" anchor="t" anchorCtr="0" compatLnSpc="1">
            <a:prstTxWarp prst="textNoShape">
              <a:avLst/>
            </a:prstTxWarp>
          </a:bodyPr>
          <a:lstStyle/>
          <a:p>
            <a:pPr eaLnBrk="1" hangingPunct="1"/>
            <a:endParaRPr lang="fr-CA" dirty="0" smtClean="0"/>
          </a:p>
          <a:p>
            <a:pPr eaLnBrk="1" hangingPunct="1"/>
            <a:endParaRPr lang="en-US" dirty="0"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B1CECA-42DB-445A-A105-B330E113C0A5}" type="slidenum">
              <a:rPr lang="en-US" smtClean="0">
                <a:latin typeface="Arial" charset="0"/>
              </a:rPr>
              <a:pPr>
                <a:defRPr/>
              </a:pPr>
              <a:t>4</a:t>
            </a:fld>
            <a:endParaRPr lang="en-US" smtClean="0">
              <a:latin typeface="Arial" charset="0"/>
            </a:endParaRPr>
          </a:p>
        </p:txBody>
      </p:sp>
      <p:sp>
        <p:nvSpPr>
          <p:cNvPr id="7" name="Espace réservé des commentaires 2"/>
          <p:cNvSpPr txBox="1">
            <a:spLocks/>
          </p:cNvSpPr>
          <p:nvPr/>
        </p:nvSpPr>
        <p:spPr>
          <a:xfrm>
            <a:off x="191716" y="4138935"/>
            <a:ext cx="5832648" cy="4859015"/>
          </a:xfrm>
          <a:prstGeom prst="rect">
            <a:avLst/>
          </a:prstGeom>
        </p:spPr>
        <p:txBody>
          <a:bodyPr lIns="83128" tIns="41564" rIns="83128" bIns="41564">
            <a:normAutofit/>
          </a:bodyPr>
          <a:lstStyle/>
          <a:p>
            <a:pPr algn="just" eaLnBrk="1" hangingPunct="1"/>
            <a:endParaRPr lang="fr-CA" sz="1100" dirty="0" smtClean="0"/>
          </a:p>
          <a:p>
            <a:pPr algn="just" eaLnBrk="0" hangingPunct="0">
              <a:spcBef>
                <a:spcPts val="0"/>
              </a:spcBef>
              <a:defRPr/>
            </a:pPr>
            <a:endParaRPr lang="fr-CA" sz="1300" dirty="0" smtClean="0">
              <a:latin typeface="+mn-lt"/>
            </a:endParaRPr>
          </a:p>
          <a:p>
            <a:pPr algn="just" eaLnBrk="0" hangingPunct="0">
              <a:spcBef>
                <a:spcPts val="0"/>
              </a:spcBef>
              <a:defRPr/>
            </a:pPr>
            <a:r>
              <a:rPr lang="fr-CA" sz="1300" dirty="0" smtClean="0">
                <a:latin typeface="+mn-lt"/>
              </a:rPr>
              <a:t> </a:t>
            </a:r>
          </a:p>
          <a:p>
            <a:pPr algn="just" eaLnBrk="0" hangingPunct="0">
              <a:spcBef>
                <a:spcPts val="0"/>
              </a:spcBef>
              <a:defRPr/>
            </a:pPr>
            <a:endParaRPr lang="fr-CA" sz="1100" dirty="0" smtClean="0">
              <a:latin typeface="+mj-lt"/>
            </a:endParaRPr>
          </a:p>
        </p:txBody>
      </p:sp>
      <p:sp>
        <p:nvSpPr>
          <p:cNvPr id="6" name="ZoneTexte 5"/>
          <p:cNvSpPr txBox="1"/>
          <p:nvPr/>
        </p:nvSpPr>
        <p:spPr>
          <a:xfrm>
            <a:off x="335732" y="4570984"/>
            <a:ext cx="5328592" cy="1107996"/>
          </a:xfrm>
          <a:prstGeom prst="rect">
            <a:avLst/>
          </a:prstGeom>
          <a:noFill/>
        </p:spPr>
        <p:txBody>
          <a:bodyPr wrap="square" rtlCol="0">
            <a:spAutoFit/>
          </a:bodyPr>
          <a:lstStyle/>
          <a:p>
            <a:endParaRPr lang="fr-CA" sz="1100" dirty="0" smtClean="0">
              <a:latin typeface="Times New Roman" pitchFamily="18" charset="0"/>
              <a:cs typeface="Times New Roman" pitchFamily="18" charset="0"/>
            </a:endParaRPr>
          </a:p>
          <a:p>
            <a:pPr algn="just"/>
            <a:r>
              <a:rPr lang="fr-CA" sz="1100" dirty="0" smtClean="0">
                <a:latin typeface="Times New Roman" pitchFamily="18" charset="0"/>
                <a:cs typeface="Times New Roman" pitchFamily="18" charset="0"/>
              </a:rPr>
              <a:t>Sur le plan macro, les PME dans les PVD en développement font face à un environnement politique, économique et d’affaires relativement instables et institutionnellement faible. En effet, l’environnement dans les pays en développement est exposé à une concurrence ardue et féroce au désavantage des entreprises nationales qui sont réellement non compétitives.</a:t>
            </a:r>
          </a:p>
          <a:p>
            <a:pPr algn="just"/>
            <a:endParaRPr lang="fr-CA" sz="1100" dirty="0">
              <a:latin typeface="Times New Roman" pitchFamily="18" charset="0"/>
              <a:cs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1376863"/>
          </a:xfrm>
          <a:noFill/>
        </p:spPr>
        <p:txBody>
          <a:bodyPr wrap="square" numCol="1" anchor="t" anchorCtr="0" compatLnSpc="1">
            <a:prstTxWarp prst="textNoShape">
              <a:avLst/>
            </a:prstTxWarp>
            <a:normAutofit/>
          </a:bodyPr>
          <a:lstStyle/>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Dans la vérification de cette hypothèse, nous utilisons l’analyse de la variance sur ces deux groupes: soit le groupe de PME mises à niveau et le groupe de PME non mises à niveau. Cette analyse utilise la variable dépendante performance aussi sur deux étapes.</a:t>
            </a:r>
          </a:p>
          <a:p>
            <a:pPr marL="228600" indent="-228600" algn="just" eaLnBrk="1" hangingPunct="1">
              <a:buFont typeface="+mj-lt"/>
              <a:buAutoNum type="arabicPeriod"/>
            </a:pPr>
            <a:r>
              <a:rPr lang="fr-FR" sz="1100" dirty="0" smtClean="0">
                <a:latin typeface="Times New Roman" pitchFamily="18" charset="0"/>
                <a:cs typeface="Times New Roman" pitchFamily="18" charset="0"/>
              </a:rPr>
              <a:t>Analyse d’ANOVA à un seul facteur sur la performance agrégée;</a:t>
            </a:r>
          </a:p>
          <a:p>
            <a:pPr marL="228600" indent="-228600" algn="just" eaLnBrk="1" hangingPunct="1">
              <a:buFont typeface="+mj-lt"/>
              <a:buAutoNum type="arabicPeriod"/>
            </a:pPr>
            <a:r>
              <a:rPr lang="fr-FR" sz="1100" dirty="0" smtClean="0">
                <a:latin typeface="Times New Roman" pitchFamily="18" charset="0"/>
                <a:cs typeface="Times New Roman" pitchFamily="18" charset="0"/>
              </a:rPr>
              <a:t>Analyse de MANOVA sur la performance distribuée sur les 7 items.</a:t>
            </a:r>
          </a:p>
          <a:p>
            <a:pPr algn="just" eaLnBrk="1" hangingPunct="1"/>
            <a:endParaRPr lang="fr-CA" dirty="0" smtClean="0">
              <a:latin typeface="Times New Roman" pitchFamily="18" charset="0"/>
              <a:cs typeface="Times New Roman" pitchFamily="18" charset="0"/>
            </a:endParaRPr>
          </a:p>
          <a:p>
            <a:pPr algn="just" eaLnBrk="1" hangingPunct="1"/>
            <a:endParaRPr lang="fr-FR" b="1"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40</a:t>
            </a:fld>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1160839"/>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CA" sz="1100" dirty="0" smtClean="0">
                <a:latin typeface="Times New Roman" pitchFamily="18" charset="0"/>
                <a:cs typeface="Times New Roman" pitchFamily="18" charset="0"/>
              </a:rPr>
              <a:t>Dans l’étape1, la performance est agrégée, le résultat indique la différence de performance est significative et indique que le programme de mise à niveau améliore la performance du groupe de PME mises à niveau relativement au groupe de PME non mises à niveau. Le graphique illustre bien cette amélioration.</a:t>
            </a:r>
          </a:p>
          <a:p>
            <a:pPr algn="just" eaLnBrk="1" hangingPunct="1"/>
            <a:endParaRPr lang="fr-FR" dirty="0" smtClean="0"/>
          </a:p>
          <a:p>
            <a:pPr algn="just" eaLnBrk="1" hangingPunct="1"/>
            <a:endParaRPr lang="fr-FR" dirty="0" smtClean="0"/>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41</a:t>
            </a:fld>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1016823"/>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CA" sz="1100" dirty="0" smtClean="0">
                <a:latin typeface="Times New Roman" pitchFamily="18" charset="0"/>
                <a:cs typeface="Times New Roman" pitchFamily="18" charset="0"/>
              </a:rPr>
              <a:t>Dans l’étape 2, pour une performance distribuée sur les 7 items, les résultats indiquent que la différence entre la performance des groupes de PME mises à niveau et de PME non mises à niveau est significative, et ce seulement pour tous 5 sur 7 items. Alors, 2 items ne sont pas significatifs.</a:t>
            </a:r>
          </a:p>
          <a:p>
            <a:pPr algn="just" eaLnBrk="1" hangingPunct="1"/>
            <a:endParaRPr lang="fr-FR" dirty="0" smtClean="0"/>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42</a:t>
            </a:fld>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944815"/>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FR" sz="1100" dirty="0" smtClean="0">
                <a:latin typeface="Times New Roman" pitchFamily="18" charset="0"/>
                <a:cs typeface="Times New Roman" pitchFamily="18" charset="0"/>
              </a:rPr>
              <a:t>L’illustration graphique montre que ces deux items ne font pas grande différence entre ces deux groupes, mais généralement le groupe de PME mises à niveau est plus performant que le groupe de PME qui ne sont pas mises à niveau. </a:t>
            </a:r>
          </a:p>
          <a:p>
            <a:pPr algn="just" eaLnBrk="1" hangingPunct="1"/>
            <a:endParaRPr lang="fr-FR" dirty="0" smtClean="0"/>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43</a:t>
            </a:fld>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3764" y="4426967"/>
            <a:ext cx="5030470" cy="872805"/>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En corolaire, les deux hypothèses ont été supportées complètement, il s’est avéré que le programme de mise à niveau améliore la performance de la PME mises à niveau et les PME algériennes mise à niveau sont plus performantes que celles qui ne le sont pas. </a:t>
            </a:r>
          </a:p>
          <a:p>
            <a:pPr algn="just" eaLnBrk="1" hangingPunct="1"/>
            <a:endParaRPr lang="fr-CA" sz="1100" dirty="0" smtClean="0">
              <a:latin typeface="Times New Roman" pitchFamily="18" charset="0"/>
              <a:cs typeface="Times New Roman" pitchFamily="18" charset="0"/>
            </a:endParaRPr>
          </a:p>
          <a:p>
            <a:pPr algn="just" eaLnBrk="1" hangingPunct="1"/>
            <a:endParaRPr lang="fr-CA" sz="1100" dirty="0" smtClean="0">
              <a:latin typeface="Times New Roman" pitchFamily="18" charset="0"/>
              <a:cs typeface="Times New Roman" pitchFamily="18" charset="0"/>
            </a:endParaRPr>
          </a:p>
          <a:p>
            <a:pPr algn="just" eaLnBrk="1" hangingPunct="1"/>
            <a:endParaRPr lang="fr-CA" sz="1100" dirty="0" smtClean="0">
              <a:latin typeface="Times New Roman" pitchFamily="18" charset="0"/>
              <a:cs typeface="Times New Roman" pitchFamily="18" charset="0"/>
            </a:endParaRP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44</a:t>
            </a:fld>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030470" cy="872806"/>
          </a:xfrm>
        </p:spPr>
        <p:txBody>
          <a:bodyPr>
            <a:normAutofit/>
          </a:bodyPr>
          <a:lstStyle/>
          <a:p>
            <a:endParaRPr lang="fr-CA" dirty="0" smtClean="0"/>
          </a:p>
          <a:p>
            <a:pPr algn="just"/>
            <a:r>
              <a:rPr lang="fr-CA" sz="1100" dirty="0" smtClean="0">
                <a:latin typeface="Times New Roman" pitchFamily="18" charset="0"/>
                <a:cs typeface="Times New Roman" pitchFamily="18" charset="0"/>
              </a:rPr>
              <a:t>L’hypothèse 3 demande d’identifier les variables de ressources matérielles et de ressources immatérielles qui ont un effet positif sur la performance de la PME algérienne. </a:t>
            </a:r>
            <a:endParaRPr lang="fr-CA" sz="11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335732" y="4354960"/>
            <a:ext cx="5616624" cy="1800200"/>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Dans la vérification de cette hypothèse, nous avons utilisé la technique statistique modélisation par les équations structurelles.</a:t>
            </a:r>
            <a:endParaRPr lang="fr-CA" dirty="0" smtClean="0"/>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Dans le résultat de la vérification de cette hypothèse, des facteurs ont été significatifs négativement présentés en rouge et des facteurs ont été significatif positivement présentés en bleu. Les facteurs significatifs positivement sont le facteur gestion de la production et le facteur gestion du marketing. </a:t>
            </a:r>
          </a:p>
          <a:p>
            <a:pPr algn="just" eaLnBrk="1" hangingPunct="1"/>
            <a:endParaRPr lang="fr-CA" dirty="0" smtClean="0">
              <a:latin typeface="+mj-lt"/>
            </a:endParaRPr>
          </a:p>
          <a:p>
            <a:pPr algn="just" eaLnBrk="1" hangingPunct="1"/>
            <a:endParaRPr lang="fr-CA" dirty="0" smtClean="0">
              <a:latin typeface="+mj-lt"/>
            </a:endParaRPr>
          </a:p>
          <a:p>
            <a:pPr algn="just" eaLnBrk="1" hangingPunct="1"/>
            <a:endParaRPr lang="fr-CA" dirty="0" smtClean="0">
              <a:latin typeface="+mj-lt"/>
            </a:endParaRPr>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fr-CA" dirty="0" smtClean="0"/>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46</a:t>
            </a:fld>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xfrm>
            <a:off x="695772" y="4282951"/>
            <a:ext cx="4968552" cy="656782"/>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Cette figure démontre le schéma du trajet présentant les valeurs de t de </a:t>
            </a:r>
            <a:r>
              <a:rPr lang="fr-CA" sz="1100" dirty="0" err="1" smtClean="0">
                <a:latin typeface="Times New Roman" pitchFamily="18" charset="0"/>
                <a:cs typeface="Times New Roman" pitchFamily="18" charset="0"/>
              </a:rPr>
              <a:t>Student</a:t>
            </a:r>
            <a:r>
              <a:rPr lang="fr-CA" sz="1100" dirty="0" smtClean="0">
                <a:latin typeface="Times New Roman" pitchFamily="18" charset="0"/>
                <a:cs typeface="Times New Roman" pitchFamily="18" charset="0"/>
              </a:rPr>
              <a:t>, ce qui est présenté en rouge sont les facteurs non significatifs.</a:t>
            </a:r>
            <a:endParaRPr lang="fr-CA" dirty="0" smtClean="0"/>
          </a:p>
        </p:txBody>
      </p:sp>
      <p:sp>
        <p:nvSpPr>
          <p:cNvPr id="716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3CDCCB3-474C-493D-8C0C-3A1B2488192F}" type="slidenum">
              <a:rPr lang="en-US" smtClean="0">
                <a:latin typeface="Arial" charset="0"/>
              </a:rPr>
              <a:pPr>
                <a:defRPr/>
              </a:pPr>
              <a:t>47</a:t>
            </a:fld>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407740" y="4282952"/>
            <a:ext cx="5616624" cy="864096"/>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Cependant, cette figure démontre le schéma du trajet présentant les valeurs des contributions factorielles. </a:t>
            </a:r>
          </a:p>
          <a:p>
            <a:pPr algn="just" eaLnBrk="1" hangingPunct="1"/>
            <a:endParaRPr lang="fr-CA" dirty="0" smtClean="0">
              <a:latin typeface="+mj-lt"/>
            </a:endParaRPr>
          </a:p>
          <a:p>
            <a:pPr algn="just" eaLnBrk="1" hangingPunct="1"/>
            <a:endParaRPr lang="fr-CA" dirty="0" smtClean="0">
              <a:latin typeface="+mj-lt"/>
            </a:endParaRPr>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fr-CA" dirty="0" smtClean="0"/>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48</a:t>
            </a:fld>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407740" y="4282952"/>
            <a:ext cx="5616624" cy="1080119"/>
          </a:xfrm>
          <a:noFill/>
        </p:spPr>
        <p:txBody>
          <a:bodyPr wrap="square" numCol="1" anchor="t" anchorCtr="0" compatLnSpc="1">
            <a:prstTxWarp prst="textNoShape">
              <a:avLst/>
            </a:prstTxWarp>
            <a:normAutofit/>
          </a:bodyPr>
          <a:lstStyle/>
          <a:p>
            <a:pPr algn="just" eaLnBrk="1" hangingPunct="1"/>
            <a:endParaRPr lang="fr-CA" dirty="0" smtClean="0"/>
          </a:p>
          <a:p>
            <a:pPr algn="just" eaLnBrk="1" hangingPunct="1"/>
            <a:r>
              <a:rPr lang="fr-CA" sz="1100" dirty="0" smtClean="0">
                <a:latin typeface="Times New Roman" pitchFamily="18" charset="0"/>
                <a:cs typeface="Times New Roman" pitchFamily="18" charset="0"/>
              </a:rPr>
              <a:t>Les indicateurs de performance découlant des deux facteurs gestion de la production et gestion du marketing sont présentés dans ce tableau. </a:t>
            </a:r>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49</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xfrm>
            <a:off x="119708" y="4426967"/>
            <a:ext cx="5976664" cy="1080120"/>
          </a:xfrm>
          <a:noFill/>
        </p:spPr>
        <p:txBody>
          <a:bodyPr wrap="square" numCol="1" anchor="t" anchorCtr="0" compatLnSpc="1">
            <a:prstTxWarp prst="textNoShape">
              <a:avLst/>
            </a:prstTxWarp>
          </a:bodyPr>
          <a:lstStyle/>
          <a:p>
            <a:pPr eaLnBrk="1" hangingPunct="1"/>
            <a:endParaRPr lang="fr-CA" dirty="0" smtClean="0"/>
          </a:p>
          <a:p>
            <a:pPr algn="just"/>
            <a:r>
              <a:rPr lang="fr-CA" sz="1100" dirty="0" smtClean="0">
                <a:latin typeface="Times New Roman" pitchFamily="18" charset="0"/>
                <a:cs typeface="Times New Roman" pitchFamily="18" charset="0"/>
              </a:rPr>
              <a:t>De toute façon, l’environnement dans les PVD est fortement bureaucratique décourage le développement du secteur de la PME et menace l’épanouissement de l’esprit entrepreneurial. Le secteur de la PME en Algérie n’est pas épargné à cet état de faits, il est exposé à un environnement turbulent freinant son développement. </a:t>
            </a:r>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B1CECA-42DB-445A-A105-B330E113C0A5}" type="slidenum">
              <a:rPr lang="en-US" smtClean="0">
                <a:latin typeface="Arial" charset="0"/>
              </a:rPr>
              <a:pPr>
                <a:defRPr/>
              </a:pPr>
              <a:t>5</a:t>
            </a:fld>
            <a:endParaRPr lang="en-US" smtClean="0">
              <a:latin typeface="Arial" charset="0"/>
            </a:endParaRPr>
          </a:p>
        </p:txBody>
      </p:sp>
      <p:sp>
        <p:nvSpPr>
          <p:cNvPr id="7" name="Espace réservé des commentaires 2"/>
          <p:cNvSpPr txBox="1">
            <a:spLocks/>
          </p:cNvSpPr>
          <p:nvPr/>
        </p:nvSpPr>
        <p:spPr>
          <a:xfrm>
            <a:off x="191716" y="4138935"/>
            <a:ext cx="5832648" cy="4859015"/>
          </a:xfrm>
          <a:prstGeom prst="rect">
            <a:avLst/>
          </a:prstGeom>
        </p:spPr>
        <p:txBody>
          <a:bodyPr lIns="83128" tIns="41564" rIns="83128" bIns="41564">
            <a:normAutofit/>
          </a:bodyPr>
          <a:lstStyle/>
          <a:p>
            <a:pPr algn="just" eaLnBrk="1" hangingPunct="1"/>
            <a:endParaRPr lang="fr-CA" sz="1100" dirty="0" smtClean="0"/>
          </a:p>
          <a:p>
            <a:pPr algn="just" eaLnBrk="1" hangingPunct="1"/>
            <a:endParaRPr lang="fr-CA" sz="1600" dirty="0" smtClean="0">
              <a:latin typeface="+mn-lt"/>
            </a:endParaRPr>
          </a:p>
          <a:p>
            <a:pPr algn="just" eaLnBrk="0" hangingPunct="0">
              <a:spcBef>
                <a:spcPts val="0"/>
              </a:spcBef>
              <a:defRPr/>
            </a:pPr>
            <a:endParaRPr lang="fr-CA" sz="1300" dirty="0" smtClean="0">
              <a:latin typeface="+mn-lt"/>
            </a:endParaRPr>
          </a:p>
          <a:p>
            <a:pPr algn="just" eaLnBrk="0" hangingPunct="0">
              <a:spcBef>
                <a:spcPts val="0"/>
              </a:spcBef>
              <a:defRPr/>
            </a:pPr>
            <a:r>
              <a:rPr lang="fr-CA" sz="1300" dirty="0" smtClean="0">
                <a:latin typeface="+mn-lt"/>
              </a:rPr>
              <a:t> </a:t>
            </a:r>
          </a:p>
          <a:p>
            <a:pPr algn="just" eaLnBrk="0" hangingPunct="0">
              <a:spcBef>
                <a:spcPts val="0"/>
              </a:spcBef>
              <a:defRPr/>
            </a:pPr>
            <a:endParaRPr lang="fr-CA" sz="1100" dirty="0" smtClean="0">
              <a:latin typeface="+mj-lt"/>
            </a:endParaRPr>
          </a:p>
        </p:txBody>
      </p:sp>
      <p:sp>
        <p:nvSpPr>
          <p:cNvPr id="8" name="ZoneTexte 7"/>
          <p:cNvSpPr txBox="1"/>
          <p:nvPr/>
        </p:nvSpPr>
        <p:spPr>
          <a:xfrm>
            <a:off x="2856012" y="4931023"/>
            <a:ext cx="184731" cy="369332"/>
          </a:xfrm>
          <a:prstGeom prst="rect">
            <a:avLst/>
          </a:prstGeom>
          <a:noFill/>
        </p:spPr>
        <p:txBody>
          <a:bodyPr wrap="none" rtlCol="0">
            <a:spAutoFit/>
          </a:bodyPr>
          <a:lstStyle/>
          <a:p>
            <a:endParaRPr lang="fr-CA"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418258"/>
            <a:ext cx="5030470" cy="1592885"/>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En corolaire, l’hypothèse 3 a été vérifié partiellement, 2 facteurs sur 8 qui ont été validés par nos données collectées. Les deux facteurs validés sont des facteurs de ressources immatérielles, cependant les deux facteurs des ressources matérielles n’ont pas été validés. </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Mais, cette analyse renferme une limite qui se présente dans la forte multi-colinéarité entre les variables du modèle structurel. Nous constatons cela dans le schéma de trajet des contributions factorielles. </a:t>
            </a:r>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50</a:t>
            </a:fld>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030470" cy="584773"/>
          </a:xfrm>
        </p:spPr>
        <p:txBody>
          <a:bodyPr>
            <a:normAutofit lnSpcReduction="10000"/>
          </a:bodyPr>
          <a:lstStyle/>
          <a:p>
            <a:pPr algn="just"/>
            <a:r>
              <a:rPr lang="fr-CA" sz="1100" dirty="0" smtClean="0">
                <a:latin typeface="Times New Roman" pitchFamily="18" charset="0"/>
                <a:cs typeface="Times New Roman" pitchFamily="18" charset="0"/>
              </a:rPr>
              <a:t>Cette hypothèse cherche à vérifier le rôle modérateur des variables de l’environnement contextuel sur la relation entre les variables de programmes de mise au niveau au niveau de  l’entreprise et les variables de la performance. </a:t>
            </a:r>
            <a:endParaRPr lang="fr-CA" sz="11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1016821"/>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Pour vérifier ce rôle modérateur, nous avons utilisé la méthode d’équations structurelles avec la démarche de Ping (1995, 1998). La conceptualisation de cette démarche consiste à multiplier les items de la variable indépendante par les items de la variable modératrice et enfin mesurer leurs effets sur la variable dépendante performance.</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52</a:t>
            </a:fld>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95772" y="4210943"/>
            <a:ext cx="5030470" cy="368749"/>
          </a:xfrm>
        </p:spPr>
        <p:txBody>
          <a:bodyPr numCol="1">
            <a:noAutofit/>
          </a:bodyPr>
          <a:lstStyle/>
          <a:p>
            <a:pPr algn="just"/>
            <a:r>
              <a:rPr lang="fr-CA" sz="1100" dirty="0" smtClean="0">
                <a:latin typeface="Times New Roman" pitchFamily="18" charset="0"/>
                <a:cs typeface="Times New Roman" pitchFamily="18" charset="0"/>
              </a:rPr>
              <a:t>Les résultats de l’effet modérateur sont concluants pour les quatre variables modératrices, à citer. </a:t>
            </a:r>
            <a:endParaRPr lang="fr-CA" sz="1100" dirty="0"/>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1088829"/>
          </a:xfrm>
          <a:noFill/>
        </p:spPr>
        <p:txBody>
          <a:bodyPr wrap="square" numCol="1" anchor="t" anchorCtr="0" compatLnSpc="1">
            <a:prstTxWarp prst="textNoShape">
              <a:avLst/>
            </a:prstTxWarp>
          </a:bodyPr>
          <a:lstStyle/>
          <a:p>
            <a:pPr eaLnBrk="1" hangingPunct="1"/>
            <a:endParaRPr lang="fr-CA" dirty="0" smtClean="0"/>
          </a:p>
          <a:p>
            <a:pPr algn="just" eaLnBrk="1" hangingPunct="1"/>
            <a:r>
              <a:rPr lang="fr-CA" sz="1100" dirty="0" smtClean="0">
                <a:latin typeface="Times New Roman" pitchFamily="18" charset="0"/>
                <a:cs typeface="Times New Roman" pitchFamily="18" charset="0"/>
              </a:rPr>
              <a:t>Pour la variable modératrice munificence de l’environnement dans le contexte algérien, il a été confirmé que les entrepreneurs ne donnent pas importance à la munificence de l’environnement. Un seul facteur a été confirmé.</a:t>
            </a:r>
          </a:p>
          <a:p>
            <a:pPr algn="just" eaLnBrk="1" hangingPunct="1"/>
            <a:endParaRPr lang="fr-CA" dirty="0" smtClean="0"/>
          </a:p>
          <a:p>
            <a:pPr algn="just" eaLnBrk="1" hangingPunct="1"/>
            <a:endParaRPr lang="fr-CA" dirty="0" smtClean="0"/>
          </a:p>
          <a:p>
            <a:pPr algn="just" eaLnBrk="1" hangingPunct="1"/>
            <a:endParaRPr lang="fr-CA" dirty="0" smtClean="0"/>
          </a:p>
          <a:p>
            <a:pPr algn="just" eaLnBrk="1" hangingPunct="1"/>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54</a:t>
            </a:fld>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512765"/>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gestion de marketing est de sens positif pour la variable dépendante PERFNF et PERFF.</a:t>
            </a:r>
            <a:endParaRPr lang="fr-CA" sz="1100" dirty="0" smtClean="0"/>
          </a:p>
          <a:p>
            <a:pPr algn="just" eaLnBrk="1" hangingPunct="1"/>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55</a:t>
            </a:fld>
            <a:endParaRPr 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418258"/>
            <a:ext cx="5030470" cy="584773"/>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Pour la variable modératrice instabilité de l’environnement, 4 facteurs ont été validés par nos données empiriques. Ces facteurs sont :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56</a:t>
            </a:fld>
            <a:endParaRPr 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3764" y="4426967"/>
            <a:ext cx="5030470" cy="440757"/>
          </a:xfrm>
          <a:noFill/>
        </p:spPr>
        <p:txBody>
          <a:bodyPr wrap="square" numCol="1" anchor="t" anchorCtr="0" compatLnSpc="1">
            <a:prstTxWarp prst="textNoShape">
              <a:avLst/>
            </a:prstTxWarp>
          </a:bodyPr>
          <a:lstStyle/>
          <a:p>
            <a:pPr algn="just" eaLnBrk="1" hangingPunct="1"/>
            <a:r>
              <a:rPr lang="fr-CA" sz="1100" dirty="0" smtClean="0">
                <a:latin typeface="Times New Roman" pitchFamily="18" charset="0"/>
                <a:cs typeface="Times New Roman" pitchFamily="18" charset="0"/>
              </a:rPr>
              <a:t>Le facteur gestion financière est de sens positif pour la variable dépendante PRFNF et PERFF.</a:t>
            </a:r>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57</a:t>
            </a:fld>
            <a:endParaRPr 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bodyPr>
          <a:lstStyle/>
          <a:p>
            <a:pPr algn="just" eaLnBrk="1" hangingPunct="1"/>
            <a:r>
              <a:rPr lang="fr-CA" sz="1100" dirty="0" smtClean="0">
                <a:latin typeface="Times New Roman" pitchFamily="18" charset="0"/>
                <a:cs typeface="Times New Roman" pitchFamily="18" charset="0"/>
              </a:rPr>
              <a:t>Le facteur gestion de ressources humaines est de sens positif pour la variable dépendante PRFNF et PERFF.</a:t>
            </a:r>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58</a:t>
            </a:fld>
            <a:endParaRPr 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418258"/>
            <a:ext cx="5030470" cy="440757"/>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acquisition de la nouvelle technologie est de sens négatif pour la variable PERFNF et de sens positif pour la variable dépendante PERFF.</a:t>
            </a:r>
          </a:p>
          <a:p>
            <a:pPr algn="just" eaLnBrk="1" hangingPunct="1"/>
            <a:endParaRPr lang="fr-CA" dirty="0" smtClean="0"/>
          </a:p>
          <a:p>
            <a:pPr algn="just" eaLnBrk="1" hangingPunct="1"/>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59</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796551-9CDF-47D4-B101-64EE4D15081E}" type="slidenum">
              <a:rPr lang="fr-CA"/>
              <a:pPr>
                <a:defRPr/>
              </a:pPr>
              <a:t>6</a:t>
            </a:fld>
            <a:endParaRPr lang="fr-CA"/>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xfrm>
            <a:off x="695773" y="4212690"/>
            <a:ext cx="5112568" cy="790341"/>
          </a:xfrm>
        </p:spPr>
        <p:txBody>
          <a:bodyPr wrap="square" numCol="1" anchor="t" anchorCtr="0" compatLnSpc="1">
            <a:prstTxWarp prst="textNoShape">
              <a:avLst/>
            </a:prstTxWarp>
            <a:normAutofit/>
          </a:bodyPr>
          <a:lstStyle/>
          <a:p>
            <a:pPr algn="just">
              <a:spcBef>
                <a:spcPct val="0"/>
              </a:spcBef>
              <a:defRPr/>
            </a:pPr>
            <a:endParaRPr lang="fr-CA" dirty="0" smtClean="0"/>
          </a:p>
          <a:p>
            <a:pPr algn="just">
              <a:spcBef>
                <a:spcPct val="0"/>
              </a:spcBef>
              <a:defRPr/>
            </a:pPr>
            <a:r>
              <a:rPr lang="fr-CA" sz="1100" dirty="0" smtClean="0">
                <a:latin typeface="Times New Roman" pitchFamily="18" charset="0"/>
                <a:cs typeface="Times New Roman" pitchFamily="18" charset="0"/>
              </a:rPr>
              <a:t>D’un secteur de PME jeune, uniquement 2,14% de PME qui sont dans une situation d’excellence et de compétitivité. Alors, le reste requiert un</a:t>
            </a:r>
            <a:r>
              <a:rPr lang="fr-CA" sz="1100" dirty="0" smtClean="0"/>
              <a:t>e </a:t>
            </a:r>
            <a:r>
              <a:rPr lang="fr-CA" sz="1100" dirty="0" smtClean="0">
                <a:latin typeface="Times New Roman" pitchFamily="18" charset="0"/>
                <a:cs typeface="Times New Roman" pitchFamily="18" charset="0"/>
              </a:rPr>
              <a:t>mise à niveau. De ce fait, quels sont les problèmes que rencontrent ces entreprises.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3764" y="4210943"/>
            <a:ext cx="5030470" cy="512765"/>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La variable modératrice compétitivité dans l’environnement est significatif dans 5 sur 8 facteurs.  Ces facteurs sont: </a:t>
            </a:r>
          </a:p>
          <a:p>
            <a:pPr algn="just" eaLnBrk="1" hangingPunct="1"/>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60</a:t>
            </a:fld>
            <a:endParaRPr 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gestion de la qualité est de sens positif pour les variables dépendantes PERFNF et PERFF.</a:t>
            </a:r>
          </a:p>
          <a:p>
            <a:pPr algn="just" eaLnBrk="1" hangingPunct="1"/>
            <a:endParaRPr lang="fr-CA"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61</a:t>
            </a:fld>
            <a:endParaRPr 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767780" y="4282951"/>
            <a:ext cx="5030470" cy="432048"/>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gestion financière est de sens positif pour la variable dépendante PRFNF et non significatif pour la variable dépendante PERFF.</a:t>
            </a:r>
            <a:endParaRPr lang="fr-CA" sz="1100"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62</a:t>
            </a:fld>
            <a:endParaRPr 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gestion des ressources humaines est de sens positif pour la variable dépendante PRFNF et non significatif pour la variable dépendante PERFF.</a:t>
            </a:r>
            <a:endParaRPr lang="fr-CA" sz="1100"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63</a:t>
            </a:fld>
            <a:endParaRPr 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noAutofit/>
          </a:bodyPr>
          <a:lstStyle/>
          <a:p>
            <a:pPr algn="just" eaLnBrk="1" hangingPunct="1"/>
            <a:r>
              <a:rPr lang="fr-CA" sz="1100" dirty="0" smtClean="0">
                <a:latin typeface="Times New Roman" pitchFamily="18" charset="0"/>
                <a:cs typeface="Times New Roman" pitchFamily="18" charset="0"/>
              </a:rPr>
              <a:t>Le facteur gestion de marketing est de sens positif pour la variable dépendante PRFNF et PERFF.</a:t>
            </a:r>
            <a:endParaRPr lang="fr-CA" sz="1100"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64</a:t>
            </a:fld>
            <a:endParaRPr 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rendement et modernisation de l’équipement est de sens négatif pour la variable dépendante PRFNF et de sens positif pour la variable dépendante PRFF.</a:t>
            </a:r>
            <a:endParaRPr lang="fr-CA" sz="1100"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65</a:t>
            </a:fld>
            <a:endParaRPr 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3764" y="4498975"/>
            <a:ext cx="5030470" cy="440757"/>
          </a:xfrm>
          <a:noFill/>
        </p:spPr>
        <p:txBody>
          <a:bodyPr wrap="square" numCol="1" anchor="t" anchorCtr="0" compatLnSpc="1">
            <a:prstTxWarp prst="textNoShape">
              <a:avLst/>
            </a:prstTxWarp>
          </a:bodyPr>
          <a:lstStyle/>
          <a:p>
            <a:pPr algn="just" eaLnBrk="1" hangingPunct="1"/>
            <a:r>
              <a:rPr lang="fr-CA" sz="1100" dirty="0" smtClean="0">
                <a:latin typeface="Times New Roman" pitchFamily="18" charset="0"/>
                <a:cs typeface="Times New Roman" pitchFamily="18" charset="0"/>
              </a:rPr>
              <a:t>La variable modératrice complexité de l’environnement est significative pour deux facteurs, une moitié est de sens positive et une moitié est de sens négative.</a:t>
            </a:r>
            <a:endParaRPr lang="en-US" sz="1100" dirty="0" smtClean="0">
              <a:latin typeface="Times New Roman" pitchFamily="18" charset="0"/>
              <a:cs typeface="Times New Roman" pitchFamily="18" charset="0"/>
            </a:endParaRP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66</a:t>
            </a:fld>
            <a:endParaRPr 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gestion de la production est de sens négatif pour la variable dépendante PERFNF et de sens négatif pour la variable dépendante PERFF.</a:t>
            </a:r>
            <a:endParaRPr lang="fr-CA" sz="1100"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67</a:t>
            </a:fld>
            <a:endParaRPr 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Le facteur structure organisationnelle et management est de sens positif pour la variable dépendante PERFNF et de sens négatif pour la variable dépendante PERFF.</a:t>
            </a:r>
            <a:endParaRPr lang="fr-CA" sz="1100" dirty="0"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68</a:t>
            </a:fld>
            <a:endParaRPr 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3764" y="4282951"/>
            <a:ext cx="5030470" cy="648072"/>
          </a:xfrm>
          <a:noFill/>
        </p:spPr>
        <p:txBody>
          <a:bodyPr wrap="square" numCol="1" anchor="t" anchorCtr="0" compatLnSpc="1">
            <a:prstTxWarp prst="textNoShape">
              <a:avLst/>
            </a:prstTxWarp>
          </a:bodyPr>
          <a:lstStyle/>
          <a:p>
            <a:pPr algn="just" eaLnBrk="1" hangingPunct="1"/>
            <a:r>
              <a:rPr lang="fr-CA" sz="1100" dirty="0" smtClean="0">
                <a:latin typeface="Times New Roman" pitchFamily="18" charset="0"/>
                <a:cs typeface="Times New Roman" pitchFamily="18" charset="0"/>
              </a:rPr>
              <a:t>Ce tableau résume bien l’effet du rôle modérateur des variables de l’environnement contextuel. Nous constatons ici que l’effet du rôle modérateur de sens positif est plus prépondérant que l’effet  de rôle modérateur de sens négatif.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69</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214716" y="4274241"/>
            <a:ext cx="5930229" cy="2168950"/>
          </a:xfrm>
          <a:noFill/>
        </p:spPr>
        <p:txBody>
          <a:bodyPr wrap="square" numCol="1" anchor="t" anchorCtr="0" compatLnSpc="1">
            <a:prstTxWarp prst="textNoShape">
              <a:avLst/>
            </a:prstTxWarp>
            <a:normAutofit/>
          </a:bodyPr>
          <a:lstStyle/>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La commission européenne, participante aux programmes de mise à niveau des PME algériennes, a fait un diagnostique stratégique global des PME algériennes et a proposé des actions à entreprendre.</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Le diagnostique couvre l’environnement macro, les gouvernances d’intermédiation et la diagnostique au sein de la PME. Tout en touchant les ressources matérielles et immatérielles de fonctions opérationnelles : financement, mangement et stratégie, production et technologie et commercialisation et marchés. </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Le Gouvernement algérien , à l’instar de quelques PVD, conscient des enjeux futur a développé et a mis en œuvre des programmes de mise à niveau de ces entreprises à ce nouveau contexte.</a:t>
            </a:r>
          </a:p>
          <a:p>
            <a:pPr algn="just">
              <a:spcBef>
                <a:spcPct val="0"/>
              </a:spcBef>
            </a:pPr>
            <a:endParaRPr lang="fr-CA" dirty="0" smtClean="0"/>
          </a:p>
          <a:p>
            <a:pPr algn="just">
              <a:spcBef>
                <a:spcPct val="0"/>
              </a:spcBef>
            </a:pPr>
            <a:endParaRPr lang="fr-CA" dirty="0" smtClean="0"/>
          </a:p>
          <a:p>
            <a:pPr>
              <a:spcBef>
                <a:spcPct val="0"/>
              </a:spcBef>
            </a:pPr>
            <a:endParaRPr lang="en-US" dirty="0"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53DAA0-CD05-460C-8ACE-83A54F56DDB7}" type="slidenum">
              <a:rPr lang="en-US"/>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1808909"/>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En corolaire, l’hypothèse 4 a été vérifiée partiellement, 11 modèles sur 32 ont été validés par nos données collectées. La majorité des modèles validés ont un effet modérateurs de sens positif que de sens négatif. </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Alors, nous concluons que l’environnement en Algérie est plutôt favorable que déterministe en absolue. Mais, la petitesse de l’échantillon nous a empêché de traiter simultanément et conjointement toutes les variables. Nous pensons qu’un grand échantillon pourrait donner de meilleurs résultats.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70</a:t>
            </a:fld>
            <a:endParaRPr 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29540" y="4274242"/>
            <a:ext cx="5030470" cy="656781"/>
          </a:xfrm>
        </p:spPr>
        <p:txBody>
          <a:bodyPr>
            <a:normAutofit/>
          </a:bodyPr>
          <a:lstStyle/>
          <a:p>
            <a:pPr algn="just"/>
            <a:r>
              <a:rPr lang="fr-CA" sz="1100" dirty="0" smtClean="0">
                <a:latin typeface="Times New Roman" pitchFamily="18" charset="0"/>
                <a:cs typeface="Times New Roman" pitchFamily="18" charset="0"/>
              </a:rPr>
              <a:t>Les résultats de notre recherches sont concluants, notamment pour le contexte algérien. Pour connaitre la discussion de ces résultats une section de discussion et de conclusion s’impose. </a:t>
            </a:r>
            <a:endParaRPr lang="fr-CA" sz="11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629540" y="4274242"/>
            <a:ext cx="5030470" cy="2240957"/>
          </a:xfrm>
          <a:noFill/>
        </p:spPr>
        <p:txBody>
          <a:bodyPr wrap="square" numCol="1" anchor="t" anchorCtr="0" compatLnSpc="1">
            <a:prstTxWarp prst="textNoShape">
              <a:avLst/>
            </a:prstTxWarp>
            <a:normAutofit/>
          </a:bodyPr>
          <a:lstStyle/>
          <a:p>
            <a:pPr>
              <a:spcBef>
                <a:spcPct val="0"/>
              </a:spcBef>
            </a:pPr>
            <a:endParaRPr lang="fr-CA" dirty="0" smtClean="0"/>
          </a:p>
          <a:p>
            <a:pPr algn="just">
              <a:spcBef>
                <a:spcPct val="0"/>
              </a:spcBef>
            </a:pPr>
            <a:r>
              <a:rPr lang="fr-CA" sz="1100" dirty="0" smtClean="0">
                <a:latin typeface="Times New Roman" pitchFamily="18" charset="0"/>
                <a:cs typeface="Times New Roman" pitchFamily="18" charset="0"/>
              </a:rPr>
              <a:t>Alors, l’intégration entre les résultats des deux premières hypothèses offre ce cadre empirique, ou le groupe de PME non mises à niveau a été pris comme référentiel. </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Du résultat de l’hypothèse 1, nous avons deux quadrants : le quadrant I de PME non performantes et le quadrant II de PME performantes. Ces deux quadrants schématisent l’</a:t>
            </a:r>
            <a:r>
              <a:rPr lang="fr-CA" sz="1100" b="1" dirty="0" smtClean="0">
                <a:latin typeface="Times New Roman" pitchFamily="18" charset="0"/>
                <a:cs typeface="Times New Roman" pitchFamily="18" charset="0"/>
              </a:rPr>
              <a:t>amélioration de la performance</a:t>
            </a:r>
            <a:r>
              <a:rPr lang="fr-CA" sz="1100" dirty="0" smtClean="0">
                <a:latin typeface="Times New Roman" pitchFamily="18" charset="0"/>
                <a:cs typeface="Times New Roman" pitchFamily="18" charset="0"/>
              </a:rPr>
              <a:t> d’avant la mise à niveau vers d’après la mise à niveau. Les résultats de l’hypothèse 2 confirme que les PME mises à niveau sont plus performantes. </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Académiquement, nos résultats se corroborent bien avec des résultats récents présentés dans un bon nombre de recherches portant sur un contexte de pays en développement. </a:t>
            </a:r>
          </a:p>
          <a:p>
            <a:pPr algn="just">
              <a:spcBef>
                <a:spcPct val="0"/>
              </a:spcBef>
            </a:pPr>
            <a:endParaRPr lang="fr-CA" dirty="0" smtClean="0"/>
          </a:p>
          <a:p>
            <a:pPr algn="just">
              <a:spcBef>
                <a:spcPct val="0"/>
              </a:spcBef>
            </a:pPr>
            <a:endParaRPr lang="fr-CA" dirty="0" smtClean="0"/>
          </a:p>
          <a:p>
            <a:pPr algn="just">
              <a:spcBef>
                <a:spcPct val="0"/>
              </a:spcBef>
            </a:pPr>
            <a:endParaRPr lang="fr-CA" dirty="0" smtClean="0"/>
          </a:p>
          <a:p>
            <a:pPr algn="just">
              <a:spcBef>
                <a:spcPct val="0"/>
              </a:spcBef>
            </a:pPr>
            <a:endParaRPr lang="en-US" dirty="0" smtClean="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72</a:t>
            </a:fld>
            <a:endParaRPr lang="en-US">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629540" y="4274242"/>
            <a:ext cx="5030470" cy="2240957"/>
          </a:xfrm>
          <a:noFill/>
        </p:spPr>
        <p:txBody>
          <a:bodyPr wrap="square" numCol="1" anchor="t" anchorCtr="0" compatLnSpc="1">
            <a:prstTxWarp prst="textNoShape">
              <a:avLst/>
            </a:prstTxWarp>
            <a:normAutofit lnSpcReduction="10000"/>
          </a:bodyPr>
          <a:lstStyle/>
          <a:p>
            <a:pPr>
              <a:spcBef>
                <a:spcPct val="0"/>
              </a:spcBef>
            </a:pPr>
            <a:endParaRPr lang="fr-CA" dirty="0" smtClean="0"/>
          </a:p>
          <a:p>
            <a:pPr algn="just">
              <a:spcBef>
                <a:spcPct val="0"/>
              </a:spcBef>
            </a:pPr>
            <a:r>
              <a:rPr lang="fr-CA" sz="1100" dirty="0" smtClean="0">
                <a:latin typeface="Times New Roman" pitchFamily="18" charset="0"/>
                <a:cs typeface="Times New Roman" pitchFamily="18" charset="0"/>
              </a:rPr>
              <a:t>Après avoir déterminé l’impact positif des programmes de mise à niveau sur la performance, il s’est avéré que la PME algérienne mise à niveau est non structurée. </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Les principales fonctions de cette entreprise est de produire puis vendre, et ce compte tenu des facteurs historiques régissant cette entreprise. Pour les autres fonctionnalités des ressources matérielles et de ressources immatérielles, il a été confirmé que les entrepreneurs algériens soient ne donnent pas importance à ces fonctionnalités ou leurs entreprises souffrent de ces ressources.</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Dans la discussion de ces résultats, nous avons essayé le maximum possible de donner une explication à la fois aux résultats supportés, non supportées et même aux résultats non significatifs. </a:t>
            </a:r>
            <a:endParaRPr lang="en-US" sz="1100" dirty="0" smtClean="0">
              <a:latin typeface="Times New Roman" pitchFamily="18" charset="0"/>
              <a:cs typeface="Times New Roman" pitchFamily="18" charset="0"/>
            </a:endParaRPr>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73</a:t>
            </a:fld>
            <a:endParaRPr lang="en-US">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629540" y="4274242"/>
            <a:ext cx="5030470" cy="2456981"/>
          </a:xfrm>
          <a:noFill/>
        </p:spPr>
        <p:txBody>
          <a:bodyPr wrap="square" numCol="1" anchor="t" anchorCtr="0" compatLnSpc="1">
            <a:prstTxWarp prst="textNoShape">
              <a:avLst/>
            </a:prstTxWarp>
            <a:normAutofit/>
          </a:bodyPr>
          <a:lstStyle/>
          <a:p>
            <a:pPr>
              <a:spcBef>
                <a:spcPct val="0"/>
              </a:spcBef>
            </a:pPr>
            <a:endParaRPr lang="fr-CA" dirty="0" smtClean="0"/>
          </a:p>
          <a:p>
            <a:pPr algn="just">
              <a:spcBef>
                <a:spcPct val="0"/>
              </a:spcBef>
            </a:pPr>
            <a:r>
              <a:rPr lang="fr-CA" sz="1100" dirty="0" smtClean="0">
                <a:latin typeface="Times New Roman" pitchFamily="18" charset="0"/>
                <a:cs typeface="Times New Roman" pitchFamily="18" charset="0"/>
              </a:rPr>
              <a:t>11 sur 32 modèles ont été validés par nos données collectées. Le résultat de l’effet modérateur est plus positif que négatif. </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Pour la variable modératrice munificence de l’environnement pourrait s’expliquer par l’aisance financière que connait l’Algérie ces derniers temps et l’ouverture du marché à l’importation massive. </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Les variables modératrices complexité et dynamisme de l’environnement renvoient à la mitigée de nos résultats. L’interdépendance entre les éléments de l’environnement ne sont pas tellement nuancés. </a:t>
            </a:r>
            <a:r>
              <a:rPr lang="fr-CA" sz="1100" b="1" dirty="0" smtClean="0">
                <a:latin typeface="Times New Roman" pitchFamily="18" charset="0"/>
                <a:cs typeface="Times New Roman" pitchFamily="18" charset="0"/>
              </a:rPr>
              <a:t>Ces résultats médiocres </a:t>
            </a:r>
            <a:r>
              <a:rPr lang="fr-CA" sz="1100" dirty="0" smtClean="0">
                <a:latin typeface="Times New Roman" pitchFamily="18" charset="0"/>
                <a:cs typeface="Times New Roman" pitchFamily="18" charset="0"/>
              </a:rPr>
              <a:t>s’expliquent par la jeunesse des associations professionnelles, la jeunesse des réseaux de partenaires d’affaires et la faiblesse des institutions formelles et informelles. </a:t>
            </a:r>
          </a:p>
          <a:p>
            <a:pPr algn="just">
              <a:spcBef>
                <a:spcPct val="0"/>
              </a:spcBef>
            </a:pPr>
            <a:endParaRPr lang="fr-CA" dirty="0" smtClean="0"/>
          </a:p>
          <a:p>
            <a:pPr algn="just">
              <a:spcBef>
                <a:spcPct val="0"/>
              </a:spcBef>
            </a:pPr>
            <a:endParaRPr lang="fr-CA" dirty="0" smtClean="0"/>
          </a:p>
          <a:p>
            <a:pPr algn="just">
              <a:spcBef>
                <a:spcPct val="0"/>
              </a:spcBef>
            </a:pPr>
            <a:endParaRPr lang="fr-CA" dirty="0" smtClean="0"/>
          </a:p>
          <a:p>
            <a:pPr algn="just">
              <a:spcBef>
                <a:spcPct val="0"/>
              </a:spcBef>
            </a:pPr>
            <a:endParaRPr lang="fr-CA" dirty="0" smtClean="0"/>
          </a:p>
          <a:p>
            <a:pPr algn="just">
              <a:spcBef>
                <a:spcPct val="0"/>
              </a:spcBef>
            </a:pPr>
            <a:endParaRPr lang="fr-CA" dirty="0" smtClean="0"/>
          </a:p>
          <a:p>
            <a:pPr algn="just">
              <a:spcBef>
                <a:spcPct val="0"/>
              </a:spcBef>
            </a:pPr>
            <a:endParaRPr lang="fr-CA" dirty="0" smtClean="0"/>
          </a:p>
          <a:p>
            <a:pPr algn="just">
              <a:spcBef>
                <a:spcPct val="0"/>
              </a:spcBef>
            </a:pPr>
            <a:endParaRPr lang="en-US" dirty="0" smtClean="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74</a:t>
            </a:fld>
            <a:endParaRPr lang="en-US">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xfrm>
            <a:off x="629540" y="4274242"/>
            <a:ext cx="5030470" cy="1592885"/>
          </a:xfrm>
          <a:noFill/>
        </p:spPr>
        <p:txBody>
          <a:bodyPr wrap="square" numCol="1" anchor="t" anchorCtr="0" compatLnSpc="1">
            <a:prstTxWarp prst="textNoShape">
              <a:avLst/>
            </a:prstTxWarp>
            <a:normAutofit/>
          </a:bodyPr>
          <a:lstStyle/>
          <a:p>
            <a:pPr algn="just">
              <a:spcBef>
                <a:spcPct val="0"/>
              </a:spcBef>
            </a:pPr>
            <a:r>
              <a:rPr lang="fr-CA" sz="1100" dirty="0" smtClean="0">
                <a:latin typeface="Times New Roman" pitchFamily="18" charset="0"/>
                <a:cs typeface="Times New Roman" pitchFamily="18" charset="0"/>
              </a:rPr>
              <a:t>Nos résultats confirment que l’environnement en Algérie est compétitif. Ceux-ci s’expliquent par l’instauration d’une culture de compétition avec les entreprises européennes. </a:t>
            </a:r>
          </a:p>
          <a:p>
            <a:pPr algn="just">
              <a:spcBef>
                <a:spcPct val="0"/>
              </a:spcBef>
            </a:pPr>
            <a:endParaRPr lang="fr-CA" sz="1100" dirty="0" smtClean="0">
              <a:latin typeface="Times New Roman" pitchFamily="18" charset="0"/>
              <a:cs typeface="Times New Roman" pitchFamily="18" charset="0"/>
            </a:endParaRPr>
          </a:p>
          <a:p>
            <a:pPr algn="just">
              <a:spcBef>
                <a:spcPct val="0"/>
              </a:spcBef>
            </a:pPr>
            <a:r>
              <a:rPr lang="fr-CA" sz="1100" dirty="0" smtClean="0">
                <a:latin typeface="Times New Roman" pitchFamily="18" charset="0"/>
                <a:cs typeface="Times New Roman" pitchFamily="18" charset="0"/>
              </a:rPr>
              <a:t>Donc, on assiste à l’ère de la compétition et la libéralisation du marché, du fait que l’objectif de la mise à niveau est de hisser la compétitivité de l’entreprise algérienne. Le négatif de l’environnement hypothétique est purement médiatisé. Alors, l’environnement en Algérie n’est pas absolument contraint, mais les entrepreneurs peuvent naviguer sur les mers houleuses. </a:t>
            </a:r>
          </a:p>
          <a:p>
            <a:pPr algn="just">
              <a:spcBef>
                <a:spcPct val="0"/>
              </a:spcBef>
            </a:pPr>
            <a:endParaRPr lang="fr-CA" sz="1100" dirty="0" smtClean="0">
              <a:latin typeface="Times New Roman" pitchFamily="18" charset="0"/>
              <a:cs typeface="Times New Roman" pitchFamily="18" charset="0"/>
            </a:endParaRPr>
          </a:p>
          <a:p>
            <a:pPr algn="just">
              <a:spcBef>
                <a:spcPct val="0"/>
              </a:spcBef>
            </a:pPr>
            <a:endParaRPr lang="fr-CA" dirty="0" smtClean="0"/>
          </a:p>
        </p:txBody>
      </p:sp>
      <p:sp>
        <p:nvSpPr>
          <p:cNvPr id="2867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4991C-AE97-428D-B449-FF440841638B}" type="slidenum">
              <a:rPr lang="en-US">
                <a:latin typeface="Arial" charset="0"/>
              </a:rPr>
              <a:pPr fontAlgn="base">
                <a:spcBef>
                  <a:spcPct val="0"/>
                </a:spcBef>
                <a:spcAft>
                  <a:spcPct val="0"/>
                </a:spcAft>
                <a:defRPr/>
              </a:pPr>
              <a:t>75</a:t>
            </a:fld>
            <a:endParaRPr lang="en-US">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1376861"/>
          </a:xfrm>
          <a:noFill/>
        </p:spPr>
        <p:txBody>
          <a:bodyPr wrap="square" numCol="1" anchor="t" anchorCtr="0" compatLnSpc="1">
            <a:prstTxWarp prst="textNoShape">
              <a:avLst/>
            </a:prstTxWarp>
            <a:normAutofit/>
          </a:bodyPr>
          <a:lstStyle/>
          <a:p>
            <a:pPr algn="just" eaLnBrk="1" hangingPunct="1">
              <a:spcBef>
                <a:spcPts val="0"/>
              </a:spcBef>
            </a:pPr>
            <a:endParaRPr lang="fr-CA" sz="1100" dirty="0" smtClean="0">
              <a:latin typeface="Times New Roman" pitchFamily="18" charset="0"/>
              <a:cs typeface="Times New Roman" pitchFamily="18" charset="0"/>
            </a:endParaRPr>
          </a:p>
          <a:p>
            <a:pPr algn="just" eaLnBrk="1" hangingPunct="1">
              <a:spcBef>
                <a:spcPts val="0"/>
              </a:spcBef>
            </a:pPr>
            <a:r>
              <a:rPr lang="fr-CA" sz="1100" dirty="0" smtClean="0">
                <a:latin typeface="Times New Roman" pitchFamily="18" charset="0"/>
                <a:cs typeface="Times New Roman" pitchFamily="18" charset="0"/>
              </a:rPr>
              <a:t>Le test de nos théories sur le contexte algérien nous a permis d’apporter un ajustement à la théorie néo-institutionnelle des organisations. De même, le développement d’une méthodologie sur l’évaluation des programmes gouvernementaux nous a permis aussi de comprendre bien le phénomène de mise à niveau et d’apporter des contributions théoriques respectables, entre autres, un modèle qui son application sur une certains pays en développement sera approprié. Et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76</a:t>
            </a:fld>
            <a:endParaRPr lang="en-US"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1304853"/>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Également, nous avons réussi d’apporter des éléments de réponse sur l’effet modérateur des variables de l’environnement contextuel.</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De coté managérial, principalement, nous avons réussi de doter les gouvernements dans les pays en développement et les organisations internationales d’un outil d’évaluations et d’aides à la décision  pour l’optimisation de ces programmes.</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77</a:t>
            </a:fld>
            <a:endParaRPr 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728789"/>
          </a:xfrm>
          <a:noFill/>
        </p:spPr>
        <p:txBody>
          <a:bodyPr wrap="square" numCol="1" anchor="t" anchorCtr="0" compatLnSpc="1">
            <a:prstTxWarp prst="textNoShape">
              <a:avLst/>
            </a:prstTxWarp>
            <a:normAutofit/>
          </a:bodyPr>
          <a:lstStyle/>
          <a:p>
            <a:pPr eaLnBrk="1" hangingPunct="1">
              <a:spcBef>
                <a:spcPts val="0"/>
              </a:spcBef>
            </a:pPr>
            <a:endParaRPr lang="fr-CA" dirty="0" smtClean="0"/>
          </a:p>
          <a:p>
            <a:pPr algn="just" eaLnBrk="1" hangingPunct="1">
              <a:spcBef>
                <a:spcPts val="0"/>
              </a:spcBef>
            </a:pPr>
            <a:r>
              <a:rPr lang="fr-CA" sz="1100" dirty="0" smtClean="0">
                <a:latin typeface="Times New Roman" pitchFamily="18" charset="0"/>
                <a:cs typeface="Times New Roman" pitchFamily="18" charset="0"/>
              </a:rPr>
              <a:t>Mais, le problème de la rétrospective dans la mesure de nos variables, les mesures perceptuelles, la petitesse de l’échantillon constituent des limites à cette recherche.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78</a:t>
            </a:fld>
            <a:endParaRPr lang="en-U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656781"/>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Pour parer à certains de ces limites, une étude longitudinale s’impose. Des études sectorielles et comparatives entre programmes ou entre plusieurs pays en développement sont recommandées.</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79</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623764" y="4282951"/>
            <a:ext cx="5229148" cy="648072"/>
          </a:xfrm>
          <a:noFill/>
        </p:spPr>
        <p:txBody>
          <a:bodyPr wrap="square" numCol="1" anchor="t" anchorCtr="0" compatLnSpc="1">
            <a:prstTxWarp prst="textNoShape">
              <a:avLst/>
            </a:prstTxWarp>
            <a:normAutofit fontScale="62500" lnSpcReduction="20000"/>
          </a:bodyPr>
          <a:lstStyle/>
          <a:p>
            <a:pPr algn="just" eaLnBrk="1" hangingPunct="1"/>
            <a:endParaRPr lang="fr-CA" sz="1050" dirty="0" smtClean="0"/>
          </a:p>
          <a:p>
            <a:pPr algn="just" eaLnBrk="1" hangingPunct="1"/>
            <a:r>
              <a:rPr lang="fr-CA" sz="1800" dirty="0" smtClean="0">
                <a:latin typeface="Times New Roman" pitchFamily="18" charset="0"/>
                <a:cs typeface="Times New Roman" pitchFamily="18" charset="0"/>
              </a:rPr>
              <a:t>Grosso-o-modo, le programme de mise à niveau dans son objectif principal vise à améliorer la performance de l’entreprise, à hisser sa compétitivité et à l’adapter à environnement tant national qu’international.</a:t>
            </a:r>
          </a:p>
          <a:p>
            <a:pPr algn="just" eaLnBrk="1" hangingPunct="1"/>
            <a:endParaRPr lang="fr-CA" sz="1800" dirty="0" smtClean="0">
              <a:latin typeface="Times New Roman" pitchFamily="18" charset="0"/>
              <a:cs typeface="Times New Roman" pitchFamily="18" charset="0"/>
            </a:endParaRPr>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8</a:t>
            </a:fld>
            <a:endParaRPr lang="en-US"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xfrm>
            <a:off x="629540" y="4274242"/>
            <a:ext cx="5030470" cy="440757"/>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Des études en lien avec les PMN touchant les fonctions stratégiques, l’adaptation, l’exportation  et la compétitivité  forment des avenues de recherches intéressantes. </a:t>
            </a:r>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4E1C42-4E35-4CA2-98CA-ACBA15F55308}" type="slidenum">
              <a:rPr lang="en-US" smtClean="0">
                <a:latin typeface="Arial" charset="0"/>
              </a:rPr>
              <a:pPr>
                <a:defRPr/>
              </a:pPr>
              <a:t>80</a:t>
            </a:fld>
            <a:endParaRPr 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sz="1600" b="1" i="1" dirty="0" smtClean="0">
              <a:solidFill>
                <a:srgbClr val="0308E7"/>
              </a:solidFill>
              <a:latin typeface="Franklin Gothic Demi" pitchFamily="34" charset="0"/>
              <a:cs typeface="Arial" charset="0"/>
            </a:endParaRPr>
          </a:p>
        </p:txBody>
      </p:sp>
      <p:sp>
        <p:nvSpPr>
          <p:cNvPr id="4" name="Espace réservé du numéro de diapositive 3"/>
          <p:cNvSpPr>
            <a:spLocks noGrp="1"/>
          </p:cNvSpPr>
          <p:nvPr>
            <p:ph type="sldNum" sz="quarter" idx="10"/>
          </p:nvPr>
        </p:nvSpPr>
        <p:spPr/>
        <p:txBody>
          <a:bodyPr/>
          <a:lstStyle/>
          <a:p>
            <a:pPr>
              <a:defRPr/>
            </a:pPr>
            <a:fld id="{BFE0732D-7D3C-4E3C-99B8-FC31770FC216}"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83</a:t>
            </a:fld>
            <a:endParaRPr lang="en-US"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xfrm>
            <a:off x="629540" y="4274242"/>
            <a:ext cx="5030470" cy="944813"/>
          </a:xfrm>
          <a:noFill/>
        </p:spPr>
        <p:txBody>
          <a:bodyPr wrap="square" numCol="1" anchor="t" anchorCtr="0" compatLnSpc="1">
            <a:prstTxWarp prst="textNoShape">
              <a:avLst/>
            </a:prstTxWarp>
          </a:bodyPr>
          <a:lstStyle/>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Les gouvernances intermédiaires de mise à niveau touchent notamment ces institutions … afin de renforcer les capacités des associations professionnelles, d’animer les systèmes productifs locaux et de créer un réseau d’information. </a:t>
            </a:r>
            <a:endParaRPr lang="en-US" sz="1100" dirty="0" smtClean="0">
              <a:latin typeface="Times New Roman" pitchFamily="18" charset="0"/>
              <a:cs typeface="Times New Roman" pitchFamily="18" charset="0"/>
            </a:endParaRPr>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558FDA-0F8D-4D98-908E-60938EF2E231}" type="slidenum">
              <a:rPr lang="en-US" smtClean="0">
                <a:latin typeface="Arial" charset="0"/>
              </a:rPr>
              <a:pPr>
                <a:defRPr/>
              </a:pPr>
              <a:t>84</a:t>
            </a:fld>
            <a:endParaRPr lang="en-US"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xfrm>
            <a:off x="335732" y="4274241"/>
            <a:ext cx="5688632" cy="1016822"/>
          </a:xfrm>
          <a:noFill/>
        </p:spPr>
        <p:txBody>
          <a:bodyPr wrap="square" numCol="1" anchor="t" anchorCtr="0" compatLnSpc="1">
            <a:prstTxWarp prst="textNoShape">
              <a:avLst/>
            </a:prstTxWarp>
            <a:normAutofit/>
          </a:bodyPr>
          <a:lstStyle/>
          <a:p>
            <a:pPr algn="just" eaLnBrk="1" hangingPunct="1"/>
            <a:r>
              <a:rPr lang="fr-CA" sz="1100" dirty="0" smtClean="0">
                <a:latin typeface="Times New Roman" pitchFamily="18" charset="0"/>
                <a:cs typeface="Times New Roman" pitchFamily="18" charset="0"/>
              </a:rPr>
              <a:t>Alors, le processus de mise à niveau touche l’entreprise et son environnement. Au niveau de l’entreprise, le programme de mise à niveau couvre les fonctions opérationnelles qui sont nécessaires pour le fonctionnement quotidien et les fonctions stratégiques qui donnent un avantage compétitif à l’entreprise. </a:t>
            </a:r>
          </a:p>
          <a:p>
            <a:pPr algn="just" eaLnBrk="1" hangingPunct="1"/>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8FB262-0AFE-4529-8234-94E8BFFC5605}" type="slidenum">
              <a:rPr lang="en-US" smtClean="0">
                <a:latin typeface="Arial" charset="0"/>
              </a:rPr>
              <a:pPr>
                <a:defRPr/>
              </a:pPr>
              <a:t>85</a:t>
            </a:fld>
            <a:endParaRPr lang="en-US"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2961039"/>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FR" sz="1100" dirty="0" smtClean="0">
                <a:latin typeface="Times New Roman" pitchFamily="18" charset="0"/>
                <a:cs typeface="Times New Roman" pitchFamily="18" charset="0"/>
              </a:rPr>
              <a:t>Quant au résultat de classement, avec les taux respectables de classement de nos deux groupes, nous pouvons dire que notre modèle a réussi à bien classer les PME. Alors le modèle a un excellent pouvoir prédictif et il a effectué un excellent classement. </a:t>
            </a:r>
          </a:p>
          <a:p>
            <a:pPr algn="just" eaLnBrk="1" hangingPunct="1"/>
            <a:endParaRPr lang="fr-FR" sz="1100" dirty="0" smtClean="0">
              <a:latin typeface="Times New Roman" pitchFamily="18" charset="0"/>
              <a:cs typeface="Times New Roman" pitchFamily="18" charset="0"/>
            </a:endParaRPr>
          </a:p>
          <a:p>
            <a:pPr algn="just" eaLnBrk="1" hangingPunct="1"/>
            <a:r>
              <a:rPr lang="fr-FR" sz="1100" dirty="0" smtClean="0">
                <a:latin typeface="Times New Roman" pitchFamily="18" charset="0"/>
                <a:cs typeface="Times New Roman" pitchFamily="18" charset="0"/>
              </a:rPr>
              <a:t>En lien avec notre hypothèse, les deux groupes sont bien distingués et que le groupe de PME mises à niveau est prépondérant aux PME non mises à niveau. </a:t>
            </a:r>
            <a:r>
              <a:rPr lang="fr-CA" sz="1100" dirty="0" smtClean="0">
                <a:latin typeface="Times New Roman" pitchFamily="18" charset="0"/>
                <a:cs typeface="Times New Roman" pitchFamily="18" charset="0"/>
              </a:rPr>
              <a:t>De ce fait, nous pouvons conclure que les PME mises à niveau sont plus dominantes que les PME non mises à niveau. </a:t>
            </a:r>
          </a:p>
          <a:p>
            <a:r>
              <a:rPr lang="fr-CA" sz="1100" dirty="0" smtClean="0">
                <a:latin typeface="Times New Roman" pitchFamily="18" charset="0"/>
                <a:cs typeface="Times New Roman" pitchFamily="18" charset="0"/>
              </a:rPr>
              <a:t> </a:t>
            </a:r>
          </a:p>
          <a:p>
            <a:pPr algn="just"/>
            <a:r>
              <a:rPr lang="fr-CA" sz="1100" dirty="0" smtClean="0">
                <a:latin typeface="Times New Roman" pitchFamily="18" charset="0"/>
                <a:cs typeface="Times New Roman" pitchFamily="18" charset="0"/>
              </a:rPr>
              <a:t>Ainsi, suite aux résultats de l’analyse d’ANOVA à un facteur sur les variables dépendantes mesurant la performance et aux résultats de l’analyse discriminante sur les variables indépendantes de notre modèle, nous concluons que l’hypothèse 2 est vérifiée et que les PME mises à niveau sont plus performantes que celles qui ne le sont pas. Alors, ici, nous trouverions légitime de se demander: quels sont les variables qui ont un impact positif sur la performance?</a:t>
            </a:r>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86</a:t>
            </a:fld>
            <a:endParaRPr lang="en-US"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87</a:t>
            </a:fld>
            <a:endParaRPr lang="en-US"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88</a:t>
            </a:fld>
            <a:endParaRPr lang="en-US"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89</a:t>
            </a:fld>
            <a:endParaRPr lang="en-US"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90</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xfrm>
            <a:off x="629540" y="4274241"/>
            <a:ext cx="5229148" cy="2096942"/>
          </a:xfrm>
          <a:noFill/>
        </p:spPr>
        <p:txBody>
          <a:bodyPr wrap="square" numCol="1" anchor="t" anchorCtr="0" compatLnSpc="1">
            <a:prstTxWarp prst="textNoShape">
              <a:avLst/>
            </a:prstTxWarp>
            <a:normAutofit lnSpcReduction="10000"/>
          </a:bodyPr>
          <a:lstStyle/>
          <a:p>
            <a:pPr algn="just" eaLnBrk="1" hangingPunct="1"/>
            <a:endParaRPr lang="fr-CA" sz="1100" dirty="0" smtClean="0">
              <a:latin typeface="Times New Roman" pitchFamily="18" charset="0"/>
              <a:cs typeface="Times New Roman" pitchFamily="18" charset="0"/>
            </a:endParaRPr>
          </a:p>
          <a:p>
            <a:pPr algn="just" eaLnBrk="1" hangingPunct="1"/>
            <a:r>
              <a:rPr lang="fr-CA" sz="1100" b="1" dirty="0" smtClean="0">
                <a:latin typeface="Times New Roman" pitchFamily="18" charset="0"/>
                <a:cs typeface="Times New Roman" pitchFamily="18" charset="0"/>
              </a:rPr>
              <a:t>À l’instar des pays en développement</a:t>
            </a:r>
            <a:r>
              <a:rPr lang="fr-CA" sz="1100" dirty="0" smtClean="0">
                <a:latin typeface="Times New Roman" pitchFamily="18" charset="0"/>
                <a:cs typeface="Times New Roman" pitchFamily="18" charset="0"/>
              </a:rPr>
              <a:t>, en Algérie trois programmes de mise à niveau ont été réalisés: </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Programme 1 réalisé par l’ONUDI</a:t>
            </a:r>
          </a:p>
          <a:p>
            <a:pPr algn="just" eaLnBrk="1" hangingPunct="1"/>
            <a:r>
              <a:rPr lang="fr-CA" sz="1100" dirty="0" smtClean="0">
                <a:latin typeface="Times New Roman" pitchFamily="18" charset="0"/>
                <a:cs typeface="Times New Roman" pitchFamily="18" charset="0"/>
              </a:rPr>
              <a:t>Programme 2 réalisé par la Commission européenne</a:t>
            </a:r>
          </a:p>
          <a:p>
            <a:pPr algn="just" eaLnBrk="1" hangingPunct="1"/>
            <a:r>
              <a:rPr lang="fr-CA" sz="1100" dirty="0" smtClean="0">
                <a:latin typeface="Times New Roman" pitchFamily="18" charset="0"/>
                <a:cs typeface="Times New Roman" pitchFamily="18" charset="0"/>
              </a:rPr>
              <a:t>Programme 3 programme national qui vise à mettre à niveau 20 000 PME avec un budget de 5 milliard.</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À ce stade, ce phénomène nécessite une capitalisation, et ce de mener une étude  académique qui met en relief les pratiques réussies et non réussies. </a:t>
            </a:r>
            <a:endParaRPr lang="en-US" sz="1100" dirty="0" smtClean="0">
              <a:latin typeface="Times New Roman" pitchFamily="18" charset="0"/>
              <a:cs typeface="Times New Roman" pitchFamily="18" charset="0"/>
            </a:endParaRPr>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51A423-D084-40CE-8F9B-C8C78090B5B9}" type="slidenum">
              <a:rPr lang="en-US" smtClean="0">
                <a:latin typeface="Arial" charset="0"/>
              </a:rPr>
              <a:pPr>
                <a:defRPr/>
              </a:pPr>
              <a:t>9</a:t>
            </a:fld>
            <a:endParaRPr lang="en-US"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91</a:t>
            </a:fld>
            <a:endParaRPr lang="en-US"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92</a:t>
            </a:fld>
            <a:endParaRPr lang="en-US"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93</a:t>
            </a:fld>
            <a:endParaRPr lang="en-US"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94</a:t>
            </a:fld>
            <a:endParaRPr lang="en-US"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1304855"/>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FR" sz="1100" dirty="0" smtClean="0">
                <a:latin typeface="Times New Roman" pitchFamily="18" charset="0"/>
                <a:cs typeface="Times New Roman" pitchFamily="18" charset="0"/>
              </a:rPr>
              <a:t>Cette analyse sera par l’analyse discriminante. Cette technique statistiques couvre plusieurs objectifs. Parmi ces objectifs sont : une complémentarité à l’analyse précédent, et ce sur les variables indépendantes de notre modèle théorique. Cette analyse permet aussi d’identifier les variables qui discriminent les deux groupes, mieux comprendre la dynamique émergente et la prédire dans une fonction discriminante.</a:t>
            </a:r>
          </a:p>
          <a:p>
            <a:pPr algn="just" eaLnBrk="1" hangingPunct="1"/>
            <a:endParaRPr lang="fr-FR" sz="1100" dirty="0" smtClean="0"/>
          </a:p>
          <a:p>
            <a:pPr algn="just" eaLnBrk="1" hangingPunct="1"/>
            <a:endParaRPr lang="fr-FR" sz="1100" dirty="0" smtClean="0"/>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95</a:t>
            </a:fld>
            <a:endParaRPr lang="en-US"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1736903"/>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FR" sz="1100" dirty="0" smtClean="0">
                <a:latin typeface="Times New Roman" pitchFamily="18" charset="0"/>
                <a:cs typeface="Times New Roman" pitchFamily="18" charset="0"/>
              </a:rPr>
              <a:t>Le résultat indique que la fonction discriminante est significative avec un P= 0,0005. Cette fonction permet une discrimination systématique entre les deux groupes de PME, mises à niveau et non mises à niveau. la preuve le test d’égalité des moyennes des deux groupes est significatif de 33 variables sur 36 variables indépendantes. </a:t>
            </a:r>
          </a:p>
          <a:p>
            <a:pPr algn="just" eaLnBrk="1" hangingPunct="1"/>
            <a:endParaRPr lang="fr-FR" sz="1100" dirty="0" smtClean="0">
              <a:latin typeface="Times New Roman" pitchFamily="18" charset="0"/>
              <a:cs typeface="Times New Roman" pitchFamily="18" charset="0"/>
            </a:endParaRPr>
          </a:p>
          <a:p>
            <a:pPr algn="just" eaLnBrk="1" hangingPunct="1"/>
            <a:r>
              <a:rPr lang="fr-FR" sz="1100" dirty="0" smtClean="0">
                <a:latin typeface="Times New Roman" pitchFamily="18" charset="0"/>
                <a:cs typeface="Times New Roman" pitchFamily="18" charset="0"/>
              </a:rPr>
              <a:t>Ainsi, la puissance de corrélation entre les variables indépendantes de notre modèle théorique et la fonction discriminante est de l’ordre de 57,7%.</a:t>
            </a:r>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96</a:t>
            </a:fld>
            <a:endParaRPr lang="en-US"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1160839"/>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FR" sz="1100" dirty="0" smtClean="0"/>
              <a:t>dans une approche plus prédictive, la fonction aux barycentres indique que nous pouvons percevoir les scores discriminants de chaque PME et nous pouvons prédire son classement, et ce par la comparaison du score discriminant de chaque PME avec le score discriminant moyen des groupes: mises à niveau et non mises à niveau.</a:t>
            </a:r>
          </a:p>
          <a:p>
            <a:pPr algn="just" eaLnBrk="1" hangingPunct="1"/>
            <a:endParaRPr lang="fr-FR" b="1" dirty="0" smtClean="0"/>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97</a:t>
            </a:fld>
            <a:endParaRPr lang="en-US"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xfrm>
            <a:off x="335732" y="4274240"/>
            <a:ext cx="5616624" cy="2961039"/>
          </a:xfrm>
          <a:noFill/>
        </p:spPr>
        <p:txBody>
          <a:bodyPr wrap="square" numCol="1" anchor="t" anchorCtr="0" compatLnSpc="1">
            <a:prstTxWarp prst="textNoShape">
              <a:avLst/>
            </a:prstTxWarp>
            <a:normAutofit/>
          </a:bodyPr>
          <a:lstStyle/>
          <a:p>
            <a:pPr algn="just" eaLnBrk="1" hangingPunct="1"/>
            <a:endParaRPr lang="fr-FR" b="1" dirty="0" smtClean="0"/>
          </a:p>
          <a:p>
            <a:pPr algn="just" eaLnBrk="1" hangingPunct="1"/>
            <a:r>
              <a:rPr lang="fr-FR" sz="1100" dirty="0" smtClean="0">
                <a:latin typeface="Times New Roman" pitchFamily="18" charset="0"/>
                <a:cs typeface="Times New Roman" pitchFamily="18" charset="0"/>
              </a:rPr>
              <a:t>Quant au résultat de classement, avec les taux respectables de classement de nos deux groupes, nous pouvons dire que notre modèle a réussi à bien classer les PME. Alors le modèle a un excellent pouvoir prédictif et il a effectué un excellent classement. </a:t>
            </a:r>
          </a:p>
          <a:p>
            <a:pPr algn="just" eaLnBrk="1" hangingPunct="1"/>
            <a:endParaRPr lang="fr-FR" sz="1100" dirty="0" smtClean="0">
              <a:latin typeface="Times New Roman" pitchFamily="18" charset="0"/>
              <a:cs typeface="Times New Roman" pitchFamily="18" charset="0"/>
            </a:endParaRPr>
          </a:p>
          <a:p>
            <a:pPr algn="just" eaLnBrk="1" hangingPunct="1"/>
            <a:r>
              <a:rPr lang="fr-FR" sz="1100" dirty="0" smtClean="0">
                <a:latin typeface="Times New Roman" pitchFamily="18" charset="0"/>
                <a:cs typeface="Times New Roman" pitchFamily="18" charset="0"/>
              </a:rPr>
              <a:t>En lien avec notre hypothèse, les deux groupes sont bien distingués et que le groupe de PME mises à niveau est prépondérant aux PME non mises à niveau. </a:t>
            </a:r>
            <a:r>
              <a:rPr lang="fr-CA" sz="1100" dirty="0" smtClean="0">
                <a:latin typeface="Times New Roman" pitchFamily="18" charset="0"/>
                <a:cs typeface="Times New Roman" pitchFamily="18" charset="0"/>
              </a:rPr>
              <a:t>De ce fait, nous pouvons conclure que les PME mises à niveau sont plus dominantes que les PME non mises à niveau. </a:t>
            </a:r>
          </a:p>
          <a:p>
            <a:r>
              <a:rPr lang="fr-CA" sz="1100" dirty="0" smtClean="0">
                <a:latin typeface="Times New Roman" pitchFamily="18" charset="0"/>
                <a:cs typeface="Times New Roman" pitchFamily="18" charset="0"/>
              </a:rPr>
              <a:t> </a:t>
            </a:r>
          </a:p>
          <a:p>
            <a:pPr algn="just"/>
            <a:r>
              <a:rPr lang="fr-CA" sz="1100" dirty="0" smtClean="0">
                <a:latin typeface="Times New Roman" pitchFamily="18" charset="0"/>
                <a:cs typeface="Times New Roman" pitchFamily="18" charset="0"/>
              </a:rPr>
              <a:t>Ainsi, suite aux résultats de l’analyse d’ANOVA à un facteur sur les variables dépendantes mesurant la performance et aux résultats de l’analyse discriminante sur les variables indépendantes de notre modèle, nous concluons que l’hypothèse 2 est vérifiée et que les PME mises à niveau sont plus performantes que celles qui ne le sont pas. Alors, ici, nous trouverions légitime de se demander: quels sont les variables qui ont un impact positif sur la performance?</a:t>
            </a:r>
          </a:p>
          <a:p>
            <a:pPr algn="just" eaLnBrk="1" hangingPunct="1"/>
            <a:endParaRPr lang="fr-FR" dirty="0" smtClean="0"/>
          </a:p>
          <a:p>
            <a:pPr algn="just" eaLnBrk="1" hangingPunct="1"/>
            <a:endParaRPr lang="fr-FR" dirty="0" smtClean="0"/>
          </a:p>
        </p:txBody>
      </p:sp>
      <p:sp>
        <p:nvSpPr>
          <p:cNvPr id="727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76B6AC-EA05-49A2-92D2-58A81DA208AC}" type="slidenum">
              <a:rPr lang="en-US" smtClean="0">
                <a:latin typeface="Arial" charset="0"/>
              </a:rPr>
              <a:pPr>
                <a:defRPr/>
              </a:pPr>
              <a:t>98</a:t>
            </a:fld>
            <a:endParaRPr lang="en-US"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xfrm>
            <a:off x="335732" y="4714999"/>
            <a:ext cx="5616624" cy="1440160"/>
          </a:xfrm>
          <a:noFill/>
        </p:spPr>
        <p:txBody>
          <a:bodyPr wrap="square" numCol="1" anchor="t" anchorCtr="0" compatLnSpc="1">
            <a:prstTxWarp prst="textNoShape">
              <a:avLst/>
            </a:prstTxWarp>
            <a:normAutofit lnSpcReduction="10000"/>
          </a:bodyPr>
          <a:lstStyle/>
          <a:p>
            <a:pPr algn="just" eaLnBrk="1" hangingPunct="1"/>
            <a:r>
              <a:rPr lang="fr-CA" sz="1100" dirty="0" smtClean="0">
                <a:latin typeface="Times New Roman" pitchFamily="18" charset="0"/>
                <a:cs typeface="Times New Roman" pitchFamily="18" charset="0"/>
              </a:rPr>
              <a:t>Cette démarche est présentée sur 6 étapes. Elle est long et complexe, mais ses résultats sont concluants. Elle commence impérativement par la résolution des problèmes de la normalité et de l’ajustement du modèle employé. </a:t>
            </a:r>
          </a:p>
          <a:p>
            <a:pPr algn="just" eaLnBrk="1" hangingPunct="1"/>
            <a:endParaRPr lang="fr-CA" sz="1100" dirty="0" smtClean="0">
              <a:latin typeface="Times New Roman" pitchFamily="18" charset="0"/>
              <a:cs typeface="Times New Roman" pitchFamily="18" charset="0"/>
            </a:endParaRPr>
          </a:p>
          <a:p>
            <a:pPr algn="just" eaLnBrk="1" hangingPunct="1"/>
            <a:r>
              <a:rPr lang="fr-CA" sz="1100" dirty="0" smtClean="0">
                <a:latin typeface="Times New Roman" pitchFamily="18" charset="0"/>
                <a:cs typeface="Times New Roman" pitchFamily="18" charset="0"/>
              </a:rPr>
              <a:t>De ce fait,  nous étions forcés d’ajouter une autre analyse factorielle confirmatoire pour toutes les variables de notre modèle. Dans le deuxième ajustement, nous avons suivi la même démarche que le première ajustement, mais cette fois c’est avec l’ajout des 32 variables de termes d’interaction. </a:t>
            </a:r>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0405E8-69EB-4134-96FE-18535BD726F8}" type="slidenum">
              <a:rPr lang="en-US" smtClean="0">
                <a:latin typeface="Arial" charset="0"/>
              </a:rPr>
              <a:pPr>
                <a:defRPr/>
              </a:pPr>
              <a:t>99</a:t>
            </a:fld>
            <a:endParaRPr lang="en-US"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xfrm>
            <a:off x="316962" y="4274242"/>
            <a:ext cx="5785624" cy="512765"/>
          </a:xfrm>
        </p:spPr>
        <p:txBody>
          <a:bodyPr wrap="square" numCol="1" anchor="t" anchorCtr="0" compatLnSpc="1">
            <a:prstTxWarp prst="textNoShape">
              <a:avLst/>
            </a:prstTxWarp>
            <a:normAutofit/>
          </a:bodyPr>
          <a:lstStyle/>
          <a:p>
            <a:pPr algn="just" eaLnBrk="1" hangingPunct="1">
              <a:defRPr/>
            </a:pPr>
            <a:r>
              <a:rPr lang="fr-FR" sz="1100" dirty="0" smtClean="0">
                <a:latin typeface="Times New Roman" pitchFamily="18" charset="0"/>
                <a:cs typeface="Times New Roman" pitchFamily="18" charset="0"/>
              </a:rPr>
              <a:t>Le programme de mise à niveau en Algérie ne touche pas uniquement l’entreprise elle-même, mais englobe également l’environnement macro et les gouvernances intermédiaires au niveau méso. </a:t>
            </a:r>
          </a:p>
          <a:p>
            <a:pPr algn="just" eaLnBrk="1" hangingPunct="1">
              <a:defRPr/>
            </a:pPr>
            <a:endParaRPr lang="fr-CA" dirty="0" smtClean="0"/>
          </a:p>
          <a:p>
            <a:pPr marL="207820" indent="-207820" algn="just">
              <a:defRPr/>
            </a:pPr>
            <a:endParaRPr lang="fr-FR" dirty="0" smtClean="0"/>
          </a:p>
          <a:p>
            <a:pPr marL="207820" indent="-207820" algn="just">
              <a:defRPr/>
            </a:pPr>
            <a:endParaRPr lang="en-US" dirty="0" smtClean="0"/>
          </a:p>
          <a:p>
            <a:pPr algn="just" eaLnBrk="1" hangingPunct="1">
              <a:defRPr/>
            </a:pPr>
            <a:endParaRPr lang="en-US" dirty="0"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329BDDF-42FE-4721-AEB7-B4CEC7A2BF1F}" type="slidenum">
              <a:rPr lang="en-US" smtClean="0">
                <a:latin typeface="Arial" charset="0"/>
              </a:rPr>
              <a:pPr>
                <a:defRPr/>
              </a:pPr>
              <a:t>100</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fld id="{783626EA-1D69-4228-A340-68000C6C3D8D}" type="datetimeFigureOut">
              <a:rPr lang="en-US"/>
              <a:pPr>
                <a:defRPr/>
              </a:pPr>
              <a:t>5/1/2014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ADD6775E-8FB2-4DC0-A0B7-1E75A1848C3F}"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EFDB0745-71F4-4BEA-AE0E-DF495B544F15}" type="datetimeFigureOut">
              <a:rPr lang="en-US"/>
              <a:pPr>
                <a:defRPr/>
              </a:pPr>
              <a:t>5/1/2014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DB92552-1687-4EB3-9A7F-C4DD15506C28}"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BED9BC49-00C7-4877-BC2A-6C758D4BF0E5}" type="datetimeFigureOut">
              <a:rPr lang="en-US"/>
              <a:pPr>
                <a:defRPr/>
              </a:pPr>
              <a:t>5/1/2014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3AA5443C-5379-4B8C-B1E2-B24D70C6EA38}"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6D9FE617-014C-49E8-B361-0F905EDBE07B}" type="datetimeFigureOut">
              <a:rPr lang="en-US"/>
              <a:pPr>
                <a:defRPr/>
              </a:pPr>
              <a:t>5/1/2014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A174728F-2BC4-4646-BAED-E159B88FAE2E}"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2C905EE-C320-43BD-BC35-65570C6444F9}" type="datetimeFigureOut">
              <a:rPr lang="en-US"/>
              <a:pPr>
                <a:defRPr/>
              </a:pPr>
              <a:t>5/1/2014</a:t>
            </a:fld>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76B73CEE-8AFE-447C-A382-C48811FC01E1}"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a:defRPr/>
            </a:pPr>
            <a:fld id="{00F1A394-5911-46FA-9781-331804670656}" type="datetimeFigureOut">
              <a:rPr lang="en-US"/>
              <a:pPr>
                <a:defRPr/>
              </a:pPr>
              <a:t>5/1/2014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AF13BE2D-AC19-4188-8BCB-B47A78F5926B}"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7A8C2C61-8C76-4C4C-85FA-CCDA4A5F5566}" type="datetimeFigureOut">
              <a:rPr lang="en-US"/>
              <a:pPr>
                <a:defRPr/>
              </a:pPr>
              <a:t>5/1/2014</a:t>
            </a:fld>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1E99036E-B251-4865-BF37-45E790603B14}"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3"/>
          <p:cNvSpPr>
            <a:spLocks noGrp="1"/>
          </p:cNvSpPr>
          <p:nvPr>
            <p:ph type="dt" sz="half" idx="10"/>
          </p:nvPr>
        </p:nvSpPr>
        <p:spPr/>
        <p:txBody>
          <a:bodyPr/>
          <a:lstStyle>
            <a:lvl1pPr>
              <a:defRPr/>
            </a:lvl1pPr>
          </a:lstStyle>
          <a:p>
            <a:pPr>
              <a:defRPr/>
            </a:pPr>
            <a:fld id="{7C22649A-9B4B-4DA1-B5CB-E8928335EC26}" type="datetimeFigureOut">
              <a:rPr lang="en-US"/>
              <a:pPr>
                <a:defRPr/>
              </a:pPr>
              <a:t>5/1/2014</a:t>
            </a:fld>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400E5919-8497-4675-A026-FB852DF3FD06}"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6D31F2A-1A65-43AC-A4AE-24A81A579CAB}" type="datetimeFigureOut">
              <a:rPr lang="en-US"/>
              <a:pPr>
                <a:defRPr/>
              </a:pPr>
              <a:t>5/1/2014</a:t>
            </a:fld>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D2651CBE-17E1-4C57-BF12-2C819D948E30}"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54AA889-DE82-48BE-A78D-93886A9E8E9C}" type="datetimeFigureOut">
              <a:rPr lang="en-US"/>
              <a:pPr>
                <a:defRPr/>
              </a:pPr>
              <a:t>5/1/2014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8AF2D4F0-2E11-42BF-9CB8-59B2AB3EE01C}"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0B0783C-0C6E-478F-AEC2-3CEAFE331CFB}" type="datetimeFigureOut">
              <a:rPr lang="en-US"/>
              <a:pPr>
                <a:defRPr/>
              </a:pPr>
              <a:t>5/1/2014</a:t>
            </a:fld>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58354FA2-0CC7-4D5D-9C53-34287C3CAD22}"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US" smtClean="0"/>
          </a:p>
        </p:txBody>
      </p:sp>
      <p:sp>
        <p:nvSpPr>
          <p:cNvPr id="921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0D6094-EB08-42D9-9121-D832D403DC02}" type="datetimeFigureOut">
              <a:rPr lang="en-US"/>
              <a:pPr>
                <a:defRPr/>
              </a:pPr>
              <a:t>5/1/2014</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428C2E-F37C-498F-9131-5AED9A00C53E}"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sg.uqam.ca/"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www.uqam.ca/" TargetMode="External"/><Relationship Id="rId4" Type="http://schemas.openxmlformats.org/officeDocument/2006/relationships/hyperlink" Target="http://www.phdadm.esg.uqam.ca/"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1.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10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0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57.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10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0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58.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2.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3.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hyperlink" Target="http://www.phdadm.esg.uqam.c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www.esg.uqam.ca/" TargetMode="External"/><Relationship Id="rId13" Type="http://schemas.openxmlformats.org/officeDocument/2006/relationships/image" Target="../media/image4.png"/><Relationship Id="rId3" Type="http://schemas.openxmlformats.org/officeDocument/2006/relationships/notesSlide" Target="../notesSlides/notesSlide24.xml"/><Relationship Id="rId7" Type="http://schemas.openxmlformats.org/officeDocument/2006/relationships/hyperlink" Target="Fiabilit&#233;%20du%20QP.docx" TargetMode="Externa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Th&#232;se%20compl&#232;te,%20version%20remise%202.docx" TargetMode="External"/><Relationship Id="rId11" Type="http://schemas.openxmlformats.org/officeDocument/2006/relationships/image" Target="../media/image6.png"/><Relationship Id="rId5" Type="http://schemas.openxmlformats.org/officeDocument/2006/relationships/hyperlink" Target="QUESTIONNAIRE%20PURIFI&#201;.docx" TargetMode="External"/><Relationship Id="rId10" Type="http://schemas.openxmlformats.org/officeDocument/2006/relationships/hyperlink" Target="http://www.uqam.ca/" TargetMode="External"/><Relationship Id="rId4" Type="http://schemas.openxmlformats.org/officeDocument/2006/relationships/hyperlink" Target="Questionnaire%20th&#233;orique.docx" TargetMode="External"/><Relationship Id="rId9" Type="http://schemas.openxmlformats.org/officeDocument/2006/relationships/image" Target="../media/image5.png"/><Relationship Id="rId14" Type="http://schemas.openxmlformats.org/officeDocument/2006/relationships/package" Target="../embeddings/Document_Microsoft_Office_Word5.docx"/></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6.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7.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8.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1.xml"/><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hyperlink" Target="http://www.uqam.ca/" TargetMode="External"/><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package" Target="../embeddings/Document_Microsoft_Office_Word9.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package" Target="../embeddings/Document_Microsoft_Office_Word10.doc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hyperlink" Target="http://www.uqam.ca/" TargetMode="External"/><Relationship Id="rId11" Type="http://schemas.openxmlformats.org/officeDocument/2006/relationships/image" Target="../media/image21.emf"/><Relationship Id="rId5" Type="http://schemas.openxmlformats.org/officeDocument/2006/relationships/image" Target="../media/image5.png"/><Relationship Id="rId10" Type="http://schemas.openxmlformats.org/officeDocument/2006/relationships/package" Target="../embeddings/Document_Microsoft_Office_Word11.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3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hyperlink" Target="http://www.uqam.ca/" TargetMode="External"/><Relationship Id="rId11" Type="http://schemas.openxmlformats.org/officeDocument/2006/relationships/package" Target="../embeddings/Document_Microsoft_Office_Word13.docx"/><Relationship Id="rId5" Type="http://schemas.openxmlformats.org/officeDocument/2006/relationships/image" Target="../media/image5.png"/><Relationship Id="rId10" Type="http://schemas.openxmlformats.org/officeDocument/2006/relationships/package" Target="../embeddings/Document_Microsoft_Office_Word12.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hyperlink" Target="http://www.uqam.ca/" TargetMode="External"/><Relationship Id="rId11" Type="http://schemas.openxmlformats.org/officeDocument/2006/relationships/image" Target="../media/image26.tiff"/><Relationship Id="rId5" Type="http://schemas.openxmlformats.org/officeDocument/2006/relationships/image" Target="../media/image5.png"/><Relationship Id="rId10" Type="http://schemas.openxmlformats.org/officeDocument/2006/relationships/package" Target="../embeddings/Document_Microsoft_Office_Word14.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15.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28.png"/></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package" Target="../embeddings/Document_Microsoft_Office_Word17.docx"/><Relationship Id="rId4" Type="http://schemas.openxmlformats.org/officeDocument/2006/relationships/package" Target="../embeddings/Document_Microsoft_Office_Word16.docx"/></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7.xml"/><Relationship Id="rId7" Type="http://schemas.openxmlformats.org/officeDocument/2006/relationships/image" Target="../media/image6.png"/><Relationship Id="rId12" Type="http://schemas.openxmlformats.org/officeDocument/2006/relationships/package" Target="../embeddings/Document_Microsoft_Office_Word18.docx"/><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hyperlink" Target="http://www.uqam.ca/" TargetMode="External"/><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package" Target="../embeddings/Document_Microsoft_Office_Word19.docx"/><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package" Target="../embeddings/Document_Microsoft_Office_Word20.docx"/></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21.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22.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5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5.xml"/><Relationship Id="rId7" Type="http://schemas.openxmlformats.org/officeDocument/2006/relationships/image" Target="../media/image6.png"/><Relationship Id="rId12" Type="http://schemas.openxmlformats.org/officeDocument/2006/relationships/package" Target="../embeddings/Document_Microsoft_Office_Word23.docx"/><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hyperlink" Target="http://www.uqam.ca/" TargetMode="External"/><Relationship Id="rId11" Type="http://schemas.openxmlformats.org/officeDocument/2006/relationships/image" Target="../media/image42.png"/><Relationship Id="rId5" Type="http://schemas.openxmlformats.org/officeDocument/2006/relationships/image" Target="../media/image5.png"/><Relationship Id="rId10" Type="http://schemas.openxmlformats.org/officeDocument/2006/relationships/image" Target="../media/image41.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24.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5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7.xml"/><Relationship Id="rId7" Type="http://schemas.openxmlformats.org/officeDocument/2006/relationships/image" Target="../media/image6.png"/><Relationship Id="rId12" Type="http://schemas.openxmlformats.org/officeDocument/2006/relationships/package" Target="../embeddings/Document_Microsoft_Office_Word25.docx"/><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hyperlink" Target="http://www.uqam.ca/" TargetMode="External"/><Relationship Id="rId11" Type="http://schemas.openxmlformats.org/officeDocument/2006/relationships/image" Target="../media/image46.png"/><Relationship Id="rId5" Type="http://schemas.openxmlformats.org/officeDocument/2006/relationships/image" Target="../media/image5.png"/><Relationship Id="rId10" Type="http://schemas.openxmlformats.org/officeDocument/2006/relationships/image" Target="../media/image45.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8.xml"/><Relationship Id="rId7" Type="http://schemas.openxmlformats.org/officeDocument/2006/relationships/image" Target="../media/image6.png"/><Relationship Id="rId12" Type="http://schemas.openxmlformats.org/officeDocument/2006/relationships/package" Target="../embeddings/Document_Microsoft_Office_Word26.docx"/><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hyperlink" Target="http://www.uqam.ca/" TargetMode="External"/><Relationship Id="rId11" Type="http://schemas.openxmlformats.org/officeDocument/2006/relationships/image" Target="../media/image49.png"/><Relationship Id="rId5" Type="http://schemas.openxmlformats.org/officeDocument/2006/relationships/image" Target="../media/image5.png"/><Relationship Id="rId10" Type="http://schemas.openxmlformats.org/officeDocument/2006/relationships/image" Target="../media/image48.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59.xml"/><Relationship Id="rId7" Type="http://schemas.openxmlformats.org/officeDocument/2006/relationships/image" Target="../media/image6.png"/><Relationship Id="rId12" Type="http://schemas.openxmlformats.org/officeDocument/2006/relationships/package" Target="../embeddings/Document_Microsoft_Office_Word27.docx"/><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hyperlink" Target="http://www.uqam.ca/" TargetMode="External"/><Relationship Id="rId11" Type="http://schemas.openxmlformats.org/officeDocument/2006/relationships/image" Target="../media/image52.png"/><Relationship Id="rId5" Type="http://schemas.openxmlformats.org/officeDocument/2006/relationships/image" Target="../media/image5.png"/><Relationship Id="rId10" Type="http://schemas.openxmlformats.org/officeDocument/2006/relationships/image" Target="../media/image51.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esg.uqam.c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28.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1.xml"/><Relationship Id="rId7" Type="http://schemas.openxmlformats.org/officeDocument/2006/relationships/image" Target="../media/image6.png"/><Relationship Id="rId12" Type="http://schemas.openxmlformats.org/officeDocument/2006/relationships/package" Target="../embeddings/Document_Microsoft_Office_Word29.docx"/><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hyperlink" Target="http://www.uqam.ca/" TargetMode="External"/><Relationship Id="rId11" Type="http://schemas.openxmlformats.org/officeDocument/2006/relationships/image" Target="../media/image56.png"/><Relationship Id="rId5" Type="http://schemas.openxmlformats.org/officeDocument/2006/relationships/image" Target="../media/image5.png"/><Relationship Id="rId10" Type="http://schemas.openxmlformats.org/officeDocument/2006/relationships/image" Target="../media/image55.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2.xml"/><Relationship Id="rId7" Type="http://schemas.openxmlformats.org/officeDocument/2006/relationships/image" Target="../media/image6.png"/><Relationship Id="rId12" Type="http://schemas.openxmlformats.org/officeDocument/2006/relationships/package" Target="../embeddings/Document_Microsoft_Office_Word30.docx"/><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hyperlink" Target="http://www.uqam.ca/" TargetMode="External"/><Relationship Id="rId11" Type="http://schemas.openxmlformats.org/officeDocument/2006/relationships/image" Target="../media/image59.png"/><Relationship Id="rId5" Type="http://schemas.openxmlformats.org/officeDocument/2006/relationships/image" Target="../media/image5.png"/><Relationship Id="rId10" Type="http://schemas.openxmlformats.org/officeDocument/2006/relationships/image" Target="../media/image58.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3.xml"/><Relationship Id="rId7" Type="http://schemas.openxmlformats.org/officeDocument/2006/relationships/image" Target="../media/image6.png"/><Relationship Id="rId12" Type="http://schemas.openxmlformats.org/officeDocument/2006/relationships/package" Target="../embeddings/Document_Microsoft_Office_Word31.docx"/><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hyperlink" Target="http://www.uqam.ca/" TargetMode="External"/><Relationship Id="rId11" Type="http://schemas.openxmlformats.org/officeDocument/2006/relationships/image" Target="../media/image62.png"/><Relationship Id="rId5" Type="http://schemas.openxmlformats.org/officeDocument/2006/relationships/image" Target="../media/image5.png"/><Relationship Id="rId10" Type="http://schemas.openxmlformats.org/officeDocument/2006/relationships/image" Target="../media/image61.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4.xml"/><Relationship Id="rId7" Type="http://schemas.openxmlformats.org/officeDocument/2006/relationships/image" Target="../media/image6.png"/><Relationship Id="rId12" Type="http://schemas.openxmlformats.org/officeDocument/2006/relationships/package" Target="../embeddings/Document_Microsoft_Office_Word32.docx"/><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hyperlink" Target="http://www.uqam.ca/" TargetMode="External"/><Relationship Id="rId11" Type="http://schemas.openxmlformats.org/officeDocument/2006/relationships/image" Target="../media/image65.png"/><Relationship Id="rId5" Type="http://schemas.openxmlformats.org/officeDocument/2006/relationships/image" Target="../media/image5.png"/><Relationship Id="rId10" Type="http://schemas.openxmlformats.org/officeDocument/2006/relationships/image" Target="../media/image64.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5.xml"/><Relationship Id="rId7" Type="http://schemas.openxmlformats.org/officeDocument/2006/relationships/image" Target="../media/image6.png"/><Relationship Id="rId12" Type="http://schemas.openxmlformats.org/officeDocument/2006/relationships/package" Target="../embeddings/Document_Microsoft_Office_Word33.docx"/><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hyperlink" Target="http://www.uqam.ca/" TargetMode="External"/><Relationship Id="rId11" Type="http://schemas.openxmlformats.org/officeDocument/2006/relationships/image" Target="../media/image68.png"/><Relationship Id="rId5" Type="http://schemas.openxmlformats.org/officeDocument/2006/relationships/image" Target="../media/image5.png"/><Relationship Id="rId10" Type="http://schemas.openxmlformats.org/officeDocument/2006/relationships/image" Target="../media/image67.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34.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7.xml"/><Relationship Id="rId7" Type="http://schemas.openxmlformats.org/officeDocument/2006/relationships/image" Target="../media/image6.png"/><Relationship Id="rId12" Type="http://schemas.openxmlformats.org/officeDocument/2006/relationships/package" Target="../embeddings/Document_Microsoft_Office_Word35.docx"/><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hyperlink" Target="http://www.uqam.ca/" TargetMode="External"/><Relationship Id="rId11" Type="http://schemas.openxmlformats.org/officeDocument/2006/relationships/image" Target="../media/image72.png"/><Relationship Id="rId5" Type="http://schemas.openxmlformats.org/officeDocument/2006/relationships/image" Target="../media/image5.png"/><Relationship Id="rId10" Type="http://schemas.openxmlformats.org/officeDocument/2006/relationships/image" Target="../media/image71.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8.xml"/><Relationship Id="rId7" Type="http://schemas.openxmlformats.org/officeDocument/2006/relationships/image" Target="../media/image6.png"/><Relationship Id="rId12" Type="http://schemas.openxmlformats.org/officeDocument/2006/relationships/package" Target="../embeddings/Document_Microsoft_Office_Word36.docx"/><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hyperlink" Target="http://www.uqam.ca/" TargetMode="External"/><Relationship Id="rId11" Type="http://schemas.openxmlformats.org/officeDocument/2006/relationships/image" Target="../media/image75.png"/><Relationship Id="rId5" Type="http://schemas.openxmlformats.org/officeDocument/2006/relationships/image" Target="../media/image5.png"/><Relationship Id="rId10" Type="http://schemas.openxmlformats.org/officeDocument/2006/relationships/image" Target="../media/image74.png"/><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6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6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37.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esg.uqam.ca/"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7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38.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7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7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39.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7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74.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0.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7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7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1.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7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82.emf"/></Relationships>
</file>

<file path=ppt/slides/_rels/slide8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83.emf"/></Relationships>
</file>

<file path=ppt/slides/_rels/slide8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 Id="rId9" Type="http://schemas.openxmlformats.org/officeDocument/2006/relationships/image" Target="../media/image84.emf"/></Relationships>
</file>

<file path=ppt/slides/_rels/slide8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8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2.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8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8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3.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8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8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4.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8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hyperlink" Target="http://www.uqam.ca/" TargetMode="External"/><Relationship Id="rId11" Type="http://schemas.openxmlformats.org/officeDocument/2006/relationships/package" Target="../embeddings/Document_Microsoft_Office_Word46.docx"/><Relationship Id="rId5" Type="http://schemas.openxmlformats.org/officeDocument/2006/relationships/image" Target="../media/image5.png"/><Relationship Id="rId10" Type="http://schemas.openxmlformats.org/officeDocument/2006/relationships/package" Target="../embeddings/Document_Microsoft_Office_Word45.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7.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8.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49.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hyperlink" Target="http://www.uqam.ca/" TargetMode="External"/><Relationship Id="rId11" Type="http://schemas.openxmlformats.org/officeDocument/2006/relationships/package" Target="../embeddings/Document_Microsoft_Office_Word51.docx"/><Relationship Id="rId5" Type="http://schemas.openxmlformats.org/officeDocument/2006/relationships/image" Target="../media/image5.png"/><Relationship Id="rId10" Type="http://schemas.openxmlformats.org/officeDocument/2006/relationships/package" Target="../embeddings/Document_Microsoft_Office_Word50.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esg.uqam.ca/" TargetMode="External"/><Relationship Id="rId7"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www.uqam.ca/" TargetMode="External"/><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hyperlink" Target="http://www.uqam.ca/" TargetMode="External"/><Relationship Id="rId11" Type="http://schemas.openxmlformats.org/officeDocument/2006/relationships/package" Target="../embeddings/Document_Microsoft_Office_Word53.docx"/><Relationship Id="rId5" Type="http://schemas.openxmlformats.org/officeDocument/2006/relationships/image" Target="../media/image5.png"/><Relationship Id="rId10" Type="http://schemas.openxmlformats.org/officeDocument/2006/relationships/package" Target="../embeddings/Document_Microsoft_Office_Word52.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54.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9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hyperlink" Target="http://www.uqam.ca/" TargetMode="External"/><Relationship Id="rId5" Type="http://schemas.openxmlformats.org/officeDocument/2006/relationships/image" Target="../media/image5.png"/><Relationship Id="rId10" Type="http://schemas.openxmlformats.org/officeDocument/2006/relationships/package" Target="../embeddings/Document_Microsoft_Office_Word55.docx"/><Relationship Id="rId4" Type="http://schemas.openxmlformats.org/officeDocument/2006/relationships/hyperlink" Target="http://www.esg.uqam.ca/" TargetMode="External"/><Relationship Id="rId9" Type="http://schemas.openxmlformats.org/officeDocument/2006/relationships/image" Target="../media/image4.png"/></Relationships>
</file>

<file path=ppt/slides/_rels/slide9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8.xml"/><Relationship Id="rId7" Type="http://schemas.openxmlformats.org/officeDocument/2006/relationships/hyperlink" Target="http://www.uqam.ca/" TargetMode="External"/><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5.png"/><Relationship Id="rId5" Type="http://schemas.openxmlformats.org/officeDocument/2006/relationships/hyperlink" Target="http://www.esg.uqam.ca/" TargetMode="External"/><Relationship Id="rId10" Type="http://schemas.openxmlformats.org/officeDocument/2006/relationships/image" Target="../media/image4.png"/><Relationship Id="rId4" Type="http://schemas.openxmlformats.org/officeDocument/2006/relationships/package" Target="../embeddings/Document_Microsoft_Office_Word56.docx"/><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banniereContenu"/>
          <p:cNvPicPr>
            <a:picLocks noChangeAspect="1" noChangeArrowheads="1"/>
          </p:cNvPicPr>
          <p:nvPr/>
        </p:nvPicPr>
        <p:blipFill>
          <a:blip r:embed="rId3" cstate="print"/>
          <a:srcRect/>
          <a:stretch>
            <a:fillRect/>
          </a:stretch>
        </p:blipFill>
        <p:spPr bwMode="auto">
          <a:xfrm>
            <a:off x="0" y="404664"/>
            <a:ext cx="9144000" cy="762000"/>
          </a:xfrm>
          <a:prstGeom prst="rect">
            <a:avLst/>
          </a:prstGeom>
          <a:noFill/>
          <a:ln w="9525">
            <a:noFill/>
            <a:miter lim="800000"/>
            <a:headEnd/>
            <a:tailEnd/>
          </a:ln>
        </p:spPr>
      </p:pic>
      <p:pic>
        <p:nvPicPr>
          <p:cNvPr id="10243" name="Picture 11" descr="Doctorat en administration (Ph. D.)">
            <a:hlinkClick r:id="rId4"/>
          </p:cNvPr>
          <p:cNvPicPr>
            <a:picLocks noChangeAspect="1" noChangeArrowheads="1"/>
          </p:cNvPicPr>
          <p:nvPr/>
        </p:nvPicPr>
        <p:blipFill>
          <a:blip r:embed="rId5" cstate="print"/>
          <a:srcRect/>
          <a:stretch>
            <a:fillRect/>
          </a:stretch>
        </p:blipFill>
        <p:spPr bwMode="auto">
          <a:xfrm>
            <a:off x="1" y="-27384"/>
            <a:ext cx="9144000" cy="328309"/>
          </a:xfrm>
          <a:prstGeom prst="rect">
            <a:avLst/>
          </a:prstGeom>
          <a:noFill/>
          <a:ln w="9525">
            <a:noFill/>
            <a:miter lim="800000"/>
            <a:headEnd/>
            <a:tailEnd/>
          </a:ln>
        </p:spPr>
      </p:pic>
      <p:pic>
        <p:nvPicPr>
          <p:cNvPr id="10244" name="Picture 13" descr="menuImage"/>
          <p:cNvPicPr>
            <a:picLocks noChangeAspect="1" noChangeArrowheads="1"/>
          </p:cNvPicPr>
          <p:nvPr/>
        </p:nvPicPr>
        <p:blipFill>
          <a:blip r:embed="rId6" cstate="print"/>
          <a:srcRect/>
          <a:stretch>
            <a:fillRect/>
          </a:stretch>
        </p:blipFill>
        <p:spPr bwMode="auto">
          <a:xfrm>
            <a:off x="7358063" y="4857750"/>
            <a:ext cx="1785937" cy="1071563"/>
          </a:xfrm>
          <a:prstGeom prst="rect">
            <a:avLst/>
          </a:prstGeom>
          <a:noFill/>
          <a:ln w="9525">
            <a:noFill/>
            <a:miter lim="800000"/>
            <a:headEnd/>
            <a:tailEnd/>
          </a:ln>
        </p:spPr>
      </p:pic>
      <p:pic>
        <p:nvPicPr>
          <p:cNvPr id="10245" name="Picture 15" descr="menuLogo"/>
          <p:cNvPicPr>
            <a:picLocks noChangeAspect="1" noChangeArrowheads="1"/>
          </p:cNvPicPr>
          <p:nvPr/>
        </p:nvPicPr>
        <p:blipFill>
          <a:blip r:embed="rId7" cstate="print"/>
          <a:srcRect/>
          <a:stretch>
            <a:fillRect/>
          </a:stretch>
        </p:blipFill>
        <p:spPr bwMode="auto">
          <a:xfrm>
            <a:off x="7286625" y="5643563"/>
            <a:ext cx="2000250" cy="1071562"/>
          </a:xfrm>
          <a:prstGeom prst="rect">
            <a:avLst/>
          </a:prstGeom>
          <a:noFill/>
          <a:ln w="9525">
            <a:noFill/>
            <a:miter lim="800000"/>
            <a:headEnd/>
            <a:tailEnd/>
          </a:ln>
        </p:spPr>
      </p:pic>
      <p:pic>
        <p:nvPicPr>
          <p:cNvPr id="10246" name="Picture 4" descr="ESG - École des sciences de la gestion">
            <a:hlinkClick r:id="rId8" tooltip="ESG - École des sciences de la gestion"/>
          </p:cNvPr>
          <p:cNvPicPr>
            <a:picLocks noChangeAspect="1" noChangeArrowheads="1"/>
          </p:cNvPicPr>
          <p:nvPr/>
        </p:nvPicPr>
        <p:blipFill>
          <a:blip r:embed="rId9" cstate="print"/>
          <a:srcRect/>
          <a:stretch>
            <a:fillRect/>
          </a:stretch>
        </p:blipFill>
        <p:spPr bwMode="auto">
          <a:xfrm>
            <a:off x="0" y="5949950"/>
            <a:ext cx="923925" cy="647700"/>
          </a:xfrm>
          <a:prstGeom prst="rect">
            <a:avLst/>
          </a:prstGeom>
          <a:noFill/>
          <a:ln w="9525">
            <a:noFill/>
            <a:miter lim="800000"/>
            <a:headEnd/>
            <a:tailEnd/>
          </a:ln>
        </p:spPr>
      </p:pic>
      <p:pic>
        <p:nvPicPr>
          <p:cNvPr id="10247" name="Picture 5" descr="UQAM - Université du Québec à Montréal">
            <a:hlinkClick r:id="rId10" tooltip="UQAM - Université du Québec à Montréal"/>
          </p:cNvPr>
          <p:cNvPicPr>
            <a:picLocks noChangeAspect="1" noChangeArrowheads="1"/>
          </p:cNvPicPr>
          <p:nvPr/>
        </p:nvPicPr>
        <p:blipFill>
          <a:blip r:embed="rId11" cstate="print"/>
          <a:srcRect/>
          <a:stretch>
            <a:fillRect/>
          </a:stretch>
        </p:blipFill>
        <p:spPr bwMode="auto">
          <a:xfrm>
            <a:off x="1116013" y="5949950"/>
            <a:ext cx="923925" cy="647700"/>
          </a:xfrm>
          <a:prstGeom prst="rect">
            <a:avLst/>
          </a:prstGeom>
          <a:noFill/>
          <a:ln w="9525">
            <a:noFill/>
            <a:miter lim="800000"/>
            <a:headEnd/>
            <a:tailEnd/>
          </a:ln>
        </p:spPr>
      </p:pic>
      <p:sp>
        <p:nvSpPr>
          <p:cNvPr id="10248" name="ZoneTexte 9"/>
          <p:cNvSpPr txBox="1">
            <a:spLocks noChangeArrowheads="1"/>
          </p:cNvSpPr>
          <p:nvPr/>
        </p:nvSpPr>
        <p:spPr bwMode="auto">
          <a:xfrm>
            <a:off x="1907704" y="4217601"/>
            <a:ext cx="6552728" cy="1754326"/>
          </a:xfrm>
          <a:prstGeom prst="rect">
            <a:avLst/>
          </a:prstGeom>
          <a:noFill/>
          <a:ln w="9525">
            <a:noFill/>
            <a:miter lim="800000"/>
            <a:headEnd/>
            <a:tailEnd/>
          </a:ln>
        </p:spPr>
        <p:txBody>
          <a:bodyPr wrap="square">
            <a:spAutoFit/>
          </a:bodyPr>
          <a:lstStyle/>
          <a:p>
            <a:r>
              <a:rPr lang="fr-FR" sz="1200" b="1" dirty="0" smtClean="0">
                <a:solidFill>
                  <a:srgbClr val="FF0000"/>
                </a:solidFill>
              </a:rPr>
              <a:t>Préparée par </a:t>
            </a:r>
            <a:r>
              <a:rPr lang="fr-FR" sz="1200" b="1" dirty="0" smtClean="0"/>
              <a:t>:</a:t>
            </a:r>
            <a:r>
              <a:rPr lang="fr-FR" sz="1200" dirty="0" smtClean="0"/>
              <a:t> Boudjemaa Amroune, (ESG UQÀM)</a:t>
            </a:r>
            <a:endParaRPr lang="fr-CA" sz="1200" dirty="0" smtClean="0"/>
          </a:p>
          <a:p>
            <a:r>
              <a:rPr lang="fr-FR" sz="1200" b="1" dirty="0" smtClean="0"/>
              <a:t> </a:t>
            </a:r>
            <a:endParaRPr lang="fr-CA" sz="1200" dirty="0" smtClean="0"/>
          </a:p>
          <a:p>
            <a:r>
              <a:rPr lang="fr-FR" sz="1200" b="1" dirty="0" smtClean="0">
                <a:solidFill>
                  <a:srgbClr val="FF0000"/>
                </a:solidFill>
              </a:rPr>
              <a:t>Jury d’examen</a:t>
            </a:r>
          </a:p>
          <a:p>
            <a:endParaRPr lang="fr-CA" sz="1200" dirty="0" smtClean="0">
              <a:solidFill>
                <a:srgbClr val="FF0000"/>
              </a:solidFill>
            </a:endParaRPr>
          </a:p>
          <a:p>
            <a:r>
              <a:rPr lang="fr-FR" sz="1200" b="1" dirty="0" smtClean="0"/>
              <a:t>   Monsieur </a:t>
            </a:r>
            <a:r>
              <a:rPr lang="fr-FR" sz="1200" dirty="0" err="1" smtClean="0"/>
              <a:t>Cataldo</a:t>
            </a:r>
            <a:r>
              <a:rPr lang="fr-FR" sz="1200" dirty="0" smtClean="0"/>
              <a:t> </a:t>
            </a:r>
            <a:r>
              <a:rPr lang="fr-FR" sz="1200" dirty="0" err="1" smtClean="0"/>
              <a:t>Zuccaro</a:t>
            </a:r>
            <a:r>
              <a:rPr lang="fr-FR" sz="1200" b="1" dirty="0" smtClean="0"/>
              <a:t>, </a:t>
            </a:r>
            <a:r>
              <a:rPr lang="fr-FR" sz="1200" dirty="0" err="1" smtClean="0"/>
              <a:t>Ph.D</a:t>
            </a:r>
            <a:r>
              <a:rPr lang="fr-FR" sz="1200" dirty="0" smtClean="0"/>
              <a:t>.  (UQÀM),  </a:t>
            </a:r>
            <a:r>
              <a:rPr lang="fr-FR" sz="1200" b="1" dirty="0" smtClean="0"/>
              <a:t>Président du jury</a:t>
            </a:r>
          </a:p>
          <a:p>
            <a:r>
              <a:rPr lang="fr-FR" sz="1200" b="1" dirty="0" smtClean="0"/>
              <a:t>   Monsieur </a:t>
            </a:r>
            <a:r>
              <a:rPr lang="fr-FR" sz="1200" dirty="0" smtClean="0"/>
              <a:t>Younes Ben Slimane, </a:t>
            </a:r>
            <a:r>
              <a:rPr lang="fr-FR" sz="1200" dirty="0" err="1" smtClean="0"/>
              <a:t>Ph.D</a:t>
            </a:r>
            <a:r>
              <a:rPr lang="fr-FR" sz="1200" dirty="0" smtClean="0"/>
              <a:t>. (York </a:t>
            </a:r>
            <a:r>
              <a:rPr lang="fr-FR" sz="1200" dirty="0" err="1" smtClean="0"/>
              <a:t>University</a:t>
            </a:r>
            <a:r>
              <a:rPr lang="fr-FR" sz="1200" b="1" dirty="0" smtClean="0"/>
              <a:t>) Examinateur externe</a:t>
            </a:r>
            <a:endParaRPr lang="fr-CA" sz="1200" b="1" dirty="0" smtClean="0"/>
          </a:p>
          <a:p>
            <a:r>
              <a:rPr lang="fr-FR" sz="1200" b="1" dirty="0" smtClean="0"/>
              <a:t>   Monsieur </a:t>
            </a:r>
            <a:r>
              <a:rPr lang="fr-FR" sz="1200" dirty="0" smtClean="0"/>
              <a:t>Prosper Bernard, </a:t>
            </a:r>
            <a:r>
              <a:rPr lang="fr-FR" sz="1200" dirty="0" err="1" smtClean="0"/>
              <a:t>Ph.D</a:t>
            </a:r>
            <a:r>
              <a:rPr lang="fr-FR" sz="1200" dirty="0" smtClean="0"/>
              <a:t>. (UQÀM), </a:t>
            </a:r>
            <a:r>
              <a:rPr lang="fr-FR" sz="1200" b="1" dirty="0" smtClean="0"/>
              <a:t>Superviseur</a:t>
            </a:r>
            <a:r>
              <a:rPr lang="fr-FR" sz="1200" dirty="0" smtClean="0"/>
              <a:t> </a:t>
            </a:r>
            <a:endParaRPr lang="fr-CA" sz="1200" dirty="0" smtClean="0"/>
          </a:p>
          <a:p>
            <a:r>
              <a:rPr lang="fr-FR" sz="1200" b="1" dirty="0" smtClean="0"/>
              <a:t>   Monsieur </a:t>
            </a:r>
            <a:r>
              <a:rPr lang="fr-FR" sz="1200" dirty="0" smtClean="0"/>
              <a:t>Michel Plaisent, </a:t>
            </a:r>
            <a:r>
              <a:rPr lang="fr-FR" sz="1200" dirty="0" err="1" smtClean="0"/>
              <a:t>Ph.D</a:t>
            </a:r>
            <a:r>
              <a:rPr lang="fr-FR" sz="1200" dirty="0" smtClean="0"/>
              <a:t>. ( QÀM), </a:t>
            </a:r>
            <a:r>
              <a:rPr lang="fr-FR" sz="1200" b="1" dirty="0" smtClean="0"/>
              <a:t>Examinateu</a:t>
            </a:r>
            <a:r>
              <a:rPr lang="fr-FR" sz="1200" dirty="0" smtClean="0"/>
              <a:t>r </a:t>
            </a:r>
            <a:endParaRPr lang="fr-CA" sz="1200" dirty="0" smtClean="0"/>
          </a:p>
          <a:p>
            <a:r>
              <a:rPr lang="fr-FR" sz="1200" b="1" dirty="0" smtClean="0"/>
              <a:t>   Monsieur </a:t>
            </a:r>
            <a:r>
              <a:rPr lang="fr-FR" sz="1200" dirty="0" smtClean="0"/>
              <a:t>Taieb Hafsi, </a:t>
            </a:r>
            <a:r>
              <a:rPr lang="fr-FR" sz="1200" dirty="0" err="1" smtClean="0"/>
              <a:t>Ph.D</a:t>
            </a:r>
            <a:r>
              <a:rPr lang="fr-FR" sz="1200" dirty="0" smtClean="0"/>
              <a:t>. (HEC), </a:t>
            </a:r>
            <a:r>
              <a:rPr lang="fr-FR" sz="1200" b="1" dirty="0" smtClean="0"/>
              <a:t>Examinateur </a:t>
            </a:r>
            <a:endParaRPr lang="fr-CA" b="1" i="1" dirty="0">
              <a:solidFill>
                <a:srgbClr val="CC0000"/>
              </a:solidFill>
              <a:latin typeface="Calibri" pitchFamily="34" charset="0"/>
            </a:endParaRPr>
          </a:p>
        </p:txBody>
      </p:sp>
      <p:sp>
        <p:nvSpPr>
          <p:cNvPr id="2059" name="Espace réservé du numéro de diapositive 11"/>
          <p:cNvSpPr>
            <a:spLocks noGrp="1"/>
          </p:cNvSpPr>
          <p:nvPr>
            <p:ph type="sldNum" sz="quarter" idx="12"/>
          </p:nvPr>
        </p:nvSpPr>
        <p:spPr/>
        <p:txBody>
          <a:bodyPr/>
          <a:lstStyle/>
          <a:p>
            <a:fld id="{9F8C693D-E4AF-4DB7-B7B3-C5813EB06B65}" type="slidenum">
              <a:rPr lang="fr-CA" smtClean="0"/>
              <a:pPr/>
              <a:t>1</a:t>
            </a:fld>
            <a:endParaRPr lang="fr-CA"/>
          </a:p>
        </p:txBody>
      </p:sp>
      <p:sp>
        <p:nvSpPr>
          <p:cNvPr id="14" name="ZoneTexte 20"/>
          <p:cNvSpPr txBox="1">
            <a:spLocks noChangeArrowheads="1"/>
          </p:cNvSpPr>
          <p:nvPr/>
        </p:nvSpPr>
        <p:spPr bwMode="auto">
          <a:xfrm>
            <a:off x="857250" y="1412776"/>
            <a:ext cx="7429500" cy="584200"/>
          </a:xfrm>
          <a:prstGeom prst="rect">
            <a:avLst/>
          </a:prstGeom>
          <a:noFill/>
          <a:ln w="9525">
            <a:noFill/>
            <a:miter lim="800000"/>
            <a:headEnd/>
            <a:tailEnd/>
          </a:ln>
        </p:spPr>
        <p:txBody>
          <a:bodyPr>
            <a:spAutoFit/>
          </a:bodyPr>
          <a:lstStyle/>
          <a:p>
            <a:pPr algn="ctr" fontAlgn="auto">
              <a:spcBef>
                <a:spcPts val="0"/>
              </a:spcBef>
              <a:spcAft>
                <a:spcPts val="0"/>
              </a:spcAft>
              <a:defRPr/>
            </a:pPr>
            <a:r>
              <a:rPr lang="fr-CA" sz="3200" b="1" i="1" dirty="0" smtClean="0">
                <a:solidFill>
                  <a:srgbClr val="FF0000"/>
                </a:solidFill>
                <a:latin typeface="Algerian" pitchFamily="82" charset="0"/>
                <a:ea typeface="+mj-ea"/>
                <a:cs typeface="+mj-cs"/>
              </a:rPr>
              <a:t>THÈSE intitulée</a:t>
            </a:r>
            <a:endParaRPr lang="en-US" sz="4400" b="1" i="1" dirty="0">
              <a:solidFill>
                <a:srgbClr val="FF0000"/>
              </a:solidFill>
              <a:latin typeface="Algerian" pitchFamily="82" charset="0"/>
              <a:ea typeface="+mj-ea"/>
              <a:cs typeface="+mj-cs"/>
            </a:endParaRPr>
          </a:p>
        </p:txBody>
      </p:sp>
      <p:sp>
        <p:nvSpPr>
          <p:cNvPr id="10251" name="ZoneTexte 18"/>
          <p:cNvSpPr txBox="1">
            <a:spLocks noChangeArrowheads="1"/>
          </p:cNvSpPr>
          <p:nvPr/>
        </p:nvSpPr>
        <p:spPr bwMode="auto">
          <a:xfrm>
            <a:off x="539552" y="1985352"/>
            <a:ext cx="8424936" cy="2523768"/>
          </a:xfrm>
          <a:prstGeom prst="rect">
            <a:avLst/>
          </a:prstGeom>
          <a:noFill/>
          <a:ln w="9525">
            <a:noFill/>
            <a:miter lim="800000"/>
            <a:headEnd/>
            <a:tailEnd/>
          </a:ln>
        </p:spPr>
        <p:txBody>
          <a:bodyPr wrap="square">
            <a:spAutoFit/>
          </a:bodyPr>
          <a:lstStyle/>
          <a:p>
            <a:pPr algn="ctr"/>
            <a:endParaRPr lang="fr-FR" sz="2800" b="1" dirty="0" smtClean="0">
              <a:solidFill>
                <a:srgbClr val="0308E7"/>
              </a:solidFill>
              <a:latin typeface="Algerian" pitchFamily="82" charset="0"/>
            </a:endParaRPr>
          </a:p>
          <a:p>
            <a:pPr algn="ctr"/>
            <a:r>
              <a:rPr lang="fr-CA" sz="2800" b="1" i="1" dirty="0" smtClean="0">
                <a:solidFill>
                  <a:srgbClr val="0000FF"/>
                </a:solidFill>
                <a:latin typeface="+mj-lt"/>
              </a:rPr>
              <a:t>Impact des programmes de mise à niveau sur la performance de la PME dans un environnement ouvert et intense: cas de l’Algérie</a:t>
            </a:r>
          </a:p>
          <a:p>
            <a:pPr algn="ctr"/>
            <a:endParaRPr lang="fr-CA" sz="2800" b="1" dirty="0" smtClean="0">
              <a:solidFill>
                <a:srgbClr val="0000FF"/>
              </a:solidFill>
              <a:latin typeface="+mj-lt"/>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428625" y="836712"/>
            <a:ext cx="8031807" cy="3384376"/>
            <a:chOff x="793" y="1298"/>
            <a:chExt cx="3538" cy="1497"/>
          </a:xfrm>
        </p:grpSpPr>
        <p:sp>
          <p:nvSpPr>
            <p:cNvPr id="29703"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29704"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29705"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077" name="ZoneTexte 20"/>
          <p:cNvSpPr txBox="1">
            <a:spLocks noChangeArrowheads="1"/>
          </p:cNvSpPr>
          <p:nvPr/>
        </p:nvSpPr>
        <p:spPr bwMode="auto">
          <a:xfrm>
            <a:off x="1785938" y="211138"/>
            <a:ext cx="5643562" cy="646112"/>
          </a:xfrm>
          <a:prstGeom prst="rect">
            <a:avLst/>
          </a:prstGeom>
          <a:noFill/>
          <a:ln w="9525">
            <a:noFill/>
            <a:miter lim="800000"/>
            <a:headEnd/>
            <a:tailEnd/>
          </a:ln>
        </p:spPr>
        <p:txBody>
          <a:bodyPr>
            <a:spAutoFit/>
          </a:bodyPr>
          <a:lstStyle/>
          <a:p>
            <a:pPr algn="ctr"/>
            <a:r>
              <a:rPr lang="fr-CA" sz="3600" b="1" i="1" dirty="0">
                <a:solidFill>
                  <a:srgbClr val="0308E7"/>
                </a:solidFill>
                <a:latin typeface="Franklin Gothic Demi" pitchFamily="34" charset="0"/>
              </a:rPr>
              <a:t>Objectifs de la recherche </a:t>
            </a:r>
            <a:endParaRPr lang="en-US" sz="3600" b="1" i="1" dirty="0">
              <a:solidFill>
                <a:srgbClr val="0308E7"/>
              </a:solidFill>
              <a:latin typeface="Franklin Gothic Demi" pitchFamily="34" charset="0"/>
            </a:endParaRPr>
          </a:p>
        </p:txBody>
      </p:sp>
      <p:sp>
        <p:nvSpPr>
          <p:cNvPr id="28678" name="Espace réservé du numéro de diapositive 18"/>
          <p:cNvSpPr>
            <a:spLocks noGrp="1"/>
          </p:cNvSpPr>
          <p:nvPr>
            <p:ph type="sldNum" sz="quarter" idx="12"/>
          </p:nvPr>
        </p:nvSpPr>
        <p:spPr/>
        <p:txBody>
          <a:bodyPr/>
          <a:lstStyle/>
          <a:p>
            <a:pPr>
              <a:defRPr/>
            </a:pPr>
            <a:fld id="{ED4580D5-5ACD-4336-A8FB-D22D641FDCBC}" type="slidenum">
              <a:rPr lang="fr-CA" smtClean="0">
                <a:latin typeface="Arial" charset="0"/>
              </a:rPr>
              <a:pPr>
                <a:defRPr/>
              </a:pPr>
              <a:t>10</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308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308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308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308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308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308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3074" name="Object 21"/>
          <p:cNvGraphicFramePr>
            <a:graphicFrameLocks noChangeAspect="1"/>
          </p:cNvGraphicFramePr>
          <p:nvPr/>
        </p:nvGraphicFramePr>
        <p:xfrm>
          <a:off x="463550" y="1139825"/>
          <a:ext cx="8394700" cy="5313511"/>
        </p:xfrm>
        <a:graphic>
          <a:graphicData uri="http://schemas.openxmlformats.org/presentationml/2006/ole">
            <p:oleObj spid="_x0000_s106498" name="Document" r:id="rId10" imgW="7759113" imgH="5981607"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539552"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100</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8" name="ZoneTexte 17"/>
          <p:cNvSpPr txBox="1"/>
          <p:nvPr/>
        </p:nvSpPr>
        <p:spPr>
          <a:xfrm>
            <a:off x="755576" y="980728"/>
            <a:ext cx="8388424" cy="4785926"/>
          </a:xfrm>
          <a:prstGeom prst="rect">
            <a:avLst/>
          </a:prstGeom>
          <a:noFill/>
        </p:spPr>
        <p:txBody>
          <a:bodyPr wrap="square" rtlCol="0">
            <a:spAutoFit/>
          </a:bodyPr>
          <a:lstStyle/>
          <a:p>
            <a:r>
              <a:rPr lang="fr-CA" sz="1700" b="1" dirty="0" smtClean="0"/>
              <a:t>Hypothèse 4: appropriation de la méthode des équations structurelles « MES »</a:t>
            </a:r>
          </a:p>
          <a:p>
            <a:endParaRPr lang="fr-CA" dirty="0" smtClean="0"/>
          </a:p>
          <a:p>
            <a:pPr marL="355600" indent="-355600">
              <a:buClr>
                <a:srgbClr val="FF0000"/>
              </a:buClr>
              <a:buFont typeface="Wingdings" pitchFamily="2" charset="2"/>
              <a:buChar char="§"/>
            </a:pPr>
            <a:r>
              <a:rPr lang="fr-CA" dirty="0" smtClean="0"/>
              <a:t>La vérification des hypothèses par les MES est en croissance continue</a:t>
            </a:r>
          </a:p>
          <a:p>
            <a:pPr marL="355600" indent="-355600">
              <a:buClr>
                <a:srgbClr val="FF0000"/>
              </a:buClr>
              <a:buFont typeface="Wingdings" pitchFamily="2" charset="2"/>
              <a:buChar char="§"/>
            </a:pPr>
            <a:r>
              <a:rPr lang="fr-CA" dirty="0" smtClean="0"/>
              <a:t>Technique statistique de deuxième génération</a:t>
            </a:r>
          </a:p>
          <a:p>
            <a:pPr marL="355600" indent="-355600">
              <a:buClr>
                <a:srgbClr val="FF0000"/>
              </a:buClr>
              <a:buFont typeface="Wingdings" pitchFamily="2" charset="2"/>
              <a:buChar char="§"/>
            </a:pPr>
            <a:r>
              <a:rPr lang="fr-CA" dirty="0" smtClean="0"/>
              <a:t>Détourne les problèmes de la normalité et de la multi-colinéarité </a:t>
            </a:r>
          </a:p>
          <a:p>
            <a:pPr marL="355600" indent="-355600">
              <a:buClr>
                <a:srgbClr val="FF0000"/>
              </a:buClr>
              <a:buFont typeface="Wingdings" pitchFamily="2" charset="2"/>
              <a:buChar char="§"/>
            </a:pPr>
            <a:r>
              <a:rPr lang="fr-CA" dirty="0" smtClean="0"/>
              <a:t>Prend en considération des erreurs de mesure afin d’avoir des coefficients moins biaisés</a:t>
            </a:r>
          </a:p>
          <a:p>
            <a:pPr marL="355600" indent="-355600">
              <a:buClr>
                <a:srgbClr val="FF0000"/>
              </a:buClr>
              <a:buFont typeface="Wingdings" pitchFamily="2" charset="2"/>
              <a:buChar char="§"/>
            </a:pPr>
            <a:r>
              <a:rPr lang="fr-CA" dirty="0" smtClean="0"/>
              <a:t>Convenable aux modèles complexes</a:t>
            </a:r>
          </a:p>
          <a:p>
            <a:pPr marL="355600" indent="-355600">
              <a:buClr>
                <a:srgbClr val="FF0000"/>
              </a:buClr>
              <a:buFont typeface="Wingdings" pitchFamily="2" charset="2"/>
              <a:buChar char="§"/>
            </a:pPr>
            <a:r>
              <a:rPr lang="fr-CA" dirty="0" smtClean="0"/>
              <a:t>Plus appropriée aux échelles de mesure continue</a:t>
            </a:r>
          </a:p>
          <a:p>
            <a:pPr marL="355600" indent="-355600">
              <a:buClr>
                <a:srgbClr val="FF0000"/>
              </a:buClr>
              <a:buFont typeface="Wingdings" pitchFamily="2" charset="2"/>
              <a:buChar char="§"/>
            </a:pPr>
            <a:r>
              <a:rPr lang="fr-CA" dirty="0" smtClean="0"/>
              <a:t>Plus appropriée avec les variables latentes</a:t>
            </a:r>
          </a:p>
          <a:p>
            <a:pPr marL="355600" indent="-355600">
              <a:buClr>
                <a:srgbClr val="FF0000"/>
              </a:buClr>
              <a:buFont typeface="Wingdings" pitchFamily="2" charset="2"/>
              <a:buChar char="§"/>
            </a:pPr>
            <a:r>
              <a:rPr lang="fr-CA" dirty="0" smtClean="0"/>
              <a:t>Traite plusieurs variables dépendantes à la fois versus la régression hiérarchique</a:t>
            </a:r>
          </a:p>
          <a:p>
            <a:pPr marL="355600" indent="-355600" algn="just">
              <a:buClr>
                <a:srgbClr val="FF0000"/>
              </a:buClr>
              <a:buFont typeface="Wingdings" pitchFamily="2" charset="2"/>
              <a:buChar char="§"/>
            </a:pPr>
            <a:r>
              <a:rPr lang="fr-CA" dirty="0" smtClean="0"/>
              <a:t>Des études comme : Jaccard et Wan (1995), </a:t>
            </a:r>
            <a:r>
              <a:rPr lang="fr-CA" dirty="0" err="1" smtClean="0"/>
              <a:t>Holmbeck</a:t>
            </a:r>
            <a:r>
              <a:rPr lang="fr-CA" dirty="0" smtClean="0"/>
              <a:t> (1997), </a:t>
            </a:r>
            <a:r>
              <a:rPr lang="fr-CA" dirty="0" err="1" smtClean="0"/>
              <a:t>Cortinats</a:t>
            </a:r>
            <a:r>
              <a:rPr lang="fr-CA" dirty="0" smtClean="0"/>
              <a:t> et al. (2001), </a:t>
            </a:r>
            <a:r>
              <a:rPr lang="fr-CA" dirty="0" err="1" smtClean="0"/>
              <a:t>Moulder</a:t>
            </a:r>
            <a:r>
              <a:rPr lang="fr-CA" dirty="0" smtClean="0"/>
              <a:t> et </a:t>
            </a:r>
            <a:r>
              <a:rPr lang="fr-CA" dirty="0" err="1" smtClean="0"/>
              <a:t>Algina</a:t>
            </a:r>
            <a:r>
              <a:rPr lang="fr-CA" dirty="0" smtClean="0"/>
              <a:t> (2002) et </a:t>
            </a:r>
            <a:r>
              <a:rPr lang="fr-CA" dirty="0" err="1" smtClean="0"/>
              <a:t>Shrout</a:t>
            </a:r>
            <a:r>
              <a:rPr lang="fr-CA" dirty="0" smtClean="0"/>
              <a:t> et </a:t>
            </a:r>
            <a:r>
              <a:rPr lang="fr-CA" dirty="0" err="1" smtClean="0"/>
              <a:t>Bolger</a:t>
            </a:r>
            <a:r>
              <a:rPr lang="fr-CA" dirty="0" smtClean="0"/>
              <a:t> (2002</a:t>
            </a:r>
            <a:r>
              <a:rPr lang="fr-CA" dirty="0" smtClean="0"/>
              <a:t>), El </a:t>
            </a:r>
            <a:r>
              <a:rPr lang="fr-CA" dirty="0" err="1" smtClean="0"/>
              <a:t>Akremi</a:t>
            </a:r>
            <a:r>
              <a:rPr lang="fr-CA" dirty="0" smtClean="0"/>
              <a:t> (2005) </a:t>
            </a:r>
            <a:r>
              <a:rPr lang="fr-CA" dirty="0" smtClean="0"/>
              <a:t>soutiennent que les MES améliorent les analyses des rôles modérateurs.</a:t>
            </a:r>
          </a:p>
          <a:p>
            <a:pPr marL="355600" indent="-355600">
              <a:buClr>
                <a:srgbClr val="FF0000"/>
              </a:buClr>
              <a:buFont typeface="Wingdings" pitchFamily="2" charset="2"/>
              <a:buChar char="§"/>
            </a:pPr>
            <a:r>
              <a:rPr lang="fr-CA" dirty="0" smtClean="0"/>
              <a:t>Ses résultats sont crédibles</a:t>
            </a:r>
            <a:endParaRPr lang="fr-CA" dirty="0"/>
          </a:p>
        </p:txBody>
      </p:sp>
      <p:sp>
        <p:nvSpPr>
          <p:cNvPr id="19" name="ZoneTexte 20"/>
          <p:cNvSpPr txBox="1">
            <a:spLocks noChangeArrowheads="1"/>
          </p:cNvSpPr>
          <p:nvPr/>
        </p:nvSpPr>
        <p:spPr bwMode="auto">
          <a:xfrm>
            <a:off x="1835696" y="-23"/>
            <a:ext cx="6336704" cy="738664"/>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 </a:t>
            </a:r>
            <a:r>
              <a:rPr lang="fr-FR" sz="2400" b="1" i="1" dirty="0" smtClean="0">
                <a:solidFill>
                  <a:srgbClr val="C00000"/>
                </a:solidFill>
                <a:latin typeface="Franklin Gothic Demi" pitchFamily="34" charset="0"/>
              </a:rPr>
              <a:t>H4</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endParaRPr lang="en-US" b="1" dirty="0">
              <a:solidFill>
                <a:srgbClr val="0308E7"/>
              </a:solidFill>
            </a:endParaRPr>
          </a:p>
        </p:txBody>
      </p:sp>
    </p:spTree>
  </p:cSld>
  <p:clrMapOvr>
    <a:masterClrMapping/>
  </p:clrMapOvr>
  <p:transition>
    <p:wipe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539552"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101</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860162" name="Object 2"/>
          <p:cNvGraphicFramePr>
            <a:graphicFrameLocks noChangeAspect="1"/>
          </p:cNvGraphicFramePr>
          <p:nvPr/>
        </p:nvGraphicFramePr>
        <p:xfrm>
          <a:off x="1331640" y="1225104"/>
          <a:ext cx="6408712" cy="4868192"/>
        </p:xfrm>
        <a:graphic>
          <a:graphicData uri="http://schemas.openxmlformats.org/presentationml/2006/ole">
            <p:oleObj spid="_x0000_s860162" name="Document" r:id="rId10" imgW="5181540" imgH="4697454" progId="Word.Document.12">
              <p:embed/>
            </p:oleObj>
          </a:graphicData>
        </a:graphic>
      </p:graphicFrame>
      <p:sp>
        <p:nvSpPr>
          <p:cNvPr id="21" name="ZoneTexte 18"/>
          <p:cNvSpPr txBox="1">
            <a:spLocks noChangeArrowheads="1"/>
          </p:cNvSpPr>
          <p:nvPr/>
        </p:nvSpPr>
        <p:spPr bwMode="auto">
          <a:xfrm>
            <a:off x="2555776" y="188640"/>
            <a:ext cx="3096344" cy="338554"/>
          </a:xfrm>
          <a:prstGeom prst="rect">
            <a:avLst/>
          </a:prstGeom>
          <a:noFill/>
          <a:ln w="9525">
            <a:noFill/>
            <a:miter lim="800000"/>
            <a:headEnd/>
            <a:tailEnd/>
          </a:ln>
        </p:spPr>
        <p:txBody>
          <a:bodyPr wrap="square">
            <a:spAutoFit/>
          </a:bodyPr>
          <a:lstStyle/>
          <a:p>
            <a:pPr algn="ctr"/>
            <a:r>
              <a:rPr lang="fr-CA" sz="1600" b="1" dirty="0">
                <a:cs typeface="Aharoni" pitchFamily="2" charset="-79"/>
              </a:rPr>
              <a:t> </a:t>
            </a:r>
            <a:r>
              <a:rPr lang="fr-CA" sz="1600" b="1" dirty="0" smtClean="0">
                <a:solidFill>
                  <a:srgbClr val="0000CC"/>
                </a:solidFill>
                <a:latin typeface="+mj-lt"/>
              </a:rPr>
              <a:t>INDICES D’AJUSTEMENTS</a:t>
            </a:r>
            <a:endParaRPr lang="en-US" dirty="0">
              <a:solidFill>
                <a:srgbClr val="0000CC"/>
              </a:solidFill>
              <a:latin typeface="+mj-lt"/>
            </a:endParaRPr>
          </a:p>
        </p:txBody>
      </p:sp>
    </p:spTree>
  </p:cSld>
  <p:clrMapOvr>
    <a:masterClrMapping/>
  </p:clrMapOvr>
  <p:transition>
    <p:wipe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539552"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102</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4343" name="ZoneTexte 18"/>
          <p:cNvSpPr txBox="1">
            <a:spLocks noChangeArrowheads="1"/>
          </p:cNvSpPr>
          <p:nvPr/>
        </p:nvSpPr>
        <p:spPr bwMode="auto">
          <a:xfrm>
            <a:off x="2555776" y="188640"/>
            <a:ext cx="3096344" cy="338554"/>
          </a:xfrm>
          <a:prstGeom prst="rect">
            <a:avLst/>
          </a:prstGeom>
          <a:noFill/>
          <a:ln w="9525">
            <a:noFill/>
            <a:miter lim="800000"/>
            <a:headEnd/>
            <a:tailEnd/>
          </a:ln>
        </p:spPr>
        <p:txBody>
          <a:bodyPr wrap="square">
            <a:spAutoFit/>
          </a:bodyPr>
          <a:lstStyle/>
          <a:p>
            <a:pPr algn="ctr"/>
            <a:r>
              <a:rPr lang="fr-CA" sz="1600" b="1" dirty="0">
                <a:cs typeface="Aharoni" pitchFamily="2" charset="-79"/>
              </a:rPr>
              <a:t> </a:t>
            </a:r>
            <a:r>
              <a:rPr lang="fr-CA" sz="1600" b="1" dirty="0" smtClean="0">
                <a:solidFill>
                  <a:srgbClr val="0000CC"/>
                </a:solidFill>
                <a:latin typeface="+mj-lt"/>
              </a:rPr>
              <a:t>INDICES D’AJUSTEMENTS</a:t>
            </a:r>
            <a:endParaRPr lang="en-US" dirty="0">
              <a:solidFill>
                <a:srgbClr val="0000CC"/>
              </a:solidFill>
              <a:latin typeface="+mj-lt"/>
            </a:endParaRPr>
          </a:p>
        </p:txBody>
      </p:sp>
      <p:graphicFrame>
        <p:nvGraphicFramePr>
          <p:cNvPr id="861186" name="Object 2"/>
          <p:cNvGraphicFramePr>
            <a:graphicFrameLocks noChangeAspect="1"/>
          </p:cNvGraphicFramePr>
          <p:nvPr/>
        </p:nvGraphicFramePr>
        <p:xfrm>
          <a:off x="971600" y="1412777"/>
          <a:ext cx="7056784" cy="4320480"/>
        </p:xfrm>
        <a:graphic>
          <a:graphicData uri="http://schemas.openxmlformats.org/presentationml/2006/ole">
            <p:oleObj spid="_x0000_s861186" name="Document" r:id="rId10" imgW="5181540" imgH="2671016" progId="Word.Document.12">
              <p:embed/>
            </p:oleObj>
          </a:graphicData>
        </a:graphic>
      </p:graphicFrame>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900113" y="1484313"/>
            <a:ext cx="7162800" cy="5029200"/>
          </a:xfrm>
          <a:prstGeom prst="rect">
            <a:avLst/>
          </a:prstGeom>
          <a:noFill/>
          <a:ln w="9525">
            <a:noFill/>
            <a:miter lim="800000"/>
            <a:headEnd/>
            <a:tailEnd/>
          </a:ln>
        </p:spPr>
        <p:txBody>
          <a:bodyPr anchor="ctr" anchorCtr="1"/>
          <a:lstStyle/>
          <a:p>
            <a:pPr algn="ctr"/>
            <a:r>
              <a:rPr lang="fr-CA" sz="4400">
                <a:solidFill>
                  <a:schemeClr val="tx2"/>
                </a:solidFill>
              </a:rPr>
              <a:t/>
            </a:r>
            <a:br>
              <a:rPr lang="fr-CA" sz="4400">
                <a:solidFill>
                  <a:schemeClr val="tx2"/>
                </a:solidFill>
              </a:rPr>
            </a:br>
            <a:r>
              <a:rPr lang="fr-CA" sz="2800">
                <a:solidFill>
                  <a:srgbClr val="A50021"/>
                </a:solidFill>
              </a:rPr>
              <a:t/>
            </a:r>
            <a:br>
              <a:rPr lang="fr-CA" sz="2800">
                <a:solidFill>
                  <a:srgbClr val="A50021"/>
                </a:solidFill>
              </a:rPr>
            </a:br>
            <a:r>
              <a:rPr lang="fr-CA" sz="2800">
                <a:solidFill>
                  <a:srgbClr val="A50021"/>
                </a:solidFill>
              </a:rPr>
              <a:t/>
            </a:r>
            <a:br>
              <a:rPr lang="fr-CA" sz="2800">
                <a:solidFill>
                  <a:srgbClr val="A50021"/>
                </a:solidFill>
              </a:rPr>
            </a:br>
            <a:r>
              <a:rPr lang="fr-CA" sz="4400">
                <a:solidFill>
                  <a:schemeClr val="tx2"/>
                </a:solidFill>
              </a:rPr>
              <a:t/>
            </a:r>
            <a:br>
              <a:rPr lang="fr-CA" sz="4400">
                <a:solidFill>
                  <a:schemeClr val="tx2"/>
                </a:solidFill>
              </a:rPr>
            </a:br>
            <a:endParaRPr lang="fr-CA" sz="2000">
              <a:solidFill>
                <a:schemeClr val="tx2"/>
              </a:solidFill>
            </a:endParaRPr>
          </a:p>
        </p:txBody>
      </p:sp>
      <p:grpSp>
        <p:nvGrpSpPr>
          <p:cNvPr id="2" name="Group 12"/>
          <p:cNvGrpSpPr>
            <a:grpSpLocks/>
          </p:cNvGrpSpPr>
          <p:nvPr/>
        </p:nvGrpSpPr>
        <p:grpSpPr bwMode="auto">
          <a:xfrm>
            <a:off x="214313" y="785813"/>
            <a:ext cx="8643937" cy="2571179"/>
            <a:chOff x="793" y="1298"/>
            <a:chExt cx="3538" cy="1497"/>
          </a:xfrm>
        </p:grpSpPr>
        <p:sp>
          <p:nvSpPr>
            <p:cNvPr id="30732" name="Line 13"/>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3" name="Line 14"/>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4" name="AutoShape 15"/>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grpSp>
        <p:nvGrpSpPr>
          <p:cNvPr id="3" name="Group 16"/>
          <p:cNvGrpSpPr>
            <a:grpSpLocks/>
          </p:cNvGrpSpPr>
          <p:nvPr/>
        </p:nvGrpSpPr>
        <p:grpSpPr bwMode="auto">
          <a:xfrm>
            <a:off x="500062" y="2420888"/>
            <a:ext cx="8320410" cy="4104456"/>
            <a:chOff x="793" y="1298"/>
            <a:chExt cx="3538" cy="1497"/>
          </a:xfrm>
        </p:grpSpPr>
        <p:sp>
          <p:nvSpPr>
            <p:cNvPr id="30729" name="Line 17"/>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0" name="Line 18"/>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0731" name="AutoShape 19"/>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0485" name="ZoneTexte 24"/>
          <p:cNvSpPr txBox="1">
            <a:spLocks noChangeArrowheads="1"/>
          </p:cNvSpPr>
          <p:nvPr/>
        </p:nvSpPr>
        <p:spPr bwMode="auto">
          <a:xfrm>
            <a:off x="2071688" y="142875"/>
            <a:ext cx="5236616" cy="584775"/>
          </a:xfrm>
          <a:prstGeom prst="rect">
            <a:avLst/>
          </a:prstGeom>
          <a:noFill/>
          <a:ln w="9525">
            <a:noFill/>
            <a:miter lim="800000"/>
            <a:headEnd/>
            <a:tailEnd/>
          </a:ln>
        </p:spPr>
        <p:txBody>
          <a:bodyPr wrap="square">
            <a:spAutoFit/>
          </a:bodyPr>
          <a:lstStyle/>
          <a:p>
            <a:pPr algn="ctr"/>
            <a:r>
              <a:rPr lang="fr-CA" sz="3200" b="1" i="1" dirty="0" smtClean="0">
                <a:solidFill>
                  <a:srgbClr val="0308E7"/>
                </a:solidFill>
                <a:latin typeface="Franklin Gothic Demi" pitchFamily="34" charset="0"/>
              </a:rPr>
              <a:t>Questions de la recherche </a:t>
            </a:r>
            <a:endParaRPr lang="en-US" sz="3200" b="1" i="1" dirty="0" smtClean="0">
              <a:solidFill>
                <a:srgbClr val="0308E7"/>
              </a:solidFill>
              <a:latin typeface="Franklin Gothic Demi" pitchFamily="34" charset="0"/>
            </a:endParaRPr>
          </a:p>
        </p:txBody>
      </p:sp>
      <p:sp>
        <p:nvSpPr>
          <p:cNvPr id="20486" name="ZoneTexte 23"/>
          <p:cNvSpPr txBox="1">
            <a:spLocks noChangeArrowheads="1"/>
          </p:cNvSpPr>
          <p:nvPr/>
        </p:nvSpPr>
        <p:spPr bwMode="auto">
          <a:xfrm>
            <a:off x="539552" y="1196753"/>
            <a:ext cx="8286750" cy="769441"/>
          </a:xfrm>
          <a:prstGeom prst="rect">
            <a:avLst/>
          </a:prstGeom>
          <a:noFill/>
          <a:ln w="9525">
            <a:noFill/>
            <a:miter lim="800000"/>
            <a:headEnd/>
            <a:tailEnd/>
          </a:ln>
        </p:spPr>
        <p:txBody>
          <a:bodyPr wrap="square">
            <a:spAutoFit/>
          </a:bodyPr>
          <a:lstStyle/>
          <a:p>
            <a:pPr algn="ctr"/>
            <a:r>
              <a:rPr lang="fr-CA" sz="2200" b="1" dirty="0" smtClean="0"/>
              <a:t>Quel est l’impact des programmes de mise à niveau sur la performance de l’entreprise: cas de la PME algérienne?</a:t>
            </a:r>
            <a:endParaRPr lang="fr-CA" sz="2200" dirty="0">
              <a:latin typeface="+mn-lt"/>
            </a:endParaRPr>
          </a:p>
        </p:txBody>
      </p:sp>
      <p:sp>
        <p:nvSpPr>
          <p:cNvPr id="20487" name="ZoneTexte 24"/>
          <p:cNvSpPr txBox="1">
            <a:spLocks noChangeArrowheads="1"/>
          </p:cNvSpPr>
          <p:nvPr/>
        </p:nvSpPr>
        <p:spPr bwMode="auto">
          <a:xfrm>
            <a:off x="755576" y="2852936"/>
            <a:ext cx="8136904" cy="3123932"/>
          </a:xfrm>
          <a:prstGeom prst="rect">
            <a:avLst/>
          </a:prstGeom>
          <a:noFill/>
          <a:ln w="9525">
            <a:noFill/>
            <a:miter lim="800000"/>
            <a:headEnd/>
            <a:tailEnd/>
          </a:ln>
        </p:spPr>
        <p:txBody>
          <a:bodyPr wrap="square">
            <a:spAutoFit/>
          </a:bodyPr>
          <a:lstStyle/>
          <a:p>
            <a:pPr algn="just">
              <a:lnSpc>
                <a:spcPct val="150000"/>
              </a:lnSpc>
            </a:pPr>
            <a:r>
              <a:rPr lang="fr-CA" sz="1400" dirty="0">
                <a:latin typeface="Calibri" pitchFamily="34" charset="0"/>
              </a:rPr>
              <a:t>De façon plus spécifique, notre recherche </a:t>
            </a:r>
            <a:r>
              <a:rPr lang="fr-CA" sz="1400" dirty="0" smtClean="0">
                <a:latin typeface="Calibri" pitchFamily="34" charset="0"/>
              </a:rPr>
              <a:t>vise à répondre aux questions suivantes :</a:t>
            </a:r>
          </a:p>
          <a:p>
            <a:pPr marL="342900" lvl="0" indent="-342900" algn="just">
              <a:buClr>
                <a:srgbClr val="FF0000"/>
              </a:buClr>
            </a:pPr>
            <a:endParaRPr lang="fr-CA" sz="1600" b="1" dirty="0" smtClean="0">
              <a:latin typeface="+mn-lt"/>
            </a:endParaRPr>
          </a:p>
          <a:p>
            <a:pPr marL="342900" lvl="0" indent="-342900" algn="just">
              <a:buClr>
                <a:srgbClr val="FF0000"/>
              </a:buClr>
              <a:buFont typeface="+mj-lt"/>
              <a:buAutoNum type="arabicPeriod"/>
            </a:pPr>
            <a:r>
              <a:rPr lang="fr-CA" sz="1600" b="1" dirty="0" smtClean="0">
                <a:latin typeface="+mn-lt"/>
              </a:rPr>
              <a:t>Quel est l’impact des programmes de mise à niveau sur la performance de l’entreprise : cas de la PME algérienne? </a:t>
            </a:r>
          </a:p>
          <a:p>
            <a:pPr marL="342900" indent="-342900" algn="just">
              <a:buClr>
                <a:srgbClr val="FF0000"/>
              </a:buClr>
              <a:buFont typeface="+mj-lt"/>
              <a:buAutoNum type="arabicPeriod"/>
            </a:pPr>
            <a:endParaRPr lang="fr-CA" sz="1600" b="1" dirty="0" smtClean="0">
              <a:latin typeface="+mn-lt"/>
            </a:endParaRPr>
          </a:p>
          <a:p>
            <a:pPr marL="342900" lvl="0" indent="-342900" algn="just">
              <a:buClr>
                <a:srgbClr val="FF0000"/>
              </a:buClr>
              <a:buFont typeface="+mj-lt"/>
              <a:buAutoNum type="arabicPeriod"/>
            </a:pPr>
            <a:r>
              <a:rPr lang="fr-CA" sz="1600" b="1" dirty="0" smtClean="0">
                <a:latin typeface="+mn-lt"/>
              </a:rPr>
              <a:t>Quel est l’impact des variables de l’environnement contextuel sur la relation entre les variables du programme de mise à niveau et les variables de la performance : cas de la PME algérienne ?</a:t>
            </a:r>
          </a:p>
          <a:p>
            <a:pPr marL="342900" indent="-342900" algn="just">
              <a:buClr>
                <a:srgbClr val="FF0000"/>
              </a:buClr>
            </a:pPr>
            <a:endParaRPr lang="fr-CA" sz="1600" b="1" dirty="0" smtClean="0">
              <a:latin typeface="+mn-lt"/>
            </a:endParaRPr>
          </a:p>
          <a:p>
            <a:pPr marL="342900" lvl="0" indent="-342900" algn="just">
              <a:buClr>
                <a:srgbClr val="FF0000"/>
              </a:buClr>
              <a:buFont typeface="+mj-lt"/>
              <a:buAutoNum type="arabicPeriod" startAt="3"/>
            </a:pPr>
            <a:r>
              <a:rPr lang="fr-CA" sz="1600" b="1" dirty="0" smtClean="0">
                <a:latin typeface="+mn-lt"/>
              </a:rPr>
              <a:t>Quels sont les facteurs clés de succès de l’entreprise mise à niveau et les facteurs clés de succès de l’environnement contextuel : cas de la PME algérienne? </a:t>
            </a:r>
            <a:endParaRPr lang="fr-CA" sz="1600" dirty="0" smtClean="0"/>
          </a:p>
          <a:p>
            <a:pPr marL="342900" indent="-342900" algn="just">
              <a:buClr>
                <a:srgbClr val="FF0000"/>
              </a:buClr>
            </a:pPr>
            <a:endParaRPr lang="fr-FR" sz="1600" b="1" dirty="0">
              <a:latin typeface="Agency FB" pitchFamily="34" charset="0"/>
            </a:endParaRPr>
          </a:p>
        </p:txBody>
      </p:sp>
      <p:sp>
        <p:nvSpPr>
          <p:cNvPr id="29704" name="Espace réservé du numéro de diapositive 23"/>
          <p:cNvSpPr>
            <a:spLocks noGrp="1"/>
          </p:cNvSpPr>
          <p:nvPr>
            <p:ph type="sldNum" sz="quarter" idx="12"/>
          </p:nvPr>
        </p:nvSpPr>
        <p:spPr/>
        <p:txBody>
          <a:bodyPr/>
          <a:lstStyle/>
          <a:p>
            <a:pPr>
              <a:defRPr/>
            </a:pPr>
            <a:fld id="{4E54CD94-566A-4B08-BEF5-EE1F95C89D3E}" type="slidenum">
              <a:rPr lang="fr-CA" smtClean="0">
                <a:latin typeface="Arial" charset="0"/>
              </a:rPr>
              <a:pPr>
                <a:defRPr/>
              </a:pPr>
              <a:t>11</a:t>
            </a:fld>
            <a:endParaRPr lang="fr-CA" dirty="0" smtClean="0">
              <a:latin typeface="Arial" charset="0"/>
            </a:endParaRPr>
          </a:p>
        </p:txBody>
      </p:sp>
      <p:grpSp>
        <p:nvGrpSpPr>
          <p:cNvPr id="4" name="Group 2"/>
          <p:cNvGrpSpPr>
            <a:grpSpLocks/>
          </p:cNvGrpSpPr>
          <p:nvPr/>
        </p:nvGrpSpPr>
        <p:grpSpPr bwMode="auto">
          <a:xfrm>
            <a:off x="-142875" y="5643563"/>
            <a:ext cx="928688" cy="1214437"/>
            <a:chOff x="4422" y="2840"/>
            <a:chExt cx="1316" cy="1480"/>
          </a:xfrm>
        </p:grpSpPr>
        <p:grpSp>
          <p:nvGrpSpPr>
            <p:cNvPr id="5" name="Group 3"/>
            <p:cNvGrpSpPr>
              <a:grpSpLocks/>
            </p:cNvGrpSpPr>
            <p:nvPr/>
          </p:nvGrpSpPr>
          <p:grpSpPr bwMode="auto">
            <a:xfrm>
              <a:off x="4422" y="2840"/>
              <a:ext cx="1217" cy="408"/>
              <a:chOff x="567" y="0"/>
              <a:chExt cx="1217" cy="408"/>
            </a:xfrm>
          </p:grpSpPr>
          <p:pic>
            <p:nvPicPr>
              <p:cNvPr id="2049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049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6" name="Group 6"/>
            <p:cNvGrpSpPr>
              <a:grpSpLocks/>
            </p:cNvGrpSpPr>
            <p:nvPr/>
          </p:nvGrpSpPr>
          <p:grpSpPr bwMode="auto">
            <a:xfrm>
              <a:off x="4604" y="3158"/>
              <a:ext cx="1134" cy="1162"/>
              <a:chOff x="567" y="3158"/>
              <a:chExt cx="1134" cy="1162"/>
            </a:xfrm>
          </p:grpSpPr>
          <p:pic>
            <p:nvPicPr>
              <p:cNvPr id="2049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049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049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049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3568" y="620688"/>
            <a:ext cx="7772400" cy="3627835"/>
          </a:xfrm>
        </p:spPr>
        <p:txBody>
          <a:bodyPr/>
          <a:lstStyle/>
          <a:p>
            <a:pPr>
              <a:spcBef>
                <a:spcPts val="0"/>
              </a:spcBef>
              <a:spcAft>
                <a:spcPts val="0"/>
              </a:spcAft>
            </a:pPr>
            <a:r>
              <a:rPr lang="fr-CA" b="1" dirty="0" smtClean="0">
                <a:solidFill>
                  <a:srgbClr val="C00000"/>
                </a:solidFill>
              </a:rPr>
              <a:t/>
            </a:r>
            <a:br>
              <a:rPr lang="fr-CA" b="1" dirty="0" smtClean="0">
                <a:solidFill>
                  <a:srgbClr val="C00000"/>
                </a:solidFill>
              </a:rPr>
            </a:br>
            <a:r>
              <a:rPr lang="fr-CA" b="1" dirty="0" smtClean="0">
                <a:solidFill>
                  <a:srgbClr val="C00000"/>
                </a:solidFill>
              </a:rPr>
              <a:t/>
            </a:r>
            <a:br>
              <a:rPr lang="fr-CA" b="1" dirty="0" smtClean="0">
                <a:solidFill>
                  <a:srgbClr val="C00000"/>
                </a:solidFill>
              </a:rPr>
            </a:br>
            <a:r>
              <a:rPr lang="fr-CA" b="1" dirty="0" smtClean="0">
                <a:solidFill>
                  <a:srgbClr val="C00000"/>
                </a:solidFill>
              </a:rPr>
              <a:t/>
            </a:r>
            <a:br>
              <a:rPr lang="fr-CA" b="1" dirty="0" smtClean="0">
                <a:solidFill>
                  <a:srgbClr val="C00000"/>
                </a:solidFill>
              </a:rPr>
            </a:br>
            <a:r>
              <a:rPr lang="fr-CA" b="1" dirty="0" smtClean="0">
                <a:solidFill>
                  <a:srgbClr val="C00000"/>
                </a:solidFill>
              </a:rPr>
              <a:t/>
            </a:r>
            <a:br>
              <a:rPr lang="fr-CA" b="1" dirty="0" smtClean="0">
                <a:solidFill>
                  <a:srgbClr val="C00000"/>
                </a:solidFill>
              </a:rPr>
            </a:br>
            <a:r>
              <a:rPr lang="fr-CA" b="1" dirty="0" smtClean="0">
                <a:solidFill>
                  <a:srgbClr val="C00000"/>
                </a:solidFill>
              </a:rPr>
              <a:t/>
            </a:r>
            <a:br>
              <a:rPr lang="fr-CA" b="1" dirty="0" smtClean="0">
                <a:solidFill>
                  <a:srgbClr val="C00000"/>
                </a:solidFill>
              </a:rPr>
            </a:br>
            <a:r>
              <a:rPr lang="fr-CA" b="1" dirty="0" smtClean="0">
                <a:solidFill>
                  <a:srgbClr val="C00000"/>
                </a:solidFill>
              </a:rPr>
              <a:t/>
            </a:r>
            <a:br>
              <a:rPr lang="fr-CA" b="1" dirty="0" smtClean="0">
                <a:solidFill>
                  <a:srgbClr val="C00000"/>
                </a:solidFill>
              </a:rPr>
            </a:br>
            <a:r>
              <a:rPr lang="fr-CA" sz="3600" b="1" dirty="0" smtClean="0">
                <a:solidFill>
                  <a:srgbClr val="C00000"/>
                </a:solidFill>
                <a:latin typeface="Algerian" pitchFamily="82" charset="0"/>
              </a:rPr>
              <a:t>LA MISE À NIVEAU,  </a:t>
            </a:r>
            <a:br>
              <a:rPr lang="fr-CA" sz="3600" b="1" dirty="0" smtClean="0">
                <a:solidFill>
                  <a:srgbClr val="C00000"/>
                </a:solidFill>
                <a:latin typeface="Algerian" pitchFamily="82" charset="0"/>
              </a:rPr>
            </a:br>
            <a:r>
              <a:rPr lang="fr-CA" sz="3600" b="1" dirty="0" smtClean="0">
                <a:solidFill>
                  <a:srgbClr val="C00000"/>
                </a:solidFill>
                <a:latin typeface="Algerian" pitchFamily="82" charset="0"/>
              </a:rPr>
              <a:t>L’ADAPTATION</a:t>
            </a:r>
            <a:br>
              <a:rPr lang="fr-CA" sz="3600" b="1" dirty="0" smtClean="0">
                <a:solidFill>
                  <a:srgbClr val="C00000"/>
                </a:solidFill>
                <a:latin typeface="Algerian" pitchFamily="82" charset="0"/>
              </a:rPr>
            </a:br>
            <a:r>
              <a:rPr lang="fr-CA" sz="3600" b="1" dirty="0" smtClean="0">
                <a:solidFill>
                  <a:srgbClr val="C00000"/>
                </a:solidFill>
                <a:latin typeface="Algerian" pitchFamily="82" charset="0"/>
              </a:rPr>
              <a:t>ET LA PERFORMANCE de la pme dans un environnement ouvert et intense: </a:t>
            </a:r>
            <a:r>
              <a:rPr lang="fr-CA" b="1" dirty="0" smtClean="0">
                <a:solidFill>
                  <a:srgbClr val="C00000"/>
                </a:solidFill>
                <a:latin typeface="Algerian" pitchFamily="82" charset="0"/>
              </a:rPr>
              <a:t/>
            </a:r>
            <a:br>
              <a:rPr lang="fr-CA" b="1" dirty="0" smtClean="0">
                <a:solidFill>
                  <a:srgbClr val="C00000"/>
                </a:solidFill>
                <a:latin typeface="Algerian" pitchFamily="82" charset="0"/>
              </a:rPr>
            </a:br>
            <a:r>
              <a:rPr lang="fr-CA" b="1" dirty="0" smtClean="0">
                <a:solidFill>
                  <a:srgbClr val="C00000"/>
                </a:solidFill>
                <a:latin typeface="Algerian" pitchFamily="82" charset="0"/>
              </a:rPr>
              <a:t/>
            </a:r>
            <a:br>
              <a:rPr lang="fr-CA" b="1" dirty="0" smtClean="0">
                <a:solidFill>
                  <a:srgbClr val="C00000"/>
                </a:solidFill>
                <a:latin typeface="Algerian" pitchFamily="82" charset="0"/>
              </a:rPr>
            </a:br>
            <a:r>
              <a:rPr lang="fr-CA" dirty="0" smtClean="0">
                <a:solidFill>
                  <a:srgbClr val="C00000"/>
                </a:solidFill>
                <a:latin typeface="Algerian" pitchFamily="82" charset="0"/>
              </a:rPr>
              <a:t>QU’EN SAVONS-NOUS ?</a:t>
            </a:r>
            <a:r>
              <a:rPr lang="fr-CA" b="1" dirty="0" smtClean="0">
                <a:solidFill>
                  <a:srgbClr val="C00000"/>
                </a:solidFill>
                <a:latin typeface="Algerian" pitchFamily="82" charset="0"/>
              </a:rPr>
              <a:t/>
            </a:r>
            <a:br>
              <a:rPr lang="fr-CA" b="1" dirty="0" smtClean="0">
                <a:solidFill>
                  <a:srgbClr val="C00000"/>
                </a:solidFill>
                <a:latin typeface="Algerian" pitchFamily="82" charset="0"/>
              </a:rPr>
            </a:br>
            <a:r>
              <a:rPr lang="fr-CA" b="1" dirty="0" smtClean="0">
                <a:solidFill>
                  <a:srgbClr val="C00000"/>
                </a:solidFill>
              </a:rPr>
              <a:t/>
            </a:r>
            <a:br>
              <a:rPr lang="fr-CA" b="1" dirty="0" smtClean="0">
                <a:solidFill>
                  <a:srgbClr val="C00000"/>
                </a:solidFill>
              </a:rPr>
            </a:br>
            <a:r>
              <a:rPr lang="fr-CA" b="1" dirty="0" smtClean="0">
                <a:solidFill>
                  <a:srgbClr val="C00000"/>
                </a:solidFill>
              </a:rPr>
              <a:t/>
            </a:r>
            <a:br>
              <a:rPr lang="fr-CA" b="1" dirty="0" smtClean="0">
                <a:solidFill>
                  <a:srgbClr val="C00000"/>
                </a:solidFill>
              </a:rPr>
            </a:br>
            <a:r>
              <a:rPr lang="fr-CA" b="1" dirty="0" smtClean="0">
                <a:solidFill>
                  <a:srgbClr val="C00000"/>
                </a:solidFill>
              </a:rPr>
              <a:t/>
            </a:r>
            <a:br>
              <a:rPr lang="fr-CA" b="1" dirty="0" smtClean="0">
                <a:solidFill>
                  <a:srgbClr val="C00000"/>
                </a:solidFill>
              </a:rPr>
            </a:br>
            <a:endParaRPr lang="fr-CA" b="1" dirty="0">
              <a:solidFill>
                <a:srgbClr val="C00000"/>
              </a:solidFill>
            </a:endParaRP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692696"/>
            <a:ext cx="8143875" cy="5040560"/>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13</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0" name="ZoneTexte 19"/>
          <p:cNvSpPr txBox="1"/>
          <p:nvPr/>
        </p:nvSpPr>
        <p:spPr>
          <a:xfrm>
            <a:off x="648072" y="1149707"/>
            <a:ext cx="8495928" cy="4662815"/>
          </a:xfrm>
          <a:prstGeom prst="rect">
            <a:avLst/>
          </a:prstGeom>
          <a:noFill/>
        </p:spPr>
        <p:txBody>
          <a:bodyPr wrap="square" rtlCol="0">
            <a:spAutoFit/>
          </a:bodyPr>
          <a:lstStyle/>
          <a:p>
            <a:endParaRPr lang="fr-CA" sz="1600" b="1" i="1" dirty="0" smtClean="0">
              <a:solidFill>
                <a:srgbClr val="0308E7"/>
              </a:solidFill>
              <a:latin typeface="Franklin Gothic Demi" pitchFamily="34" charset="0"/>
            </a:endParaRPr>
          </a:p>
          <a:p>
            <a:pPr>
              <a:spcBef>
                <a:spcPts val="1200"/>
              </a:spcBef>
              <a:spcAft>
                <a:spcPts val="0"/>
              </a:spcAft>
              <a:buClr>
                <a:srgbClr val="FF0000"/>
              </a:buClr>
              <a:buFont typeface="Wingdings" pitchFamily="2" charset="2"/>
              <a:buChar char="q"/>
            </a:pPr>
            <a:r>
              <a:rPr lang="fr-CA" sz="1600" b="1" dirty="0" smtClean="0">
                <a:solidFill>
                  <a:srgbClr val="0000FF"/>
                </a:solidFill>
                <a:latin typeface="Cambria" pitchFamily="18" charset="0"/>
              </a:rPr>
              <a:t>  </a:t>
            </a:r>
            <a:r>
              <a:rPr lang="fr-CA" sz="1600" b="1" i="1" dirty="0" smtClean="0">
                <a:solidFill>
                  <a:srgbClr val="0308E7"/>
                </a:solidFill>
                <a:latin typeface="Franklin Gothic Demi" pitchFamily="34" charset="0"/>
              </a:rPr>
              <a:t>Environnement ouvert : </a:t>
            </a:r>
            <a:r>
              <a:rPr lang="fr-CA" sz="1600" b="1" dirty="0" smtClean="0"/>
              <a:t> </a:t>
            </a:r>
          </a:p>
          <a:p>
            <a:pPr marL="712788" indent="-357188">
              <a:spcBef>
                <a:spcPts val="1200"/>
              </a:spcBef>
              <a:spcAft>
                <a:spcPts val="0"/>
              </a:spcAft>
              <a:buClr>
                <a:srgbClr val="FF0000"/>
              </a:buClr>
              <a:buFont typeface="Wingdings" pitchFamily="2" charset="2"/>
              <a:buChar char="v"/>
            </a:pPr>
            <a:r>
              <a:rPr lang="fr-CA" sz="1500" dirty="0" smtClean="0">
                <a:latin typeface="Cambria" pitchFamily="18" charset="0"/>
              </a:rPr>
              <a:t> « Les modèles de système ouvert soulignent les </a:t>
            </a:r>
            <a:r>
              <a:rPr lang="fr-CA" sz="1500" b="1" dirty="0" smtClean="0">
                <a:latin typeface="Cambria" pitchFamily="18" charset="0"/>
              </a:rPr>
              <a:t>liens réciproques</a:t>
            </a:r>
            <a:r>
              <a:rPr lang="fr-CA" sz="1500" dirty="0" smtClean="0">
                <a:latin typeface="Cambria" pitchFamily="18" charset="0"/>
              </a:rPr>
              <a:t> qui </a:t>
            </a:r>
            <a:r>
              <a:rPr lang="fr-CA" sz="1500" b="1" dirty="0" smtClean="0">
                <a:latin typeface="Cambria" pitchFamily="18" charset="0"/>
              </a:rPr>
              <a:t>lient </a:t>
            </a:r>
            <a:r>
              <a:rPr lang="fr-CA" sz="1500" dirty="0" smtClean="0">
                <a:latin typeface="Cambria" pitchFamily="18" charset="0"/>
              </a:rPr>
              <a:t>l'</a:t>
            </a:r>
            <a:r>
              <a:rPr lang="fr-CA" sz="1500" b="1" dirty="0" smtClean="0">
                <a:latin typeface="Cambria" pitchFamily="18" charset="0"/>
              </a:rPr>
              <a:t>organisation</a:t>
            </a:r>
            <a:r>
              <a:rPr lang="fr-CA" sz="1500" dirty="0" smtClean="0">
                <a:latin typeface="Cambria" pitchFamily="18" charset="0"/>
              </a:rPr>
              <a:t> avec ces </a:t>
            </a:r>
            <a:r>
              <a:rPr lang="fr-CA" sz="1500" b="1" dirty="0" smtClean="0">
                <a:latin typeface="Cambria" pitchFamily="18" charset="0"/>
              </a:rPr>
              <a:t>éléments externes</a:t>
            </a:r>
            <a:r>
              <a:rPr lang="fr-CA" sz="1500" dirty="0" smtClean="0">
                <a:latin typeface="Cambria" pitchFamily="18" charset="0"/>
              </a:rPr>
              <a:t> » </a:t>
            </a:r>
            <a:r>
              <a:rPr lang="fr-CA" sz="1500" b="1" dirty="0" smtClean="0">
                <a:solidFill>
                  <a:srgbClr val="FF0000"/>
                </a:solidFill>
                <a:latin typeface="Cambria" pitchFamily="18" charset="0"/>
              </a:rPr>
              <a:t>(Scott, 1981)</a:t>
            </a:r>
            <a:r>
              <a:rPr lang="fr-CA" sz="1500" dirty="0" smtClean="0">
                <a:solidFill>
                  <a:srgbClr val="FF0000"/>
                </a:solidFill>
                <a:latin typeface="Cambria" pitchFamily="18" charset="0"/>
              </a:rPr>
              <a:t>.</a:t>
            </a:r>
            <a:r>
              <a:rPr lang="fr-CA" sz="1500" b="1" dirty="0" smtClean="0">
                <a:latin typeface="+mj-lt"/>
              </a:rPr>
              <a:t> </a:t>
            </a:r>
          </a:p>
          <a:p>
            <a:pPr marL="712788" indent="-357188">
              <a:spcBef>
                <a:spcPts val="1200"/>
              </a:spcBef>
              <a:spcAft>
                <a:spcPts val="0"/>
              </a:spcAft>
              <a:buClr>
                <a:srgbClr val="FF0000"/>
              </a:buClr>
            </a:pPr>
            <a:endParaRPr lang="fr-CA" sz="1500" dirty="0" smtClean="0">
              <a:latin typeface="+mj-lt"/>
            </a:endParaRPr>
          </a:p>
          <a:p>
            <a:pPr>
              <a:spcBef>
                <a:spcPts val="1200"/>
              </a:spcBef>
              <a:spcAft>
                <a:spcPts val="0"/>
              </a:spcAft>
              <a:buClr>
                <a:srgbClr val="FF0000"/>
              </a:buClr>
              <a:buFont typeface="Wingdings" pitchFamily="2" charset="2"/>
              <a:buChar char="q"/>
            </a:pPr>
            <a:r>
              <a:rPr lang="fr-CA" sz="1500" b="1" dirty="0" smtClean="0">
                <a:solidFill>
                  <a:srgbClr val="0000FF"/>
                </a:solidFill>
                <a:latin typeface="+mj-lt"/>
              </a:rPr>
              <a:t>   </a:t>
            </a:r>
            <a:r>
              <a:rPr lang="fr-CA" sz="1500" b="1" i="1" dirty="0" smtClean="0">
                <a:solidFill>
                  <a:srgbClr val="0308E7"/>
                </a:solidFill>
                <a:latin typeface="Franklin Gothic Demi" pitchFamily="34" charset="0"/>
              </a:rPr>
              <a:t>Environnement intense :</a:t>
            </a:r>
            <a:r>
              <a:rPr lang="fr-CA" sz="1500" dirty="0" smtClean="0">
                <a:latin typeface="+mj-lt"/>
              </a:rPr>
              <a:t> </a:t>
            </a:r>
          </a:p>
          <a:p>
            <a:pPr marL="712788" indent="-357188" algn="just">
              <a:spcBef>
                <a:spcPts val="1200"/>
              </a:spcBef>
              <a:spcAft>
                <a:spcPts val="0"/>
              </a:spcAft>
              <a:buClr>
                <a:srgbClr val="FF0000"/>
              </a:buClr>
              <a:buFont typeface="Wingdings" pitchFamily="2" charset="2"/>
              <a:buChar char="v"/>
            </a:pPr>
            <a:r>
              <a:rPr lang="fr-FR" sz="1500" dirty="0" smtClean="0">
                <a:latin typeface="Cambria" pitchFamily="18" charset="0"/>
              </a:rPr>
              <a:t>« Les caractéristiques de l’environnement </a:t>
            </a:r>
            <a:r>
              <a:rPr lang="fr-FR" sz="1500" b="1" dirty="0" smtClean="0">
                <a:latin typeface="Cambria" pitchFamily="18" charset="0"/>
              </a:rPr>
              <a:t>dur et intense</a:t>
            </a:r>
            <a:r>
              <a:rPr lang="fr-FR" sz="1500" dirty="0" smtClean="0">
                <a:latin typeface="Cambria" pitchFamily="18" charset="0"/>
              </a:rPr>
              <a:t> illustrent l</a:t>
            </a:r>
            <a:r>
              <a:rPr lang="fr-FR" sz="1500" b="1" dirty="0" smtClean="0">
                <a:latin typeface="Cambria" pitchFamily="18" charset="0"/>
              </a:rPr>
              <a:t>'incertitude</a:t>
            </a:r>
            <a:r>
              <a:rPr lang="fr-FR" sz="1500" dirty="0" smtClean="0">
                <a:latin typeface="Cambria" pitchFamily="18" charset="0"/>
              </a:rPr>
              <a:t>, le </a:t>
            </a:r>
            <a:r>
              <a:rPr lang="fr-FR" sz="1500" b="1" dirty="0" smtClean="0">
                <a:latin typeface="Cambria" pitchFamily="18" charset="0"/>
              </a:rPr>
              <a:t>dynamisme</a:t>
            </a:r>
            <a:r>
              <a:rPr lang="fr-FR" sz="1500" dirty="0" smtClean="0">
                <a:latin typeface="Cambria" pitchFamily="18" charset="0"/>
              </a:rPr>
              <a:t>, l'</a:t>
            </a:r>
            <a:r>
              <a:rPr lang="fr-FR" sz="1500" b="1" dirty="0" smtClean="0">
                <a:latin typeface="Cambria" pitchFamily="18" charset="0"/>
              </a:rPr>
              <a:t>hétérogénéité</a:t>
            </a:r>
            <a:r>
              <a:rPr lang="fr-FR" sz="1500" dirty="0" smtClean="0">
                <a:latin typeface="Cambria" pitchFamily="18" charset="0"/>
              </a:rPr>
              <a:t>, la </a:t>
            </a:r>
            <a:r>
              <a:rPr lang="fr-FR" sz="1500" b="1" dirty="0" smtClean="0">
                <a:latin typeface="Cambria" pitchFamily="18" charset="0"/>
              </a:rPr>
              <a:t>complexité</a:t>
            </a:r>
            <a:r>
              <a:rPr lang="fr-FR" sz="1500" dirty="0" smtClean="0">
                <a:latin typeface="Cambria" pitchFamily="18" charset="0"/>
              </a:rPr>
              <a:t>, l'</a:t>
            </a:r>
            <a:r>
              <a:rPr lang="fr-FR" sz="1500" b="1" dirty="0" smtClean="0">
                <a:latin typeface="Cambria" pitchFamily="18" charset="0"/>
              </a:rPr>
              <a:t>instabilité</a:t>
            </a:r>
            <a:r>
              <a:rPr lang="fr-FR" sz="1500" dirty="0" smtClean="0">
                <a:latin typeface="Cambria" pitchFamily="18" charset="0"/>
              </a:rPr>
              <a:t> et la </a:t>
            </a:r>
            <a:r>
              <a:rPr lang="fr-FR" sz="1500" b="1" dirty="0" smtClean="0">
                <a:latin typeface="Cambria" pitchFamily="18" charset="0"/>
              </a:rPr>
              <a:t>turbulence</a:t>
            </a:r>
            <a:r>
              <a:rPr lang="fr-FR" sz="1500" dirty="0" smtClean="0">
                <a:latin typeface="Cambria" pitchFamily="18" charset="0"/>
              </a:rPr>
              <a:t> » </a:t>
            </a:r>
            <a:r>
              <a:rPr lang="fr-FR" sz="1500" b="1" dirty="0" smtClean="0">
                <a:solidFill>
                  <a:srgbClr val="FF0000"/>
                </a:solidFill>
                <a:latin typeface="Cambria" pitchFamily="18" charset="0"/>
              </a:rPr>
              <a:t>(Emery et </a:t>
            </a:r>
            <a:r>
              <a:rPr lang="fr-FR" sz="1500" b="1" dirty="0" err="1" smtClean="0">
                <a:solidFill>
                  <a:srgbClr val="FF0000"/>
                </a:solidFill>
                <a:latin typeface="Cambria" pitchFamily="18" charset="0"/>
              </a:rPr>
              <a:t>Trist</a:t>
            </a:r>
            <a:r>
              <a:rPr lang="fr-FR" sz="1500" b="1" dirty="0" smtClean="0">
                <a:solidFill>
                  <a:srgbClr val="FF0000"/>
                </a:solidFill>
                <a:latin typeface="Cambria" pitchFamily="18" charset="0"/>
              </a:rPr>
              <a:t>, 1965 ; </a:t>
            </a:r>
            <a:r>
              <a:rPr lang="fr-FR" sz="1500" b="1" dirty="0" err="1" smtClean="0">
                <a:solidFill>
                  <a:srgbClr val="FF0000"/>
                </a:solidFill>
                <a:latin typeface="Cambria" pitchFamily="18" charset="0"/>
              </a:rPr>
              <a:t>Kahandwalla</a:t>
            </a:r>
            <a:r>
              <a:rPr lang="fr-FR" sz="1500" b="1" dirty="0" smtClean="0">
                <a:solidFill>
                  <a:srgbClr val="FF0000"/>
                </a:solidFill>
                <a:latin typeface="Cambria" pitchFamily="18" charset="0"/>
              </a:rPr>
              <a:t>, 1972 ; Duncan, 1972 ; </a:t>
            </a:r>
            <a:r>
              <a:rPr lang="fr-FR" sz="1500" b="1" dirty="0" err="1" smtClean="0">
                <a:solidFill>
                  <a:srgbClr val="FF0000"/>
                </a:solidFill>
                <a:latin typeface="Cambria" pitchFamily="18" charset="0"/>
              </a:rPr>
              <a:t>Pfeffer</a:t>
            </a:r>
            <a:r>
              <a:rPr lang="fr-FR" sz="1500" b="1" dirty="0" smtClean="0">
                <a:solidFill>
                  <a:srgbClr val="FF0000"/>
                </a:solidFill>
                <a:latin typeface="Cambria" pitchFamily="18" charset="0"/>
              </a:rPr>
              <a:t> et </a:t>
            </a:r>
            <a:r>
              <a:rPr lang="fr-FR" sz="1500" b="1" dirty="0" err="1" smtClean="0">
                <a:solidFill>
                  <a:srgbClr val="FF0000"/>
                </a:solidFill>
                <a:latin typeface="Cambria" pitchFamily="18" charset="0"/>
              </a:rPr>
              <a:t>Salancik</a:t>
            </a:r>
            <a:r>
              <a:rPr lang="fr-FR" sz="1500" b="1" dirty="0" smtClean="0">
                <a:solidFill>
                  <a:srgbClr val="FF0000"/>
                </a:solidFill>
                <a:latin typeface="Cambria" pitchFamily="18" charset="0"/>
              </a:rPr>
              <a:t>, 1978).</a:t>
            </a:r>
            <a:endParaRPr lang="fr-CA" sz="1500" dirty="0" smtClean="0">
              <a:solidFill>
                <a:srgbClr val="FF0000"/>
              </a:solidFill>
              <a:latin typeface="Cambria" pitchFamily="18" charset="0"/>
            </a:endParaRPr>
          </a:p>
          <a:p>
            <a:pPr marL="712788" indent="-357188" algn="just">
              <a:spcBef>
                <a:spcPts val="1200"/>
              </a:spcBef>
              <a:spcAft>
                <a:spcPts val="0"/>
              </a:spcAft>
              <a:buClr>
                <a:srgbClr val="FF0000"/>
              </a:buClr>
              <a:buFont typeface="Wingdings" pitchFamily="2" charset="2"/>
              <a:buChar char="v"/>
            </a:pPr>
            <a:r>
              <a:rPr lang="fr-FR" sz="1500" dirty="0" smtClean="0">
                <a:latin typeface="Cambria" pitchFamily="18" charset="0"/>
              </a:rPr>
              <a:t>« L’environnement ouvert et intense est caractérisé par trois dimensions environnementales, soit le </a:t>
            </a:r>
            <a:r>
              <a:rPr lang="fr-FR" sz="1500" b="1" dirty="0" smtClean="0">
                <a:latin typeface="Cambria" pitchFamily="18" charset="0"/>
              </a:rPr>
              <a:t>dynamisme</a:t>
            </a:r>
            <a:r>
              <a:rPr lang="fr-FR" sz="1500" dirty="0" smtClean="0">
                <a:latin typeface="Cambria" pitchFamily="18" charset="0"/>
              </a:rPr>
              <a:t>, l’</a:t>
            </a:r>
            <a:r>
              <a:rPr lang="fr-FR" sz="1500" b="1" dirty="0" smtClean="0">
                <a:latin typeface="Cambria" pitchFamily="18" charset="0"/>
              </a:rPr>
              <a:t>hostilité</a:t>
            </a:r>
            <a:r>
              <a:rPr lang="fr-FR" sz="1500" dirty="0" smtClean="0">
                <a:latin typeface="Cambria" pitchFamily="18" charset="0"/>
              </a:rPr>
              <a:t> et la </a:t>
            </a:r>
            <a:r>
              <a:rPr lang="fr-FR" sz="1500" b="1" dirty="0" smtClean="0">
                <a:latin typeface="Cambria" pitchFamily="18" charset="0"/>
              </a:rPr>
              <a:t>turbulence</a:t>
            </a:r>
            <a:r>
              <a:rPr lang="fr-FR" sz="1500" dirty="0" smtClean="0">
                <a:latin typeface="Cambria" pitchFamily="18" charset="0"/>
              </a:rPr>
              <a:t> </a:t>
            </a:r>
            <a:r>
              <a:rPr lang="fr-FR" sz="1500" b="1" dirty="0" smtClean="0">
                <a:latin typeface="Cambria" pitchFamily="18" charset="0"/>
              </a:rPr>
              <a:t>» </a:t>
            </a:r>
            <a:r>
              <a:rPr lang="fr-FR" sz="1500" b="1" dirty="0" smtClean="0">
                <a:solidFill>
                  <a:srgbClr val="FF0000"/>
                </a:solidFill>
                <a:latin typeface="Cambria" pitchFamily="18" charset="0"/>
              </a:rPr>
              <a:t>(</a:t>
            </a:r>
            <a:r>
              <a:rPr lang="fr-FR" sz="1500" b="1" dirty="0" err="1" smtClean="0">
                <a:solidFill>
                  <a:srgbClr val="FF0000"/>
                </a:solidFill>
                <a:latin typeface="Cambria" pitchFamily="18" charset="0"/>
              </a:rPr>
              <a:t>Kalpan</a:t>
            </a:r>
            <a:r>
              <a:rPr lang="fr-FR" sz="1500" b="1" dirty="0" smtClean="0">
                <a:solidFill>
                  <a:srgbClr val="FF0000"/>
                </a:solidFill>
                <a:latin typeface="Cambria" pitchFamily="18" charset="0"/>
              </a:rPr>
              <a:t>, 1986).</a:t>
            </a:r>
            <a:endParaRPr lang="fr-CA" sz="1500" dirty="0" smtClean="0">
              <a:solidFill>
                <a:srgbClr val="FF0000"/>
              </a:solidFill>
              <a:latin typeface="Cambria" pitchFamily="18" charset="0"/>
            </a:endParaRPr>
          </a:p>
          <a:p>
            <a:pPr marL="712788" indent="-357188" algn="just">
              <a:spcBef>
                <a:spcPts val="1200"/>
              </a:spcBef>
              <a:spcAft>
                <a:spcPts val="0"/>
              </a:spcAft>
              <a:buClr>
                <a:srgbClr val="FF0000"/>
              </a:buClr>
              <a:buFont typeface="Wingdings" pitchFamily="2" charset="2"/>
              <a:buChar char="v"/>
            </a:pPr>
            <a:r>
              <a:rPr lang="fr-FR" sz="1500" dirty="0" smtClean="0">
                <a:latin typeface="Cambria" pitchFamily="18" charset="0"/>
              </a:rPr>
              <a:t> « L'</a:t>
            </a:r>
            <a:r>
              <a:rPr lang="fr-FR" sz="1500" b="1" dirty="0" smtClean="0">
                <a:latin typeface="Cambria" pitchFamily="18" charset="0"/>
              </a:rPr>
              <a:t>hostilité</a:t>
            </a:r>
            <a:r>
              <a:rPr lang="fr-FR" sz="1500" dirty="0" smtClean="0">
                <a:latin typeface="Cambria" pitchFamily="18" charset="0"/>
              </a:rPr>
              <a:t> est associée à la </a:t>
            </a:r>
            <a:r>
              <a:rPr lang="fr-FR" sz="1500" b="1" dirty="0" smtClean="0">
                <a:latin typeface="Cambria" pitchFamily="18" charset="0"/>
              </a:rPr>
              <a:t>concurrence</a:t>
            </a:r>
            <a:r>
              <a:rPr lang="fr-FR" sz="1500" dirty="0" smtClean="0">
                <a:latin typeface="Cambria" pitchFamily="18" charset="0"/>
              </a:rPr>
              <a:t> et à des </a:t>
            </a:r>
            <a:r>
              <a:rPr lang="fr-FR" sz="1500" b="1" dirty="0" smtClean="0">
                <a:latin typeface="Cambria" pitchFamily="18" charset="0"/>
              </a:rPr>
              <a:t>ressources limitées</a:t>
            </a:r>
            <a:r>
              <a:rPr lang="fr-FR" sz="1500" dirty="0" smtClean="0">
                <a:latin typeface="Cambria" pitchFamily="18" charset="0"/>
              </a:rPr>
              <a:t>, d'où la </a:t>
            </a:r>
            <a:r>
              <a:rPr lang="fr-FR" sz="1500" b="1" dirty="0" smtClean="0">
                <a:latin typeface="Cambria" pitchFamily="18" charset="0"/>
              </a:rPr>
              <a:t>proactivité</a:t>
            </a:r>
            <a:r>
              <a:rPr lang="fr-FR" sz="1500" dirty="0" smtClean="0">
                <a:latin typeface="Cambria" pitchFamily="18" charset="0"/>
              </a:rPr>
              <a:t> et la </a:t>
            </a:r>
            <a:r>
              <a:rPr lang="fr-FR" sz="1500" b="1" dirty="0" smtClean="0">
                <a:latin typeface="Cambria" pitchFamily="18" charset="0"/>
              </a:rPr>
              <a:t>prise de risques</a:t>
            </a:r>
            <a:r>
              <a:rPr lang="fr-FR" sz="1500" dirty="0" smtClean="0">
                <a:latin typeface="Cambria" pitchFamily="18" charset="0"/>
              </a:rPr>
              <a:t> encouragent l'</a:t>
            </a:r>
            <a:r>
              <a:rPr lang="fr-FR" sz="1500" b="1" dirty="0" smtClean="0">
                <a:latin typeface="Cambria" pitchFamily="18" charset="0"/>
              </a:rPr>
              <a:t>intervention rapide</a:t>
            </a:r>
            <a:r>
              <a:rPr lang="fr-FR" sz="1500" dirty="0" smtClean="0">
                <a:latin typeface="Cambria" pitchFamily="18" charset="0"/>
              </a:rPr>
              <a:t> et représentent le degré de menace pour la prise de décisions » </a:t>
            </a:r>
            <a:r>
              <a:rPr lang="fr-FR" sz="1500" b="1" dirty="0" smtClean="0">
                <a:solidFill>
                  <a:srgbClr val="FF0000"/>
                </a:solidFill>
                <a:latin typeface="Cambria" pitchFamily="18" charset="0"/>
              </a:rPr>
              <a:t>(Child, 1972 ; </a:t>
            </a:r>
            <a:r>
              <a:rPr lang="fr-FR" sz="1500" b="1" dirty="0" err="1" smtClean="0">
                <a:solidFill>
                  <a:srgbClr val="FF0000"/>
                </a:solidFill>
                <a:latin typeface="Cambria" pitchFamily="18" charset="0"/>
              </a:rPr>
              <a:t>Khandwalla</a:t>
            </a:r>
            <a:r>
              <a:rPr lang="fr-FR" sz="1500" b="1" dirty="0" smtClean="0">
                <a:solidFill>
                  <a:srgbClr val="FF0000"/>
                </a:solidFill>
                <a:latin typeface="Cambria" pitchFamily="18" charset="0"/>
              </a:rPr>
              <a:t>, 1976, 1977 ; Miller et Friesen, 1983).</a:t>
            </a:r>
            <a:endParaRPr lang="fr-CA" sz="1500" dirty="0">
              <a:solidFill>
                <a:srgbClr val="FF0000"/>
              </a:solidFill>
              <a:latin typeface="+mj-lt"/>
            </a:endParaRPr>
          </a:p>
        </p:txBody>
      </p:sp>
      <p:sp>
        <p:nvSpPr>
          <p:cNvPr id="21" name="ZoneTexte 19"/>
          <p:cNvSpPr txBox="1">
            <a:spLocks noChangeArrowheads="1"/>
          </p:cNvSpPr>
          <p:nvPr/>
        </p:nvSpPr>
        <p:spPr bwMode="auto">
          <a:xfrm>
            <a:off x="179512" y="116632"/>
            <a:ext cx="8712967"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Caractéristiques de l’environnement ouvert intense </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a:grpSpLocks/>
          </p:cNvGrpSpPr>
          <p:nvPr/>
        </p:nvGrpSpPr>
        <p:grpSpPr bwMode="auto">
          <a:xfrm>
            <a:off x="428625" y="692696"/>
            <a:ext cx="8143875" cy="3384599"/>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14</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0" name="ZoneTexte 19"/>
          <p:cNvSpPr txBox="1"/>
          <p:nvPr/>
        </p:nvSpPr>
        <p:spPr>
          <a:xfrm>
            <a:off x="827584" y="1380832"/>
            <a:ext cx="7992888" cy="3416320"/>
          </a:xfrm>
          <a:prstGeom prst="rect">
            <a:avLst/>
          </a:prstGeom>
          <a:noFill/>
        </p:spPr>
        <p:txBody>
          <a:bodyPr wrap="square" rtlCol="0">
            <a:spAutoFit/>
          </a:bodyPr>
          <a:lstStyle/>
          <a:p>
            <a:pPr indent="355600">
              <a:buClr>
                <a:srgbClr val="FF0000"/>
              </a:buClr>
              <a:buFont typeface="Wingdings" pitchFamily="2" charset="2"/>
              <a:buChar char="q"/>
            </a:pPr>
            <a:endParaRPr lang="fr-CA" sz="1600" b="1" i="1" dirty="0" smtClean="0">
              <a:solidFill>
                <a:srgbClr val="0308E7"/>
              </a:solidFill>
              <a:latin typeface="Franklin Gothic Demi" pitchFamily="34" charset="0"/>
            </a:endParaRPr>
          </a:p>
          <a:p>
            <a:pPr indent="355600">
              <a:buClr>
                <a:srgbClr val="FF0000"/>
              </a:buClr>
              <a:buFont typeface="Wingdings" pitchFamily="2" charset="2"/>
              <a:buChar char="q"/>
            </a:pPr>
            <a:r>
              <a:rPr lang="fr-CA" sz="1600" b="1" i="1" dirty="0" smtClean="0">
                <a:solidFill>
                  <a:srgbClr val="0308E7"/>
                </a:solidFill>
                <a:latin typeface="Franklin Gothic Demi" pitchFamily="34" charset="0"/>
              </a:rPr>
              <a:t>Position de la PME dans cette typologie environnementale :</a:t>
            </a:r>
          </a:p>
          <a:p>
            <a:pPr indent="355600">
              <a:buClr>
                <a:srgbClr val="FF0000"/>
              </a:buClr>
            </a:pPr>
            <a:endParaRPr lang="fr-CA" sz="1600" b="1" i="1" dirty="0" smtClean="0">
              <a:solidFill>
                <a:srgbClr val="0308E7"/>
              </a:solidFill>
              <a:latin typeface="Franklin Gothic Demi" pitchFamily="34" charset="0"/>
            </a:endParaRPr>
          </a:p>
          <a:p>
            <a:pPr marL="808038" indent="-452438" algn="just">
              <a:spcBef>
                <a:spcPts val="1200"/>
              </a:spcBef>
              <a:spcAft>
                <a:spcPts val="600"/>
              </a:spcAft>
              <a:buClr>
                <a:srgbClr val="FF0000"/>
              </a:buClr>
              <a:buFont typeface="Wingdings" pitchFamily="2" charset="2"/>
              <a:buChar char="v"/>
            </a:pPr>
            <a:r>
              <a:rPr lang="fr-CA" sz="1600" dirty="0" smtClean="0">
                <a:latin typeface="Cambria" pitchFamily="18" charset="0"/>
              </a:rPr>
              <a:t>« </a:t>
            </a:r>
            <a:r>
              <a:rPr lang="fr-FR" sz="1600" dirty="0" smtClean="0">
                <a:latin typeface="Cambria" pitchFamily="18" charset="0"/>
              </a:rPr>
              <a:t>Les dimensions environnementales </a:t>
            </a:r>
            <a:r>
              <a:rPr lang="fr-FR" sz="1600" b="1" dirty="0" smtClean="0">
                <a:latin typeface="Cambria" pitchFamily="18" charset="0"/>
              </a:rPr>
              <a:t>intense et hostile</a:t>
            </a:r>
            <a:r>
              <a:rPr lang="fr-FR" sz="1600" dirty="0" smtClean="0">
                <a:latin typeface="Cambria" pitchFamily="18" charset="0"/>
              </a:rPr>
              <a:t> servent comme une </a:t>
            </a:r>
            <a:r>
              <a:rPr lang="fr-FR" sz="1600" b="1" dirty="0" smtClean="0">
                <a:latin typeface="Cambria" pitchFamily="18" charset="0"/>
              </a:rPr>
              <a:t>menace</a:t>
            </a:r>
            <a:r>
              <a:rPr lang="fr-FR" sz="1600" dirty="0" smtClean="0">
                <a:latin typeface="Cambria" pitchFamily="18" charset="0"/>
              </a:rPr>
              <a:t> à la </a:t>
            </a:r>
            <a:r>
              <a:rPr lang="fr-FR" sz="1600" b="1" dirty="0" smtClean="0">
                <a:latin typeface="Cambria" pitchFamily="18" charset="0"/>
              </a:rPr>
              <a:t>viabilité des petites entreprises</a:t>
            </a:r>
            <a:r>
              <a:rPr lang="fr-FR" sz="1600" dirty="0" smtClean="0">
                <a:latin typeface="Cambria" pitchFamily="18" charset="0"/>
              </a:rPr>
              <a:t> » </a:t>
            </a:r>
            <a:r>
              <a:rPr lang="fr-FR" sz="1600" dirty="0" smtClean="0">
                <a:solidFill>
                  <a:srgbClr val="FF0000"/>
                </a:solidFill>
                <a:latin typeface="Cambria" pitchFamily="18" charset="0"/>
              </a:rPr>
              <a:t>(</a:t>
            </a:r>
            <a:r>
              <a:rPr lang="fr-FR" sz="1600" b="1" dirty="0" err="1" smtClean="0">
                <a:solidFill>
                  <a:srgbClr val="FF0000"/>
                </a:solidFill>
                <a:latin typeface="Cambria" pitchFamily="18" charset="0"/>
              </a:rPr>
              <a:t>Covin</a:t>
            </a:r>
            <a:r>
              <a:rPr lang="fr-FR" sz="1600" b="1" dirty="0" smtClean="0">
                <a:solidFill>
                  <a:srgbClr val="FF0000"/>
                </a:solidFill>
                <a:latin typeface="Cambria" pitchFamily="18" charset="0"/>
              </a:rPr>
              <a:t> et </a:t>
            </a:r>
            <a:r>
              <a:rPr lang="fr-FR" sz="1600" b="1" dirty="0" err="1" smtClean="0">
                <a:solidFill>
                  <a:srgbClr val="FF0000"/>
                </a:solidFill>
                <a:latin typeface="Cambria" pitchFamily="18" charset="0"/>
              </a:rPr>
              <a:t>Slevin</a:t>
            </a:r>
            <a:r>
              <a:rPr lang="fr-FR" sz="1600" b="1" dirty="0" smtClean="0">
                <a:solidFill>
                  <a:srgbClr val="FF0000"/>
                </a:solidFill>
                <a:latin typeface="Cambria" pitchFamily="18" charset="0"/>
              </a:rPr>
              <a:t>, 1989</a:t>
            </a:r>
            <a:r>
              <a:rPr lang="fr-FR" sz="1600" dirty="0" smtClean="0">
                <a:solidFill>
                  <a:srgbClr val="FF0000"/>
                </a:solidFill>
                <a:latin typeface="Cambria" pitchFamily="18" charset="0"/>
              </a:rPr>
              <a:t>)</a:t>
            </a:r>
            <a:endParaRPr lang="fr-CA" sz="1600" dirty="0" smtClean="0">
              <a:solidFill>
                <a:srgbClr val="FF0000"/>
              </a:solidFill>
              <a:latin typeface="Cambria" pitchFamily="18" charset="0"/>
            </a:endParaRPr>
          </a:p>
          <a:p>
            <a:pPr marL="808038" indent="-452438" algn="just">
              <a:spcBef>
                <a:spcPts val="1200"/>
              </a:spcBef>
              <a:spcAft>
                <a:spcPts val="600"/>
              </a:spcAft>
              <a:buClr>
                <a:srgbClr val="FF0000"/>
              </a:buClr>
              <a:buFont typeface="Wingdings" pitchFamily="2" charset="2"/>
              <a:buChar char="v"/>
            </a:pPr>
            <a:r>
              <a:rPr lang="fr-CA" sz="1600" dirty="0" smtClean="0">
                <a:latin typeface="Cambria" pitchFamily="18" charset="0"/>
              </a:rPr>
              <a:t>« Les effets néfastes de l'</a:t>
            </a:r>
            <a:r>
              <a:rPr lang="fr-CA" sz="1600" b="1" dirty="0" smtClean="0">
                <a:latin typeface="Cambria" pitchFamily="18" charset="0"/>
              </a:rPr>
              <a:t>hostilité de l'environnement</a:t>
            </a:r>
            <a:r>
              <a:rPr lang="fr-CA" sz="1600" dirty="0" smtClean="0">
                <a:latin typeface="Cambria" pitchFamily="18" charset="0"/>
              </a:rPr>
              <a:t> présentent probablement une </a:t>
            </a:r>
            <a:r>
              <a:rPr lang="fr-CA" sz="1600" b="1" dirty="0" smtClean="0">
                <a:latin typeface="Cambria" pitchFamily="18" charset="0"/>
              </a:rPr>
              <a:t>menace</a:t>
            </a:r>
            <a:r>
              <a:rPr lang="fr-CA" sz="1600" dirty="0" smtClean="0">
                <a:latin typeface="Cambria" pitchFamily="18" charset="0"/>
              </a:rPr>
              <a:t> encore plus grande pour les petites entreprises en raison de leurs </a:t>
            </a:r>
            <a:r>
              <a:rPr lang="fr-CA" sz="1600" b="1" dirty="0" smtClean="0">
                <a:latin typeface="Cambria" pitchFamily="18" charset="0"/>
              </a:rPr>
              <a:t>ressources limitées</a:t>
            </a:r>
            <a:r>
              <a:rPr lang="fr-CA" sz="1600" dirty="0" smtClean="0">
                <a:latin typeface="Cambria" pitchFamily="18" charset="0"/>
              </a:rPr>
              <a:t> et </a:t>
            </a:r>
            <a:r>
              <a:rPr lang="fr-CA" sz="1600" b="1" dirty="0" smtClean="0">
                <a:latin typeface="Cambria" pitchFamily="18" charset="0"/>
              </a:rPr>
              <a:t>l'incapacité à survivre</a:t>
            </a:r>
            <a:r>
              <a:rPr lang="fr-CA" sz="1600" dirty="0" smtClean="0">
                <a:latin typeface="Cambria" pitchFamily="18" charset="0"/>
              </a:rPr>
              <a:t> aux conséquences de </a:t>
            </a:r>
            <a:r>
              <a:rPr lang="fr-CA" sz="1600" b="1" dirty="0" smtClean="0">
                <a:latin typeface="Cambria" pitchFamily="18" charset="0"/>
              </a:rPr>
              <a:t>mauvaises décisions de gestion</a:t>
            </a:r>
            <a:r>
              <a:rPr lang="fr-CA" sz="1600" dirty="0" smtClean="0">
                <a:latin typeface="Cambria" pitchFamily="18" charset="0"/>
              </a:rPr>
              <a:t> » </a:t>
            </a:r>
            <a:r>
              <a:rPr lang="fr-CA" sz="1600" b="1" dirty="0" smtClean="0">
                <a:solidFill>
                  <a:srgbClr val="FF0000"/>
                </a:solidFill>
                <a:latin typeface="Cambria" pitchFamily="18" charset="0"/>
              </a:rPr>
              <a:t>(</a:t>
            </a:r>
            <a:r>
              <a:rPr lang="fr-CA" sz="1600" b="1" dirty="0" err="1" smtClean="0">
                <a:solidFill>
                  <a:srgbClr val="FF0000"/>
                </a:solidFill>
                <a:latin typeface="Cambria" pitchFamily="18" charset="0"/>
              </a:rPr>
              <a:t>Covin</a:t>
            </a:r>
            <a:r>
              <a:rPr lang="fr-CA" sz="1600" b="1" dirty="0" smtClean="0">
                <a:solidFill>
                  <a:srgbClr val="FF0000"/>
                </a:solidFill>
                <a:latin typeface="Cambria" pitchFamily="18" charset="0"/>
              </a:rPr>
              <a:t> et </a:t>
            </a:r>
            <a:r>
              <a:rPr lang="fr-CA" sz="1600" b="1" dirty="0" err="1" smtClean="0">
                <a:solidFill>
                  <a:srgbClr val="FF0000"/>
                </a:solidFill>
                <a:latin typeface="Cambria" pitchFamily="18" charset="0"/>
              </a:rPr>
              <a:t>Slevin</a:t>
            </a:r>
            <a:r>
              <a:rPr lang="fr-CA" sz="1600" b="1" dirty="0" smtClean="0">
                <a:solidFill>
                  <a:srgbClr val="FF0000"/>
                </a:solidFill>
                <a:latin typeface="Cambria" pitchFamily="18" charset="0"/>
              </a:rPr>
              <a:t>, 1989)</a:t>
            </a:r>
            <a:endParaRPr lang="fr-CA" sz="1600" dirty="0" smtClean="0">
              <a:solidFill>
                <a:srgbClr val="FF0000"/>
              </a:solidFill>
              <a:latin typeface="Cambria" pitchFamily="18" charset="0"/>
            </a:endParaRPr>
          </a:p>
          <a:p>
            <a:pPr marL="808038" indent="-452438" algn="just">
              <a:spcBef>
                <a:spcPts val="1200"/>
              </a:spcBef>
              <a:spcAft>
                <a:spcPts val="600"/>
              </a:spcAft>
              <a:buClr>
                <a:srgbClr val="FF0000"/>
              </a:buClr>
              <a:buFont typeface="Wingdings" pitchFamily="2" charset="2"/>
              <a:buChar char="v"/>
            </a:pPr>
            <a:r>
              <a:rPr lang="fr-CA" sz="1600" dirty="0" smtClean="0">
                <a:latin typeface="Cambria" pitchFamily="18" charset="0"/>
              </a:rPr>
              <a:t>« L’environnement </a:t>
            </a:r>
            <a:r>
              <a:rPr lang="fr-CA" sz="1600" b="1" dirty="0" smtClean="0">
                <a:latin typeface="Cambria" pitchFamily="18" charset="0"/>
              </a:rPr>
              <a:t>hostile</a:t>
            </a:r>
            <a:r>
              <a:rPr lang="fr-CA" sz="1600" dirty="0" smtClean="0">
                <a:latin typeface="Cambria" pitchFamily="18" charset="0"/>
              </a:rPr>
              <a:t> suscite des </a:t>
            </a:r>
            <a:r>
              <a:rPr lang="fr-CA" sz="1600" b="1" dirty="0" smtClean="0">
                <a:latin typeface="Cambria" pitchFamily="18" charset="0"/>
              </a:rPr>
              <a:t>comportements entrepreneurials</a:t>
            </a:r>
            <a:r>
              <a:rPr lang="fr-CA" sz="1600" dirty="0" smtClean="0">
                <a:latin typeface="Cambria" pitchFamily="18" charset="0"/>
              </a:rPr>
              <a:t> » </a:t>
            </a:r>
            <a:r>
              <a:rPr lang="fr-CA" sz="1600" b="1" dirty="0" smtClean="0">
                <a:solidFill>
                  <a:srgbClr val="FF0000"/>
                </a:solidFill>
                <a:latin typeface="Cambria" pitchFamily="18" charset="0"/>
              </a:rPr>
              <a:t>(</a:t>
            </a:r>
            <a:r>
              <a:rPr lang="fr-CA" sz="1600" b="1" dirty="0" err="1" smtClean="0">
                <a:solidFill>
                  <a:srgbClr val="FF0000"/>
                </a:solidFill>
                <a:latin typeface="Cambria" pitchFamily="18" charset="0"/>
              </a:rPr>
              <a:t>Slevin</a:t>
            </a:r>
            <a:r>
              <a:rPr lang="fr-CA" sz="1600" b="1" dirty="0" smtClean="0">
                <a:solidFill>
                  <a:srgbClr val="FF0000"/>
                </a:solidFill>
                <a:latin typeface="Cambria" pitchFamily="18" charset="0"/>
              </a:rPr>
              <a:t> et </a:t>
            </a:r>
            <a:r>
              <a:rPr lang="fr-CA" sz="1600" b="1" dirty="0" err="1" smtClean="0">
                <a:solidFill>
                  <a:srgbClr val="FF0000"/>
                </a:solidFill>
                <a:latin typeface="Cambria" pitchFamily="18" charset="0"/>
              </a:rPr>
              <a:t>Covin</a:t>
            </a:r>
            <a:r>
              <a:rPr lang="fr-CA" sz="1600" b="1" dirty="0" smtClean="0">
                <a:solidFill>
                  <a:srgbClr val="FF0000"/>
                </a:solidFill>
                <a:latin typeface="Cambria" pitchFamily="18" charset="0"/>
              </a:rPr>
              <a:t>, 1990). </a:t>
            </a:r>
            <a:endParaRPr lang="fr-CA" dirty="0"/>
          </a:p>
        </p:txBody>
      </p:sp>
      <p:sp>
        <p:nvSpPr>
          <p:cNvPr id="22" name="ZoneTexte 19"/>
          <p:cNvSpPr txBox="1">
            <a:spLocks noChangeArrowheads="1"/>
          </p:cNvSpPr>
          <p:nvPr/>
        </p:nvSpPr>
        <p:spPr bwMode="auto">
          <a:xfrm>
            <a:off x="179512" y="116632"/>
            <a:ext cx="8712967"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Environnement ouvert et intense dans la PME</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908720"/>
            <a:ext cx="8143875"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15</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827584" y="1391865"/>
            <a:ext cx="8064895" cy="3816429"/>
          </a:xfrm>
          <a:prstGeom prst="rect">
            <a:avLst/>
          </a:prstGeom>
          <a:noFill/>
          <a:ln w="9525">
            <a:noFill/>
            <a:miter lim="800000"/>
            <a:headEnd/>
            <a:tailEnd/>
          </a:ln>
        </p:spPr>
        <p:txBody>
          <a:bodyPr wrap="square">
            <a:spAutoFit/>
          </a:bodyPr>
          <a:lstStyle/>
          <a:p>
            <a:r>
              <a:rPr lang="fr-CA" b="1" dirty="0"/>
              <a:t> </a:t>
            </a:r>
          </a:p>
          <a:p>
            <a:pPr indent="355600">
              <a:buClr>
                <a:srgbClr val="FF0000"/>
              </a:buClr>
              <a:buFont typeface="Wingdings" pitchFamily="2" charset="2"/>
              <a:buChar char="q"/>
            </a:pPr>
            <a:r>
              <a:rPr lang="fr-CA" b="1" i="1" dirty="0" smtClean="0">
                <a:solidFill>
                  <a:srgbClr val="0308E7"/>
                </a:solidFill>
                <a:latin typeface="Franklin Gothic Demi" pitchFamily="34" charset="0"/>
              </a:rPr>
              <a:t>Quelques définitions de l’adaptation :</a:t>
            </a:r>
          </a:p>
          <a:p>
            <a:pPr indent="355600">
              <a:buClr>
                <a:srgbClr val="FF0000"/>
              </a:buClr>
            </a:pPr>
            <a:endParaRPr lang="fr-CA" sz="1600" b="1" i="1" dirty="0">
              <a:solidFill>
                <a:srgbClr val="0308E7"/>
              </a:solidFill>
              <a:latin typeface="Franklin Gothic Demi" pitchFamily="34" charset="0"/>
            </a:endParaRPr>
          </a:p>
          <a:p>
            <a:pPr marL="712788" indent="-357188" algn="just">
              <a:spcBef>
                <a:spcPts val="1200"/>
              </a:spcBef>
              <a:spcAft>
                <a:spcPts val="600"/>
              </a:spcAft>
              <a:buClr>
                <a:srgbClr val="FF0000"/>
              </a:buClr>
              <a:buFont typeface="Wingdings" pitchFamily="2" charset="2"/>
              <a:buChar char="v"/>
            </a:pPr>
            <a:r>
              <a:rPr lang="fr-FR" sz="1600" dirty="0" smtClean="0">
                <a:latin typeface="Cambria" pitchFamily="18" charset="0"/>
              </a:rPr>
              <a:t>« Un </a:t>
            </a:r>
            <a:r>
              <a:rPr lang="fr-FR" sz="1600" b="1" dirty="0" smtClean="0">
                <a:latin typeface="Cambria" pitchFamily="18" charset="0"/>
              </a:rPr>
              <a:t>changement organisationnel </a:t>
            </a:r>
            <a:r>
              <a:rPr lang="fr-FR" sz="1600" dirty="0" smtClean="0">
                <a:latin typeface="Cambria" pitchFamily="18" charset="0"/>
              </a:rPr>
              <a:t>afin d'aligner les capacités de l’organisation à des </a:t>
            </a:r>
            <a:r>
              <a:rPr lang="fr-FR" sz="1600" b="1" dirty="0" smtClean="0">
                <a:latin typeface="Cambria" pitchFamily="18" charset="0"/>
              </a:rPr>
              <a:t>contingences environnementales</a:t>
            </a:r>
            <a:r>
              <a:rPr lang="fr-FR" sz="1600" dirty="0" smtClean="0">
                <a:latin typeface="Cambria" pitchFamily="18" charset="0"/>
              </a:rPr>
              <a:t> » </a:t>
            </a:r>
            <a:r>
              <a:rPr lang="fr-FR" sz="1600" b="1" dirty="0" smtClean="0">
                <a:solidFill>
                  <a:srgbClr val="FF0000"/>
                </a:solidFill>
                <a:latin typeface="Cambria" pitchFamily="18" charset="0"/>
              </a:rPr>
              <a:t>(</a:t>
            </a:r>
            <a:r>
              <a:rPr lang="fr-FR" sz="1600" b="1" dirty="0" err="1" smtClean="0">
                <a:solidFill>
                  <a:srgbClr val="FF0000"/>
                </a:solidFill>
                <a:latin typeface="Cambria" pitchFamily="18" charset="0"/>
              </a:rPr>
              <a:t>Hrebiniak</a:t>
            </a:r>
            <a:r>
              <a:rPr lang="fr-FR" sz="1600" b="1" dirty="0" smtClean="0">
                <a:solidFill>
                  <a:srgbClr val="FF0000"/>
                </a:solidFill>
                <a:latin typeface="Cambria" pitchFamily="18" charset="0"/>
              </a:rPr>
              <a:t> et Joyce, 1985)</a:t>
            </a:r>
            <a:r>
              <a:rPr lang="fr-FR" sz="1600" b="1" dirty="0" smtClean="0">
                <a:latin typeface="Cambria" pitchFamily="18" charset="0"/>
              </a:rPr>
              <a:t>.</a:t>
            </a:r>
          </a:p>
          <a:p>
            <a:pPr marL="712788" indent="-357188" algn="just">
              <a:spcBef>
                <a:spcPts val="1200"/>
              </a:spcBef>
              <a:spcAft>
                <a:spcPts val="600"/>
              </a:spcAft>
              <a:buClr>
                <a:srgbClr val="FF0000"/>
              </a:buClr>
              <a:buFont typeface="Wingdings" pitchFamily="2" charset="2"/>
              <a:buChar char="v"/>
            </a:pPr>
            <a:r>
              <a:rPr lang="fr-FR" sz="1600" dirty="0" smtClean="0">
                <a:latin typeface="Cambria" pitchFamily="18" charset="0"/>
              </a:rPr>
              <a:t>« Un processus dynamique en réponse aux </a:t>
            </a:r>
            <a:r>
              <a:rPr lang="fr-FR" sz="1600" b="1" dirty="0" smtClean="0">
                <a:latin typeface="Cambria" pitchFamily="18" charset="0"/>
              </a:rPr>
              <a:t>changements environnementaux et d'incertitude</a:t>
            </a:r>
            <a:r>
              <a:rPr lang="fr-FR" sz="1600" dirty="0" smtClean="0">
                <a:latin typeface="Cambria" pitchFamily="18" charset="0"/>
              </a:rPr>
              <a:t>, de maintien d'un </a:t>
            </a:r>
            <a:r>
              <a:rPr lang="fr-FR" sz="1600" b="1" dirty="0" smtClean="0">
                <a:latin typeface="Cambria" pitchFamily="18" charset="0"/>
              </a:rPr>
              <a:t>alignement efficace avec l'environnement </a:t>
            </a:r>
            <a:r>
              <a:rPr lang="fr-FR" sz="1600" dirty="0" smtClean="0">
                <a:latin typeface="Cambria" pitchFamily="18" charset="0"/>
              </a:rPr>
              <a:t>et de gestion des interdépendances internes» </a:t>
            </a:r>
            <a:r>
              <a:rPr lang="fr-FR" sz="1600" b="1" dirty="0" smtClean="0">
                <a:solidFill>
                  <a:srgbClr val="FF0000"/>
                </a:solidFill>
                <a:latin typeface="Cambria" pitchFamily="18" charset="0"/>
              </a:rPr>
              <a:t>(Miles, Snow, Meyer et Coleman, 1978)</a:t>
            </a:r>
            <a:r>
              <a:rPr lang="fr-FR" sz="1600" b="1" dirty="0" smtClean="0">
                <a:latin typeface="Cambria" pitchFamily="18" charset="0"/>
              </a:rPr>
              <a:t>.</a:t>
            </a:r>
          </a:p>
          <a:p>
            <a:pPr marL="712788" indent="-357188" algn="just">
              <a:spcBef>
                <a:spcPts val="1200"/>
              </a:spcBef>
              <a:spcAft>
                <a:spcPts val="600"/>
              </a:spcAft>
              <a:buClr>
                <a:srgbClr val="FF0000"/>
              </a:buClr>
              <a:buFont typeface="Wingdings" pitchFamily="2" charset="2"/>
              <a:buChar char="v"/>
            </a:pPr>
            <a:r>
              <a:rPr lang="fr-FR" sz="1600" dirty="0" smtClean="0">
                <a:latin typeface="Cambria" pitchFamily="18" charset="0"/>
              </a:rPr>
              <a:t>« Une instance d'adaptation d'une organisation se produit lorsque la </a:t>
            </a:r>
            <a:r>
              <a:rPr lang="fr-FR" sz="1600" b="1" dirty="0" smtClean="0">
                <a:latin typeface="Cambria" pitchFamily="18" charset="0"/>
              </a:rPr>
              <a:t>performance de l’organisation est réduite</a:t>
            </a:r>
            <a:r>
              <a:rPr lang="fr-FR" sz="1600" dirty="0" smtClean="0">
                <a:latin typeface="Cambria" pitchFamily="18" charset="0"/>
              </a:rPr>
              <a:t>, l’organisation s’adapte </a:t>
            </a:r>
            <a:r>
              <a:rPr lang="fr-FR" sz="1600" b="1" dirty="0" smtClean="0">
                <a:latin typeface="Cambria" pitchFamily="18" charset="0"/>
              </a:rPr>
              <a:t>en reprenant au moins une partie de la performance perdue</a:t>
            </a:r>
            <a:r>
              <a:rPr lang="fr-FR" sz="1600" dirty="0" smtClean="0">
                <a:latin typeface="Cambria" pitchFamily="18" charset="0"/>
              </a:rPr>
              <a:t> » </a:t>
            </a:r>
            <a:r>
              <a:rPr lang="fr-FR" sz="1600" b="1" dirty="0" smtClean="0">
                <a:latin typeface="Cambria" pitchFamily="18" charset="0"/>
              </a:rPr>
              <a:t>(</a:t>
            </a:r>
            <a:r>
              <a:rPr lang="fr-FR" sz="1600" b="1" dirty="0" smtClean="0">
                <a:solidFill>
                  <a:srgbClr val="FF0000"/>
                </a:solidFill>
                <a:latin typeface="Cambria" pitchFamily="18" charset="0"/>
              </a:rPr>
              <a:t>Sachs et </a:t>
            </a:r>
            <a:r>
              <a:rPr lang="fr-FR" sz="1600" b="1" dirty="0" err="1" smtClean="0">
                <a:solidFill>
                  <a:srgbClr val="FF0000"/>
                </a:solidFill>
                <a:latin typeface="Cambria" pitchFamily="18" charset="0"/>
              </a:rPr>
              <a:t>Meditz</a:t>
            </a:r>
            <a:r>
              <a:rPr lang="fr-FR" sz="1600" b="1" dirty="0" smtClean="0">
                <a:solidFill>
                  <a:srgbClr val="FF0000"/>
                </a:solidFill>
                <a:latin typeface="Cambria" pitchFamily="18" charset="0"/>
              </a:rPr>
              <a:t>, 1979)</a:t>
            </a:r>
            <a:r>
              <a:rPr lang="fr-FR" sz="1600" b="1" dirty="0" smtClean="0">
                <a:latin typeface="Cambria" pitchFamily="18" charset="0"/>
              </a:rPr>
              <a:t>.</a:t>
            </a:r>
          </a:p>
          <a:p>
            <a:pPr marL="450850" indent="-450850" algn="just">
              <a:buClr>
                <a:srgbClr val="FF0000"/>
              </a:buClr>
            </a:pPr>
            <a:endParaRPr lang="en-US" sz="1700" dirty="0">
              <a:latin typeface="Cambria" pitchFamily="18" charset="0"/>
            </a:endParaRPr>
          </a:p>
        </p:txBody>
      </p:sp>
      <p:sp>
        <p:nvSpPr>
          <p:cNvPr id="17416" name="ZoneTexte 19"/>
          <p:cNvSpPr txBox="1">
            <a:spLocks noChangeArrowheads="1"/>
          </p:cNvSpPr>
          <p:nvPr/>
        </p:nvSpPr>
        <p:spPr bwMode="auto">
          <a:xfrm>
            <a:off x="179512" y="260648"/>
            <a:ext cx="8712967"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Mise à niveau , adaptation et performance de la PME</a:t>
            </a:r>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620688"/>
            <a:ext cx="8143875" cy="3384599"/>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16</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2" name="ZoneTexte 21"/>
          <p:cNvSpPr txBox="1"/>
          <p:nvPr/>
        </p:nvSpPr>
        <p:spPr>
          <a:xfrm>
            <a:off x="827584" y="5373216"/>
            <a:ext cx="8316416" cy="1077218"/>
          </a:xfrm>
          <a:prstGeom prst="rect">
            <a:avLst/>
          </a:prstGeom>
          <a:noFill/>
        </p:spPr>
        <p:txBody>
          <a:bodyPr wrap="square" rtlCol="0">
            <a:spAutoFit/>
          </a:bodyPr>
          <a:lstStyle/>
          <a:p>
            <a:pPr algn="ctr" fontAlgn="t"/>
            <a:r>
              <a:rPr lang="fr-CA" sz="1600" b="1" dirty="0" smtClean="0">
                <a:solidFill>
                  <a:srgbClr val="FF0000"/>
                </a:solidFill>
                <a:latin typeface="Cambria" pitchFamily="18" charset="0"/>
              </a:rPr>
              <a:t>Figure :</a:t>
            </a:r>
            <a:r>
              <a:rPr lang="fr-CA" sz="1600" b="1" dirty="0" smtClean="0">
                <a:latin typeface="Cambria" pitchFamily="18" charset="0"/>
              </a:rPr>
              <a:t> Intégration entre les trois cadres de </a:t>
            </a:r>
            <a:r>
              <a:rPr lang="fr-CA" sz="1600" b="1" dirty="0" err="1" smtClean="0">
                <a:latin typeface="Cambria" pitchFamily="18" charset="0"/>
              </a:rPr>
              <a:t>Herbiniak</a:t>
            </a:r>
            <a:r>
              <a:rPr lang="fr-CA" sz="1600" b="1" dirty="0" smtClean="0">
                <a:latin typeface="Cambria" pitchFamily="18" charset="0"/>
              </a:rPr>
              <a:t> et Joyce (1985),  de Miles et Snow (1978) et  de Sachs et </a:t>
            </a:r>
            <a:r>
              <a:rPr lang="fr-CA" sz="1600" b="1" dirty="0" err="1" smtClean="0">
                <a:latin typeface="Cambria" pitchFamily="18" charset="0"/>
              </a:rPr>
              <a:t>Meditz</a:t>
            </a:r>
            <a:r>
              <a:rPr lang="fr-CA" sz="1600" b="1" dirty="0" smtClean="0">
                <a:latin typeface="Cambria" pitchFamily="18" charset="0"/>
              </a:rPr>
              <a:t> (1979)</a:t>
            </a:r>
          </a:p>
          <a:p>
            <a:pPr algn="ctr"/>
            <a:endParaRPr lang="fr-CA" sz="1600" b="1" dirty="0" smtClean="0">
              <a:solidFill>
                <a:srgbClr val="FF0000"/>
              </a:solidFill>
              <a:latin typeface="Cambria" pitchFamily="18" charset="0"/>
            </a:endParaRPr>
          </a:p>
          <a:p>
            <a:pPr algn="ctr"/>
            <a:r>
              <a:rPr lang="fr-CA" sz="1600" b="1" dirty="0" smtClean="0">
                <a:solidFill>
                  <a:srgbClr val="FF0000"/>
                </a:solidFill>
                <a:latin typeface="Cambria" pitchFamily="18" charset="0"/>
              </a:rPr>
              <a:t>Source :</a:t>
            </a:r>
            <a:r>
              <a:rPr lang="fr-CA" sz="1600" b="1" dirty="0" smtClean="0">
                <a:latin typeface="Cambria" pitchFamily="18" charset="0"/>
              </a:rPr>
              <a:t> Adaptée par Amroune, Hafsi, Bernard et Plaisent (2014c).</a:t>
            </a:r>
            <a:endParaRPr lang="fr-CA" sz="1600" b="1" dirty="0">
              <a:latin typeface="Cambria" pitchFamily="18" charset="0"/>
            </a:endParaRPr>
          </a:p>
        </p:txBody>
      </p:sp>
      <p:sp>
        <p:nvSpPr>
          <p:cNvPr id="25" name="ZoneTexte 19"/>
          <p:cNvSpPr txBox="1">
            <a:spLocks noChangeArrowheads="1"/>
          </p:cNvSpPr>
          <p:nvPr/>
        </p:nvSpPr>
        <p:spPr bwMode="auto">
          <a:xfrm>
            <a:off x="179512" y="116632"/>
            <a:ext cx="8712967"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Mise à niveau , adaptation et performance de la PME</a:t>
            </a:r>
            <a:endParaRPr lang="en-US" dirty="0"/>
          </a:p>
        </p:txBody>
      </p:sp>
      <p:graphicFrame>
        <p:nvGraphicFramePr>
          <p:cNvPr id="654340" name="Object 4"/>
          <p:cNvGraphicFramePr>
            <a:graphicFrameLocks noChangeAspect="1"/>
          </p:cNvGraphicFramePr>
          <p:nvPr/>
        </p:nvGraphicFramePr>
        <p:xfrm>
          <a:off x="682625" y="1050925"/>
          <a:ext cx="10358438" cy="4216400"/>
        </p:xfrm>
        <a:graphic>
          <a:graphicData uri="http://schemas.openxmlformats.org/presentationml/2006/ole">
            <p:oleObj spid="_x0000_s654340" name="Document" r:id="rId10" imgW="10361235" imgH="4204725"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548680"/>
            <a:ext cx="8143875" cy="3384599"/>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17</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2" name="ZoneTexte 19"/>
          <p:cNvSpPr txBox="1">
            <a:spLocks noChangeArrowheads="1"/>
          </p:cNvSpPr>
          <p:nvPr/>
        </p:nvSpPr>
        <p:spPr bwMode="auto">
          <a:xfrm>
            <a:off x="179512" y="44624"/>
            <a:ext cx="8712967"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Mise à niveau , adaptation et performance de la PME</a:t>
            </a:r>
            <a:endParaRPr lang="en-US" dirty="0"/>
          </a:p>
        </p:txBody>
      </p:sp>
      <p:sp>
        <p:nvSpPr>
          <p:cNvPr id="23" name="ZoneTexte 22"/>
          <p:cNvSpPr txBox="1"/>
          <p:nvPr/>
        </p:nvSpPr>
        <p:spPr>
          <a:xfrm>
            <a:off x="683568" y="1183972"/>
            <a:ext cx="7992888" cy="4139595"/>
          </a:xfrm>
          <a:prstGeom prst="rect">
            <a:avLst/>
          </a:prstGeom>
          <a:noFill/>
        </p:spPr>
        <p:txBody>
          <a:bodyPr wrap="square" rtlCol="0">
            <a:spAutoFit/>
          </a:bodyPr>
          <a:lstStyle/>
          <a:p>
            <a:pPr indent="273050">
              <a:buClr>
                <a:srgbClr val="FF0000"/>
              </a:buClr>
              <a:buFont typeface="Wingdings" pitchFamily="2" charset="2"/>
              <a:buChar char="q"/>
            </a:pPr>
            <a:r>
              <a:rPr lang="fr-CA" sz="1600" b="1" i="1" dirty="0" smtClean="0">
                <a:solidFill>
                  <a:srgbClr val="0308E7"/>
                </a:solidFill>
                <a:latin typeface="Franklin Gothic Demi" pitchFamily="34" charset="0"/>
              </a:rPr>
              <a:t>Adaptation au sein de la PME :</a:t>
            </a:r>
          </a:p>
          <a:p>
            <a:pPr>
              <a:spcBef>
                <a:spcPts val="600"/>
              </a:spcBef>
              <a:spcAft>
                <a:spcPts val="600"/>
              </a:spcAft>
            </a:pPr>
            <a:endParaRPr lang="fr-CA" sz="1600" dirty="0" smtClean="0"/>
          </a:p>
          <a:p>
            <a:pPr marL="450850" indent="-450850" algn="just">
              <a:spcBef>
                <a:spcPts val="600"/>
              </a:spcBef>
              <a:spcAft>
                <a:spcPts val="600"/>
              </a:spcAft>
              <a:buClr>
                <a:srgbClr val="FF0000"/>
              </a:buClr>
              <a:buFont typeface="Wingdings" pitchFamily="2" charset="2"/>
              <a:buChar char="v"/>
            </a:pPr>
            <a:r>
              <a:rPr lang="fr-CA" sz="1600" dirty="0" smtClean="0"/>
              <a:t> </a:t>
            </a:r>
            <a:r>
              <a:rPr lang="fr-FR" sz="1600" dirty="0" smtClean="0">
                <a:latin typeface="Cambria" pitchFamily="18" charset="0"/>
              </a:rPr>
              <a:t>« Les PME, compte tenu de leurs structures souples, de leur </a:t>
            </a:r>
            <a:r>
              <a:rPr lang="fr-FR" sz="1600" b="1" dirty="0" smtClean="0">
                <a:latin typeface="Cambria" pitchFamily="18" charset="0"/>
              </a:rPr>
              <a:t>rapidité de prise de décision </a:t>
            </a:r>
            <a:r>
              <a:rPr lang="fr-FR" sz="1600" dirty="0" smtClean="0">
                <a:latin typeface="Cambria" pitchFamily="18" charset="0"/>
              </a:rPr>
              <a:t>et de leur  </a:t>
            </a:r>
            <a:r>
              <a:rPr lang="fr-FR" sz="1600" b="1" dirty="0" smtClean="0">
                <a:latin typeface="Cambria" pitchFamily="18" charset="0"/>
              </a:rPr>
              <a:t>limite des circonscriptions de décision internes et externes</a:t>
            </a:r>
            <a:r>
              <a:rPr lang="fr-FR" sz="1600" dirty="0" smtClean="0">
                <a:latin typeface="Cambria" pitchFamily="18" charset="0"/>
              </a:rPr>
              <a:t>, sont les mieux en mesure de </a:t>
            </a:r>
            <a:r>
              <a:rPr lang="fr-FR" sz="1600" b="1" dirty="0" smtClean="0">
                <a:latin typeface="Cambria" pitchFamily="18" charset="0"/>
              </a:rPr>
              <a:t>concrétiser une stratégie d’adaptation</a:t>
            </a:r>
            <a:r>
              <a:rPr lang="fr-FR" sz="1600" dirty="0" smtClean="0">
                <a:latin typeface="Cambria" pitchFamily="18" charset="0"/>
              </a:rPr>
              <a:t> </a:t>
            </a:r>
            <a:r>
              <a:rPr lang="fr-FR" sz="1600" dirty="0" smtClean="0">
                <a:solidFill>
                  <a:srgbClr val="FF0000"/>
                </a:solidFill>
                <a:latin typeface="Cambria" pitchFamily="18" charset="0"/>
              </a:rPr>
              <a:t>»</a:t>
            </a:r>
            <a:r>
              <a:rPr lang="fr-FR" sz="1600" i="1" dirty="0" smtClean="0">
                <a:solidFill>
                  <a:srgbClr val="FF0000"/>
                </a:solidFill>
                <a:latin typeface="Cambria" pitchFamily="18" charset="0"/>
              </a:rPr>
              <a:t> </a:t>
            </a:r>
            <a:r>
              <a:rPr lang="fr-FR" sz="1600" b="1" dirty="0" smtClean="0">
                <a:solidFill>
                  <a:srgbClr val="FF0000"/>
                </a:solidFill>
                <a:latin typeface="Cambria" pitchFamily="18" charset="0"/>
              </a:rPr>
              <a:t>(</a:t>
            </a:r>
            <a:r>
              <a:rPr lang="fr-FR" sz="1600" b="1" dirty="0" err="1" smtClean="0">
                <a:solidFill>
                  <a:srgbClr val="FF0000"/>
                </a:solidFill>
                <a:latin typeface="Cambria" pitchFamily="18" charset="0"/>
              </a:rPr>
              <a:t>Stoica</a:t>
            </a:r>
            <a:r>
              <a:rPr lang="fr-FR" sz="1600" b="1" dirty="0" smtClean="0">
                <a:solidFill>
                  <a:srgbClr val="FF0000"/>
                </a:solidFill>
                <a:latin typeface="Cambria" pitchFamily="18" charset="0"/>
              </a:rPr>
              <a:t> et </a:t>
            </a:r>
            <a:r>
              <a:rPr lang="fr-FR" sz="1600" b="1" dirty="0" err="1" smtClean="0">
                <a:solidFill>
                  <a:srgbClr val="FF0000"/>
                </a:solidFill>
                <a:latin typeface="Cambria" pitchFamily="18" charset="0"/>
              </a:rPr>
              <a:t>Schindehutte</a:t>
            </a:r>
            <a:r>
              <a:rPr lang="fr-FR" sz="1600" b="1" dirty="0" smtClean="0">
                <a:solidFill>
                  <a:srgbClr val="FF0000"/>
                </a:solidFill>
                <a:latin typeface="Cambria" pitchFamily="18" charset="0"/>
              </a:rPr>
              <a:t>, 1999).</a:t>
            </a:r>
          </a:p>
          <a:p>
            <a:pPr marL="450850" indent="-450850" algn="just">
              <a:spcBef>
                <a:spcPts val="600"/>
              </a:spcBef>
              <a:spcAft>
                <a:spcPts val="600"/>
              </a:spcAft>
              <a:buClr>
                <a:srgbClr val="FF0000"/>
              </a:buClr>
            </a:pPr>
            <a:endParaRPr lang="fr-CA" sz="1600" dirty="0" smtClean="0">
              <a:latin typeface="Cambria" pitchFamily="18" charset="0"/>
            </a:endParaRPr>
          </a:p>
          <a:p>
            <a:pPr marL="450850" indent="-450850" algn="just">
              <a:spcBef>
                <a:spcPts val="600"/>
              </a:spcBef>
              <a:spcAft>
                <a:spcPts val="600"/>
              </a:spcAft>
              <a:buClr>
                <a:srgbClr val="FF0000"/>
              </a:buClr>
              <a:buFont typeface="Wingdings" pitchFamily="2" charset="2"/>
              <a:buChar char="v"/>
            </a:pPr>
            <a:r>
              <a:rPr lang="fr-FR" sz="1600" dirty="0" smtClean="0">
                <a:latin typeface="Cambria" pitchFamily="18" charset="0"/>
              </a:rPr>
              <a:t>« En contexte de PME, pour concrétiser une stratégie d’adaptation, les PME ont des </a:t>
            </a:r>
            <a:r>
              <a:rPr lang="fr-FR" sz="1600" b="1" dirty="0" smtClean="0">
                <a:latin typeface="Cambria" pitchFamily="18" charset="0"/>
              </a:rPr>
              <a:t>contraintes de trésorerie </a:t>
            </a:r>
            <a:r>
              <a:rPr lang="fr-FR" sz="1600" dirty="0" smtClean="0">
                <a:latin typeface="Cambria" pitchFamily="18" charset="0"/>
              </a:rPr>
              <a:t>et des </a:t>
            </a:r>
            <a:r>
              <a:rPr lang="fr-FR" sz="1600" b="1" dirty="0" smtClean="0">
                <a:latin typeface="Cambria" pitchFamily="18" charset="0"/>
              </a:rPr>
              <a:t>titres de créance </a:t>
            </a:r>
            <a:r>
              <a:rPr lang="fr-FR" sz="1600" dirty="0" smtClean="0">
                <a:latin typeface="Cambria" pitchFamily="18" charset="0"/>
              </a:rPr>
              <a:t>qui peuvent limiter leur capacité à évoluer dans de nouvelles directions et, généralement, </a:t>
            </a:r>
            <a:r>
              <a:rPr lang="fr-FR" sz="1600" b="1" dirty="0" smtClean="0">
                <a:latin typeface="Cambria" pitchFamily="18" charset="0"/>
              </a:rPr>
              <a:t>souffrent d’un sous-développement, de la collecte et de l'analyse des données</a:t>
            </a:r>
            <a:r>
              <a:rPr lang="fr-FR" sz="1600" dirty="0" smtClean="0">
                <a:latin typeface="Cambria" pitchFamily="18" charset="0"/>
              </a:rPr>
              <a:t>. D’autre part, elles n'ont pas de </a:t>
            </a:r>
            <a:r>
              <a:rPr lang="fr-FR" sz="1600" b="1" dirty="0" smtClean="0">
                <a:latin typeface="Cambria" pitchFamily="18" charset="0"/>
              </a:rPr>
              <a:t>personnel dans des fonctions étendues </a:t>
            </a:r>
            <a:r>
              <a:rPr lang="fr-FR" sz="1600" dirty="0" smtClean="0">
                <a:latin typeface="Cambria" pitchFamily="18" charset="0"/>
              </a:rPr>
              <a:t>telles que le marketing ou la R&amp;D » </a:t>
            </a:r>
            <a:r>
              <a:rPr lang="fr-FR" sz="1600" dirty="0" smtClean="0">
                <a:solidFill>
                  <a:srgbClr val="FF0000"/>
                </a:solidFill>
                <a:latin typeface="Cambria" pitchFamily="18" charset="0"/>
              </a:rPr>
              <a:t>(</a:t>
            </a:r>
            <a:r>
              <a:rPr lang="fr-FR" sz="1600" b="1" dirty="0" err="1" smtClean="0">
                <a:solidFill>
                  <a:srgbClr val="FF0000"/>
                </a:solidFill>
                <a:latin typeface="Cambria" pitchFamily="18" charset="0"/>
              </a:rPr>
              <a:t>Stoica</a:t>
            </a:r>
            <a:r>
              <a:rPr lang="fr-FR" sz="1600" b="1" dirty="0" smtClean="0">
                <a:solidFill>
                  <a:srgbClr val="FF0000"/>
                </a:solidFill>
                <a:latin typeface="Cambria" pitchFamily="18" charset="0"/>
              </a:rPr>
              <a:t> et </a:t>
            </a:r>
            <a:r>
              <a:rPr lang="fr-FR" sz="1600" b="1" dirty="0" err="1" smtClean="0">
                <a:solidFill>
                  <a:srgbClr val="FF0000"/>
                </a:solidFill>
                <a:latin typeface="Cambria" pitchFamily="18" charset="0"/>
              </a:rPr>
              <a:t>Schindehutte</a:t>
            </a:r>
            <a:r>
              <a:rPr lang="fr-FR" sz="1600" b="1" dirty="0" smtClean="0">
                <a:solidFill>
                  <a:srgbClr val="FF0000"/>
                </a:solidFill>
                <a:latin typeface="Cambria" pitchFamily="18" charset="0"/>
              </a:rPr>
              <a:t>, 1999).</a:t>
            </a:r>
            <a:r>
              <a:rPr lang="fr-FR" sz="1600" dirty="0" smtClean="0">
                <a:solidFill>
                  <a:srgbClr val="FF0000"/>
                </a:solidFill>
                <a:latin typeface="Cambria" pitchFamily="18" charset="0"/>
              </a:rPr>
              <a:t> </a:t>
            </a:r>
            <a:endParaRPr lang="fr-CA" sz="1600" dirty="0" smtClean="0">
              <a:solidFill>
                <a:srgbClr val="FF0000"/>
              </a:solidFill>
              <a:latin typeface="Cambria" pitchFamily="18" charset="0"/>
            </a:endParaRPr>
          </a:p>
          <a:p>
            <a:pPr algn="just"/>
            <a:endParaRPr lang="fr-CA" sz="140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548680"/>
            <a:ext cx="8143875" cy="3384599"/>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18</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5" name="ZoneTexte 18"/>
          <p:cNvSpPr txBox="1">
            <a:spLocks noChangeArrowheads="1"/>
          </p:cNvSpPr>
          <p:nvPr/>
        </p:nvSpPr>
        <p:spPr bwMode="auto">
          <a:xfrm>
            <a:off x="1000125" y="1214438"/>
            <a:ext cx="7572375" cy="630942"/>
          </a:xfrm>
          <a:prstGeom prst="rect">
            <a:avLst/>
          </a:prstGeom>
          <a:noFill/>
          <a:ln w="9525">
            <a:noFill/>
            <a:miter lim="800000"/>
            <a:headEnd/>
            <a:tailEnd/>
          </a:ln>
        </p:spPr>
        <p:txBody>
          <a:bodyPr>
            <a:spAutoFit/>
          </a:bodyPr>
          <a:lstStyle/>
          <a:p>
            <a:r>
              <a:rPr lang="fr-CA" b="1" dirty="0"/>
              <a:t> </a:t>
            </a:r>
          </a:p>
          <a:p>
            <a:pPr marL="450850" indent="-450850" algn="just">
              <a:buClr>
                <a:srgbClr val="FF0000"/>
              </a:buClr>
            </a:pPr>
            <a:endParaRPr lang="en-US" sz="1700" dirty="0">
              <a:latin typeface="Calibri" pitchFamily="34" charset="0"/>
            </a:endParaRPr>
          </a:p>
        </p:txBody>
      </p:sp>
      <p:sp>
        <p:nvSpPr>
          <p:cNvPr id="20" name="ZoneTexte 19"/>
          <p:cNvSpPr txBox="1"/>
          <p:nvPr/>
        </p:nvSpPr>
        <p:spPr>
          <a:xfrm>
            <a:off x="755576" y="1268760"/>
            <a:ext cx="7992888" cy="3400931"/>
          </a:xfrm>
          <a:prstGeom prst="rect">
            <a:avLst/>
          </a:prstGeom>
          <a:noFill/>
        </p:spPr>
        <p:txBody>
          <a:bodyPr wrap="square" rtlCol="0">
            <a:spAutoFit/>
          </a:bodyPr>
          <a:lstStyle/>
          <a:p>
            <a:pPr indent="273050">
              <a:buClr>
                <a:srgbClr val="FF0000"/>
              </a:buClr>
              <a:buFont typeface="Wingdings" pitchFamily="2" charset="2"/>
              <a:buChar char="q"/>
            </a:pPr>
            <a:r>
              <a:rPr lang="fr-CA" sz="1600" b="1" i="1" dirty="0" smtClean="0">
                <a:solidFill>
                  <a:srgbClr val="0308E7"/>
                </a:solidFill>
                <a:latin typeface="Franklin Gothic Demi" pitchFamily="34" charset="0"/>
              </a:rPr>
              <a:t>Effet de l’adaptation sur la performance :</a:t>
            </a:r>
          </a:p>
          <a:p>
            <a:pPr indent="273050">
              <a:spcBef>
                <a:spcPts val="1200"/>
              </a:spcBef>
              <a:spcAft>
                <a:spcPts val="600"/>
              </a:spcAft>
              <a:buClr>
                <a:srgbClr val="FF0000"/>
              </a:buClr>
            </a:pPr>
            <a:endParaRPr lang="fr-CA" sz="1600" b="1" i="1" dirty="0" smtClean="0">
              <a:solidFill>
                <a:srgbClr val="0308E7"/>
              </a:solidFill>
              <a:latin typeface="Cambria" pitchFamily="18" charset="0"/>
            </a:endParaRPr>
          </a:p>
          <a:p>
            <a:pPr marL="808038" indent="-452438" algn="just">
              <a:spcBef>
                <a:spcPts val="1200"/>
              </a:spcBef>
              <a:spcAft>
                <a:spcPts val="600"/>
              </a:spcAft>
              <a:buClr>
                <a:srgbClr val="FF0000"/>
              </a:buClr>
              <a:buFont typeface="Wingdings" pitchFamily="2" charset="2"/>
              <a:buChar char="v"/>
            </a:pPr>
            <a:r>
              <a:rPr lang="fr-FR" sz="1600" dirty="0" smtClean="0">
                <a:latin typeface="Cambria" pitchFamily="18" charset="0"/>
              </a:rPr>
              <a:t>Les entreprises, qui développent plus de capacité d'adaptation,  qui ont des stratégies d'adaptation et qui s'adaptent davantage au fil du temps,  démontreront des performances supérieures que celles mettant moins d'accent sur l'adaptation </a:t>
            </a:r>
            <a:r>
              <a:rPr lang="fr-FR" sz="1600" b="1" dirty="0" smtClean="0">
                <a:solidFill>
                  <a:srgbClr val="FF0000"/>
                </a:solidFill>
                <a:latin typeface="Cambria" pitchFamily="18" charset="0"/>
              </a:rPr>
              <a:t>(</a:t>
            </a:r>
            <a:r>
              <a:rPr lang="fr-FR" sz="1600" b="1" dirty="0" err="1" smtClean="0">
                <a:solidFill>
                  <a:srgbClr val="FF0000"/>
                </a:solidFill>
                <a:latin typeface="Cambria" pitchFamily="18" charset="0"/>
              </a:rPr>
              <a:t>Schindehutte</a:t>
            </a:r>
            <a:r>
              <a:rPr lang="fr-FR" sz="1600" b="1" dirty="0" smtClean="0">
                <a:solidFill>
                  <a:srgbClr val="FF0000"/>
                </a:solidFill>
                <a:latin typeface="Cambria" pitchFamily="18" charset="0"/>
              </a:rPr>
              <a:t> et Morris, 2001).</a:t>
            </a:r>
            <a:endParaRPr lang="fr-CA" sz="1600" b="1" dirty="0" smtClean="0">
              <a:solidFill>
                <a:srgbClr val="FF0000"/>
              </a:solidFill>
              <a:latin typeface="Cambria" pitchFamily="18" charset="0"/>
            </a:endParaRPr>
          </a:p>
          <a:p>
            <a:pPr marL="808038" indent="-452438" algn="just">
              <a:spcBef>
                <a:spcPts val="1200"/>
              </a:spcBef>
              <a:spcAft>
                <a:spcPts val="600"/>
              </a:spcAft>
              <a:buClr>
                <a:srgbClr val="FF0000"/>
              </a:buClr>
              <a:buFont typeface="Wingdings" pitchFamily="2" charset="2"/>
              <a:buChar char="v"/>
            </a:pPr>
            <a:r>
              <a:rPr lang="fr-FR" sz="1600" dirty="0" smtClean="0">
                <a:latin typeface="Cambria" pitchFamily="18" charset="0"/>
              </a:rPr>
              <a:t>L’adaptation modifie la relation entre l'hostilité de l'environnement et la performance de la PME </a:t>
            </a:r>
            <a:r>
              <a:rPr lang="fr-FR" sz="1600" b="1" dirty="0" smtClean="0">
                <a:solidFill>
                  <a:srgbClr val="FF0000"/>
                </a:solidFill>
                <a:latin typeface="Cambria" pitchFamily="18" charset="0"/>
              </a:rPr>
              <a:t>(</a:t>
            </a:r>
            <a:r>
              <a:rPr lang="fr-FR" sz="1600" b="1" dirty="0" err="1" smtClean="0">
                <a:solidFill>
                  <a:srgbClr val="FF0000"/>
                </a:solidFill>
                <a:latin typeface="Cambria" pitchFamily="18" charset="0"/>
              </a:rPr>
              <a:t>Woo</a:t>
            </a:r>
            <a:r>
              <a:rPr lang="fr-FR" sz="1600" b="1" dirty="0" smtClean="0">
                <a:solidFill>
                  <a:srgbClr val="FF0000"/>
                </a:solidFill>
                <a:latin typeface="Cambria" pitchFamily="18" charset="0"/>
              </a:rPr>
              <a:t> et al., 1991).</a:t>
            </a:r>
            <a:endParaRPr lang="fr-CA" sz="1600" b="1" dirty="0" smtClean="0">
              <a:solidFill>
                <a:srgbClr val="FF0000"/>
              </a:solidFill>
              <a:latin typeface="Cambria" pitchFamily="18" charset="0"/>
            </a:endParaRPr>
          </a:p>
          <a:p>
            <a:pPr marL="808038" indent="-452438" algn="just">
              <a:spcBef>
                <a:spcPts val="1200"/>
              </a:spcBef>
              <a:spcAft>
                <a:spcPts val="600"/>
              </a:spcAft>
              <a:buClr>
                <a:srgbClr val="FF0000"/>
              </a:buClr>
              <a:buFont typeface="Wingdings" pitchFamily="2" charset="2"/>
              <a:buChar char="v"/>
            </a:pPr>
            <a:r>
              <a:rPr lang="fr-FR" sz="1600" dirty="0" smtClean="0">
                <a:latin typeface="Cambria" pitchFamily="18" charset="0"/>
              </a:rPr>
              <a:t>L'adaptation est liée à la performance, car le comportement adaptatif est une série continue d'évaluations et d'ajustements </a:t>
            </a:r>
            <a:r>
              <a:rPr lang="fr-FR" sz="1600" b="1" dirty="0" smtClean="0">
                <a:solidFill>
                  <a:srgbClr val="FF0000"/>
                </a:solidFill>
                <a:latin typeface="Cambria" pitchFamily="18" charset="0"/>
              </a:rPr>
              <a:t>(Naman, 1994).</a:t>
            </a:r>
            <a:endParaRPr lang="fr-CA" sz="1600" dirty="0" smtClean="0">
              <a:latin typeface="Cambria" pitchFamily="18" charset="0"/>
            </a:endParaRPr>
          </a:p>
        </p:txBody>
      </p:sp>
      <p:sp>
        <p:nvSpPr>
          <p:cNvPr id="22" name="ZoneTexte 19"/>
          <p:cNvSpPr txBox="1">
            <a:spLocks noChangeArrowheads="1"/>
          </p:cNvSpPr>
          <p:nvPr/>
        </p:nvSpPr>
        <p:spPr bwMode="auto">
          <a:xfrm>
            <a:off x="179512" y="44624"/>
            <a:ext cx="8712967"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Mise à niveau , adaptation et performance de la PME</a:t>
            </a:r>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285750" y="714375"/>
            <a:ext cx="8643938" cy="4448175"/>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a:xfrm>
            <a:off x="6902896" y="6448251"/>
            <a:ext cx="2133600" cy="365125"/>
          </a:xfrm>
        </p:spPr>
        <p:txBody>
          <a:bodyPr/>
          <a:lstStyle/>
          <a:p>
            <a:pPr>
              <a:defRPr/>
            </a:pPr>
            <a:fld id="{FC98A2DE-5A78-42E0-87FE-A880B2868071}" type="slidenum">
              <a:rPr lang="fr-CA" b="1" smtClean="0">
                <a:latin typeface="Arial" charset="0"/>
              </a:rPr>
              <a:pPr>
                <a:defRPr/>
              </a:pPr>
              <a:t>19</a:t>
            </a:fld>
            <a:endParaRPr lang="fr-CA" b="1" dirty="0"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038"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039"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034"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035"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03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03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031" name="ZoneTexte 24"/>
          <p:cNvSpPr txBox="1">
            <a:spLocks noChangeArrowheads="1"/>
          </p:cNvSpPr>
          <p:nvPr/>
        </p:nvSpPr>
        <p:spPr bwMode="auto">
          <a:xfrm>
            <a:off x="1259632" y="107921"/>
            <a:ext cx="7272808" cy="584775"/>
          </a:xfrm>
          <a:prstGeom prst="rect">
            <a:avLst/>
          </a:prstGeom>
          <a:noFill/>
          <a:ln w="9525">
            <a:noFill/>
            <a:miter lim="800000"/>
            <a:headEnd/>
            <a:tailEnd/>
          </a:ln>
        </p:spPr>
        <p:txBody>
          <a:bodyPr wrap="square">
            <a:spAutoFit/>
          </a:bodyPr>
          <a:lstStyle/>
          <a:p>
            <a:pPr algn="ctr"/>
            <a:r>
              <a:rPr lang="fr-CA" sz="3200" b="1" i="1" dirty="0" smtClean="0">
                <a:solidFill>
                  <a:srgbClr val="0308E7"/>
                </a:solidFill>
                <a:latin typeface="Franklin Gothic Demi" pitchFamily="34" charset="0"/>
              </a:rPr>
              <a:t>Fondements théoriques de la recherche  </a:t>
            </a:r>
            <a:endParaRPr lang="en-US" sz="3200" b="1" i="1" dirty="0" smtClean="0">
              <a:solidFill>
                <a:srgbClr val="0308E7"/>
              </a:solidFill>
              <a:latin typeface="Franklin Gothic Demi" pitchFamily="34" charset="0"/>
            </a:endParaRPr>
          </a:p>
        </p:txBody>
      </p:sp>
      <p:graphicFrame>
        <p:nvGraphicFramePr>
          <p:cNvPr id="1026" name="Object 8"/>
          <p:cNvGraphicFramePr>
            <a:graphicFrameLocks noChangeAspect="1"/>
          </p:cNvGraphicFramePr>
          <p:nvPr/>
        </p:nvGraphicFramePr>
        <p:xfrm>
          <a:off x="688975" y="259780"/>
          <a:ext cx="8216900" cy="6193556"/>
        </p:xfrm>
        <a:graphic>
          <a:graphicData uri="http://schemas.openxmlformats.org/presentationml/2006/ole">
            <p:oleObj spid="_x0000_s655362" name="Document" r:id="rId10" imgW="6955463" imgH="7327630"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755576" y="4797152"/>
            <a:ext cx="6265862" cy="369888"/>
          </a:xfrm>
          <a:prstGeom prst="rect">
            <a:avLst/>
          </a:prstGeom>
          <a:noFill/>
          <a:ln w="9525">
            <a:noFill/>
            <a:miter lim="800000"/>
            <a:headEnd/>
            <a:tailEnd/>
          </a:ln>
        </p:spPr>
        <p:txBody>
          <a:bodyPr>
            <a:spAutoFit/>
          </a:bodyPr>
          <a:lstStyle/>
          <a:p>
            <a:endParaRPr lang="fr-FR"/>
          </a:p>
        </p:txBody>
      </p:sp>
      <p:sp>
        <p:nvSpPr>
          <p:cNvPr id="11267" name="ZoneTexte 20"/>
          <p:cNvSpPr txBox="1">
            <a:spLocks noChangeArrowheads="1"/>
          </p:cNvSpPr>
          <p:nvPr/>
        </p:nvSpPr>
        <p:spPr bwMode="auto">
          <a:xfrm>
            <a:off x="1027113" y="357188"/>
            <a:ext cx="6116637" cy="646112"/>
          </a:xfrm>
          <a:prstGeom prst="rect">
            <a:avLst/>
          </a:prstGeom>
          <a:noFill/>
          <a:ln w="9525">
            <a:noFill/>
            <a:miter lim="800000"/>
            <a:headEnd/>
            <a:tailEnd/>
          </a:ln>
        </p:spPr>
        <p:txBody>
          <a:bodyPr wrap="none">
            <a:spAutoFit/>
          </a:bodyPr>
          <a:lstStyle/>
          <a:p>
            <a:r>
              <a:rPr lang="fr-FR" sz="3600" b="1">
                <a:solidFill>
                  <a:srgbClr val="0000FF"/>
                </a:solidFill>
                <a:latin typeface="Algerian" pitchFamily="82" charset="0"/>
              </a:rPr>
              <a:t>Plan de la présentation</a:t>
            </a:r>
            <a:endParaRPr lang="en-US" sz="3600" b="1"/>
          </a:p>
        </p:txBody>
      </p:sp>
      <p:sp>
        <p:nvSpPr>
          <p:cNvPr id="17" name="Rectangle 3"/>
          <p:cNvSpPr txBox="1">
            <a:spLocks noChangeArrowheads="1"/>
          </p:cNvSpPr>
          <p:nvPr/>
        </p:nvSpPr>
        <p:spPr bwMode="auto">
          <a:xfrm>
            <a:off x="827584" y="908720"/>
            <a:ext cx="8064896" cy="5400600"/>
          </a:xfrm>
          <a:prstGeom prst="rect">
            <a:avLst/>
          </a:prstGeom>
          <a:noFill/>
          <a:ln w="9525">
            <a:noFill/>
            <a:miter lim="800000"/>
            <a:headEnd/>
            <a:tailEnd/>
          </a:ln>
        </p:spPr>
        <p:txBody>
          <a:bodyPr/>
          <a:lstStyle/>
          <a:p>
            <a:pPr marL="442913" indent="-442913" algn="just">
              <a:buClr>
                <a:srgbClr val="FF0000"/>
              </a:buClr>
              <a:buFont typeface="Wingdings" pitchFamily="2" charset="2"/>
              <a:buChar char="q"/>
              <a:defRPr/>
            </a:pPr>
            <a:endParaRPr lang="fr-CA" sz="2000" b="1"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Introduction </a:t>
            </a:r>
          </a:p>
          <a:p>
            <a:pPr marL="442913" indent="-442913" algn="just">
              <a:buClr>
                <a:srgbClr val="FF0000"/>
              </a:buClr>
              <a:defRPr/>
            </a:pPr>
            <a:endParaRPr lang="fr-CA" sz="2000" b="1" dirty="0" smtClean="0">
              <a:latin typeface="+mj-lt"/>
              <a:cs typeface="Aharoni" pitchFamily="2" charset="-79"/>
            </a:endParaRPr>
          </a:p>
          <a:p>
            <a:pPr marL="1357313" indent="-442913" algn="just">
              <a:buClr>
                <a:srgbClr val="FF0000"/>
              </a:buClr>
              <a:buFont typeface="Wingdings" pitchFamily="2" charset="2"/>
              <a:buChar char="§"/>
              <a:defRPr/>
            </a:pPr>
            <a:r>
              <a:rPr lang="fr-CA" sz="1700" b="1" dirty="0" smtClean="0">
                <a:latin typeface="+mj-lt"/>
                <a:cs typeface="Aharoni" pitchFamily="2" charset="-79"/>
              </a:rPr>
              <a:t>Problématique de la PME dans les PVD et situation de la PME en Algérie</a:t>
            </a:r>
          </a:p>
          <a:p>
            <a:pPr marL="1357313" indent="-442913" algn="just">
              <a:buClr>
                <a:srgbClr val="FF0000"/>
              </a:buClr>
              <a:buFont typeface="Wingdings" pitchFamily="2" charset="2"/>
              <a:buChar char="§"/>
              <a:defRPr/>
            </a:pPr>
            <a:r>
              <a:rPr lang="fr-CA" sz="1700" b="1" dirty="0" smtClean="0">
                <a:latin typeface="+mj-lt"/>
                <a:cs typeface="Aharoni" pitchFamily="2" charset="-79"/>
              </a:rPr>
              <a:t>Programmes de mise à niveau des </a:t>
            </a:r>
            <a:r>
              <a:rPr lang="fr-CA" sz="1700" b="1" dirty="0">
                <a:latin typeface="+mj-lt"/>
                <a:cs typeface="Aharoni" pitchFamily="2" charset="-79"/>
              </a:rPr>
              <a:t>PME en Algérie  </a:t>
            </a:r>
          </a:p>
          <a:p>
            <a:pPr marL="1357313" indent="-442913" algn="just">
              <a:buClr>
                <a:srgbClr val="FF0000"/>
              </a:buClr>
              <a:buFont typeface="Wingdings" pitchFamily="2" charset="2"/>
              <a:buChar char="§"/>
              <a:defRPr/>
            </a:pPr>
            <a:r>
              <a:rPr lang="fr-CA" sz="1700" b="1" dirty="0" smtClean="0">
                <a:latin typeface="+mj-lt"/>
                <a:cs typeface="Aharoni" pitchFamily="2" charset="-79"/>
              </a:rPr>
              <a:t>Objectifs </a:t>
            </a:r>
            <a:r>
              <a:rPr lang="fr-CA" sz="1700" b="1" dirty="0">
                <a:latin typeface="+mj-lt"/>
                <a:cs typeface="Aharoni" pitchFamily="2" charset="-79"/>
              </a:rPr>
              <a:t>de la recherche </a:t>
            </a:r>
            <a:endParaRPr lang="en-US" sz="1700" b="1" dirty="0">
              <a:latin typeface="+mj-lt"/>
              <a:cs typeface="Aharoni" pitchFamily="2" charset="-79"/>
            </a:endParaRPr>
          </a:p>
          <a:p>
            <a:pPr marL="1357313" indent="-442913" algn="just">
              <a:buClr>
                <a:srgbClr val="FF0000"/>
              </a:buClr>
              <a:buFont typeface="Wingdings" pitchFamily="2" charset="2"/>
              <a:buChar char="§"/>
              <a:defRPr/>
            </a:pPr>
            <a:r>
              <a:rPr lang="fr-CA" sz="1700" b="1" dirty="0" smtClean="0">
                <a:latin typeface="+mj-lt"/>
                <a:cs typeface="Aharoni" pitchFamily="2" charset="-79"/>
              </a:rPr>
              <a:t>Questions </a:t>
            </a:r>
            <a:r>
              <a:rPr lang="fr-CA" sz="1700" b="1" dirty="0">
                <a:latin typeface="+mj-lt"/>
                <a:cs typeface="Aharoni" pitchFamily="2" charset="-79"/>
              </a:rPr>
              <a:t>de recherche </a:t>
            </a:r>
            <a:endParaRPr lang="fr-CA" sz="1700" b="1" dirty="0" smtClean="0">
              <a:latin typeface="+mj-lt"/>
              <a:cs typeface="Aharoni" pitchFamily="2" charset="-79"/>
            </a:endParaRPr>
          </a:p>
          <a:p>
            <a:pPr marL="1357313" indent="-442913" algn="just">
              <a:buClr>
                <a:srgbClr val="FF0000"/>
              </a:buClr>
              <a:defRPr/>
            </a:pPr>
            <a:endParaRPr lang="fr-CA" sz="1700" b="1"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Revue de littérature et formulation du cadre théorique </a:t>
            </a:r>
          </a:p>
          <a:p>
            <a:pPr marL="442913" indent="-442913" algn="just">
              <a:buClr>
                <a:srgbClr val="FF0000"/>
              </a:buClr>
              <a:defRPr/>
            </a:pPr>
            <a:endParaRPr lang="fr-CA" sz="2000" b="1" dirty="0" smtClean="0">
              <a:latin typeface="+mj-lt"/>
              <a:cs typeface="Aharoni" pitchFamily="2" charset="-79"/>
            </a:endParaRPr>
          </a:p>
          <a:p>
            <a:pPr marL="1357313" indent="-442913" algn="just">
              <a:buClr>
                <a:srgbClr val="FF0000"/>
              </a:buClr>
              <a:buFont typeface="Wingdings" pitchFamily="2" charset="2"/>
              <a:buChar char="§"/>
              <a:defRPr/>
            </a:pPr>
            <a:r>
              <a:rPr lang="fr-CA" sz="1700" b="1" dirty="0" smtClean="0">
                <a:latin typeface="+mj-lt"/>
                <a:cs typeface="Aharoni" pitchFamily="2" charset="-79"/>
              </a:rPr>
              <a:t>Bref passage en revue de la littérature soutenant l’adaptation et la performance de la PME dans un environnement ouvert et intense </a:t>
            </a:r>
          </a:p>
          <a:p>
            <a:pPr marL="1357313" indent="-442913" algn="just">
              <a:buClr>
                <a:srgbClr val="FF0000"/>
              </a:buClr>
              <a:buFont typeface="Wingdings" pitchFamily="2" charset="2"/>
              <a:buChar char="§"/>
              <a:defRPr/>
            </a:pPr>
            <a:r>
              <a:rPr lang="fr-CA" sz="1700" b="1" dirty="0" smtClean="0">
                <a:latin typeface="+mj-lt"/>
                <a:cs typeface="Aharoni" pitchFamily="2" charset="-79"/>
              </a:rPr>
              <a:t>Fondements théoriques  de la recherche   </a:t>
            </a:r>
            <a:endParaRPr lang="en-US" sz="1700" dirty="0" smtClean="0">
              <a:latin typeface="+mj-lt"/>
              <a:cs typeface="Aharoni" pitchFamily="2" charset="-79"/>
            </a:endParaRPr>
          </a:p>
          <a:p>
            <a:pPr marL="1357313" indent="-442913" algn="just">
              <a:buClr>
                <a:srgbClr val="FF0000"/>
              </a:buClr>
              <a:buFont typeface="Wingdings" pitchFamily="2" charset="2"/>
              <a:buChar char="§"/>
              <a:defRPr/>
            </a:pPr>
            <a:r>
              <a:rPr lang="fr-CA" sz="1700" b="1" dirty="0" smtClean="0">
                <a:latin typeface="+mj-lt"/>
                <a:cs typeface="Aharoni" pitchFamily="2" charset="-79"/>
              </a:rPr>
              <a:t>Hypothèses de la recherche </a:t>
            </a:r>
            <a:endParaRPr lang="en-US" sz="1700" dirty="0" smtClean="0">
              <a:latin typeface="+mj-lt"/>
              <a:cs typeface="Aharoni" pitchFamily="2" charset="-79"/>
            </a:endParaRPr>
          </a:p>
          <a:p>
            <a:pPr marL="1357313" indent="-442913" algn="just">
              <a:buClr>
                <a:srgbClr val="FF0000"/>
              </a:buClr>
              <a:buFont typeface="Wingdings" pitchFamily="2" charset="2"/>
              <a:buChar char="§"/>
              <a:defRPr/>
            </a:pPr>
            <a:r>
              <a:rPr lang="fr-CA" sz="1700" b="1" dirty="0" smtClean="0">
                <a:latin typeface="+mj-lt"/>
                <a:cs typeface="Aharoni" pitchFamily="2" charset="-79"/>
              </a:rPr>
              <a:t>Modèle théorique de la recherche </a:t>
            </a:r>
          </a:p>
          <a:p>
            <a:pPr marL="1357313" indent="-442913" algn="just">
              <a:buClr>
                <a:srgbClr val="FF0000"/>
              </a:buClr>
              <a:buFont typeface="Wingdings" pitchFamily="2" charset="2"/>
              <a:buChar char="§"/>
              <a:defRPr/>
            </a:pPr>
            <a:endParaRPr lang="en-US" sz="1700" dirty="0" smtClean="0">
              <a:latin typeface="+mj-lt"/>
              <a:cs typeface="Aharoni" pitchFamily="2" charset="-79"/>
            </a:endParaRPr>
          </a:p>
          <a:p>
            <a:pPr marL="442913" indent="-442913" algn="just">
              <a:buClr>
                <a:srgbClr val="FF0000"/>
              </a:buClr>
              <a:buFont typeface="Wingdings" pitchFamily="2" charset="2"/>
              <a:buChar char="q"/>
              <a:defRPr/>
            </a:pPr>
            <a:r>
              <a:rPr lang="fr-CA" sz="2000" b="1" dirty="0" smtClean="0">
                <a:latin typeface="+mj-lt"/>
                <a:cs typeface="Aharoni" pitchFamily="2" charset="-79"/>
              </a:rPr>
              <a:t>Cadre méthodologique de la recherche </a:t>
            </a:r>
          </a:p>
          <a:p>
            <a:pPr marL="442913" indent="-442913" algn="just">
              <a:buClr>
                <a:srgbClr val="FF0000"/>
              </a:buClr>
              <a:buFont typeface="Wingdings" pitchFamily="2" charset="2"/>
              <a:buChar char="q"/>
              <a:defRPr/>
            </a:pPr>
            <a:r>
              <a:rPr lang="fr-CA" sz="2000" b="1" dirty="0" smtClean="0">
                <a:latin typeface="+mj-lt"/>
                <a:cs typeface="Aharoni" pitchFamily="2" charset="-79"/>
              </a:rPr>
              <a:t>Analyses statistiques des données collectées</a:t>
            </a:r>
          </a:p>
          <a:p>
            <a:pPr marL="442913" indent="-442913" algn="just">
              <a:buClr>
                <a:srgbClr val="FF0000"/>
              </a:buClr>
              <a:buFont typeface="Wingdings" pitchFamily="2" charset="2"/>
              <a:buChar char="q"/>
              <a:defRPr/>
            </a:pPr>
            <a:r>
              <a:rPr lang="fr-CA" sz="2000" b="1" dirty="0" smtClean="0">
                <a:latin typeface="+mj-lt"/>
                <a:cs typeface="Aharoni" pitchFamily="2" charset="-79"/>
              </a:rPr>
              <a:t>Discussion et conclusion des résultats </a:t>
            </a:r>
            <a:endParaRPr lang="en-US" sz="2000" dirty="0">
              <a:latin typeface="+mj-lt"/>
              <a:cs typeface="Aharoni" pitchFamily="2" charset="-79"/>
            </a:endParaRPr>
          </a:p>
          <a:p>
            <a:pPr marL="342900" indent="-342900">
              <a:lnSpc>
                <a:spcPct val="80000"/>
              </a:lnSpc>
              <a:spcBef>
                <a:spcPct val="20000"/>
              </a:spcBef>
              <a:buFontTx/>
              <a:buChar char="•"/>
              <a:defRPr/>
            </a:pPr>
            <a:endParaRPr lang="fr-FR" sz="2000" kern="0" dirty="0">
              <a:latin typeface="+mn-lt"/>
            </a:endParaRPr>
          </a:p>
          <a:p>
            <a:pPr marL="342900" indent="-342900">
              <a:lnSpc>
                <a:spcPct val="80000"/>
              </a:lnSpc>
              <a:spcBef>
                <a:spcPct val="20000"/>
              </a:spcBef>
              <a:buFontTx/>
              <a:buChar char="•"/>
              <a:defRPr/>
            </a:pPr>
            <a:endParaRPr lang="fr-FR" sz="2000" kern="0" dirty="0">
              <a:latin typeface="+mn-lt"/>
            </a:endParaRPr>
          </a:p>
        </p:txBody>
      </p:sp>
      <p:grpSp>
        <p:nvGrpSpPr>
          <p:cNvPr id="11269" name="Group 7"/>
          <p:cNvGrpSpPr>
            <a:grpSpLocks/>
          </p:cNvGrpSpPr>
          <p:nvPr/>
        </p:nvGrpSpPr>
        <p:grpSpPr bwMode="auto">
          <a:xfrm>
            <a:off x="285750" y="1000125"/>
            <a:ext cx="8606730" cy="2447925"/>
            <a:chOff x="793" y="1298"/>
            <a:chExt cx="3538" cy="1497"/>
          </a:xfrm>
        </p:grpSpPr>
        <p:sp>
          <p:nvSpPr>
            <p:cNvPr id="19"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0"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4582" name="Espace réservé du numéro de diapositive 22"/>
          <p:cNvSpPr>
            <a:spLocks noGrp="1"/>
          </p:cNvSpPr>
          <p:nvPr>
            <p:ph type="sldNum" sz="quarter" idx="12"/>
          </p:nvPr>
        </p:nvSpPr>
        <p:spPr/>
        <p:txBody>
          <a:bodyPr/>
          <a:lstStyle/>
          <a:p>
            <a:pPr>
              <a:defRPr/>
            </a:pPr>
            <a:fld id="{18848AD5-6E6C-4DFE-858B-67E33745DA28}" type="slidenum">
              <a:rPr lang="fr-CA" smtClean="0"/>
              <a:pPr>
                <a:defRPr/>
              </a:pPr>
              <a:t>2</a:t>
            </a:fld>
            <a:endParaRPr lang="fr-CA" dirty="0" smtClean="0"/>
          </a:p>
        </p:txBody>
      </p:sp>
      <p:grpSp>
        <p:nvGrpSpPr>
          <p:cNvPr id="11271" name="Group 2"/>
          <p:cNvGrpSpPr>
            <a:grpSpLocks/>
          </p:cNvGrpSpPr>
          <p:nvPr/>
        </p:nvGrpSpPr>
        <p:grpSpPr bwMode="auto">
          <a:xfrm>
            <a:off x="-142875" y="5643563"/>
            <a:ext cx="928688" cy="1214437"/>
            <a:chOff x="4422" y="2840"/>
            <a:chExt cx="1316" cy="1480"/>
          </a:xfrm>
        </p:grpSpPr>
        <p:grpSp>
          <p:nvGrpSpPr>
            <p:cNvPr id="11272" name="Group 3"/>
            <p:cNvGrpSpPr>
              <a:grpSpLocks/>
            </p:cNvGrpSpPr>
            <p:nvPr/>
          </p:nvGrpSpPr>
          <p:grpSpPr bwMode="auto">
            <a:xfrm>
              <a:off x="4422" y="2840"/>
              <a:ext cx="1217" cy="408"/>
              <a:chOff x="567" y="0"/>
              <a:chExt cx="1217" cy="408"/>
            </a:xfrm>
          </p:grpSpPr>
          <p:pic>
            <p:nvPicPr>
              <p:cNvPr id="11278"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1279"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11273" name="Group 6"/>
            <p:cNvGrpSpPr>
              <a:grpSpLocks/>
            </p:cNvGrpSpPr>
            <p:nvPr/>
          </p:nvGrpSpPr>
          <p:grpSpPr bwMode="auto">
            <a:xfrm>
              <a:off x="4604" y="3158"/>
              <a:ext cx="1134" cy="1162"/>
              <a:chOff x="567" y="3158"/>
              <a:chExt cx="1134" cy="1162"/>
            </a:xfrm>
          </p:grpSpPr>
          <p:pic>
            <p:nvPicPr>
              <p:cNvPr id="11274"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1275"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127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127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22" name="Picture 11" descr="Doctorat en administration (Ph. D.)">
            <a:hlinkClick r:id="rId9"/>
          </p:cNvPr>
          <p:cNvPicPr>
            <a:picLocks noChangeAspect="1" noChangeArrowheads="1"/>
          </p:cNvPicPr>
          <p:nvPr/>
        </p:nvPicPr>
        <p:blipFill>
          <a:blip r:embed="rId10" cstate="print"/>
          <a:srcRect/>
          <a:stretch>
            <a:fillRect/>
          </a:stretch>
        </p:blipFill>
        <p:spPr bwMode="auto">
          <a:xfrm>
            <a:off x="1" y="-27384"/>
            <a:ext cx="9144000" cy="32830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1507" name="Group 7"/>
          <p:cNvGrpSpPr>
            <a:grpSpLocks/>
          </p:cNvGrpSpPr>
          <p:nvPr/>
        </p:nvGrpSpPr>
        <p:grpSpPr bwMode="auto">
          <a:xfrm>
            <a:off x="107504" y="620688"/>
            <a:ext cx="8759856" cy="4896544"/>
            <a:chOff x="793" y="1298"/>
            <a:chExt cx="3538" cy="1497"/>
          </a:xfrm>
        </p:grpSpPr>
        <p:sp>
          <p:nvSpPr>
            <p:cNvPr id="31751"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2"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3"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1508" name="ZoneTexte 20"/>
          <p:cNvSpPr txBox="1">
            <a:spLocks noChangeArrowheads="1"/>
          </p:cNvSpPr>
          <p:nvPr/>
        </p:nvSpPr>
        <p:spPr bwMode="auto">
          <a:xfrm>
            <a:off x="1835696" y="-27384"/>
            <a:ext cx="5544615" cy="584775"/>
          </a:xfrm>
          <a:prstGeom prst="rect">
            <a:avLst/>
          </a:prstGeom>
          <a:noFill/>
          <a:ln w="9525">
            <a:noFill/>
            <a:miter lim="800000"/>
            <a:headEnd/>
            <a:tailEnd/>
          </a:ln>
        </p:spPr>
        <p:txBody>
          <a:bodyPr wrap="square">
            <a:spAutoFit/>
          </a:bodyPr>
          <a:lstStyle/>
          <a:p>
            <a:pPr algn="ctr"/>
            <a:r>
              <a:rPr lang="fr-CA" sz="3200" b="1" i="1" dirty="0" smtClean="0">
                <a:solidFill>
                  <a:srgbClr val="0308E7"/>
                </a:solidFill>
                <a:latin typeface="Franklin Gothic Demi" pitchFamily="34" charset="0"/>
              </a:rPr>
              <a:t>Hypothèses de la recherche  </a:t>
            </a:r>
            <a:endParaRPr lang="en-US" sz="3200" b="1" i="1" dirty="0">
              <a:solidFill>
                <a:srgbClr val="0308E7"/>
              </a:solidFill>
              <a:latin typeface="Franklin Gothic Demi" pitchFamily="34" charset="0"/>
            </a:endParaRPr>
          </a:p>
        </p:txBody>
      </p:sp>
      <p:sp>
        <p:nvSpPr>
          <p:cNvPr id="21509" name="ZoneTexte 17"/>
          <p:cNvSpPr txBox="1">
            <a:spLocks noChangeArrowheads="1"/>
          </p:cNvSpPr>
          <p:nvPr/>
        </p:nvSpPr>
        <p:spPr bwMode="auto">
          <a:xfrm>
            <a:off x="611560" y="1129675"/>
            <a:ext cx="8280920" cy="3739485"/>
          </a:xfrm>
          <a:prstGeom prst="rect">
            <a:avLst/>
          </a:prstGeom>
          <a:noFill/>
          <a:ln w="9525">
            <a:noFill/>
            <a:miter lim="800000"/>
            <a:headEnd/>
            <a:tailEnd/>
          </a:ln>
        </p:spPr>
        <p:txBody>
          <a:bodyPr wrap="square">
            <a:spAutoFit/>
          </a:bodyPr>
          <a:lstStyle/>
          <a:p>
            <a:pPr algn="just"/>
            <a:r>
              <a:rPr lang="fr-FR" b="1" dirty="0">
                <a:solidFill>
                  <a:srgbClr val="FF3300"/>
                </a:solidFill>
                <a:latin typeface="Cambria" pitchFamily="18" charset="0"/>
              </a:rPr>
              <a:t> </a:t>
            </a:r>
            <a:endParaRPr lang="fr-FR" b="1" dirty="0" smtClean="0">
              <a:solidFill>
                <a:srgbClr val="FF3300"/>
              </a:solidFill>
              <a:latin typeface="Cambria" pitchFamily="18" charset="0"/>
            </a:endParaRPr>
          </a:p>
          <a:p>
            <a:pPr algn="just"/>
            <a:r>
              <a:rPr lang="fr-FR" b="1" i="1" dirty="0" smtClean="0">
                <a:solidFill>
                  <a:srgbClr val="0308E7"/>
                </a:solidFill>
                <a:latin typeface="Franklin Gothic Demi" pitchFamily="34" charset="0"/>
              </a:rPr>
              <a:t>Effet du programme de mise à niveau  sur la performance de la PME </a:t>
            </a:r>
            <a:endParaRPr lang="fr-CA" b="1" i="1" dirty="0" smtClean="0">
              <a:solidFill>
                <a:srgbClr val="0308E7"/>
              </a:solidFill>
              <a:latin typeface="Franklin Gothic Demi" pitchFamily="34" charset="0"/>
            </a:endParaRPr>
          </a:p>
          <a:p>
            <a:pPr algn="just">
              <a:spcBef>
                <a:spcPts val="600"/>
              </a:spcBef>
              <a:spcAft>
                <a:spcPts val="600"/>
              </a:spcAft>
            </a:pPr>
            <a:r>
              <a:rPr lang="fr-FR" sz="1500" dirty="0" smtClean="0">
                <a:latin typeface="Cambria" pitchFamily="18" charset="0"/>
              </a:rPr>
              <a:t> </a:t>
            </a:r>
            <a:endParaRPr lang="fr-CA" sz="1600" b="1" dirty="0" smtClean="0">
              <a:solidFill>
                <a:srgbClr val="0000FF"/>
              </a:solidFill>
              <a:latin typeface="+mj-lt"/>
            </a:endParaRPr>
          </a:p>
          <a:p>
            <a:pPr marL="450850" indent="-439738" algn="just">
              <a:spcBef>
                <a:spcPts val="1200"/>
              </a:spcBef>
              <a:spcAft>
                <a:spcPts val="1200"/>
              </a:spcAft>
              <a:tabLst>
                <a:tab pos="534988" algn="l"/>
              </a:tabLst>
            </a:pPr>
            <a:r>
              <a:rPr lang="fr-CA" b="1" dirty="0" smtClean="0">
                <a:solidFill>
                  <a:srgbClr val="0000CC"/>
                </a:solidFill>
                <a:latin typeface="+mn-lt"/>
              </a:rPr>
              <a:t>H1 :</a:t>
            </a:r>
            <a:r>
              <a:rPr lang="fr-CA" b="1" dirty="0" smtClean="0">
                <a:latin typeface="+mn-lt"/>
              </a:rPr>
              <a:t> Le </a:t>
            </a:r>
            <a:r>
              <a:rPr lang="fr-CA" b="1" dirty="0" smtClean="0">
                <a:solidFill>
                  <a:srgbClr val="FF0000"/>
                </a:solidFill>
                <a:latin typeface="+mn-lt"/>
              </a:rPr>
              <a:t>programme</a:t>
            </a:r>
            <a:r>
              <a:rPr lang="fr-CA" b="1" dirty="0" smtClean="0">
                <a:latin typeface="+mn-lt"/>
              </a:rPr>
              <a:t> de mise à niveau </a:t>
            </a:r>
            <a:r>
              <a:rPr lang="fr-CA" b="1" dirty="0" smtClean="0">
                <a:solidFill>
                  <a:srgbClr val="FF0000"/>
                </a:solidFill>
                <a:latin typeface="+mn-lt"/>
              </a:rPr>
              <a:t>amélior</a:t>
            </a:r>
            <a:r>
              <a:rPr lang="fr-CA" b="1" dirty="0" smtClean="0">
                <a:latin typeface="+mn-lt"/>
              </a:rPr>
              <a:t>e la </a:t>
            </a:r>
            <a:r>
              <a:rPr lang="fr-CA" b="1" dirty="0" smtClean="0">
                <a:solidFill>
                  <a:srgbClr val="FF0000"/>
                </a:solidFill>
                <a:latin typeface="+mn-lt"/>
              </a:rPr>
              <a:t>performanc</a:t>
            </a:r>
            <a:r>
              <a:rPr lang="fr-CA" b="1" dirty="0" smtClean="0">
                <a:latin typeface="+mn-lt"/>
              </a:rPr>
              <a:t>e de l’entreprise: cas de la PME algérienne. </a:t>
            </a:r>
          </a:p>
          <a:p>
            <a:pPr marL="450850" indent="-439738" algn="just">
              <a:spcBef>
                <a:spcPts val="1200"/>
              </a:spcBef>
              <a:spcAft>
                <a:spcPts val="1200"/>
              </a:spcAft>
              <a:tabLst>
                <a:tab pos="534988" algn="l"/>
              </a:tabLst>
            </a:pPr>
            <a:r>
              <a:rPr lang="fr-CA" b="1" dirty="0" smtClean="0">
                <a:solidFill>
                  <a:srgbClr val="0000CC"/>
                </a:solidFill>
                <a:latin typeface="+mn-lt"/>
              </a:rPr>
              <a:t>H2:</a:t>
            </a:r>
            <a:r>
              <a:rPr lang="fr-CA" b="1" dirty="0" smtClean="0">
                <a:latin typeface="+mn-lt"/>
              </a:rPr>
              <a:t>  Les PME </a:t>
            </a:r>
            <a:r>
              <a:rPr lang="fr-CA" b="1" dirty="0" smtClean="0">
                <a:solidFill>
                  <a:srgbClr val="FF0000"/>
                </a:solidFill>
                <a:latin typeface="+mn-lt"/>
              </a:rPr>
              <a:t>mises à niveau </a:t>
            </a:r>
            <a:r>
              <a:rPr lang="fr-CA" b="1" dirty="0" smtClean="0">
                <a:latin typeface="+mn-lt"/>
              </a:rPr>
              <a:t>sont </a:t>
            </a:r>
            <a:r>
              <a:rPr lang="fr-CA" b="1" dirty="0" smtClean="0">
                <a:solidFill>
                  <a:srgbClr val="FF0000"/>
                </a:solidFill>
                <a:latin typeface="+mn-lt"/>
              </a:rPr>
              <a:t>plus performantes </a:t>
            </a:r>
            <a:r>
              <a:rPr lang="fr-CA" b="1" dirty="0" smtClean="0">
                <a:latin typeface="+mn-lt"/>
              </a:rPr>
              <a:t>que celles qui </a:t>
            </a:r>
            <a:r>
              <a:rPr lang="fr-CA" b="1" dirty="0" smtClean="0">
                <a:solidFill>
                  <a:srgbClr val="FF0000"/>
                </a:solidFill>
                <a:latin typeface="+mn-lt"/>
              </a:rPr>
              <a:t>ne sont pas mises à niveau</a:t>
            </a:r>
            <a:r>
              <a:rPr lang="fr-CA" b="1" dirty="0" smtClean="0">
                <a:latin typeface="+mn-lt"/>
              </a:rPr>
              <a:t> : cas de la PME algérienne.</a:t>
            </a:r>
          </a:p>
          <a:p>
            <a:pPr marL="450850" indent="-439738" algn="just">
              <a:spcBef>
                <a:spcPts val="1200"/>
              </a:spcBef>
              <a:spcAft>
                <a:spcPts val="1200"/>
              </a:spcAft>
              <a:tabLst>
                <a:tab pos="534988" algn="l"/>
              </a:tabLst>
            </a:pPr>
            <a:r>
              <a:rPr lang="fr-CA" b="1" dirty="0" smtClean="0">
                <a:solidFill>
                  <a:srgbClr val="0000FF"/>
                </a:solidFill>
                <a:latin typeface="+mn-lt"/>
              </a:rPr>
              <a:t>H3: </a:t>
            </a:r>
            <a:r>
              <a:rPr lang="fr-CA" b="1" dirty="0" smtClean="0">
                <a:latin typeface="+mn-lt"/>
              </a:rPr>
              <a:t>Le </a:t>
            </a:r>
            <a:r>
              <a:rPr lang="fr-CA" b="1" dirty="0" smtClean="0">
                <a:solidFill>
                  <a:srgbClr val="FF0000"/>
                </a:solidFill>
                <a:latin typeface="+mn-lt"/>
              </a:rPr>
              <a:t>programme de mise à niveau</a:t>
            </a:r>
            <a:r>
              <a:rPr lang="fr-CA" b="1" dirty="0" smtClean="0">
                <a:latin typeface="+mn-lt"/>
              </a:rPr>
              <a:t>, présenté dans les variables de ressources matérielles et de ressources immatérielles, a un </a:t>
            </a:r>
            <a:r>
              <a:rPr lang="fr-CA" b="1" dirty="0" smtClean="0">
                <a:solidFill>
                  <a:srgbClr val="FF0000"/>
                </a:solidFill>
                <a:latin typeface="+mn-lt"/>
              </a:rPr>
              <a:t>effet positif </a:t>
            </a:r>
            <a:r>
              <a:rPr lang="fr-CA" b="1" dirty="0" smtClean="0">
                <a:latin typeface="+mn-lt"/>
              </a:rPr>
              <a:t>sur la </a:t>
            </a:r>
            <a:r>
              <a:rPr lang="fr-CA" b="1" dirty="0" smtClean="0">
                <a:solidFill>
                  <a:srgbClr val="FF0000"/>
                </a:solidFill>
                <a:latin typeface="+mn-lt"/>
              </a:rPr>
              <a:t>performance</a:t>
            </a:r>
            <a:r>
              <a:rPr lang="fr-CA" b="1" dirty="0" smtClean="0">
                <a:latin typeface="+mn-lt"/>
              </a:rPr>
              <a:t> de l’entreprise: cas de la PME algérienne.</a:t>
            </a:r>
            <a:endParaRPr lang="en-US" dirty="0">
              <a:latin typeface="Calibri" pitchFamily="34" charset="0"/>
            </a:endParaRPr>
          </a:p>
        </p:txBody>
      </p:sp>
      <p:sp>
        <p:nvSpPr>
          <p:cNvPr id="30726" name="Espace réservé du numéro de diapositive 19"/>
          <p:cNvSpPr>
            <a:spLocks noGrp="1"/>
          </p:cNvSpPr>
          <p:nvPr>
            <p:ph type="sldNum" sz="quarter" idx="12"/>
          </p:nvPr>
        </p:nvSpPr>
        <p:spPr/>
        <p:txBody>
          <a:bodyPr/>
          <a:lstStyle/>
          <a:p>
            <a:pPr>
              <a:defRPr/>
            </a:pPr>
            <a:fld id="{FBA1452D-F457-42BF-AD2C-D90F444A9A31}" type="slidenum">
              <a:rPr lang="fr-CA" smtClean="0">
                <a:latin typeface="Arial" charset="0"/>
              </a:rPr>
              <a:pPr>
                <a:defRPr/>
              </a:pPr>
              <a:t>20</a:t>
            </a:fld>
            <a:endParaRPr lang="fr-CA" dirty="0" smtClean="0">
              <a:latin typeface="Arial" charset="0"/>
            </a:endParaRPr>
          </a:p>
        </p:txBody>
      </p:sp>
      <p:grpSp>
        <p:nvGrpSpPr>
          <p:cNvPr id="19" name="Group 2"/>
          <p:cNvGrpSpPr>
            <a:grpSpLocks/>
          </p:cNvGrpSpPr>
          <p:nvPr/>
        </p:nvGrpSpPr>
        <p:grpSpPr bwMode="auto">
          <a:xfrm>
            <a:off x="-101104" y="5814963"/>
            <a:ext cx="928688" cy="1214437"/>
            <a:chOff x="4422" y="2840"/>
            <a:chExt cx="1316" cy="1480"/>
          </a:xfrm>
        </p:grpSpPr>
        <p:grpSp>
          <p:nvGrpSpPr>
            <p:cNvPr id="20" name="Group 3"/>
            <p:cNvGrpSpPr>
              <a:grpSpLocks/>
            </p:cNvGrpSpPr>
            <p:nvPr/>
          </p:nvGrpSpPr>
          <p:grpSpPr bwMode="auto">
            <a:xfrm>
              <a:off x="4422" y="2840"/>
              <a:ext cx="1217" cy="408"/>
              <a:chOff x="567" y="0"/>
              <a:chExt cx="1217" cy="408"/>
            </a:xfrm>
          </p:grpSpPr>
          <p:pic>
            <p:nvPicPr>
              <p:cNvPr id="2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21" name="Group 6"/>
            <p:cNvGrpSpPr>
              <a:grpSpLocks/>
            </p:cNvGrpSpPr>
            <p:nvPr/>
          </p:nvGrpSpPr>
          <p:grpSpPr bwMode="auto">
            <a:xfrm>
              <a:off x="4604" y="3158"/>
              <a:ext cx="1134" cy="1162"/>
              <a:chOff x="567" y="3158"/>
              <a:chExt cx="1134" cy="1162"/>
            </a:xfrm>
          </p:grpSpPr>
          <p:pic>
            <p:nvPicPr>
              <p:cNvPr id="2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107504" y="620688"/>
            <a:ext cx="8759856" cy="4896544"/>
            <a:chOff x="793" y="1298"/>
            <a:chExt cx="3538" cy="1497"/>
          </a:xfrm>
        </p:grpSpPr>
        <p:sp>
          <p:nvSpPr>
            <p:cNvPr id="31751"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2"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3"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1508" name="ZoneTexte 20"/>
          <p:cNvSpPr txBox="1">
            <a:spLocks noChangeArrowheads="1"/>
          </p:cNvSpPr>
          <p:nvPr/>
        </p:nvSpPr>
        <p:spPr bwMode="auto">
          <a:xfrm>
            <a:off x="1835696" y="-27384"/>
            <a:ext cx="5544615" cy="584775"/>
          </a:xfrm>
          <a:prstGeom prst="rect">
            <a:avLst/>
          </a:prstGeom>
          <a:noFill/>
          <a:ln w="9525">
            <a:noFill/>
            <a:miter lim="800000"/>
            <a:headEnd/>
            <a:tailEnd/>
          </a:ln>
        </p:spPr>
        <p:txBody>
          <a:bodyPr wrap="square">
            <a:spAutoFit/>
          </a:bodyPr>
          <a:lstStyle/>
          <a:p>
            <a:pPr algn="ctr"/>
            <a:r>
              <a:rPr lang="fr-CA" sz="3200" b="1" i="1" dirty="0" smtClean="0">
                <a:solidFill>
                  <a:srgbClr val="0308E7"/>
                </a:solidFill>
                <a:latin typeface="Franklin Gothic Demi" pitchFamily="34" charset="0"/>
              </a:rPr>
              <a:t>Hypothèses de la recherche  </a:t>
            </a:r>
            <a:endParaRPr lang="en-US" sz="3200" b="1" i="1" dirty="0">
              <a:solidFill>
                <a:srgbClr val="0308E7"/>
              </a:solidFill>
              <a:latin typeface="Franklin Gothic Demi" pitchFamily="34" charset="0"/>
            </a:endParaRPr>
          </a:p>
        </p:txBody>
      </p:sp>
      <p:sp>
        <p:nvSpPr>
          <p:cNvPr id="21509" name="ZoneTexte 17"/>
          <p:cNvSpPr txBox="1">
            <a:spLocks noChangeArrowheads="1"/>
          </p:cNvSpPr>
          <p:nvPr/>
        </p:nvSpPr>
        <p:spPr bwMode="auto">
          <a:xfrm>
            <a:off x="611560" y="1122124"/>
            <a:ext cx="8280920" cy="4755148"/>
          </a:xfrm>
          <a:prstGeom prst="rect">
            <a:avLst/>
          </a:prstGeom>
          <a:noFill/>
          <a:ln w="9525">
            <a:noFill/>
            <a:miter lim="800000"/>
            <a:headEnd/>
            <a:tailEnd/>
          </a:ln>
        </p:spPr>
        <p:txBody>
          <a:bodyPr wrap="square">
            <a:spAutoFit/>
          </a:bodyPr>
          <a:lstStyle/>
          <a:p>
            <a:pPr algn="just"/>
            <a:r>
              <a:rPr lang="fr-CA" sz="1600" b="1" dirty="0" smtClean="0">
                <a:latin typeface="Cambria" pitchFamily="18" charset="0"/>
              </a:rPr>
              <a:t> </a:t>
            </a:r>
            <a:endParaRPr lang="fr-CA" sz="1600" dirty="0" smtClean="0">
              <a:latin typeface="Cambria" pitchFamily="18" charset="0"/>
            </a:endParaRPr>
          </a:p>
          <a:p>
            <a:pPr algn="just"/>
            <a:r>
              <a:rPr lang="fr-FR" b="1" i="1" dirty="0" smtClean="0">
                <a:solidFill>
                  <a:srgbClr val="0308E7"/>
                </a:solidFill>
                <a:latin typeface="Franklin Gothic Demi" pitchFamily="34" charset="0"/>
              </a:rPr>
              <a:t>Rôle modérateur de l’environnement perçu par les entrepreneurs </a:t>
            </a:r>
            <a:endParaRPr lang="fr-CA" b="1" i="1" dirty="0" smtClean="0">
              <a:solidFill>
                <a:srgbClr val="0308E7"/>
              </a:solidFill>
              <a:latin typeface="Franklin Gothic Demi" pitchFamily="34" charset="0"/>
            </a:endParaRPr>
          </a:p>
          <a:p>
            <a:r>
              <a:rPr lang="fr-CA" dirty="0" smtClean="0"/>
              <a:t> </a:t>
            </a:r>
          </a:p>
          <a:p>
            <a:pPr marL="450850" indent="-439738" algn="just">
              <a:spcBef>
                <a:spcPts val="600"/>
              </a:spcBef>
              <a:spcAft>
                <a:spcPts val="600"/>
              </a:spcAft>
              <a:tabLst>
                <a:tab pos="534988" algn="l"/>
              </a:tabLst>
            </a:pPr>
            <a:r>
              <a:rPr lang="fr-CA" b="1" dirty="0" smtClean="0">
                <a:solidFill>
                  <a:srgbClr val="0000CC"/>
                </a:solidFill>
                <a:latin typeface="+mn-lt"/>
              </a:rPr>
              <a:t>H4a:</a:t>
            </a:r>
            <a:r>
              <a:rPr lang="fr-CA" b="1" dirty="0" smtClean="0">
                <a:latin typeface="+mn-lt"/>
              </a:rPr>
              <a:t> La </a:t>
            </a:r>
            <a:r>
              <a:rPr lang="fr-CA" b="1" dirty="0" smtClean="0">
                <a:solidFill>
                  <a:srgbClr val="FF0000"/>
                </a:solidFill>
                <a:latin typeface="+mn-lt"/>
              </a:rPr>
              <a:t>munificence</a:t>
            </a:r>
            <a:r>
              <a:rPr lang="fr-CA" b="1" dirty="0" smtClean="0">
                <a:latin typeface="+mn-lt"/>
              </a:rPr>
              <a:t> de l’environnement a un effet </a:t>
            </a:r>
            <a:r>
              <a:rPr lang="fr-CA" b="1" dirty="0" smtClean="0">
                <a:solidFill>
                  <a:srgbClr val="FF0000"/>
                </a:solidFill>
                <a:latin typeface="+mn-lt"/>
              </a:rPr>
              <a:t>modérateur</a:t>
            </a:r>
            <a:r>
              <a:rPr lang="fr-CA" b="1" dirty="0" smtClean="0">
                <a:latin typeface="+mn-lt"/>
              </a:rPr>
              <a:t> </a:t>
            </a:r>
            <a:r>
              <a:rPr lang="fr-CA" b="1" dirty="0" smtClean="0">
                <a:solidFill>
                  <a:srgbClr val="FF0000"/>
                </a:solidFill>
                <a:latin typeface="+mn-lt"/>
              </a:rPr>
              <a:t>positif</a:t>
            </a:r>
            <a:r>
              <a:rPr lang="fr-CA" b="1" dirty="0" smtClean="0">
                <a:latin typeface="+mn-lt"/>
              </a:rPr>
              <a:t> sur la </a:t>
            </a:r>
            <a:r>
              <a:rPr lang="fr-CA" b="1" dirty="0" smtClean="0">
                <a:solidFill>
                  <a:srgbClr val="FF0000"/>
                </a:solidFill>
                <a:latin typeface="+mn-lt"/>
              </a:rPr>
              <a:t>relation</a:t>
            </a:r>
            <a:r>
              <a:rPr lang="fr-CA" b="1" dirty="0" smtClean="0">
                <a:latin typeface="+mn-lt"/>
              </a:rPr>
              <a:t> entre les </a:t>
            </a:r>
            <a:r>
              <a:rPr lang="fr-CA" b="1" dirty="0" smtClean="0">
                <a:solidFill>
                  <a:srgbClr val="FF0000"/>
                </a:solidFill>
                <a:latin typeface="+mn-lt"/>
              </a:rPr>
              <a:t>variables du programme de mise à niveau </a:t>
            </a:r>
            <a:r>
              <a:rPr lang="fr-CA" b="1" dirty="0" smtClean="0">
                <a:latin typeface="+mn-lt"/>
              </a:rPr>
              <a:t>et les variables de la </a:t>
            </a:r>
            <a:r>
              <a:rPr lang="fr-CA" b="1" dirty="0" smtClean="0">
                <a:solidFill>
                  <a:srgbClr val="FF0000"/>
                </a:solidFill>
                <a:latin typeface="+mn-lt"/>
              </a:rPr>
              <a:t>performance</a:t>
            </a:r>
            <a:r>
              <a:rPr lang="fr-CA" b="1" dirty="0" smtClean="0">
                <a:latin typeface="+mn-lt"/>
              </a:rPr>
              <a:t>: cas de l’Algérie.	</a:t>
            </a:r>
          </a:p>
          <a:p>
            <a:pPr marL="450850" indent="-439738" algn="just">
              <a:spcBef>
                <a:spcPts val="600"/>
              </a:spcBef>
              <a:spcAft>
                <a:spcPts val="600"/>
              </a:spcAft>
              <a:tabLst>
                <a:tab pos="534988" algn="l"/>
              </a:tabLst>
            </a:pPr>
            <a:r>
              <a:rPr lang="fr-CA" b="1" dirty="0" smtClean="0">
                <a:solidFill>
                  <a:srgbClr val="0000CC"/>
                </a:solidFill>
                <a:latin typeface="+mn-lt"/>
              </a:rPr>
              <a:t>H4b</a:t>
            </a:r>
            <a:r>
              <a:rPr lang="fr-CA" b="1" dirty="0" smtClean="0">
                <a:latin typeface="+mn-lt"/>
              </a:rPr>
              <a:t>: Le </a:t>
            </a:r>
            <a:r>
              <a:rPr lang="fr-CA" b="1" dirty="0" smtClean="0">
                <a:solidFill>
                  <a:srgbClr val="FF0000"/>
                </a:solidFill>
                <a:latin typeface="+mn-lt"/>
              </a:rPr>
              <a:t>dynamisme</a:t>
            </a:r>
            <a:r>
              <a:rPr lang="fr-CA" b="1" dirty="0" smtClean="0">
                <a:latin typeface="+mn-lt"/>
              </a:rPr>
              <a:t> « l’</a:t>
            </a:r>
            <a:r>
              <a:rPr lang="fr-CA" b="1" dirty="0" smtClean="0">
                <a:solidFill>
                  <a:srgbClr val="FF0000"/>
                </a:solidFill>
                <a:latin typeface="+mn-lt"/>
              </a:rPr>
              <a:t>instabilité</a:t>
            </a:r>
            <a:r>
              <a:rPr lang="fr-CA" b="1" dirty="0" smtClean="0">
                <a:latin typeface="+mn-lt"/>
              </a:rPr>
              <a:t> » de l’environnement a un effet modérateur </a:t>
            </a:r>
            <a:r>
              <a:rPr lang="fr-CA" b="1" dirty="0" smtClean="0">
                <a:solidFill>
                  <a:srgbClr val="FF0000"/>
                </a:solidFill>
                <a:latin typeface="+mn-lt"/>
              </a:rPr>
              <a:t>négatif</a:t>
            </a:r>
            <a:r>
              <a:rPr lang="fr-CA" b="1" dirty="0" smtClean="0">
                <a:latin typeface="+mn-lt"/>
              </a:rPr>
              <a:t> sur la </a:t>
            </a:r>
            <a:r>
              <a:rPr lang="fr-CA" b="1" dirty="0" smtClean="0">
                <a:solidFill>
                  <a:srgbClr val="FF0000"/>
                </a:solidFill>
                <a:latin typeface="+mn-lt"/>
              </a:rPr>
              <a:t>relation</a:t>
            </a:r>
            <a:r>
              <a:rPr lang="fr-CA" b="1" dirty="0" smtClean="0">
                <a:latin typeface="+mn-lt"/>
              </a:rPr>
              <a:t> entre les </a:t>
            </a:r>
            <a:r>
              <a:rPr lang="fr-CA" b="1" dirty="0" smtClean="0">
                <a:solidFill>
                  <a:srgbClr val="FF0000"/>
                </a:solidFill>
                <a:latin typeface="+mn-lt"/>
              </a:rPr>
              <a:t>variables du programme de mise à niveau </a:t>
            </a:r>
            <a:r>
              <a:rPr lang="fr-CA" b="1" dirty="0" smtClean="0">
                <a:latin typeface="+mn-lt"/>
              </a:rPr>
              <a:t>et les variables de  la </a:t>
            </a:r>
            <a:r>
              <a:rPr lang="fr-CA" b="1" dirty="0" smtClean="0">
                <a:solidFill>
                  <a:srgbClr val="FF0000"/>
                </a:solidFill>
                <a:latin typeface="+mn-lt"/>
              </a:rPr>
              <a:t>performance </a:t>
            </a:r>
            <a:r>
              <a:rPr lang="fr-CA" b="1" dirty="0" smtClean="0">
                <a:latin typeface="+mn-lt"/>
              </a:rPr>
              <a:t>: cas de l’Algérie.</a:t>
            </a:r>
          </a:p>
          <a:p>
            <a:pPr marL="450850" indent="-439738" algn="just">
              <a:spcBef>
                <a:spcPts val="600"/>
              </a:spcBef>
              <a:spcAft>
                <a:spcPts val="600"/>
              </a:spcAft>
              <a:tabLst>
                <a:tab pos="534988" algn="l"/>
              </a:tabLst>
            </a:pPr>
            <a:r>
              <a:rPr lang="fr-CA" b="1" dirty="0" smtClean="0">
                <a:solidFill>
                  <a:srgbClr val="0000CC"/>
                </a:solidFill>
                <a:latin typeface="+mn-lt"/>
              </a:rPr>
              <a:t>H4c</a:t>
            </a:r>
            <a:r>
              <a:rPr lang="fr-CA" b="1" dirty="0" smtClean="0">
                <a:latin typeface="+mn-lt"/>
              </a:rPr>
              <a:t>: La </a:t>
            </a:r>
            <a:r>
              <a:rPr lang="fr-CA" b="1" dirty="0" smtClean="0">
                <a:solidFill>
                  <a:srgbClr val="FF0000"/>
                </a:solidFill>
                <a:latin typeface="+mn-lt"/>
              </a:rPr>
              <a:t>compétitivité dans l’environnement </a:t>
            </a:r>
            <a:r>
              <a:rPr lang="fr-CA" b="1" dirty="0" smtClean="0">
                <a:latin typeface="+mn-lt"/>
              </a:rPr>
              <a:t>a un effet </a:t>
            </a:r>
            <a:r>
              <a:rPr lang="fr-CA" b="1" dirty="0" smtClean="0">
                <a:solidFill>
                  <a:srgbClr val="FF0000"/>
                </a:solidFill>
                <a:latin typeface="+mn-lt"/>
              </a:rPr>
              <a:t>modérateur</a:t>
            </a:r>
            <a:r>
              <a:rPr lang="fr-CA" b="1" dirty="0" smtClean="0">
                <a:latin typeface="+mn-lt"/>
              </a:rPr>
              <a:t> </a:t>
            </a:r>
            <a:r>
              <a:rPr lang="fr-CA" b="1" dirty="0" smtClean="0">
                <a:solidFill>
                  <a:srgbClr val="FF0000"/>
                </a:solidFill>
                <a:latin typeface="+mn-lt"/>
              </a:rPr>
              <a:t>négatif</a:t>
            </a:r>
            <a:r>
              <a:rPr lang="fr-CA" b="1" dirty="0" smtClean="0">
                <a:latin typeface="+mn-lt"/>
              </a:rPr>
              <a:t> sur la relation entre </a:t>
            </a:r>
            <a:r>
              <a:rPr lang="fr-CA" b="1" dirty="0" smtClean="0">
                <a:solidFill>
                  <a:srgbClr val="FF0000"/>
                </a:solidFill>
                <a:latin typeface="+mn-lt"/>
              </a:rPr>
              <a:t>les variables du programme de mise à niveau </a:t>
            </a:r>
            <a:r>
              <a:rPr lang="fr-CA" b="1" dirty="0" smtClean="0">
                <a:latin typeface="+mn-lt"/>
              </a:rPr>
              <a:t>et</a:t>
            </a:r>
            <a:r>
              <a:rPr lang="fr-CA" b="1" dirty="0" smtClean="0">
                <a:solidFill>
                  <a:srgbClr val="FF0000"/>
                </a:solidFill>
                <a:latin typeface="+mn-lt"/>
              </a:rPr>
              <a:t> les variables de </a:t>
            </a:r>
            <a:r>
              <a:rPr lang="fr-CA" b="1" dirty="0" smtClean="0">
                <a:latin typeface="+mn-lt"/>
              </a:rPr>
              <a:t>la </a:t>
            </a:r>
            <a:r>
              <a:rPr lang="fr-CA" b="1" dirty="0" smtClean="0">
                <a:solidFill>
                  <a:srgbClr val="FF0000"/>
                </a:solidFill>
                <a:latin typeface="+mn-lt"/>
              </a:rPr>
              <a:t>performance </a:t>
            </a:r>
            <a:r>
              <a:rPr lang="fr-CA" b="1" dirty="0" smtClean="0">
                <a:latin typeface="+mn-lt"/>
              </a:rPr>
              <a:t>: cas de l’Algérie.	</a:t>
            </a:r>
          </a:p>
          <a:p>
            <a:pPr marL="450850" indent="-439738" algn="just">
              <a:spcBef>
                <a:spcPts val="600"/>
              </a:spcBef>
              <a:spcAft>
                <a:spcPts val="600"/>
              </a:spcAft>
              <a:tabLst>
                <a:tab pos="534988" algn="l"/>
              </a:tabLst>
            </a:pPr>
            <a:r>
              <a:rPr lang="fr-CA" b="1" dirty="0" smtClean="0">
                <a:solidFill>
                  <a:srgbClr val="0000CC"/>
                </a:solidFill>
                <a:latin typeface="+mn-lt"/>
              </a:rPr>
              <a:t>H4d</a:t>
            </a:r>
            <a:r>
              <a:rPr lang="fr-CA" b="1" dirty="0" smtClean="0">
                <a:latin typeface="+mn-lt"/>
              </a:rPr>
              <a:t>: La </a:t>
            </a:r>
            <a:r>
              <a:rPr lang="fr-CA" b="1" dirty="0" smtClean="0">
                <a:solidFill>
                  <a:srgbClr val="FF0000"/>
                </a:solidFill>
                <a:latin typeface="+mn-lt"/>
              </a:rPr>
              <a:t>complexité de l’environnement </a:t>
            </a:r>
            <a:r>
              <a:rPr lang="fr-CA" b="1" dirty="0" smtClean="0">
                <a:latin typeface="+mn-lt"/>
              </a:rPr>
              <a:t>a un effet </a:t>
            </a:r>
            <a:r>
              <a:rPr lang="fr-CA" b="1" dirty="0" smtClean="0">
                <a:solidFill>
                  <a:srgbClr val="FF0000"/>
                </a:solidFill>
                <a:latin typeface="+mn-lt"/>
              </a:rPr>
              <a:t>modérateur négatif </a:t>
            </a:r>
            <a:r>
              <a:rPr lang="fr-CA" b="1" dirty="0" smtClean="0">
                <a:latin typeface="+mn-lt"/>
              </a:rPr>
              <a:t>sur la </a:t>
            </a:r>
            <a:r>
              <a:rPr lang="fr-CA" b="1" dirty="0" smtClean="0">
                <a:solidFill>
                  <a:srgbClr val="FF0000"/>
                </a:solidFill>
                <a:latin typeface="+mn-lt"/>
              </a:rPr>
              <a:t>relation</a:t>
            </a:r>
            <a:r>
              <a:rPr lang="fr-CA" b="1" dirty="0" smtClean="0">
                <a:latin typeface="+mn-lt"/>
              </a:rPr>
              <a:t> entre </a:t>
            </a:r>
            <a:r>
              <a:rPr lang="fr-CA" b="1" dirty="0" smtClean="0">
                <a:solidFill>
                  <a:srgbClr val="FF0000"/>
                </a:solidFill>
                <a:latin typeface="+mn-lt"/>
              </a:rPr>
              <a:t>les variables du programme de mise à niveau </a:t>
            </a:r>
            <a:r>
              <a:rPr lang="fr-CA" b="1" dirty="0" smtClean="0">
                <a:latin typeface="+mn-lt"/>
              </a:rPr>
              <a:t>et les variables de la </a:t>
            </a:r>
            <a:r>
              <a:rPr lang="fr-CA" b="1" dirty="0" smtClean="0">
                <a:solidFill>
                  <a:srgbClr val="FF0000"/>
                </a:solidFill>
                <a:latin typeface="+mn-lt"/>
              </a:rPr>
              <a:t>performance </a:t>
            </a:r>
            <a:r>
              <a:rPr lang="fr-CA" b="1" dirty="0" smtClean="0"/>
              <a:t>: </a:t>
            </a:r>
            <a:r>
              <a:rPr lang="fr-CA" b="1" dirty="0" smtClean="0">
                <a:latin typeface="+mn-lt"/>
              </a:rPr>
              <a:t>cas de l’Algérie.</a:t>
            </a:r>
          </a:p>
        </p:txBody>
      </p:sp>
      <p:sp>
        <p:nvSpPr>
          <p:cNvPr id="30726" name="Espace réservé du numéro de diapositive 19"/>
          <p:cNvSpPr>
            <a:spLocks noGrp="1"/>
          </p:cNvSpPr>
          <p:nvPr>
            <p:ph type="sldNum" sz="quarter" idx="12"/>
          </p:nvPr>
        </p:nvSpPr>
        <p:spPr/>
        <p:txBody>
          <a:bodyPr/>
          <a:lstStyle/>
          <a:p>
            <a:pPr>
              <a:defRPr/>
            </a:pPr>
            <a:fld id="{FBA1452D-F457-42BF-AD2C-D90F444A9A31}" type="slidenum">
              <a:rPr lang="fr-CA" smtClean="0">
                <a:latin typeface="Arial" charset="0"/>
              </a:rPr>
              <a:pPr>
                <a:defRPr/>
              </a:pPr>
              <a:t>21</a:t>
            </a:fld>
            <a:endParaRPr lang="fr-CA" dirty="0" smtClean="0">
              <a:latin typeface="Arial" charset="0"/>
            </a:endParaRPr>
          </a:p>
        </p:txBody>
      </p:sp>
      <p:grpSp>
        <p:nvGrpSpPr>
          <p:cNvPr id="3" name="Group 2"/>
          <p:cNvGrpSpPr>
            <a:grpSpLocks/>
          </p:cNvGrpSpPr>
          <p:nvPr/>
        </p:nvGrpSpPr>
        <p:grpSpPr bwMode="auto">
          <a:xfrm>
            <a:off x="-101104" y="58149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548680"/>
            <a:ext cx="7887791" cy="5184576"/>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053" name="ZoneTexte 20"/>
          <p:cNvSpPr txBox="1">
            <a:spLocks noChangeArrowheads="1"/>
          </p:cNvSpPr>
          <p:nvPr/>
        </p:nvSpPr>
        <p:spPr bwMode="auto">
          <a:xfrm>
            <a:off x="899592" y="44624"/>
            <a:ext cx="8064896" cy="584775"/>
          </a:xfrm>
          <a:prstGeom prst="rect">
            <a:avLst/>
          </a:prstGeom>
          <a:noFill/>
          <a:ln w="9525">
            <a:noFill/>
            <a:miter lim="800000"/>
            <a:headEnd/>
            <a:tailEnd/>
          </a:ln>
        </p:spPr>
        <p:txBody>
          <a:bodyPr wrap="square">
            <a:spAutoFit/>
          </a:bodyPr>
          <a:lstStyle/>
          <a:p>
            <a:pPr algn="ctr"/>
            <a:r>
              <a:rPr lang="fr-CA" sz="3200" b="1" i="1" dirty="0" smtClean="0">
                <a:solidFill>
                  <a:srgbClr val="0308E7"/>
                </a:solidFill>
                <a:latin typeface="Franklin Gothic Demi" pitchFamily="34" charset="0"/>
              </a:rPr>
              <a:t>Modèle théorique du </a:t>
            </a:r>
            <a:r>
              <a:rPr lang="fr-CA" sz="3200" b="1" i="1" dirty="0">
                <a:solidFill>
                  <a:srgbClr val="0308E7"/>
                </a:solidFill>
                <a:latin typeface="Franklin Gothic Demi" pitchFamily="34" charset="0"/>
              </a:rPr>
              <a:t>projet de recherche  </a:t>
            </a:r>
            <a:endParaRPr lang="en-US" sz="3200" b="1" i="1" dirty="0">
              <a:solidFill>
                <a:srgbClr val="0308E7"/>
              </a:solidFill>
              <a:latin typeface="Franklin Gothic Demi" pitchFamily="34" charset="0"/>
            </a:endParaRPr>
          </a:p>
        </p:txBody>
      </p:sp>
      <p:sp>
        <p:nvSpPr>
          <p:cNvPr id="26630" name="Espace réservé du numéro de diapositive 18"/>
          <p:cNvSpPr>
            <a:spLocks noGrp="1"/>
          </p:cNvSpPr>
          <p:nvPr>
            <p:ph type="sldNum" sz="quarter" idx="12"/>
          </p:nvPr>
        </p:nvSpPr>
        <p:spPr/>
        <p:txBody>
          <a:bodyPr/>
          <a:lstStyle/>
          <a:p>
            <a:pPr>
              <a:defRPr/>
            </a:pPr>
            <a:fld id="{69F091F7-5F6B-4148-8010-41106900D077}" type="slidenum">
              <a:rPr lang="fr-CA" smtClean="0">
                <a:latin typeface="Arial" charset="0"/>
              </a:rPr>
              <a:pPr>
                <a:defRPr/>
              </a:pPr>
              <a:t>22</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2062"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063"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2058"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059"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060"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061"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71687" name="Object 7"/>
          <p:cNvGraphicFramePr>
            <a:graphicFrameLocks noChangeAspect="1"/>
          </p:cNvGraphicFramePr>
          <p:nvPr/>
        </p:nvGraphicFramePr>
        <p:xfrm>
          <a:off x="1258888" y="764704"/>
          <a:ext cx="8110537" cy="10432231"/>
        </p:xfrm>
        <a:graphic>
          <a:graphicData uri="http://schemas.openxmlformats.org/presentationml/2006/ole">
            <p:oleObj spid="_x0000_s71687" name="Document" r:id="rId10" imgW="6155782" imgH="8309669"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4632" cy="1470025"/>
          </a:xfrm>
        </p:spPr>
        <p:txBody>
          <a:bodyPr/>
          <a:lstStyle/>
          <a:p>
            <a:r>
              <a:rPr lang="fr-CA" b="1" dirty="0" smtClean="0">
                <a:solidFill>
                  <a:srgbClr val="C00000"/>
                </a:solidFill>
                <a:latin typeface="Algerian" pitchFamily="82" charset="0"/>
              </a:rPr>
              <a:t>CADRE MÉTHODOLOGIQUE de la recherche  </a:t>
            </a:r>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22"/>
          <p:cNvSpPr txBox="1">
            <a:spLocks noChangeArrowheads="1"/>
          </p:cNvSpPr>
          <p:nvPr/>
        </p:nvSpPr>
        <p:spPr bwMode="auto">
          <a:xfrm>
            <a:off x="467544" y="1124744"/>
            <a:ext cx="8676456" cy="1338828"/>
          </a:xfrm>
          <a:prstGeom prst="rect">
            <a:avLst/>
          </a:prstGeom>
          <a:noFill/>
          <a:ln w="9525">
            <a:noFill/>
            <a:miter lim="800000"/>
            <a:headEnd/>
            <a:tailEnd/>
          </a:ln>
        </p:spPr>
        <p:txBody>
          <a:bodyPr wrap="square">
            <a:spAutoFit/>
          </a:bodyPr>
          <a:lstStyle/>
          <a:p>
            <a:pPr algn="just">
              <a:spcBef>
                <a:spcPts val="600"/>
              </a:spcBef>
              <a:spcAft>
                <a:spcPts val="600"/>
              </a:spcAft>
              <a:buClr>
                <a:srgbClr val="FF0000"/>
              </a:buClr>
            </a:pPr>
            <a:r>
              <a:rPr lang="fr-FR" sz="1600" b="1" i="1" dirty="0" smtClean="0">
                <a:solidFill>
                  <a:srgbClr val="FF0000"/>
                </a:solidFill>
                <a:latin typeface="Franklin Gothic Demi" pitchFamily="34" charset="0"/>
              </a:rPr>
              <a:t>Type </a:t>
            </a:r>
            <a:r>
              <a:rPr lang="fr-FR" sz="1600" b="1" i="1" dirty="0">
                <a:solidFill>
                  <a:srgbClr val="FF0000"/>
                </a:solidFill>
                <a:latin typeface="Franklin Gothic Demi" pitchFamily="34" charset="0"/>
              </a:rPr>
              <a:t>et étendue de la </a:t>
            </a:r>
            <a:r>
              <a:rPr lang="fr-FR" sz="1600" b="1" i="1" dirty="0" smtClean="0">
                <a:solidFill>
                  <a:srgbClr val="FF0000"/>
                </a:solidFill>
                <a:latin typeface="Franklin Gothic Demi" pitchFamily="34" charset="0"/>
              </a:rPr>
              <a:t>recherche				</a:t>
            </a:r>
            <a:r>
              <a:rPr lang="fr-FR" sz="1600" b="1" i="1" dirty="0" smtClean="0">
                <a:solidFill>
                  <a:srgbClr val="FF0000"/>
                </a:solidFill>
                <a:latin typeface="Franklin Gothic Demi" pitchFamily="34" charset="0"/>
                <a:hlinkClick r:id="rId4" action="ppaction://hlinkfile"/>
              </a:rPr>
              <a:t>QT</a:t>
            </a:r>
            <a:r>
              <a:rPr lang="fr-FR" sz="1600" b="1" i="1" dirty="0" smtClean="0">
                <a:solidFill>
                  <a:srgbClr val="FF0000"/>
                </a:solidFill>
                <a:latin typeface="Franklin Gothic Demi" pitchFamily="34" charset="0"/>
              </a:rPr>
              <a:t>     </a:t>
            </a:r>
            <a:r>
              <a:rPr lang="fr-FR" sz="1600" b="1" i="1" dirty="0" smtClean="0">
                <a:solidFill>
                  <a:srgbClr val="FF0000"/>
                </a:solidFill>
                <a:latin typeface="Franklin Gothic Demi" pitchFamily="34" charset="0"/>
                <a:hlinkClick r:id="rId5" action="ppaction://hlinkfile"/>
              </a:rPr>
              <a:t>QP  </a:t>
            </a:r>
            <a:r>
              <a:rPr lang="fr-FR" sz="1600" b="1" i="1" dirty="0" smtClean="0">
                <a:solidFill>
                  <a:srgbClr val="FF0000"/>
                </a:solidFill>
                <a:latin typeface="Franklin Gothic Demi" pitchFamily="34" charset="0"/>
              </a:rPr>
              <a:t>  </a:t>
            </a:r>
            <a:r>
              <a:rPr lang="fr-FR" sz="1600" b="1" i="1" dirty="0" smtClean="0">
                <a:solidFill>
                  <a:srgbClr val="FF0000"/>
                </a:solidFill>
                <a:latin typeface="Franklin Gothic Demi" pitchFamily="34" charset="0"/>
                <a:hlinkClick r:id="rId6" action="ppaction://hlinkfile"/>
              </a:rPr>
              <a:t>TH</a:t>
            </a:r>
            <a:r>
              <a:rPr lang="fr-FR" sz="1600" b="1" i="1" dirty="0" smtClean="0">
                <a:solidFill>
                  <a:srgbClr val="FF0000"/>
                </a:solidFill>
                <a:latin typeface="Franklin Gothic Demi" pitchFamily="34" charset="0"/>
              </a:rPr>
              <a:t>  </a:t>
            </a:r>
            <a:r>
              <a:rPr lang="fr-FR" sz="1600" b="1" i="1" dirty="0" smtClean="0">
                <a:solidFill>
                  <a:srgbClr val="FF0000"/>
                </a:solidFill>
                <a:latin typeface="Franklin Gothic Demi" pitchFamily="34" charset="0"/>
                <a:hlinkClick r:id="rId7" action="ppaction://hlinkfile"/>
              </a:rPr>
              <a:t>FQP</a:t>
            </a:r>
            <a:endParaRPr lang="fr-FR" sz="1600" b="1" i="1" dirty="0" smtClean="0">
              <a:solidFill>
                <a:srgbClr val="FF0000"/>
              </a:solidFill>
              <a:latin typeface="Franklin Gothic Demi" pitchFamily="34" charset="0"/>
            </a:endParaRPr>
          </a:p>
          <a:p>
            <a:pPr marL="903288" indent="-355600">
              <a:spcBef>
                <a:spcPts val="600"/>
              </a:spcBef>
              <a:spcAft>
                <a:spcPts val="600"/>
              </a:spcAft>
              <a:buClr>
                <a:srgbClr val="FF0000"/>
              </a:buClr>
              <a:buFont typeface="Wingdings" pitchFamily="2" charset="2"/>
              <a:buChar char="v"/>
            </a:pPr>
            <a:r>
              <a:rPr lang="fr-FR" sz="1500" b="1" dirty="0" smtClean="0">
                <a:latin typeface="Calibri" pitchFamily="34" charset="0"/>
              </a:rPr>
              <a:t>Stratégie </a:t>
            </a:r>
            <a:r>
              <a:rPr lang="fr-FR" sz="1500" b="1" dirty="0">
                <a:latin typeface="Calibri" pitchFamily="34" charset="0"/>
              </a:rPr>
              <a:t>de recherche </a:t>
            </a:r>
            <a:r>
              <a:rPr lang="fr-FR" sz="1500" b="1" dirty="0" smtClean="0">
                <a:latin typeface="Calibri" pitchFamily="34" charset="0"/>
              </a:rPr>
              <a:t>empirique, déductive et quantitative</a:t>
            </a:r>
          </a:p>
          <a:p>
            <a:pPr marL="903288" indent="-355600">
              <a:spcBef>
                <a:spcPts val="600"/>
              </a:spcBef>
              <a:spcAft>
                <a:spcPts val="600"/>
              </a:spcAft>
              <a:buClr>
                <a:srgbClr val="FF0000"/>
              </a:buClr>
              <a:buFont typeface="Wingdings" pitchFamily="2" charset="2"/>
              <a:buChar char="v"/>
            </a:pPr>
            <a:r>
              <a:rPr lang="fr-FR" sz="1500" b="1" dirty="0" smtClean="0">
                <a:latin typeface="Calibri" pitchFamily="34" charset="0"/>
              </a:rPr>
              <a:t>Administration d’un sondage en Algérie et en hiver 2013 par la compagnie KOMPASS International,  filiale Algérie  </a:t>
            </a:r>
            <a:endParaRPr lang="fr-CA" sz="1500" b="1" dirty="0" smtClean="0">
              <a:latin typeface="Calibri" pitchFamily="34" charset="0"/>
            </a:endParaRPr>
          </a:p>
        </p:txBody>
      </p:sp>
      <p:sp>
        <p:nvSpPr>
          <p:cNvPr id="22533" name="ZoneTexte 28"/>
          <p:cNvSpPr txBox="1">
            <a:spLocks noChangeArrowheads="1"/>
          </p:cNvSpPr>
          <p:nvPr/>
        </p:nvSpPr>
        <p:spPr bwMode="auto">
          <a:xfrm>
            <a:off x="1331640" y="188640"/>
            <a:ext cx="5786437" cy="584775"/>
          </a:xfrm>
          <a:prstGeom prst="rect">
            <a:avLst/>
          </a:prstGeom>
          <a:noFill/>
          <a:ln w="9525">
            <a:noFill/>
            <a:miter lim="800000"/>
            <a:headEnd/>
            <a:tailEnd/>
          </a:ln>
        </p:spPr>
        <p:txBody>
          <a:bodyPr>
            <a:spAutoFit/>
          </a:bodyPr>
          <a:lstStyle/>
          <a:p>
            <a:pPr algn="ctr"/>
            <a:r>
              <a:rPr lang="fr-FR" sz="3200" b="1" i="1" dirty="0">
                <a:solidFill>
                  <a:srgbClr val="0308E7"/>
                </a:solidFill>
                <a:latin typeface="Franklin Gothic Demi" pitchFamily="34" charset="0"/>
              </a:rPr>
              <a:t>CADRE </a:t>
            </a:r>
            <a:r>
              <a:rPr lang="fr-FR" sz="3200" b="1" i="1" dirty="0" smtClean="0">
                <a:solidFill>
                  <a:srgbClr val="0308E7"/>
                </a:solidFill>
                <a:latin typeface="Franklin Gothic Demi" pitchFamily="34" charset="0"/>
              </a:rPr>
              <a:t>MÉTHODOLOGIQUE</a:t>
            </a:r>
            <a:endParaRPr lang="en-US" sz="3200" b="1" i="1" dirty="0">
              <a:solidFill>
                <a:srgbClr val="0308E7"/>
              </a:solidFill>
              <a:latin typeface="Franklin Gothic Demi" pitchFamily="34" charset="0"/>
            </a:endParaRPr>
          </a:p>
        </p:txBody>
      </p:sp>
      <p:sp>
        <p:nvSpPr>
          <p:cNvPr id="9225" name="Espace réservé du numéro de diapositive 27"/>
          <p:cNvSpPr>
            <a:spLocks noGrp="1"/>
          </p:cNvSpPr>
          <p:nvPr>
            <p:ph type="sldNum" sz="quarter" idx="12"/>
          </p:nvPr>
        </p:nvSpPr>
        <p:spPr>
          <a:xfrm>
            <a:off x="8773616" y="6492875"/>
            <a:ext cx="370384" cy="365125"/>
          </a:xfrm>
        </p:spPr>
        <p:txBody>
          <a:bodyPr/>
          <a:lstStyle/>
          <a:p>
            <a:pPr>
              <a:defRPr/>
            </a:pPr>
            <a:fld id="{B13E5819-B1F5-44F5-A921-66ABB2C04546}" type="slidenum">
              <a:rPr lang="fr-CA" smtClean="0">
                <a:latin typeface="Arial" charset="0"/>
              </a:rPr>
              <a:pPr>
                <a:defRPr/>
              </a:pPr>
              <a:t>24</a:t>
            </a:fld>
            <a:endParaRPr lang="fr-CA" dirty="0" smtClean="0">
              <a:latin typeface="Arial" charset="0"/>
            </a:endParaRPr>
          </a:p>
        </p:txBody>
      </p:sp>
      <p:grpSp>
        <p:nvGrpSpPr>
          <p:cNvPr id="2" name="Group 2"/>
          <p:cNvGrpSpPr>
            <a:grpSpLocks/>
          </p:cNvGrpSpPr>
          <p:nvPr/>
        </p:nvGrpSpPr>
        <p:grpSpPr bwMode="auto">
          <a:xfrm>
            <a:off x="-142875" y="5643563"/>
            <a:ext cx="928688" cy="1214437"/>
            <a:chOff x="4422" y="2840"/>
            <a:chExt cx="1316" cy="1480"/>
          </a:xfrm>
        </p:grpSpPr>
        <p:grpSp>
          <p:nvGrpSpPr>
            <p:cNvPr id="3" name="Group 3"/>
            <p:cNvGrpSpPr>
              <a:grpSpLocks/>
            </p:cNvGrpSpPr>
            <p:nvPr/>
          </p:nvGrpSpPr>
          <p:grpSpPr bwMode="auto">
            <a:xfrm>
              <a:off x="4422" y="2840"/>
              <a:ext cx="1217" cy="408"/>
              <a:chOff x="567" y="0"/>
              <a:chExt cx="1217" cy="408"/>
            </a:xfrm>
          </p:grpSpPr>
          <p:pic>
            <p:nvPicPr>
              <p:cNvPr id="22560" name="Picture 4" descr="ESG - École des sciences de la gestion">
                <a:hlinkClick r:id="rId8" tooltip="ESG - École des sciences de la gestion"/>
              </p:cNvPr>
              <p:cNvPicPr>
                <a:picLocks noChangeAspect="1" noChangeArrowheads="1"/>
              </p:cNvPicPr>
              <p:nvPr/>
            </p:nvPicPr>
            <p:blipFill>
              <a:blip r:embed="rId9" cstate="print"/>
              <a:srcRect/>
              <a:stretch>
                <a:fillRect/>
              </a:stretch>
            </p:blipFill>
            <p:spPr bwMode="auto">
              <a:xfrm>
                <a:off x="567" y="0"/>
                <a:ext cx="582" cy="408"/>
              </a:xfrm>
              <a:prstGeom prst="rect">
                <a:avLst/>
              </a:prstGeom>
              <a:noFill/>
              <a:ln w="9525">
                <a:noFill/>
                <a:miter lim="800000"/>
                <a:headEnd/>
                <a:tailEnd/>
              </a:ln>
            </p:spPr>
          </p:pic>
          <p:pic>
            <p:nvPicPr>
              <p:cNvPr id="22561" name="Picture 5" descr="UQAM - Université du Québec à Montréal">
                <a:hlinkClick r:id="rId10" tooltip="UQAM - Université du Québec à Montréal"/>
              </p:cNvPr>
              <p:cNvPicPr>
                <a:picLocks noChangeAspect="1" noChangeArrowheads="1"/>
              </p:cNvPicPr>
              <p:nvPr/>
            </p:nvPicPr>
            <p:blipFill>
              <a:blip r:embed="rId11" cstate="print"/>
              <a:srcRect/>
              <a:stretch>
                <a:fillRect/>
              </a:stretch>
            </p:blipFill>
            <p:spPr bwMode="auto">
              <a:xfrm>
                <a:off x="1202" y="0"/>
                <a:ext cx="582" cy="408"/>
              </a:xfrm>
              <a:prstGeom prst="rect">
                <a:avLst/>
              </a:prstGeom>
              <a:noFill/>
              <a:ln w="9525">
                <a:noFill/>
                <a:miter lim="800000"/>
                <a:headEnd/>
                <a:tailEnd/>
              </a:ln>
            </p:spPr>
          </p:pic>
        </p:grpSp>
        <p:grpSp>
          <p:nvGrpSpPr>
            <p:cNvPr id="4" name="Group 6"/>
            <p:cNvGrpSpPr>
              <a:grpSpLocks/>
            </p:cNvGrpSpPr>
            <p:nvPr/>
          </p:nvGrpSpPr>
          <p:grpSpPr bwMode="auto">
            <a:xfrm>
              <a:off x="4604" y="3158"/>
              <a:ext cx="1134" cy="1162"/>
              <a:chOff x="567" y="3158"/>
              <a:chExt cx="1134" cy="1162"/>
            </a:xfrm>
          </p:grpSpPr>
          <p:pic>
            <p:nvPicPr>
              <p:cNvPr id="22556" name="Picture 7" descr="menuImage"/>
              <p:cNvPicPr>
                <a:picLocks noChangeAspect="1" noChangeArrowheads="1"/>
              </p:cNvPicPr>
              <p:nvPr/>
            </p:nvPicPr>
            <p:blipFill>
              <a:blip r:embed="rId12" cstate="print"/>
              <a:srcRect/>
              <a:stretch>
                <a:fillRect/>
              </a:stretch>
            </p:blipFill>
            <p:spPr bwMode="auto">
              <a:xfrm>
                <a:off x="612" y="3158"/>
                <a:ext cx="930" cy="540"/>
              </a:xfrm>
              <a:prstGeom prst="rect">
                <a:avLst/>
              </a:prstGeom>
              <a:noFill/>
              <a:ln w="9525">
                <a:noFill/>
                <a:miter lim="800000"/>
                <a:headEnd/>
                <a:tailEnd/>
              </a:ln>
            </p:spPr>
          </p:pic>
          <p:pic>
            <p:nvPicPr>
              <p:cNvPr id="22557" name="Picture 8" descr="menuLogo"/>
              <p:cNvPicPr>
                <a:picLocks noChangeAspect="1" noChangeArrowheads="1"/>
              </p:cNvPicPr>
              <p:nvPr/>
            </p:nvPicPr>
            <p:blipFill>
              <a:blip r:embed="rId13" cstate="print"/>
              <a:srcRect/>
              <a:stretch>
                <a:fillRect/>
              </a:stretch>
            </p:blipFill>
            <p:spPr bwMode="auto">
              <a:xfrm>
                <a:off x="567" y="3566"/>
                <a:ext cx="930" cy="420"/>
              </a:xfrm>
              <a:prstGeom prst="rect">
                <a:avLst/>
              </a:prstGeom>
              <a:noFill/>
              <a:ln w="9525">
                <a:noFill/>
                <a:miter lim="800000"/>
                <a:headEnd/>
                <a:tailEnd/>
              </a:ln>
            </p:spPr>
          </p:pic>
          <p:sp>
            <p:nvSpPr>
              <p:cNvPr id="2255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255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pSp>
        <p:nvGrpSpPr>
          <p:cNvPr id="5" name="Group 7"/>
          <p:cNvGrpSpPr>
            <a:grpSpLocks/>
          </p:cNvGrpSpPr>
          <p:nvPr/>
        </p:nvGrpSpPr>
        <p:grpSpPr bwMode="auto">
          <a:xfrm>
            <a:off x="323528" y="980728"/>
            <a:ext cx="7848872" cy="1656184"/>
            <a:chOff x="793" y="1298"/>
            <a:chExt cx="3538" cy="1497"/>
          </a:xfrm>
        </p:grpSpPr>
        <p:sp>
          <p:nvSpPr>
            <p:cNvPr id="29" name="Line 8"/>
            <p:cNvSpPr>
              <a:spLocks noChangeShapeType="1"/>
            </p:cNvSpPr>
            <p:nvPr/>
          </p:nvSpPr>
          <p:spPr bwMode="auto">
            <a:xfrm>
              <a:off x="928" y="1344"/>
              <a:ext cx="3403" cy="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0" name="Line 9"/>
            <p:cNvSpPr>
              <a:spLocks noChangeShapeType="1"/>
            </p:cNvSpPr>
            <p:nvPr/>
          </p:nvSpPr>
          <p:spPr bwMode="auto">
            <a:xfrm>
              <a:off x="839" y="1435"/>
              <a:ext cx="0" cy="136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grpSp>
        <p:nvGrpSpPr>
          <p:cNvPr id="6" name="Group 7"/>
          <p:cNvGrpSpPr>
            <a:grpSpLocks/>
          </p:cNvGrpSpPr>
          <p:nvPr/>
        </p:nvGrpSpPr>
        <p:grpSpPr bwMode="auto">
          <a:xfrm>
            <a:off x="611560" y="2492896"/>
            <a:ext cx="8280920" cy="2736304"/>
            <a:chOff x="793" y="1298"/>
            <a:chExt cx="3538" cy="1497"/>
          </a:xfrm>
        </p:grpSpPr>
        <p:sp>
          <p:nvSpPr>
            <p:cNvPr id="33" name="Line 8"/>
            <p:cNvSpPr>
              <a:spLocks noChangeShapeType="1"/>
            </p:cNvSpPr>
            <p:nvPr/>
          </p:nvSpPr>
          <p:spPr bwMode="auto">
            <a:xfrm>
              <a:off x="928" y="1345"/>
              <a:ext cx="3403" cy="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4"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5"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graphicFrame>
        <p:nvGraphicFramePr>
          <p:cNvPr id="680962" name="Object 2"/>
          <p:cNvGraphicFramePr>
            <a:graphicFrameLocks noChangeAspect="1"/>
          </p:cNvGraphicFramePr>
          <p:nvPr/>
        </p:nvGraphicFramePr>
        <p:xfrm>
          <a:off x="1119188" y="2770188"/>
          <a:ext cx="7820025" cy="4313237"/>
        </p:xfrm>
        <a:graphic>
          <a:graphicData uri="http://schemas.openxmlformats.org/presentationml/2006/ole">
            <p:oleObj spid="_x0000_s680962" name="Document" r:id="rId14" imgW="7292722" imgH="4019435" progId="Word.Document.12">
              <p:embed/>
            </p:oleObj>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ZoneTexte 28"/>
          <p:cNvSpPr txBox="1">
            <a:spLocks noChangeArrowheads="1"/>
          </p:cNvSpPr>
          <p:nvPr/>
        </p:nvSpPr>
        <p:spPr bwMode="auto">
          <a:xfrm>
            <a:off x="1547664" y="188640"/>
            <a:ext cx="5786437" cy="584775"/>
          </a:xfrm>
          <a:prstGeom prst="rect">
            <a:avLst/>
          </a:prstGeom>
          <a:noFill/>
          <a:ln w="9525">
            <a:noFill/>
            <a:miter lim="800000"/>
            <a:headEnd/>
            <a:tailEnd/>
          </a:ln>
        </p:spPr>
        <p:txBody>
          <a:bodyPr>
            <a:spAutoFit/>
          </a:bodyPr>
          <a:lstStyle/>
          <a:p>
            <a:pPr algn="ctr"/>
            <a:r>
              <a:rPr lang="fr-FR" sz="3200" b="1" i="1" dirty="0">
                <a:solidFill>
                  <a:srgbClr val="0308E7"/>
                </a:solidFill>
                <a:latin typeface="Franklin Gothic Demi" pitchFamily="34" charset="0"/>
              </a:rPr>
              <a:t>CADRE </a:t>
            </a:r>
            <a:r>
              <a:rPr lang="fr-FR" sz="3200" b="1" i="1" dirty="0" smtClean="0">
                <a:solidFill>
                  <a:srgbClr val="0308E7"/>
                </a:solidFill>
                <a:latin typeface="Franklin Gothic Demi" pitchFamily="34" charset="0"/>
              </a:rPr>
              <a:t>MÉTHODOLOGIQUE</a:t>
            </a:r>
            <a:endParaRPr lang="en-US" sz="3200" b="1" i="1" dirty="0">
              <a:solidFill>
                <a:srgbClr val="0308E7"/>
              </a:solidFill>
              <a:latin typeface="Franklin Gothic Demi" pitchFamily="34" charset="0"/>
            </a:endParaRPr>
          </a:p>
        </p:txBody>
      </p:sp>
      <p:sp>
        <p:nvSpPr>
          <p:cNvPr id="9225" name="Espace réservé du numéro de diapositive 27"/>
          <p:cNvSpPr>
            <a:spLocks noGrp="1"/>
          </p:cNvSpPr>
          <p:nvPr>
            <p:ph type="sldNum" sz="quarter" idx="12"/>
          </p:nvPr>
        </p:nvSpPr>
        <p:spPr>
          <a:xfrm>
            <a:off x="8773616" y="6492875"/>
            <a:ext cx="370384" cy="365125"/>
          </a:xfrm>
        </p:spPr>
        <p:txBody>
          <a:bodyPr/>
          <a:lstStyle/>
          <a:p>
            <a:pPr>
              <a:defRPr/>
            </a:pPr>
            <a:fld id="{B13E5819-B1F5-44F5-A921-66ABB2C04546}" type="slidenum">
              <a:rPr lang="fr-CA" smtClean="0">
                <a:latin typeface="Arial" charset="0"/>
              </a:rPr>
              <a:pPr>
                <a:defRPr/>
              </a:pPr>
              <a:t>25</a:t>
            </a:fld>
            <a:endParaRPr lang="fr-CA" dirty="0" smtClean="0">
              <a:latin typeface="Arial" charset="0"/>
            </a:endParaRPr>
          </a:p>
        </p:txBody>
      </p:sp>
      <p:grpSp>
        <p:nvGrpSpPr>
          <p:cNvPr id="2" name="Group 2"/>
          <p:cNvGrpSpPr>
            <a:grpSpLocks/>
          </p:cNvGrpSpPr>
          <p:nvPr/>
        </p:nvGrpSpPr>
        <p:grpSpPr bwMode="auto">
          <a:xfrm>
            <a:off x="-142875" y="5643563"/>
            <a:ext cx="928688" cy="1214437"/>
            <a:chOff x="4422" y="2840"/>
            <a:chExt cx="1316" cy="1480"/>
          </a:xfrm>
        </p:grpSpPr>
        <p:grpSp>
          <p:nvGrpSpPr>
            <p:cNvPr id="3" name="Group 3"/>
            <p:cNvGrpSpPr>
              <a:grpSpLocks/>
            </p:cNvGrpSpPr>
            <p:nvPr/>
          </p:nvGrpSpPr>
          <p:grpSpPr bwMode="auto">
            <a:xfrm>
              <a:off x="4422" y="2840"/>
              <a:ext cx="1217" cy="408"/>
              <a:chOff x="567" y="0"/>
              <a:chExt cx="1217" cy="408"/>
            </a:xfrm>
          </p:grpSpPr>
          <p:pic>
            <p:nvPicPr>
              <p:cNvPr id="2256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256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4" name="Group 6"/>
            <p:cNvGrpSpPr>
              <a:grpSpLocks/>
            </p:cNvGrpSpPr>
            <p:nvPr/>
          </p:nvGrpSpPr>
          <p:grpSpPr bwMode="auto">
            <a:xfrm>
              <a:off x="4604" y="3158"/>
              <a:ext cx="1134" cy="1162"/>
              <a:chOff x="567" y="3158"/>
              <a:chExt cx="1134" cy="1162"/>
            </a:xfrm>
          </p:grpSpPr>
          <p:pic>
            <p:nvPicPr>
              <p:cNvPr id="2255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255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255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255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pSp>
        <p:nvGrpSpPr>
          <p:cNvPr id="5" name="Group 7"/>
          <p:cNvGrpSpPr>
            <a:grpSpLocks/>
          </p:cNvGrpSpPr>
          <p:nvPr/>
        </p:nvGrpSpPr>
        <p:grpSpPr bwMode="auto">
          <a:xfrm>
            <a:off x="323528" y="980728"/>
            <a:ext cx="8064896" cy="2160240"/>
            <a:chOff x="793" y="1298"/>
            <a:chExt cx="3538" cy="1497"/>
          </a:xfrm>
        </p:grpSpPr>
        <p:sp>
          <p:nvSpPr>
            <p:cNvPr id="29" name="Line 8"/>
            <p:cNvSpPr>
              <a:spLocks noChangeShapeType="1"/>
            </p:cNvSpPr>
            <p:nvPr/>
          </p:nvSpPr>
          <p:spPr bwMode="auto">
            <a:xfrm>
              <a:off x="928" y="1344"/>
              <a:ext cx="3403" cy="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0" name="Line 9"/>
            <p:cNvSpPr>
              <a:spLocks noChangeShapeType="1"/>
            </p:cNvSpPr>
            <p:nvPr/>
          </p:nvSpPr>
          <p:spPr bwMode="auto">
            <a:xfrm>
              <a:off x="839" y="1435"/>
              <a:ext cx="0" cy="136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graphicFrame>
        <p:nvGraphicFramePr>
          <p:cNvPr id="678915" name="Object 3"/>
          <p:cNvGraphicFramePr>
            <a:graphicFrameLocks noChangeAspect="1"/>
          </p:cNvGraphicFramePr>
          <p:nvPr/>
        </p:nvGraphicFramePr>
        <p:xfrm>
          <a:off x="860425" y="1392238"/>
          <a:ext cx="8024813" cy="5680099"/>
        </p:xfrm>
        <a:graphic>
          <a:graphicData uri="http://schemas.openxmlformats.org/presentationml/2006/ole">
            <p:oleObj spid="_x0000_s678915" name="Document" r:id="rId10" imgW="7101785" imgH="4632301" progId="Word.Document.12">
              <p:embed/>
            </p:oleObj>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ZoneTexte 28"/>
          <p:cNvSpPr txBox="1">
            <a:spLocks noChangeArrowheads="1"/>
          </p:cNvSpPr>
          <p:nvPr/>
        </p:nvSpPr>
        <p:spPr bwMode="auto">
          <a:xfrm>
            <a:off x="1403648" y="260648"/>
            <a:ext cx="5786437" cy="584775"/>
          </a:xfrm>
          <a:prstGeom prst="rect">
            <a:avLst/>
          </a:prstGeom>
          <a:noFill/>
          <a:ln w="9525">
            <a:noFill/>
            <a:miter lim="800000"/>
            <a:headEnd/>
            <a:tailEnd/>
          </a:ln>
        </p:spPr>
        <p:txBody>
          <a:bodyPr>
            <a:spAutoFit/>
          </a:bodyPr>
          <a:lstStyle/>
          <a:p>
            <a:pPr algn="ctr"/>
            <a:r>
              <a:rPr lang="fr-FR" sz="3200" b="1" i="1" dirty="0">
                <a:solidFill>
                  <a:srgbClr val="0308E7"/>
                </a:solidFill>
                <a:latin typeface="Franklin Gothic Demi" pitchFamily="34" charset="0"/>
              </a:rPr>
              <a:t>CADRE </a:t>
            </a:r>
            <a:r>
              <a:rPr lang="fr-FR" sz="3200" b="1" i="1" dirty="0" smtClean="0">
                <a:solidFill>
                  <a:srgbClr val="0308E7"/>
                </a:solidFill>
                <a:latin typeface="Franklin Gothic Demi" pitchFamily="34" charset="0"/>
              </a:rPr>
              <a:t>MÉTHODOLOGIQUE</a:t>
            </a:r>
            <a:endParaRPr lang="en-US" sz="3200" b="1" i="1" dirty="0">
              <a:solidFill>
                <a:srgbClr val="0308E7"/>
              </a:solidFill>
              <a:latin typeface="Franklin Gothic Demi" pitchFamily="34" charset="0"/>
            </a:endParaRPr>
          </a:p>
        </p:txBody>
      </p:sp>
      <p:sp>
        <p:nvSpPr>
          <p:cNvPr id="9225" name="Espace réservé du numéro de diapositive 27"/>
          <p:cNvSpPr>
            <a:spLocks noGrp="1"/>
          </p:cNvSpPr>
          <p:nvPr>
            <p:ph type="sldNum" sz="quarter" idx="12"/>
          </p:nvPr>
        </p:nvSpPr>
        <p:spPr>
          <a:xfrm>
            <a:off x="8773616" y="6492875"/>
            <a:ext cx="370384" cy="365125"/>
          </a:xfrm>
        </p:spPr>
        <p:txBody>
          <a:bodyPr/>
          <a:lstStyle/>
          <a:p>
            <a:pPr>
              <a:defRPr/>
            </a:pPr>
            <a:fld id="{B13E5819-B1F5-44F5-A921-66ABB2C04546}" type="slidenum">
              <a:rPr lang="fr-CA" smtClean="0">
                <a:latin typeface="Arial" charset="0"/>
              </a:rPr>
              <a:pPr>
                <a:defRPr/>
              </a:pPr>
              <a:t>26</a:t>
            </a:fld>
            <a:endParaRPr lang="fr-CA" dirty="0" smtClean="0">
              <a:latin typeface="Arial" charset="0"/>
            </a:endParaRPr>
          </a:p>
        </p:txBody>
      </p:sp>
      <p:grpSp>
        <p:nvGrpSpPr>
          <p:cNvPr id="22535" name="Group 2"/>
          <p:cNvGrpSpPr>
            <a:grpSpLocks/>
          </p:cNvGrpSpPr>
          <p:nvPr/>
        </p:nvGrpSpPr>
        <p:grpSpPr bwMode="auto">
          <a:xfrm>
            <a:off x="-142875" y="5643563"/>
            <a:ext cx="928688" cy="1214437"/>
            <a:chOff x="4422" y="2840"/>
            <a:chExt cx="1316" cy="1480"/>
          </a:xfrm>
        </p:grpSpPr>
        <p:grpSp>
          <p:nvGrpSpPr>
            <p:cNvPr id="22554" name="Group 3"/>
            <p:cNvGrpSpPr>
              <a:grpSpLocks/>
            </p:cNvGrpSpPr>
            <p:nvPr/>
          </p:nvGrpSpPr>
          <p:grpSpPr bwMode="auto">
            <a:xfrm>
              <a:off x="4422" y="2840"/>
              <a:ext cx="1217" cy="408"/>
              <a:chOff x="567" y="0"/>
              <a:chExt cx="1217" cy="408"/>
            </a:xfrm>
          </p:grpSpPr>
          <p:pic>
            <p:nvPicPr>
              <p:cNvPr id="2256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256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22555" name="Group 6"/>
            <p:cNvGrpSpPr>
              <a:grpSpLocks/>
            </p:cNvGrpSpPr>
            <p:nvPr/>
          </p:nvGrpSpPr>
          <p:grpSpPr bwMode="auto">
            <a:xfrm>
              <a:off x="4604" y="3158"/>
              <a:ext cx="1134" cy="1162"/>
              <a:chOff x="567" y="3158"/>
              <a:chExt cx="1134" cy="1162"/>
            </a:xfrm>
          </p:grpSpPr>
          <p:pic>
            <p:nvPicPr>
              <p:cNvPr id="2255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255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255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255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pSp>
        <p:nvGrpSpPr>
          <p:cNvPr id="22538" name="Group 7"/>
          <p:cNvGrpSpPr>
            <a:grpSpLocks/>
          </p:cNvGrpSpPr>
          <p:nvPr/>
        </p:nvGrpSpPr>
        <p:grpSpPr bwMode="auto">
          <a:xfrm>
            <a:off x="467544" y="1052736"/>
            <a:ext cx="8188325" cy="3600400"/>
            <a:chOff x="793" y="1298"/>
            <a:chExt cx="3538" cy="1497"/>
          </a:xfrm>
        </p:grpSpPr>
        <p:sp>
          <p:nvSpPr>
            <p:cNvPr id="37" name="Line 8"/>
            <p:cNvSpPr>
              <a:spLocks noChangeShapeType="1"/>
            </p:cNvSpPr>
            <p:nvPr/>
          </p:nvSpPr>
          <p:spPr bwMode="auto">
            <a:xfrm>
              <a:off x="928" y="1344"/>
              <a:ext cx="3403" cy="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8"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32" name="ZoneTexte 31"/>
          <p:cNvSpPr txBox="1"/>
          <p:nvPr/>
        </p:nvSpPr>
        <p:spPr>
          <a:xfrm>
            <a:off x="866154" y="1340768"/>
            <a:ext cx="7234238" cy="497572"/>
          </a:xfrm>
          <a:prstGeom prst="rect">
            <a:avLst/>
          </a:prstGeom>
          <a:noFill/>
        </p:spPr>
        <p:txBody>
          <a:bodyPr wrap="square" rtlCol="0">
            <a:spAutoFit/>
          </a:bodyPr>
          <a:lstStyle/>
          <a:p>
            <a:pPr algn="just">
              <a:lnSpc>
                <a:spcPct val="150000"/>
              </a:lnSpc>
              <a:buClr>
                <a:srgbClr val="FF0000"/>
              </a:buClr>
            </a:pPr>
            <a:r>
              <a:rPr lang="fr-CA" sz="2000" b="1" i="1" dirty="0" smtClean="0">
                <a:solidFill>
                  <a:srgbClr val="FF0000"/>
                </a:solidFill>
                <a:latin typeface="Franklin Gothic Demi" pitchFamily="34" charset="0"/>
              </a:rPr>
              <a:t>Techniques statistiques utilisées pour l’analyse de données </a:t>
            </a:r>
            <a:endParaRPr lang="fr-CA" sz="2000" b="1" i="1" dirty="0">
              <a:solidFill>
                <a:srgbClr val="FF0000"/>
              </a:solidFill>
              <a:latin typeface="Franklin Gothic Demi" pitchFamily="34" charset="0"/>
            </a:endParaRPr>
          </a:p>
        </p:txBody>
      </p:sp>
      <p:graphicFrame>
        <p:nvGraphicFramePr>
          <p:cNvPr id="241668" name="Object 4"/>
          <p:cNvGraphicFramePr>
            <a:graphicFrameLocks noChangeAspect="1"/>
          </p:cNvGraphicFramePr>
          <p:nvPr/>
        </p:nvGraphicFramePr>
        <p:xfrm>
          <a:off x="855663" y="2136774"/>
          <a:ext cx="8121650" cy="4172546"/>
        </p:xfrm>
        <a:graphic>
          <a:graphicData uri="http://schemas.openxmlformats.org/presentationml/2006/ole">
            <p:oleObj spid="_x0000_s241668" name="Document" r:id="rId10" imgW="7752495" imgH="3292510"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412777"/>
            <a:ext cx="8892480" cy="3024336"/>
          </a:xfrm>
        </p:spPr>
        <p:txBody>
          <a:bodyPr/>
          <a:lstStyle/>
          <a:p>
            <a:r>
              <a:rPr lang="fr-CA" sz="3600" b="1" dirty="0" smtClean="0">
                <a:solidFill>
                  <a:srgbClr val="C00000"/>
                </a:solidFill>
                <a:latin typeface="Algerian" pitchFamily="82" charset="0"/>
              </a:rPr>
              <a:t>Analyse STATISTIQUE Des DONNÉES  </a:t>
            </a:r>
            <a:br>
              <a:rPr lang="fr-CA" sz="3600" b="1" dirty="0" smtClean="0">
                <a:solidFill>
                  <a:srgbClr val="C00000"/>
                </a:solidFill>
                <a:latin typeface="Algerian" pitchFamily="82" charset="0"/>
              </a:rPr>
            </a:br>
            <a:r>
              <a:rPr lang="fr-CA" sz="3600" b="1" dirty="0" smtClean="0">
                <a:solidFill>
                  <a:srgbClr val="C00000"/>
                </a:solidFill>
                <a:latin typeface="Algerian" pitchFamily="82" charset="0"/>
              </a:rPr>
              <a:t>et </a:t>
            </a:r>
            <a:br>
              <a:rPr lang="fr-CA" sz="3600" b="1" dirty="0" smtClean="0">
                <a:solidFill>
                  <a:srgbClr val="C00000"/>
                </a:solidFill>
                <a:latin typeface="Algerian" pitchFamily="82" charset="0"/>
              </a:rPr>
            </a:br>
            <a:r>
              <a:rPr lang="fr-CA" sz="3600" b="1" dirty="0" smtClean="0">
                <a:solidFill>
                  <a:srgbClr val="C00000"/>
                </a:solidFill>
                <a:latin typeface="Algerian" pitchFamily="82" charset="0"/>
              </a:rPr>
              <a:t>interprétation des résultats </a:t>
            </a:r>
            <a:endParaRPr lang="fr-CA" sz="3600" b="1" dirty="0">
              <a:solidFill>
                <a:srgbClr val="C00000"/>
              </a:solidFill>
              <a:latin typeface="Algerian" pitchFamily="82" charset="0"/>
            </a:endParaRPr>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Espace réservé du numéro de diapositive 27"/>
          <p:cNvSpPr>
            <a:spLocks noGrp="1"/>
          </p:cNvSpPr>
          <p:nvPr>
            <p:ph type="sldNum" sz="quarter" idx="12"/>
          </p:nvPr>
        </p:nvSpPr>
        <p:spPr>
          <a:xfrm>
            <a:off x="8773616" y="6492875"/>
            <a:ext cx="370384" cy="365125"/>
          </a:xfrm>
        </p:spPr>
        <p:txBody>
          <a:bodyPr/>
          <a:lstStyle/>
          <a:p>
            <a:pPr>
              <a:defRPr/>
            </a:pPr>
            <a:fld id="{B13E5819-B1F5-44F5-A921-66ABB2C04546}" type="slidenum">
              <a:rPr lang="fr-CA" smtClean="0">
                <a:latin typeface="Arial" charset="0"/>
              </a:rPr>
              <a:pPr>
                <a:defRPr/>
              </a:pPr>
              <a:t>28</a:t>
            </a:fld>
            <a:endParaRPr lang="fr-CA" dirty="0" smtClean="0">
              <a:latin typeface="Arial" charset="0"/>
            </a:endParaRPr>
          </a:p>
        </p:txBody>
      </p:sp>
      <p:grpSp>
        <p:nvGrpSpPr>
          <p:cNvPr id="2" name="Group 2"/>
          <p:cNvGrpSpPr>
            <a:grpSpLocks/>
          </p:cNvGrpSpPr>
          <p:nvPr/>
        </p:nvGrpSpPr>
        <p:grpSpPr bwMode="auto">
          <a:xfrm>
            <a:off x="-142875" y="5643563"/>
            <a:ext cx="928688" cy="1214437"/>
            <a:chOff x="4422" y="2840"/>
            <a:chExt cx="1316" cy="1480"/>
          </a:xfrm>
        </p:grpSpPr>
        <p:grpSp>
          <p:nvGrpSpPr>
            <p:cNvPr id="3" name="Group 3"/>
            <p:cNvGrpSpPr>
              <a:grpSpLocks/>
            </p:cNvGrpSpPr>
            <p:nvPr/>
          </p:nvGrpSpPr>
          <p:grpSpPr bwMode="auto">
            <a:xfrm>
              <a:off x="4422" y="2840"/>
              <a:ext cx="1217" cy="408"/>
              <a:chOff x="567" y="0"/>
              <a:chExt cx="1217" cy="408"/>
            </a:xfrm>
          </p:grpSpPr>
          <p:pic>
            <p:nvPicPr>
              <p:cNvPr id="2256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256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4" name="Group 6"/>
            <p:cNvGrpSpPr>
              <a:grpSpLocks/>
            </p:cNvGrpSpPr>
            <p:nvPr/>
          </p:nvGrpSpPr>
          <p:grpSpPr bwMode="auto">
            <a:xfrm>
              <a:off x="4604" y="3158"/>
              <a:ext cx="1134" cy="1162"/>
              <a:chOff x="567" y="3158"/>
              <a:chExt cx="1134" cy="1162"/>
            </a:xfrm>
          </p:grpSpPr>
          <p:pic>
            <p:nvPicPr>
              <p:cNvPr id="2255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255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255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255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pSp>
        <p:nvGrpSpPr>
          <p:cNvPr id="5" name="Group 7"/>
          <p:cNvGrpSpPr>
            <a:grpSpLocks/>
          </p:cNvGrpSpPr>
          <p:nvPr/>
        </p:nvGrpSpPr>
        <p:grpSpPr bwMode="auto">
          <a:xfrm>
            <a:off x="467544" y="1052736"/>
            <a:ext cx="8188325" cy="3600400"/>
            <a:chOff x="793" y="1298"/>
            <a:chExt cx="3538" cy="1497"/>
          </a:xfrm>
        </p:grpSpPr>
        <p:sp>
          <p:nvSpPr>
            <p:cNvPr id="37" name="Line 8"/>
            <p:cNvSpPr>
              <a:spLocks noChangeShapeType="1"/>
            </p:cNvSpPr>
            <p:nvPr/>
          </p:nvSpPr>
          <p:spPr bwMode="auto">
            <a:xfrm>
              <a:off x="928" y="1344"/>
              <a:ext cx="3403" cy="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8"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22" name="ZoneTexte 20"/>
          <p:cNvSpPr txBox="1">
            <a:spLocks noChangeArrowheads="1"/>
          </p:cNvSpPr>
          <p:nvPr/>
        </p:nvSpPr>
        <p:spPr bwMode="auto">
          <a:xfrm>
            <a:off x="357188" y="-24"/>
            <a:ext cx="8786812" cy="923330"/>
          </a:xfrm>
          <a:prstGeom prst="rect">
            <a:avLst/>
          </a:prstGeom>
          <a:noFill/>
          <a:ln w="9525">
            <a:noFill/>
            <a:miter lim="800000"/>
            <a:headEnd/>
            <a:tailEnd/>
          </a:ln>
        </p:spPr>
        <p:txBody>
          <a:bodyPr wrap="square">
            <a:spAutoFit/>
          </a:bodyPr>
          <a:lstStyle/>
          <a:p>
            <a:pPr algn="ctr"/>
            <a:r>
              <a:rPr lang="fr-CA" b="1" i="1" dirty="0" smtClean="0">
                <a:solidFill>
                  <a:srgbClr val="FF0000"/>
                </a:solidFill>
                <a:latin typeface="Franklin Gothic Demi" pitchFamily="34" charset="0"/>
              </a:rPr>
              <a:t>Purification du questionnaire </a:t>
            </a:r>
          </a:p>
          <a:p>
            <a:pPr algn="ctr"/>
            <a:r>
              <a:rPr lang="fr-FR" b="1" i="1" dirty="0" smtClean="0">
                <a:solidFill>
                  <a:srgbClr val="0000FF"/>
                </a:solidFill>
                <a:latin typeface="Franklin Gothic Demi" pitchFamily="34" charset="0"/>
              </a:rPr>
              <a:t>« Résultats de l’analyse effectué par  » </a:t>
            </a:r>
          </a:p>
          <a:p>
            <a:pPr algn="ctr"/>
            <a:r>
              <a:rPr lang="fr-FR" b="1" i="1" dirty="0" smtClean="0">
                <a:solidFill>
                  <a:srgbClr val="0000FF"/>
                </a:solidFill>
                <a:latin typeface="Franklin Gothic Demi" pitchFamily="34" charset="0"/>
              </a:rPr>
              <a:t>Analyse Factorielle Exploratoire « AFE » et analyse de la fiabilité</a:t>
            </a:r>
            <a:endParaRPr lang="en-US" b="1" i="1" dirty="0">
              <a:solidFill>
                <a:srgbClr val="0000FF"/>
              </a:solidFill>
              <a:latin typeface="Franklin Gothic Demi" pitchFamily="34" charset="0"/>
            </a:endParaRPr>
          </a:p>
        </p:txBody>
      </p:sp>
      <p:graphicFrame>
        <p:nvGraphicFramePr>
          <p:cNvPr id="356357" name="Object 5"/>
          <p:cNvGraphicFramePr>
            <a:graphicFrameLocks noChangeAspect="1"/>
          </p:cNvGraphicFramePr>
          <p:nvPr/>
        </p:nvGraphicFramePr>
        <p:xfrm>
          <a:off x="-546100" y="1487488"/>
          <a:ext cx="10809288" cy="4605808"/>
        </p:xfrm>
        <a:graphic>
          <a:graphicData uri="http://schemas.openxmlformats.org/presentationml/2006/ole">
            <p:oleObj spid="_x0000_s356357" name="Document" r:id="rId10" imgW="10361235" imgH="2413031"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142844" y="620688"/>
            <a:ext cx="8616950" cy="3603476"/>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4580" name="ZoneTexte 20"/>
          <p:cNvSpPr txBox="1">
            <a:spLocks noChangeArrowheads="1"/>
          </p:cNvSpPr>
          <p:nvPr/>
        </p:nvSpPr>
        <p:spPr bwMode="auto">
          <a:xfrm>
            <a:off x="357188" y="-24"/>
            <a:ext cx="8786812" cy="646331"/>
          </a:xfrm>
          <a:prstGeom prst="rect">
            <a:avLst/>
          </a:prstGeom>
          <a:noFill/>
          <a:ln w="9525">
            <a:noFill/>
            <a:miter lim="800000"/>
            <a:headEnd/>
            <a:tailEnd/>
          </a:ln>
        </p:spPr>
        <p:txBody>
          <a:bodyPr wrap="square">
            <a:spAutoFit/>
          </a:bodyPr>
          <a:lstStyle/>
          <a:p>
            <a:pPr algn="ctr"/>
            <a:r>
              <a:rPr lang="fr-FR" b="1" i="1" dirty="0" smtClean="0">
                <a:solidFill>
                  <a:srgbClr val="FF0000"/>
                </a:solidFill>
              </a:rPr>
              <a:t>« </a:t>
            </a:r>
            <a:r>
              <a:rPr lang="fr-FR" b="1" i="1" dirty="0" smtClean="0">
                <a:solidFill>
                  <a:srgbClr val="FF0000"/>
                </a:solidFill>
                <a:latin typeface="Franklin Gothic Demi" pitchFamily="34" charset="0"/>
              </a:rPr>
              <a:t>Ajustement du modèle de mesure </a:t>
            </a:r>
            <a:r>
              <a:rPr lang="fr-FR" b="1" i="1" dirty="0" smtClean="0">
                <a:solidFill>
                  <a:srgbClr val="FF0000"/>
                </a:solidFill>
              </a:rPr>
              <a:t>» </a:t>
            </a:r>
          </a:p>
          <a:p>
            <a:pPr algn="ctr"/>
            <a:r>
              <a:rPr lang="fr-FR" b="1" i="1" dirty="0" smtClean="0">
                <a:solidFill>
                  <a:srgbClr val="0000FF"/>
                </a:solidFill>
                <a:latin typeface="Franklin Gothic Demi" pitchFamily="34" charset="0"/>
              </a:rPr>
              <a:t>Analyse Factorielle confirmatoire </a:t>
            </a:r>
            <a:endParaRPr lang="en-US" b="1" i="1" dirty="0">
              <a:solidFill>
                <a:srgbClr val="0000FF"/>
              </a:solidFill>
              <a:latin typeface="Franklin Gothic Demi" pitchFamily="34" charset="0"/>
            </a:endParaRPr>
          </a:p>
        </p:txBody>
      </p:sp>
      <p:sp>
        <p:nvSpPr>
          <p:cNvPr id="38917" name="Espace réservé du numéro de diapositive 19"/>
          <p:cNvSpPr>
            <a:spLocks noGrp="1"/>
          </p:cNvSpPr>
          <p:nvPr>
            <p:ph type="sldNum" sz="quarter" idx="12"/>
          </p:nvPr>
        </p:nvSpPr>
        <p:spPr/>
        <p:txBody>
          <a:bodyPr/>
          <a:lstStyle/>
          <a:p>
            <a:pPr>
              <a:defRPr/>
            </a:pPr>
            <a:fld id="{C206D8AD-45D4-4B83-8460-57739366CA43}" type="slidenum">
              <a:rPr lang="fr-CA" smtClean="0">
                <a:latin typeface="Arial" charset="0"/>
              </a:rPr>
              <a:pPr>
                <a:defRPr/>
              </a:pPr>
              <a:t>29</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4590"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4591"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4586"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4587"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458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458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1" name="ZoneTexte 20"/>
          <p:cNvSpPr txBox="1"/>
          <p:nvPr/>
        </p:nvSpPr>
        <p:spPr>
          <a:xfrm>
            <a:off x="4067944" y="2348880"/>
            <a:ext cx="184731" cy="369332"/>
          </a:xfrm>
          <a:prstGeom prst="rect">
            <a:avLst/>
          </a:prstGeom>
          <a:noFill/>
        </p:spPr>
        <p:txBody>
          <a:bodyPr wrap="none" rtlCol="0">
            <a:spAutoFit/>
          </a:bodyPr>
          <a:lstStyle/>
          <a:p>
            <a:endParaRPr lang="fr-CA" dirty="0"/>
          </a:p>
        </p:txBody>
      </p:sp>
      <p:pic>
        <p:nvPicPr>
          <p:cNvPr id="275459" name="Picture 3"/>
          <p:cNvPicPr>
            <a:picLocks noChangeAspect="1" noChangeArrowheads="1"/>
          </p:cNvPicPr>
          <p:nvPr/>
        </p:nvPicPr>
        <p:blipFill>
          <a:blip r:embed="rId9" cstate="print"/>
          <a:srcRect/>
          <a:stretch>
            <a:fillRect/>
          </a:stretch>
        </p:blipFill>
        <p:spPr bwMode="auto">
          <a:xfrm>
            <a:off x="323528" y="1052736"/>
            <a:ext cx="9154740" cy="5459263"/>
          </a:xfrm>
          <a:prstGeom prst="rect">
            <a:avLst/>
          </a:prstGeom>
          <a:noFill/>
          <a:ln w="9525">
            <a:noFill/>
            <a:miter lim="800000"/>
            <a:headEnd/>
            <a:tailEnd/>
          </a:ln>
          <a:effectLst/>
        </p:spPr>
      </p:pic>
      <p:sp>
        <p:nvSpPr>
          <p:cNvPr id="24" name="Bulle ronde 23"/>
          <p:cNvSpPr/>
          <p:nvPr/>
        </p:nvSpPr>
        <p:spPr>
          <a:xfrm>
            <a:off x="6300192" y="1916832"/>
            <a:ext cx="2843808" cy="1008112"/>
          </a:xfrm>
          <a:prstGeom prst="wedgeEllipseCallout">
            <a:avLst>
              <a:gd name="adj1" fmla="val -91766"/>
              <a:gd name="adj2" fmla="val -75013"/>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b="1" dirty="0" smtClean="0"/>
          </a:p>
          <a:p>
            <a:pPr algn="ctr"/>
            <a:r>
              <a:rPr lang="fr-CA" sz="1200" b="1" dirty="0" smtClean="0">
                <a:solidFill>
                  <a:srgbClr val="0000FF"/>
                </a:solidFill>
              </a:rPr>
              <a:t>Modèle de mesure des variables de l’environnement contextuel </a:t>
            </a:r>
          </a:p>
          <a:p>
            <a:pPr algn="ctr"/>
            <a:endParaRPr lang="fr-CA" dirty="0"/>
          </a:p>
        </p:txBody>
      </p:sp>
      <p:sp>
        <p:nvSpPr>
          <p:cNvPr id="25" name="Bulle ronde 24"/>
          <p:cNvSpPr/>
          <p:nvPr/>
        </p:nvSpPr>
        <p:spPr>
          <a:xfrm>
            <a:off x="6156176" y="4365104"/>
            <a:ext cx="2843808" cy="1008112"/>
          </a:xfrm>
          <a:prstGeom prst="wedgeEllipseCallout">
            <a:avLst>
              <a:gd name="adj1" fmla="val -76085"/>
              <a:gd name="adj2" fmla="val 100912"/>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b="1" dirty="0" smtClean="0"/>
          </a:p>
          <a:p>
            <a:pPr algn="ctr"/>
            <a:r>
              <a:rPr lang="fr-CA" sz="1200" b="1" dirty="0" smtClean="0">
                <a:solidFill>
                  <a:srgbClr val="0000FF"/>
                </a:solidFill>
              </a:rPr>
              <a:t>Modèle de mesure de la variable dépendante « performance » </a:t>
            </a:r>
          </a:p>
          <a:p>
            <a:pPr algn="ctr"/>
            <a:endParaRPr lang="fr-CA" dirty="0"/>
          </a:p>
        </p:txBody>
      </p:sp>
      <p:sp>
        <p:nvSpPr>
          <p:cNvPr id="26" name="Bulle ronde 25"/>
          <p:cNvSpPr/>
          <p:nvPr/>
        </p:nvSpPr>
        <p:spPr>
          <a:xfrm>
            <a:off x="395536" y="836712"/>
            <a:ext cx="2843808" cy="1008112"/>
          </a:xfrm>
          <a:prstGeom prst="wedgeEllipseCallout">
            <a:avLst>
              <a:gd name="adj1" fmla="val 4372"/>
              <a:gd name="adj2" fmla="val 218672"/>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b="1" dirty="0" smtClean="0"/>
          </a:p>
          <a:p>
            <a:pPr algn="ctr"/>
            <a:r>
              <a:rPr lang="fr-CA" sz="1200" b="1" dirty="0" smtClean="0">
                <a:solidFill>
                  <a:srgbClr val="0000FF"/>
                </a:solidFill>
              </a:rPr>
              <a:t>Modèle de mesure des ressources matérielles et des  ressources  immatérielles </a:t>
            </a:r>
          </a:p>
          <a:p>
            <a:pPr algn="ctr"/>
            <a:endParaRPr lang="fr-CA" dirty="0"/>
          </a:p>
        </p:txBody>
      </p:sp>
      <p:sp>
        <p:nvSpPr>
          <p:cNvPr id="27" name="ZoneTexte 26"/>
          <p:cNvSpPr txBox="1"/>
          <p:nvPr/>
        </p:nvSpPr>
        <p:spPr>
          <a:xfrm>
            <a:off x="1907704" y="6381328"/>
            <a:ext cx="5474191" cy="369332"/>
          </a:xfrm>
          <a:prstGeom prst="rect">
            <a:avLst/>
          </a:prstGeom>
          <a:noFill/>
        </p:spPr>
        <p:txBody>
          <a:bodyPr wrap="none" rtlCol="0">
            <a:spAutoFit/>
          </a:bodyPr>
          <a:lstStyle/>
          <a:p>
            <a:r>
              <a:rPr lang="fr-CA" b="1" dirty="0" smtClean="0">
                <a:solidFill>
                  <a:srgbClr val="FF0000"/>
                </a:solidFill>
                <a:latin typeface="Cambria" pitchFamily="18" charset="0"/>
              </a:rPr>
              <a:t>Modèle de mesure et modèle structurel de l’étude </a:t>
            </a:r>
            <a:endParaRPr lang="fr-CA" b="1" dirty="0">
              <a:solidFill>
                <a:srgbClr val="FF0000"/>
              </a:solidFill>
              <a:latin typeface="Cambria" pitchFamily="18"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95536" y="1196752"/>
            <a:ext cx="8496944" cy="3024336"/>
          </a:xfrm>
        </p:spPr>
        <p:txBody>
          <a:bodyPr/>
          <a:lstStyle/>
          <a:p>
            <a:r>
              <a:rPr lang="fr-CA" sz="3200" b="1" dirty="0" smtClean="0">
                <a:solidFill>
                  <a:srgbClr val="C00000"/>
                </a:solidFill>
                <a:latin typeface="Algerian" pitchFamily="82" charset="0"/>
              </a:rPr>
              <a:t>Problématique de la PME dans </a:t>
            </a:r>
            <a:br>
              <a:rPr lang="fr-CA" sz="3200" b="1" dirty="0" smtClean="0">
                <a:solidFill>
                  <a:srgbClr val="C00000"/>
                </a:solidFill>
                <a:latin typeface="Algerian" pitchFamily="82" charset="0"/>
              </a:rPr>
            </a:br>
            <a:r>
              <a:rPr lang="fr-CA" sz="3200" b="1" dirty="0" smtClean="0">
                <a:solidFill>
                  <a:srgbClr val="C00000"/>
                </a:solidFill>
                <a:latin typeface="Algerian" pitchFamily="82" charset="0"/>
              </a:rPr>
              <a:t>les PAYS EN DÉVELOPPEMENT  </a:t>
            </a:r>
            <a:br>
              <a:rPr lang="fr-CA" sz="3200" b="1" dirty="0" smtClean="0">
                <a:solidFill>
                  <a:srgbClr val="C00000"/>
                </a:solidFill>
                <a:latin typeface="Algerian" pitchFamily="82" charset="0"/>
              </a:rPr>
            </a:br>
            <a:r>
              <a:rPr lang="fr-CA" sz="3200" b="1" dirty="0" smtClean="0">
                <a:solidFill>
                  <a:srgbClr val="C00000"/>
                </a:solidFill>
                <a:latin typeface="Algerian" pitchFamily="82" charset="0"/>
              </a:rPr>
              <a:t>ET </a:t>
            </a:r>
            <a:r>
              <a:rPr lang="fr-CA" sz="3200" b="1" dirty="0" smtClean="0">
                <a:cs typeface="Aharoni" pitchFamily="2" charset="-79"/>
              </a:rPr>
              <a:t/>
            </a:r>
            <a:br>
              <a:rPr lang="fr-CA" sz="3200" b="1" dirty="0" smtClean="0">
                <a:cs typeface="Aharoni" pitchFamily="2" charset="-79"/>
              </a:rPr>
            </a:br>
            <a:r>
              <a:rPr lang="fr-CA" sz="3200" b="1" dirty="0" smtClean="0">
                <a:solidFill>
                  <a:srgbClr val="C00000"/>
                </a:solidFill>
                <a:latin typeface="Algerian" pitchFamily="82" charset="0"/>
              </a:rPr>
              <a:t>SITUATION DE LA PME EN ALGÉRIE</a:t>
            </a:r>
            <a:endParaRPr lang="fr-CA" sz="3200" b="1" dirty="0">
              <a:solidFill>
                <a:srgbClr val="C00000"/>
              </a:solidFill>
              <a:latin typeface="Algerian" pitchFamily="82" charset="0"/>
            </a:endParaRPr>
          </a:p>
        </p:txBody>
      </p:sp>
      <p:sp>
        <p:nvSpPr>
          <p:cNvPr id="5" name="Sous-titre 4"/>
          <p:cNvSpPr>
            <a:spLocks noGrp="1"/>
          </p:cNvSpPr>
          <p:nvPr>
            <p:ph type="subTitle" idx="1"/>
          </p:nvPr>
        </p:nvSpPr>
        <p:spPr>
          <a:xfrm>
            <a:off x="539552" y="4725144"/>
            <a:ext cx="8208912" cy="936104"/>
          </a:xfrm>
        </p:spPr>
        <p:txBody>
          <a:bodyPr/>
          <a:lstStyle/>
          <a:p>
            <a:r>
              <a:rPr lang="fr-CA" sz="2000" dirty="0" smtClean="0">
                <a:solidFill>
                  <a:srgbClr val="C00000"/>
                </a:solidFill>
                <a:latin typeface="Algerian" pitchFamily="82" charset="0"/>
              </a:rPr>
              <a:t>LA PROBLÉMATIQUE DE LA MISE À NIVEAU OU DE L’ADAPTATION DES PME ALGÉRIENNES</a:t>
            </a:r>
            <a:endParaRPr lang="fr-CA" sz="2000" dirty="0">
              <a:solidFill>
                <a:srgbClr val="C00000"/>
              </a:solidFill>
              <a:latin typeface="Algerian" pitchFamily="82" charset="0"/>
            </a:endParaRPr>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37891" name="Espace réservé du numéro de diapositive 19"/>
          <p:cNvSpPr>
            <a:spLocks noGrp="1"/>
          </p:cNvSpPr>
          <p:nvPr>
            <p:ph type="sldNum" sz="quarter" idx="12"/>
          </p:nvPr>
        </p:nvSpPr>
        <p:spPr/>
        <p:txBody>
          <a:bodyPr/>
          <a:lstStyle/>
          <a:p>
            <a:pPr>
              <a:defRPr/>
            </a:pPr>
            <a:fld id="{398AEA82-2E1C-4431-9A68-A927E72523B9}" type="slidenum">
              <a:rPr lang="fr-CA" smtClean="0">
                <a:latin typeface="Arial" charset="0"/>
              </a:rPr>
              <a:pPr>
                <a:defRPr/>
              </a:pPr>
              <a:t>30</a:t>
            </a:fld>
            <a:endParaRPr lang="fr-CA" dirty="0" smtClean="0">
              <a:latin typeface="Arial" charset="0"/>
            </a:endParaRPr>
          </a:p>
        </p:txBody>
      </p:sp>
      <p:grpSp>
        <p:nvGrpSpPr>
          <p:cNvPr id="2" name="Group 7"/>
          <p:cNvGrpSpPr>
            <a:grpSpLocks/>
          </p:cNvGrpSpPr>
          <p:nvPr/>
        </p:nvGrpSpPr>
        <p:grpSpPr bwMode="auto">
          <a:xfrm>
            <a:off x="71438" y="876077"/>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23558" name="ZoneTexte 18"/>
          <p:cNvSpPr txBox="1">
            <a:spLocks noChangeArrowheads="1"/>
          </p:cNvSpPr>
          <p:nvPr/>
        </p:nvSpPr>
        <p:spPr bwMode="auto">
          <a:xfrm>
            <a:off x="320550" y="1340769"/>
            <a:ext cx="8643938" cy="3046988"/>
          </a:xfrm>
          <a:prstGeom prst="rect">
            <a:avLst/>
          </a:prstGeom>
          <a:noFill/>
          <a:ln w="9525">
            <a:noFill/>
            <a:miter lim="800000"/>
            <a:headEnd/>
            <a:tailEnd/>
          </a:ln>
        </p:spPr>
        <p:txBody>
          <a:bodyPr wrap="square">
            <a:spAutoFit/>
          </a:bodyPr>
          <a:lstStyle/>
          <a:p>
            <a:pPr algn="just"/>
            <a:endParaRPr lang="en-US" sz="2000" b="1" dirty="0" smtClean="0">
              <a:latin typeface="Cambria" pitchFamily="18" charset="0"/>
            </a:endParaRPr>
          </a:p>
          <a:p>
            <a:r>
              <a:rPr lang="fr-FR" sz="1400" dirty="0"/>
              <a:t> </a:t>
            </a:r>
            <a:endParaRPr lang="fr-FR" sz="1400" dirty="0" smtClean="0"/>
          </a:p>
          <a:p>
            <a:endParaRPr lang="en-US" sz="1400" dirty="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r>
              <a:rPr lang="fr-FR" b="1" dirty="0"/>
              <a:t> </a:t>
            </a:r>
            <a:endParaRPr lang="en-US" b="1" dirty="0"/>
          </a:p>
          <a:p>
            <a:endParaRPr lang="en-US" dirty="0"/>
          </a:p>
        </p:txBody>
      </p:sp>
      <p:sp>
        <p:nvSpPr>
          <p:cNvPr id="12" name="ZoneTexte 11"/>
          <p:cNvSpPr txBox="1"/>
          <p:nvPr/>
        </p:nvSpPr>
        <p:spPr>
          <a:xfrm>
            <a:off x="5220072" y="1700808"/>
            <a:ext cx="184731" cy="369332"/>
          </a:xfrm>
          <a:prstGeom prst="rect">
            <a:avLst/>
          </a:prstGeom>
          <a:noFill/>
        </p:spPr>
        <p:txBody>
          <a:bodyPr wrap="none" rtlCol="0">
            <a:spAutoFit/>
          </a:bodyPr>
          <a:lstStyle/>
          <a:p>
            <a:endParaRPr lang="fr-CA" dirty="0"/>
          </a:p>
        </p:txBody>
      </p:sp>
      <p:sp>
        <p:nvSpPr>
          <p:cNvPr id="18" name="ZoneTexte 17"/>
          <p:cNvSpPr txBox="1"/>
          <p:nvPr/>
        </p:nvSpPr>
        <p:spPr>
          <a:xfrm>
            <a:off x="539552" y="1342504"/>
            <a:ext cx="8424936" cy="5324535"/>
          </a:xfrm>
          <a:prstGeom prst="rect">
            <a:avLst/>
          </a:prstGeom>
          <a:noFill/>
        </p:spPr>
        <p:txBody>
          <a:bodyPr wrap="square" rtlCol="0">
            <a:spAutoFit/>
          </a:bodyPr>
          <a:lstStyle/>
          <a:p>
            <a:pPr marL="342900" indent="-342900" algn="ctr">
              <a:buClr>
                <a:srgbClr val="FF0000"/>
              </a:buClr>
            </a:pPr>
            <a:r>
              <a:rPr lang="fr-CA" sz="2000" b="1" i="1" dirty="0" smtClean="0">
                <a:solidFill>
                  <a:srgbClr val="0000FF"/>
                </a:solidFill>
                <a:latin typeface="Franklin Gothic Demi" pitchFamily="34" charset="0"/>
              </a:rPr>
              <a:t>Élaboration de l’ajustement du modèle de mesure sur 4 étapes : </a:t>
            </a:r>
          </a:p>
          <a:p>
            <a:pPr marL="342900" indent="-342900" algn="just">
              <a:buClr>
                <a:srgbClr val="FF0000"/>
              </a:buClr>
              <a:buFont typeface="+mj-lt"/>
              <a:buAutoNum type="arabicParenR"/>
            </a:pPr>
            <a:endParaRPr lang="fr-CA" sz="1400" b="1" dirty="0" smtClean="0">
              <a:solidFill>
                <a:srgbClr val="0000FF"/>
              </a:solidFill>
            </a:endParaRPr>
          </a:p>
          <a:p>
            <a:pPr marL="342900" indent="-342900" algn="just">
              <a:buClr>
                <a:srgbClr val="FF0000"/>
              </a:buClr>
              <a:buFont typeface="+mj-lt"/>
              <a:buAutoNum type="arabicParenR"/>
            </a:pPr>
            <a:r>
              <a:rPr lang="fr-CA" sz="1600" b="1" dirty="0" smtClean="0">
                <a:solidFill>
                  <a:srgbClr val="0000FF"/>
                </a:solidFill>
                <a:latin typeface="Cambria" pitchFamily="18" charset="0"/>
              </a:rPr>
              <a:t>Étape 1 : </a:t>
            </a:r>
            <a:r>
              <a:rPr lang="fr-CA" sz="1600" b="1" dirty="0" smtClean="0">
                <a:latin typeface="Cambria" pitchFamily="18" charset="0"/>
              </a:rPr>
              <a:t>Ajustement aux données empiriques du modèle de mesure composant les ressources immatérielles et les ressources matérielles</a:t>
            </a:r>
            <a:endParaRPr lang="fr-CA" sz="1600" dirty="0" smtClean="0">
              <a:latin typeface="Cambria" pitchFamily="18" charset="0"/>
            </a:endParaRPr>
          </a:p>
          <a:p>
            <a:pPr marL="342900" indent="-342900" algn="just">
              <a:buClr>
                <a:srgbClr val="FF0000"/>
              </a:buClr>
              <a:buFont typeface="+mj-lt"/>
              <a:buAutoNum type="arabicParenR"/>
            </a:pPr>
            <a:endParaRPr lang="fr-CA" sz="1600" dirty="0" smtClean="0">
              <a:latin typeface="Cambria" pitchFamily="18" charset="0"/>
            </a:endParaRPr>
          </a:p>
          <a:p>
            <a:pPr marL="342900" indent="-342900" algn="just">
              <a:buClr>
                <a:srgbClr val="FF0000"/>
              </a:buClr>
              <a:buFont typeface="+mj-lt"/>
              <a:buAutoNum type="arabicParenR"/>
            </a:pPr>
            <a:r>
              <a:rPr lang="fr-CA" sz="1600" b="1" dirty="0" smtClean="0">
                <a:solidFill>
                  <a:srgbClr val="0000FF"/>
                </a:solidFill>
                <a:latin typeface="Cambria" pitchFamily="18" charset="0"/>
              </a:rPr>
              <a:t>Étape 2 :</a:t>
            </a:r>
            <a:r>
              <a:rPr lang="fr-CA" sz="1600" b="1" dirty="0" smtClean="0">
                <a:latin typeface="Cambria" pitchFamily="18" charset="0"/>
              </a:rPr>
              <a:t> Ajustement aux donnés empiriques du modèle de mesure des variables modératrices de l’environnement contextuel</a:t>
            </a:r>
            <a:endParaRPr lang="fr-CA" sz="1600" dirty="0" smtClean="0">
              <a:latin typeface="Cambria" pitchFamily="18" charset="0"/>
            </a:endParaRPr>
          </a:p>
          <a:p>
            <a:pPr marL="342900" indent="-342900" algn="just">
              <a:buClr>
                <a:srgbClr val="FF0000"/>
              </a:buClr>
              <a:buFont typeface="+mj-lt"/>
              <a:buAutoNum type="arabicParenR"/>
            </a:pPr>
            <a:endParaRPr lang="fr-CA" sz="1600" dirty="0" smtClean="0">
              <a:latin typeface="Cambria" pitchFamily="18" charset="0"/>
            </a:endParaRPr>
          </a:p>
          <a:p>
            <a:pPr marL="342900" indent="-342900" algn="just">
              <a:buClr>
                <a:srgbClr val="FF0000"/>
              </a:buClr>
              <a:buFont typeface="+mj-lt"/>
              <a:buAutoNum type="arabicParenR"/>
            </a:pPr>
            <a:r>
              <a:rPr lang="fr-CA" sz="1600" b="1" dirty="0" smtClean="0">
                <a:solidFill>
                  <a:srgbClr val="0000FF"/>
                </a:solidFill>
                <a:latin typeface="Cambria" pitchFamily="18" charset="0"/>
              </a:rPr>
              <a:t>Étape 3 :</a:t>
            </a:r>
            <a:r>
              <a:rPr lang="fr-CA" sz="1600" b="1" dirty="0" smtClean="0">
                <a:latin typeface="Cambria" pitchFamily="18" charset="0"/>
              </a:rPr>
              <a:t> Ajustement aux donnés empiriques du modèle de mesure de la variable dépendante « performance »</a:t>
            </a:r>
            <a:endParaRPr lang="fr-CA" sz="1600" dirty="0" smtClean="0">
              <a:latin typeface="Cambria" pitchFamily="18" charset="0"/>
            </a:endParaRPr>
          </a:p>
          <a:p>
            <a:pPr marL="342900" indent="-342900" algn="just">
              <a:buClr>
                <a:srgbClr val="FF0000"/>
              </a:buClr>
              <a:buFont typeface="+mj-lt"/>
              <a:buAutoNum type="arabicParenR"/>
            </a:pPr>
            <a:endParaRPr lang="fr-CA" sz="1600" dirty="0" smtClean="0">
              <a:latin typeface="Cambria" pitchFamily="18" charset="0"/>
            </a:endParaRPr>
          </a:p>
          <a:p>
            <a:pPr marL="342900" indent="-342900" algn="just">
              <a:buClr>
                <a:srgbClr val="FF0000"/>
              </a:buClr>
              <a:buFont typeface="+mj-lt"/>
              <a:buAutoNum type="arabicParenR"/>
            </a:pPr>
            <a:r>
              <a:rPr lang="fr-CA" sz="1600" b="1" dirty="0" smtClean="0">
                <a:solidFill>
                  <a:srgbClr val="0000FF"/>
                </a:solidFill>
                <a:latin typeface="Cambria" pitchFamily="18" charset="0"/>
              </a:rPr>
              <a:t>Étape 4 :</a:t>
            </a:r>
            <a:r>
              <a:rPr lang="fr-CA" sz="1600" b="1" dirty="0" smtClean="0">
                <a:latin typeface="Cambria" pitchFamily="18" charset="0"/>
              </a:rPr>
              <a:t> Intégration des trois modèles de mesure : </a:t>
            </a:r>
          </a:p>
          <a:p>
            <a:pPr marL="342900" indent="-342900" algn="just">
              <a:buClr>
                <a:srgbClr val="FF0000"/>
              </a:buClr>
            </a:pPr>
            <a:endParaRPr lang="fr-CA" sz="1600" b="1" dirty="0" smtClean="0">
              <a:latin typeface="Cambria" pitchFamily="18" charset="0"/>
            </a:endParaRPr>
          </a:p>
          <a:p>
            <a:pPr marL="1028700" indent="-400050" algn="just">
              <a:buClr>
                <a:srgbClr val="00B050"/>
              </a:buClr>
              <a:buFont typeface="+mj-lt"/>
              <a:buAutoNum type="romanLcPeriod"/>
            </a:pPr>
            <a:r>
              <a:rPr lang="fr-CA" sz="1600" b="1" dirty="0" smtClean="0">
                <a:solidFill>
                  <a:srgbClr val="0000FF"/>
                </a:solidFill>
                <a:latin typeface="Cambria" pitchFamily="18" charset="0"/>
              </a:rPr>
              <a:t>Sous-étape 4.1</a:t>
            </a:r>
            <a:r>
              <a:rPr lang="fr-CA" sz="1600" b="1" dirty="0" smtClean="0">
                <a:latin typeface="Cambria" pitchFamily="18" charset="0"/>
              </a:rPr>
              <a:t> : intégration du modèle de mesure des ressources matérielles et ressources immatérielles avec le modèle de mesure de la variable dépendante performance</a:t>
            </a:r>
          </a:p>
          <a:p>
            <a:pPr marL="1028700" indent="-400050" algn="just">
              <a:buClr>
                <a:srgbClr val="00B050"/>
              </a:buClr>
              <a:buFont typeface="+mj-lt"/>
              <a:buAutoNum type="romanLcPeriod"/>
            </a:pPr>
            <a:endParaRPr lang="fr-CA" sz="1600" b="1" dirty="0" smtClean="0">
              <a:latin typeface="Cambria" pitchFamily="18" charset="0"/>
            </a:endParaRPr>
          </a:p>
          <a:p>
            <a:pPr marL="1028700" indent="-400050" algn="just">
              <a:buClr>
                <a:srgbClr val="00B050"/>
              </a:buClr>
              <a:buFont typeface="+mj-lt"/>
              <a:buAutoNum type="romanLcPeriod"/>
            </a:pPr>
            <a:r>
              <a:rPr lang="fr-CA" sz="1600" b="1" dirty="0" smtClean="0">
                <a:solidFill>
                  <a:srgbClr val="0000FF"/>
                </a:solidFill>
                <a:latin typeface="Cambria" pitchFamily="18" charset="0"/>
              </a:rPr>
              <a:t>Sous-étape 4.2</a:t>
            </a:r>
            <a:r>
              <a:rPr lang="fr-CA" sz="1600" b="1" dirty="0" smtClean="0">
                <a:latin typeface="Cambria" pitchFamily="18" charset="0"/>
              </a:rPr>
              <a:t> : intégration du modèle de mesure des ressources matérielles, ressources immatérielles avec le modèle de mesure de l’environnement contextuel et le modèle de mesure de la variable dépendante performance</a:t>
            </a:r>
          </a:p>
          <a:p>
            <a:endParaRPr lang="fr-CA" dirty="0"/>
          </a:p>
        </p:txBody>
      </p:sp>
      <p:sp>
        <p:nvSpPr>
          <p:cNvPr id="19" name="ZoneTexte 20"/>
          <p:cNvSpPr txBox="1">
            <a:spLocks noChangeArrowheads="1"/>
          </p:cNvSpPr>
          <p:nvPr/>
        </p:nvSpPr>
        <p:spPr bwMode="auto">
          <a:xfrm>
            <a:off x="357188" y="-24"/>
            <a:ext cx="8786812" cy="646331"/>
          </a:xfrm>
          <a:prstGeom prst="rect">
            <a:avLst/>
          </a:prstGeom>
          <a:noFill/>
          <a:ln w="9525">
            <a:noFill/>
            <a:miter lim="800000"/>
            <a:headEnd/>
            <a:tailEnd/>
          </a:ln>
        </p:spPr>
        <p:txBody>
          <a:bodyPr wrap="square">
            <a:spAutoFit/>
          </a:bodyPr>
          <a:lstStyle/>
          <a:p>
            <a:pPr algn="ctr"/>
            <a:r>
              <a:rPr lang="fr-FR" b="1" i="1" dirty="0" smtClean="0">
                <a:solidFill>
                  <a:srgbClr val="FF0000"/>
                </a:solidFill>
              </a:rPr>
              <a:t>« </a:t>
            </a:r>
            <a:r>
              <a:rPr lang="fr-FR" b="1" i="1" dirty="0" smtClean="0">
                <a:solidFill>
                  <a:srgbClr val="FF0000"/>
                </a:solidFill>
                <a:latin typeface="Franklin Gothic Demi" pitchFamily="34" charset="0"/>
              </a:rPr>
              <a:t>Ajustement du modèle de mesure </a:t>
            </a:r>
            <a:r>
              <a:rPr lang="fr-FR" b="1" i="1" dirty="0" smtClean="0">
                <a:solidFill>
                  <a:srgbClr val="FF0000"/>
                </a:solidFill>
              </a:rPr>
              <a:t>» </a:t>
            </a:r>
          </a:p>
          <a:p>
            <a:pPr algn="ctr"/>
            <a:r>
              <a:rPr lang="fr-FR" b="1" i="1" dirty="0" smtClean="0">
                <a:solidFill>
                  <a:srgbClr val="0000FF"/>
                </a:solidFill>
                <a:latin typeface="Franklin Gothic Demi" pitchFamily="34" charset="0"/>
              </a:rPr>
              <a:t>Analyse Factorielle confirmatoire </a:t>
            </a:r>
            <a:endParaRPr lang="en-US" b="1" i="1" dirty="0">
              <a:solidFill>
                <a:srgbClr val="0000FF"/>
              </a:solidFill>
              <a:latin typeface="Franklin Gothic Demi"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107504" y="764704"/>
            <a:ext cx="8616950" cy="4680744"/>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31</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329729" name="Object 1"/>
          <p:cNvGraphicFramePr>
            <a:graphicFrameLocks noChangeAspect="1"/>
          </p:cNvGraphicFramePr>
          <p:nvPr/>
        </p:nvGraphicFramePr>
        <p:xfrm>
          <a:off x="4465240" y="1603375"/>
          <a:ext cx="5867400" cy="4262438"/>
        </p:xfrm>
        <a:graphic>
          <a:graphicData uri="http://schemas.openxmlformats.org/presentationml/2006/ole">
            <p:oleObj spid="_x0000_s329729" name="Document" r:id="rId10" imgW="5843547" imgH="4805304" progId="Word.Document.12">
              <p:embed/>
            </p:oleObj>
          </a:graphicData>
        </a:graphic>
      </p:graphicFrame>
      <p:sp>
        <p:nvSpPr>
          <p:cNvPr id="22" name="ZoneTexte 20"/>
          <p:cNvSpPr txBox="1">
            <a:spLocks noChangeArrowheads="1"/>
          </p:cNvSpPr>
          <p:nvPr/>
        </p:nvSpPr>
        <p:spPr bwMode="auto">
          <a:xfrm>
            <a:off x="357188" y="-24"/>
            <a:ext cx="8786812" cy="646331"/>
          </a:xfrm>
          <a:prstGeom prst="rect">
            <a:avLst/>
          </a:prstGeom>
          <a:noFill/>
          <a:ln w="9525">
            <a:noFill/>
            <a:miter lim="800000"/>
            <a:headEnd/>
            <a:tailEnd/>
          </a:ln>
        </p:spPr>
        <p:txBody>
          <a:bodyPr wrap="square">
            <a:spAutoFit/>
          </a:bodyPr>
          <a:lstStyle/>
          <a:p>
            <a:pPr algn="ctr"/>
            <a:r>
              <a:rPr lang="fr-FR" b="1" i="1" dirty="0" smtClean="0">
                <a:solidFill>
                  <a:srgbClr val="FF0000"/>
                </a:solidFill>
              </a:rPr>
              <a:t>« </a:t>
            </a:r>
            <a:r>
              <a:rPr lang="fr-FR" b="1" i="1" dirty="0" smtClean="0">
                <a:solidFill>
                  <a:srgbClr val="FF0000"/>
                </a:solidFill>
                <a:latin typeface="Franklin Gothic Demi" pitchFamily="34" charset="0"/>
              </a:rPr>
              <a:t>Ajustement du modèle de mesure </a:t>
            </a:r>
            <a:r>
              <a:rPr lang="fr-FR" b="1" i="1" dirty="0" smtClean="0">
                <a:solidFill>
                  <a:srgbClr val="FF0000"/>
                </a:solidFill>
              </a:rPr>
              <a:t>» </a:t>
            </a:r>
          </a:p>
          <a:p>
            <a:pPr algn="ctr"/>
            <a:r>
              <a:rPr lang="fr-FR" b="1" i="1" dirty="0" smtClean="0">
                <a:solidFill>
                  <a:srgbClr val="0000FF"/>
                </a:solidFill>
                <a:latin typeface="Franklin Gothic Demi" pitchFamily="34" charset="0"/>
              </a:rPr>
              <a:t>Analyse Factorielle confirmatoire  « AFC »</a:t>
            </a:r>
            <a:endParaRPr lang="en-US" b="1" i="1" dirty="0">
              <a:solidFill>
                <a:srgbClr val="0000FF"/>
              </a:solidFill>
              <a:latin typeface="Franklin Gothic Demi" pitchFamily="34" charset="0"/>
            </a:endParaRPr>
          </a:p>
        </p:txBody>
      </p:sp>
      <p:sp>
        <p:nvSpPr>
          <p:cNvPr id="23" name="ZoneTexte 22"/>
          <p:cNvSpPr txBox="1"/>
          <p:nvPr/>
        </p:nvSpPr>
        <p:spPr>
          <a:xfrm>
            <a:off x="4688324" y="5733256"/>
            <a:ext cx="3916124" cy="369332"/>
          </a:xfrm>
          <a:prstGeom prst="rect">
            <a:avLst/>
          </a:prstGeom>
          <a:noFill/>
        </p:spPr>
        <p:txBody>
          <a:bodyPr wrap="square" rtlCol="0">
            <a:spAutoFit/>
          </a:bodyPr>
          <a:lstStyle/>
          <a:p>
            <a:r>
              <a:rPr lang="fr-CA" b="1" dirty="0" smtClean="0">
                <a:solidFill>
                  <a:srgbClr val="0000CC"/>
                </a:solidFill>
                <a:latin typeface="Cambria" pitchFamily="18" charset="0"/>
              </a:rPr>
              <a:t>Modèle de mesure global ajusté </a:t>
            </a:r>
            <a:endParaRPr lang="fr-CA" b="1" dirty="0">
              <a:solidFill>
                <a:srgbClr val="0000CC"/>
              </a:solidFill>
              <a:latin typeface="Cambria" pitchFamily="18" charset="0"/>
            </a:endParaRPr>
          </a:p>
        </p:txBody>
      </p:sp>
      <p:sp>
        <p:nvSpPr>
          <p:cNvPr id="24" name="Espace réservé du contenu 23"/>
          <p:cNvSpPr>
            <a:spLocks noGrp="1"/>
          </p:cNvSpPr>
          <p:nvPr>
            <p:ph idx="1"/>
          </p:nvPr>
        </p:nvSpPr>
        <p:spPr>
          <a:xfrm>
            <a:off x="4427984" y="1600200"/>
            <a:ext cx="4716016" cy="4525963"/>
          </a:xfrm>
        </p:spPr>
        <p:txBody>
          <a:bodyPr/>
          <a:lstStyle/>
          <a:p>
            <a:endParaRPr lang="fr-CA" dirty="0"/>
          </a:p>
        </p:txBody>
      </p:sp>
      <p:pic>
        <p:nvPicPr>
          <p:cNvPr id="25" name="Image 24"/>
          <p:cNvPicPr/>
          <p:nvPr/>
        </p:nvPicPr>
        <p:blipFill>
          <a:blip r:embed="rId11" cstate="print"/>
          <a:srcRect/>
          <a:stretch>
            <a:fillRect/>
          </a:stretch>
        </p:blipFill>
        <p:spPr bwMode="auto">
          <a:xfrm>
            <a:off x="395536" y="980728"/>
            <a:ext cx="3816424" cy="3744416"/>
          </a:xfrm>
          <a:prstGeom prst="rect">
            <a:avLst/>
          </a:prstGeom>
          <a:noFill/>
          <a:ln w="9525">
            <a:noFill/>
            <a:miter lim="800000"/>
            <a:headEnd/>
            <a:tailEnd/>
          </a:ln>
        </p:spPr>
      </p:pic>
      <p:pic>
        <p:nvPicPr>
          <p:cNvPr id="26" name="Image 25"/>
          <p:cNvPicPr/>
          <p:nvPr/>
        </p:nvPicPr>
        <p:blipFill>
          <a:blip r:embed="rId12" cstate="print"/>
          <a:srcRect/>
          <a:stretch>
            <a:fillRect/>
          </a:stretch>
        </p:blipFill>
        <p:spPr bwMode="auto">
          <a:xfrm>
            <a:off x="395536" y="4725144"/>
            <a:ext cx="3888432" cy="1952625"/>
          </a:xfrm>
          <a:prstGeom prst="rect">
            <a:avLst/>
          </a:prstGeom>
          <a:noFill/>
          <a:ln w="9525">
            <a:noFill/>
            <a:miter lim="800000"/>
            <a:headEnd/>
            <a:tailEnd/>
          </a:ln>
        </p:spPr>
      </p:pic>
      <p:sp>
        <p:nvSpPr>
          <p:cNvPr id="27" name="ZoneTexte 26"/>
          <p:cNvSpPr txBox="1"/>
          <p:nvPr/>
        </p:nvSpPr>
        <p:spPr>
          <a:xfrm>
            <a:off x="2987824" y="980728"/>
            <a:ext cx="3024336" cy="523220"/>
          </a:xfrm>
          <a:prstGeom prst="rect">
            <a:avLst/>
          </a:prstGeom>
          <a:noFill/>
        </p:spPr>
        <p:txBody>
          <a:bodyPr wrap="square" rtlCol="0">
            <a:spAutoFit/>
          </a:bodyPr>
          <a:lstStyle/>
          <a:p>
            <a:pPr algn="ctr"/>
            <a:r>
              <a:rPr lang="fr-CA" sz="2800" b="1" i="1" dirty="0" smtClean="0">
                <a:solidFill>
                  <a:srgbClr val="0000FF"/>
                </a:solidFill>
                <a:latin typeface="Franklin Gothic Demi" pitchFamily="34" charset="0"/>
              </a:rPr>
              <a:t>Résultat de l’AFC</a:t>
            </a: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37891" name="Espace réservé du numéro de diapositive 19"/>
          <p:cNvSpPr>
            <a:spLocks noGrp="1"/>
          </p:cNvSpPr>
          <p:nvPr>
            <p:ph type="sldNum" sz="quarter" idx="12"/>
          </p:nvPr>
        </p:nvSpPr>
        <p:spPr/>
        <p:txBody>
          <a:bodyPr/>
          <a:lstStyle/>
          <a:p>
            <a:pPr>
              <a:defRPr/>
            </a:pPr>
            <a:fld id="{398AEA82-2E1C-4431-9A68-A927E72523B9}" type="slidenum">
              <a:rPr lang="fr-CA" smtClean="0">
                <a:latin typeface="Arial" charset="0"/>
              </a:rPr>
              <a:pPr>
                <a:defRPr/>
              </a:pPr>
              <a:t>32</a:t>
            </a:fld>
            <a:endParaRPr lang="fr-CA" dirty="0" smtClean="0">
              <a:latin typeface="Arial" charset="0"/>
            </a:endParaRPr>
          </a:p>
        </p:txBody>
      </p:sp>
      <p:grpSp>
        <p:nvGrpSpPr>
          <p:cNvPr id="2" name="Group 7"/>
          <p:cNvGrpSpPr>
            <a:grpSpLocks/>
          </p:cNvGrpSpPr>
          <p:nvPr/>
        </p:nvGrpSpPr>
        <p:grpSpPr bwMode="auto">
          <a:xfrm>
            <a:off x="71438" y="876077"/>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23558" name="ZoneTexte 18"/>
          <p:cNvSpPr txBox="1">
            <a:spLocks noChangeArrowheads="1"/>
          </p:cNvSpPr>
          <p:nvPr/>
        </p:nvSpPr>
        <p:spPr bwMode="auto">
          <a:xfrm>
            <a:off x="320550" y="1340769"/>
            <a:ext cx="8643938" cy="3046988"/>
          </a:xfrm>
          <a:prstGeom prst="rect">
            <a:avLst/>
          </a:prstGeom>
          <a:noFill/>
          <a:ln w="9525">
            <a:noFill/>
            <a:miter lim="800000"/>
            <a:headEnd/>
            <a:tailEnd/>
          </a:ln>
        </p:spPr>
        <p:txBody>
          <a:bodyPr wrap="square">
            <a:spAutoFit/>
          </a:bodyPr>
          <a:lstStyle/>
          <a:p>
            <a:pPr algn="just"/>
            <a:endParaRPr lang="en-US" sz="2000" b="1" dirty="0" smtClean="0">
              <a:latin typeface="Cambria" pitchFamily="18" charset="0"/>
            </a:endParaRPr>
          </a:p>
          <a:p>
            <a:r>
              <a:rPr lang="fr-FR" sz="1400" dirty="0"/>
              <a:t> </a:t>
            </a:r>
            <a:endParaRPr lang="fr-FR" sz="1400" dirty="0" smtClean="0"/>
          </a:p>
          <a:p>
            <a:endParaRPr lang="en-US" sz="1400" dirty="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r>
              <a:rPr lang="fr-FR" b="1" dirty="0"/>
              <a:t> </a:t>
            </a:r>
            <a:endParaRPr lang="en-US" b="1" dirty="0"/>
          </a:p>
          <a:p>
            <a:endParaRPr lang="en-US" dirty="0"/>
          </a:p>
        </p:txBody>
      </p:sp>
      <p:sp>
        <p:nvSpPr>
          <p:cNvPr id="12" name="ZoneTexte 11"/>
          <p:cNvSpPr txBox="1"/>
          <p:nvPr/>
        </p:nvSpPr>
        <p:spPr>
          <a:xfrm>
            <a:off x="5220072" y="1700808"/>
            <a:ext cx="184731" cy="369332"/>
          </a:xfrm>
          <a:prstGeom prst="rect">
            <a:avLst/>
          </a:prstGeom>
          <a:noFill/>
        </p:spPr>
        <p:txBody>
          <a:bodyPr wrap="none" rtlCol="0">
            <a:spAutoFit/>
          </a:bodyPr>
          <a:lstStyle/>
          <a:p>
            <a:endParaRPr lang="fr-CA" dirty="0"/>
          </a:p>
        </p:txBody>
      </p:sp>
      <p:sp>
        <p:nvSpPr>
          <p:cNvPr id="19" name="ZoneTexte 20"/>
          <p:cNvSpPr txBox="1">
            <a:spLocks noChangeArrowheads="1"/>
          </p:cNvSpPr>
          <p:nvPr/>
        </p:nvSpPr>
        <p:spPr bwMode="auto">
          <a:xfrm>
            <a:off x="357188" y="-24"/>
            <a:ext cx="8786812" cy="738664"/>
          </a:xfrm>
          <a:prstGeom prst="rect">
            <a:avLst/>
          </a:prstGeom>
          <a:noFill/>
          <a:ln w="9525">
            <a:noFill/>
            <a:miter lim="800000"/>
            <a:headEnd/>
            <a:tailEnd/>
          </a:ln>
        </p:spPr>
        <p:txBody>
          <a:bodyPr wrap="square">
            <a:spAutoFit/>
          </a:bodyPr>
          <a:lstStyle/>
          <a:p>
            <a:pPr algn="ctr"/>
            <a:r>
              <a:rPr lang="fr-FR" b="1" i="1" dirty="0" smtClean="0">
                <a:solidFill>
                  <a:srgbClr val="FF0000"/>
                </a:solidFill>
              </a:rPr>
              <a:t>« </a:t>
            </a:r>
            <a:r>
              <a:rPr lang="fr-FR" b="1" i="1" dirty="0" smtClean="0">
                <a:solidFill>
                  <a:srgbClr val="FF0000"/>
                </a:solidFill>
                <a:latin typeface="Franklin Gothic Demi" pitchFamily="34" charset="0"/>
              </a:rPr>
              <a:t>Ajustement du modèle de mesure </a:t>
            </a:r>
            <a:r>
              <a:rPr lang="fr-FR" b="1" i="1" dirty="0" smtClean="0">
                <a:solidFill>
                  <a:srgbClr val="FF0000"/>
                </a:solidFill>
              </a:rPr>
              <a:t>» </a:t>
            </a:r>
          </a:p>
          <a:p>
            <a:pPr algn="ctr"/>
            <a:r>
              <a:rPr lang="fr-FR" sz="2400" b="1" i="1" dirty="0" smtClean="0">
                <a:solidFill>
                  <a:srgbClr val="0000FF"/>
                </a:solidFill>
                <a:latin typeface="Franklin Gothic Demi" pitchFamily="34" charset="0"/>
              </a:rPr>
              <a:t>Validité du modèle théorique </a:t>
            </a:r>
            <a:endParaRPr lang="en-US" sz="2400" b="1" i="1" dirty="0">
              <a:solidFill>
                <a:srgbClr val="0000FF"/>
              </a:solidFill>
              <a:latin typeface="Franklin Gothic Demi" pitchFamily="34" charset="0"/>
            </a:endParaRPr>
          </a:p>
        </p:txBody>
      </p:sp>
      <p:graphicFrame>
        <p:nvGraphicFramePr>
          <p:cNvPr id="381955" name="Object 3"/>
          <p:cNvGraphicFramePr>
            <a:graphicFrameLocks noChangeAspect="1"/>
          </p:cNvGraphicFramePr>
          <p:nvPr/>
        </p:nvGraphicFramePr>
        <p:xfrm>
          <a:off x="757238" y="1482724"/>
          <a:ext cx="9221787" cy="5042620"/>
        </p:xfrm>
        <a:graphic>
          <a:graphicData uri="http://schemas.openxmlformats.org/presentationml/2006/ole">
            <p:oleObj spid="_x0000_s381955" name="Document" r:id="rId4" imgW="10536898" imgH="2694377"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946647"/>
          </a:xfrm>
        </p:spPr>
        <p:txBody>
          <a:bodyPr/>
          <a:lstStyle/>
          <a:p>
            <a:r>
              <a:rPr lang="fr-CA" b="1" dirty="0" smtClean="0">
                <a:solidFill>
                  <a:srgbClr val="C00000"/>
                </a:solidFill>
                <a:latin typeface="Algerian" pitchFamily="82" charset="0"/>
              </a:rPr>
              <a:t>vérification des hypothèses </a:t>
            </a:r>
            <a:endParaRPr lang="fr-CA" b="1" dirty="0">
              <a:solidFill>
                <a:srgbClr val="C00000"/>
              </a:solidFill>
              <a:latin typeface="Algerian" pitchFamily="82" charset="0"/>
            </a:endParaRPr>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052736"/>
            <a:ext cx="7772400" cy="1152128"/>
          </a:xfrm>
        </p:spPr>
        <p:txBody>
          <a:bodyPr/>
          <a:lstStyle/>
          <a:p>
            <a:r>
              <a:rPr lang="fr-CA" b="1" dirty="0" smtClean="0">
                <a:solidFill>
                  <a:srgbClr val="0000FF"/>
                </a:solidFill>
                <a:latin typeface="Algerian" pitchFamily="82" charset="0"/>
              </a:rPr>
              <a:t/>
            </a:r>
            <a:br>
              <a:rPr lang="fr-CA" b="1" dirty="0" smtClean="0">
                <a:solidFill>
                  <a:srgbClr val="0000FF"/>
                </a:solidFill>
                <a:latin typeface="Algerian" pitchFamily="82" charset="0"/>
              </a:rPr>
            </a:br>
            <a:r>
              <a:rPr lang="fr-CA" b="1" dirty="0" smtClean="0">
                <a:solidFill>
                  <a:srgbClr val="C00000"/>
                </a:solidFill>
                <a:latin typeface="Algerian" pitchFamily="82" charset="0"/>
              </a:rPr>
              <a:t>Vérification de l’Hypothèse 1</a:t>
            </a:r>
            <a:br>
              <a:rPr lang="fr-CA" b="1" dirty="0" smtClean="0">
                <a:solidFill>
                  <a:srgbClr val="C00000"/>
                </a:solidFill>
                <a:latin typeface="Algerian" pitchFamily="82" charset="0"/>
              </a:rPr>
            </a:br>
            <a:endParaRPr lang="fr-CA" b="1" dirty="0">
              <a:solidFill>
                <a:srgbClr val="C00000"/>
              </a:solidFill>
              <a:latin typeface="Algerian" pitchFamily="82" charset="0"/>
            </a:endParaRPr>
          </a:p>
        </p:txBody>
      </p:sp>
      <p:sp>
        <p:nvSpPr>
          <p:cNvPr id="3" name="ZoneTexte 2"/>
          <p:cNvSpPr txBox="1"/>
          <p:nvPr/>
        </p:nvSpPr>
        <p:spPr>
          <a:xfrm>
            <a:off x="467544" y="2924944"/>
            <a:ext cx="8676456" cy="954107"/>
          </a:xfrm>
          <a:prstGeom prst="rect">
            <a:avLst/>
          </a:prstGeom>
          <a:noFill/>
        </p:spPr>
        <p:txBody>
          <a:bodyPr wrap="square" rtlCol="0">
            <a:spAutoFit/>
          </a:bodyPr>
          <a:lstStyle/>
          <a:p>
            <a:pPr algn="ctr"/>
            <a:r>
              <a:rPr lang="fr-CA" sz="2800" b="1" dirty="0" smtClean="0">
                <a:latin typeface="Cambria" pitchFamily="18" charset="0"/>
              </a:rPr>
              <a:t>Le </a:t>
            </a:r>
            <a:r>
              <a:rPr lang="fr-CA" sz="2800" b="1" dirty="0" smtClean="0">
                <a:solidFill>
                  <a:srgbClr val="FF0000"/>
                </a:solidFill>
                <a:latin typeface="Cambria" pitchFamily="18" charset="0"/>
              </a:rPr>
              <a:t>programme</a:t>
            </a:r>
            <a:r>
              <a:rPr lang="fr-CA" sz="2800" b="1" dirty="0" smtClean="0">
                <a:latin typeface="Cambria" pitchFamily="18" charset="0"/>
              </a:rPr>
              <a:t> de mise à niveau </a:t>
            </a:r>
            <a:r>
              <a:rPr lang="fr-CA" sz="2800" b="1" dirty="0" smtClean="0">
                <a:solidFill>
                  <a:srgbClr val="FF0000"/>
                </a:solidFill>
                <a:latin typeface="Cambria" pitchFamily="18" charset="0"/>
              </a:rPr>
              <a:t>améliore</a:t>
            </a:r>
            <a:r>
              <a:rPr lang="fr-CA" sz="2800" b="1" dirty="0" smtClean="0">
                <a:latin typeface="Cambria" pitchFamily="18" charset="0"/>
              </a:rPr>
              <a:t> la </a:t>
            </a:r>
            <a:r>
              <a:rPr lang="fr-CA" sz="2800" b="1" dirty="0" smtClean="0">
                <a:solidFill>
                  <a:srgbClr val="FF0000"/>
                </a:solidFill>
                <a:latin typeface="Cambria" pitchFamily="18" charset="0"/>
              </a:rPr>
              <a:t>performance</a:t>
            </a:r>
            <a:r>
              <a:rPr lang="fr-CA" sz="2800" b="1" dirty="0" smtClean="0">
                <a:latin typeface="Cambria" pitchFamily="18" charset="0"/>
              </a:rPr>
              <a:t> de la PME : cas de la PME algérienne.</a:t>
            </a:r>
            <a:endParaRPr lang="fr-CA" sz="2800" dirty="0"/>
          </a:p>
        </p:txBody>
      </p:sp>
      <p:sp>
        <p:nvSpPr>
          <p:cNvPr id="4" name="ZoneTexte 3"/>
          <p:cNvSpPr txBox="1"/>
          <p:nvPr/>
        </p:nvSpPr>
        <p:spPr>
          <a:xfrm>
            <a:off x="1833690" y="4365104"/>
            <a:ext cx="6469528" cy="1015663"/>
          </a:xfrm>
          <a:prstGeom prst="rect">
            <a:avLst/>
          </a:prstGeom>
          <a:noFill/>
        </p:spPr>
        <p:txBody>
          <a:bodyPr wrap="none" rtlCol="0">
            <a:spAutoFit/>
          </a:bodyPr>
          <a:lstStyle/>
          <a:p>
            <a:pPr algn="ctr"/>
            <a:r>
              <a:rPr lang="fr-CA" sz="2000" b="1" dirty="0" smtClean="0">
                <a:solidFill>
                  <a:srgbClr val="0000FF"/>
                </a:solidFill>
                <a:latin typeface="Cambria" pitchFamily="18" charset="0"/>
              </a:rPr>
              <a:t>Vérification de H1 sera sur 2 étapes.</a:t>
            </a:r>
          </a:p>
          <a:p>
            <a:pPr algn="ctr"/>
            <a:r>
              <a:rPr lang="fr-CA" sz="2000" b="1" dirty="0" smtClean="0">
                <a:solidFill>
                  <a:srgbClr val="FF0000"/>
                </a:solidFill>
                <a:latin typeface="Cambria" pitchFamily="18" charset="0"/>
              </a:rPr>
              <a:t>Étape 1</a:t>
            </a:r>
            <a:r>
              <a:rPr lang="fr-CA" sz="2000" b="1" dirty="0" smtClean="0">
                <a:latin typeface="Cambria" pitchFamily="18" charset="0"/>
              </a:rPr>
              <a:t> : Performance agrégée (Moyenne des 7 items)</a:t>
            </a:r>
          </a:p>
          <a:p>
            <a:pPr algn="ctr"/>
            <a:r>
              <a:rPr lang="fr-CA" sz="2000" b="1" dirty="0" smtClean="0">
                <a:solidFill>
                  <a:srgbClr val="FF0000"/>
                </a:solidFill>
                <a:latin typeface="Cambria" pitchFamily="18" charset="0"/>
              </a:rPr>
              <a:t>Étape 2</a:t>
            </a:r>
            <a:r>
              <a:rPr lang="fr-CA" sz="2000" b="1" dirty="0" smtClean="0">
                <a:latin typeface="Cambria" pitchFamily="18" charset="0"/>
              </a:rPr>
              <a:t>: Performance distribuée sur les 7 items</a:t>
            </a: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35496" y="908720"/>
            <a:ext cx="8606159" cy="4896544"/>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a:xfrm>
            <a:off x="8028384" y="6356350"/>
            <a:ext cx="658416" cy="365125"/>
          </a:xfrm>
        </p:spPr>
        <p:txBody>
          <a:bodyPr/>
          <a:lstStyle/>
          <a:p>
            <a:pPr>
              <a:defRPr/>
            </a:pPr>
            <a:fld id="{276F254D-F189-4324-BE6B-BB87AE4E428E}" type="slidenum">
              <a:rPr lang="fr-CA" smtClean="0">
                <a:latin typeface="Arial" charset="0"/>
              </a:rPr>
              <a:pPr>
                <a:defRPr/>
              </a:pPr>
              <a:t>35</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8688"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8689"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8684"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8685"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868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868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611560" y="1340768"/>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solidFill>
                <a:srgbClr val="0000CC"/>
              </a:solidFill>
              <a:latin typeface="+mj-lt"/>
            </a:endParaRPr>
          </a:p>
          <a:p>
            <a:pPr>
              <a:defRPr/>
            </a:pPr>
            <a:endParaRPr lang="en-US" sz="1600" dirty="0">
              <a:solidFill>
                <a:srgbClr val="0000CC"/>
              </a:solidFill>
            </a:endParaRPr>
          </a:p>
        </p:txBody>
      </p:sp>
      <p:sp>
        <p:nvSpPr>
          <p:cNvPr id="28679" name="ZoneTexte 20"/>
          <p:cNvSpPr txBox="1">
            <a:spLocks noChangeArrowheads="1"/>
          </p:cNvSpPr>
          <p:nvPr/>
        </p:nvSpPr>
        <p:spPr bwMode="auto">
          <a:xfrm>
            <a:off x="71438" y="-24"/>
            <a:ext cx="8929687" cy="923330"/>
          </a:xfrm>
          <a:prstGeom prst="rect">
            <a:avLst/>
          </a:prstGeom>
          <a:noFill/>
          <a:ln w="9525">
            <a:noFill/>
            <a:miter lim="800000"/>
            <a:headEnd/>
            <a:tailEnd/>
          </a:ln>
        </p:spPr>
        <p:txBody>
          <a:bodyPr wrap="square">
            <a:spAutoFit/>
          </a:bodyPr>
          <a:lstStyle/>
          <a:p>
            <a:pPr algn="ctr"/>
            <a:r>
              <a:rPr lang="fr-FR" b="1" i="1" dirty="0" smtClean="0">
                <a:solidFill>
                  <a:srgbClr val="0000FF"/>
                </a:solidFill>
                <a:latin typeface="Franklin Gothic Demi" pitchFamily="34" charset="0"/>
              </a:rPr>
              <a:t>« VÉRIFICATION DE L’HYPOTHÈSE (</a:t>
            </a:r>
            <a:r>
              <a:rPr lang="fr-FR" b="1" i="1" dirty="0" smtClean="0">
                <a:solidFill>
                  <a:srgbClr val="C00000"/>
                </a:solidFill>
                <a:latin typeface="Franklin Gothic Demi" pitchFamily="34" charset="0"/>
              </a:rPr>
              <a:t>H1</a:t>
            </a:r>
            <a:r>
              <a:rPr lang="fr-FR" b="1" i="1" dirty="0" smtClean="0">
                <a:solidFill>
                  <a:srgbClr val="0000FF"/>
                </a:solidFill>
                <a:latin typeface="Franklin Gothic Demi" pitchFamily="34" charset="0"/>
              </a:rPr>
              <a:t>) »</a:t>
            </a:r>
            <a:endParaRPr lang="en-US" b="1" i="1" dirty="0" smtClean="0">
              <a:solidFill>
                <a:srgbClr val="0000FF"/>
              </a:solidFill>
              <a:latin typeface="Franklin Gothic Demi" pitchFamily="34" charset="0"/>
            </a:endParaRPr>
          </a:p>
          <a:p>
            <a:pPr algn="ctr"/>
            <a:r>
              <a:rPr lang="fr-FR" b="1" i="1" dirty="0" smtClean="0">
                <a:solidFill>
                  <a:srgbClr val="FF0000"/>
                </a:solidFill>
                <a:latin typeface="Franklin Gothic Demi" pitchFamily="34" charset="0"/>
              </a:rPr>
              <a:t>Analyse sur la performance « </a:t>
            </a:r>
            <a:r>
              <a:rPr lang="fr-FR" b="1" dirty="0" smtClean="0">
                <a:solidFill>
                  <a:srgbClr val="FF0000"/>
                </a:solidFill>
              </a:rPr>
              <a:t> Pt</a:t>
            </a:r>
            <a:r>
              <a:rPr lang="fr-FR" b="1" baseline="-25000" dirty="0" smtClean="0">
                <a:solidFill>
                  <a:srgbClr val="FF0000"/>
                </a:solidFill>
              </a:rPr>
              <a:t>1</a:t>
            </a:r>
            <a:r>
              <a:rPr lang="fr-FR" b="1" i="1" dirty="0" smtClean="0">
                <a:solidFill>
                  <a:srgbClr val="FF0000"/>
                </a:solidFill>
                <a:latin typeface="Franklin Gothic Demi" pitchFamily="34" charset="0"/>
              </a:rPr>
              <a:t> et </a:t>
            </a:r>
            <a:r>
              <a:rPr lang="fr-FR" b="1" dirty="0" smtClean="0">
                <a:solidFill>
                  <a:srgbClr val="FF0000"/>
                </a:solidFill>
              </a:rPr>
              <a:t>Pt</a:t>
            </a:r>
            <a:r>
              <a:rPr lang="fr-FR" b="1" baseline="-25000" dirty="0" smtClean="0">
                <a:solidFill>
                  <a:srgbClr val="FF0000"/>
                </a:solidFill>
              </a:rPr>
              <a:t>2 </a:t>
            </a:r>
            <a:r>
              <a:rPr lang="fr-FR" b="1" i="1" dirty="0" smtClean="0">
                <a:solidFill>
                  <a:srgbClr val="FF0000"/>
                </a:solidFill>
                <a:latin typeface="Franklin Gothic Demi" pitchFamily="34" charset="0"/>
              </a:rPr>
              <a:t> »</a:t>
            </a:r>
          </a:p>
          <a:p>
            <a:pPr algn="ctr"/>
            <a:r>
              <a:rPr lang="fr-FR" b="1" i="1" dirty="0" smtClean="0">
                <a:solidFill>
                  <a:srgbClr val="FF0000"/>
                </a:solidFill>
                <a:latin typeface="Franklin Gothic Demi" pitchFamily="34" charset="0"/>
              </a:rPr>
              <a:t>Comparaison de moyennes (</a:t>
            </a:r>
            <a:r>
              <a:rPr lang="fr-FR" b="1" i="1" dirty="0" smtClean="0">
                <a:solidFill>
                  <a:srgbClr val="0000FF"/>
                </a:solidFill>
                <a:latin typeface="Franklin Gothic Demi" pitchFamily="34" charset="0"/>
              </a:rPr>
              <a:t>échantillons appariés, test t</a:t>
            </a:r>
            <a:r>
              <a:rPr lang="fr-FR" b="1" i="1" dirty="0" smtClean="0">
                <a:solidFill>
                  <a:srgbClr val="FF0000"/>
                </a:solidFill>
                <a:latin typeface="Franklin Gothic Demi" pitchFamily="34" charset="0"/>
              </a:rPr>
              <a:t>)</a:t>
            </a:r>
            <a:endParaRPr lang="en-US" b="1" i="1" dirty="0">
              <a:solidFill>
                <a:srgbClr val="FF0000"/>
              </a:solidFill>
              <a:latin typeface="Franklin Gothic Demi" pitchFamily="34" charset="0"/>
            </a:endParaRPr>
          </a:p>
        </p:txBody>
      </p:sp>
      <p:sp>
        <p:nvSpPr>
          <p:cNvPr id="28680" name="ZoneTexte 18"/>
          <p:cNvSpPr txBox="1">
            <a:spLocks noChangeArrowheads="1"/>
          </p:cNvSpPr>
          <p:nvPr/>
        </p:nvSpPr>
        <p:spPr bwMode="auto">
          <a:xfrm>
            <a:off x="179512" y="1484785"/>
            <a:ext cx="9073007" cy="4909036"/>
          </a:xfrm>
          <a:prstGeom prst="rect">
            <a:avLst/>
          </a:prstGeom>
          <a:noFill/>
          <a:ln w="9525">
            <a:noFill/>
            <a:miter lim="800000"/>
            <a:headEnd/>
            <a:tailEnd/>
          </a:ln>
        </p:spPr>
        <p:txBody>
          <a:bodyPr wrap="square">
            <a:spAutoFit/>
          </a:bodyPr>
          <a:lstStyle/>
          <a:p>
            <a:pPr marL="177800" indent="-177800" algn="just">
              <a:buClr>
                <a:srgbClr val="FF0000"/>
              </a:buClr>
              <a:buFont typeface="Wingdings" pitchFamily="2" charset="2"/>
              <a:buChar char="q"/>
            </a:pPr>
            <a:r>
              <a:rPr lang="fr-FR" sz="1400" b="1" dirty="0" smtClean="0">
                <a:solidFill>
                  <a:srgbClr val="0000FF"/>
                </a:solidFill>
                <a:latin typeface="Cambria" pitchFamily="18" charset="0"/>
              </a:rPr>
              <a:t>   Nature des variables dans cette hypothèse </a:t>
            </a:r>
          </a:p>
          <a:p>
            <a:pPr>
              <a:buClr>
                <a:srgbClr val="FF0000"/>
              </a:buClr>
              <a:buFont typeface="Wingdings" pitchFamily="2" charset="2"/>
              <a:buChar char="v"/>
            </a:pPr>
            <a:endParaRPr lang="fr-FR" sz="1400" b="1" dirty="0" smtClean="0">
              <a:solidFill>
                <a:srgbClr val="0000FF"/>
              </a:solidFill>
              <a:latin typeface="Cambria" pitchFamily="18" charset="0"/>
            </a:endParaRPr>
          </a:p>
          <a:p>
            <a:pPr>
              <a:buClr>
                <a:srgbClr val="FF0000"/>
              </a:buClr>
              <a:buFont typeface="Wingdings" pitchFamily="2" charset="2"/>
              <a:buChar char="v"/>
            </a:pPr>
            <a:r>
              <a:rPr lang="fr-FR" sz="1400" b="1" dirty="0" smtClean="0">
                <a:latin typeface="Cambria" pitchFamily="18" charset="0"/>
              </a:rPr>
              <a:t> Variable dépendante = Performance </a:t>
            </a:r>
            <a:r>
              <a:rPr lang="fr-FR" sz="1400" b="1" dirty="0" smtClean="0">
                <a:solidFill>
                  <a:srgbClr val="0000CC"/>
                </a:solidFill>
                <a:latin typeface="Cambria" pitchFamily="18" charset="0"/>
              </a:rPr>
              <a:t>(continue)</a:t>
            </a:r>
          </a:p>
          <a:p>
            <a:pPr>
              <a:buClr>
                <a:srgbClr val="FF0000"/>
              </a:buClr>
              <a:buFont typeface="Wingdings" pitchFamily="2" charset="2"/>
              <a:buChar char="v"/>
            </a:pPr>
            <a:r>
              <a:rPr lang="fr-FR" sz="1400" b="1" dirty="0" smtClean="0">
                <a:latin typeface="Cambria" pitchFamily="18" charset="0"/>
              </a:rPr>
              <a:t>  Variables  indépendantes = Investissement en ressources matérielles et immatérielles </a:t>
            </a:r>
            <a:r>
              <a:rPr lang="fr-FR" sz="1400" b="1" dirty="0" smtClean="0">
                <a:solidFill>
                  <a:srgbClr val="0000CC"/>
                </a:solidFill>
                <a:latin typeface="Cambria" pitchFamily="18" charset="0"/>
              </a:rPr>
              <a:t>(continue)</a:t>
            </a:r>
          </a:p>
          <a:p>
            <a:endParaRPr lang="fr-FR" sz="1600" b="1" dirty="0" smtClean="0">
              <a:solidFill>
                <a:srgbClr val="FF0000"/>
              </a:solidFill>
              <a:latin typeface="Cambria" pitchFamily="18" charset="0"/>
            </a:endParaRPr>
          </a:p>
          <a:p>
            <a:pPr algn="ctr"/>
            <a:r>
              <a:rPr lang="fr-FR" sz="1600" b="1" dirty="0" smtClean="0">
                <a:solidFill>
                  <a:srgbClr val="0000FF"/>
                </a:solidFill>
                <a:latin typeface="Cambria" pitchFamily="18" charset="0"/>
              </a:rPr>
              <a:t>Test t sur la variable dépendante (échantillon apparié)</a:t>
            </a:r>
          </a:p>
          <a:p>
            <a:pPr algn="ctr"/>
            <a:endParaRPr lang="fr-FR" sz="1600" b="1" dirty="0" smtClean="0">
              <a:solidFill>
                <a:srgbClr val="FF0000"/>
              </a:solidFill>
              <a:latin typeface="Cambria" pitchFamily="18" charset="0"/>
            </a:endParaRPr>
          </a:p>
          <a:p>
            <a:r>
              <a:rPr lang="fr-FR" sz="1600" b="1" dirty="0" smtClean="0">
                <a:solidFill>
                  <a:srgbClr val="FF0000"/>
                </a:solidFill>
                <a:latin typeface="Cambria" pitchFamily="18" charset="0"/>
              </a:rPr>
              <a:t>Pt</a:t>
            </a:r>
            <a:r>
              <a:rPr lang="fr-FR" sz="1600" b="1" baseline="-25000" dirty="0" smtClean="0">
                <a:solidFill>
                  <a:srgbClr val="FF0000"/>
                </a:solidFill>
                <a:latin typeface="Cambria" pitchFamily="18" charset="0"/>
              </a:rPr>
              <a:t>1</a:t>
            </a:r>
            <a:r>
              <a:rPr lang="fr-FR" sz="1600" b="1" dirty="0" smtClean="0">
                <a:solidFill>
                  <a:srgbClr val="FF0000"/>
                </a:solidFill>
                <a:latin typeface="Cambria" pitchFamily="18" charset="0"/>
              </a:rPr>
              <a:t> </a:t>
            </a:r>
            <a:r>
              <a:rPr lang="fr-FR" sz="1600" b="1" dirty="0" smtClean="0">
                <a:latin typeface="Cambria" pitchFamily="18" charset="0"/>
              </a:rPr>
              <a:t>: Performance au temps </a:t>
            </a:r>
            <a:r>
              <a:rPr lang="fr-FR" sz="1600" b="1" dirty="0" smtClean="0">
                <a:solidFill>
                  <a:srgbClr val="FF0000"/>
                </a:solidFill>
                <a:latin typeface="Cambria" pitchFamily="18" charset="0"/>
              </a:rPr>
              <a:t>t</a:t>
            </a:r>
            <a:r>
              <a:rPr lang="fr-FR" sz="1600" b="1" baseline="-25000" dirty="0" smtClean="0">
                <a:solidFill>
                  <a:srgbClr val="FF0000"/>
                </a:solidFill>
                <a:latin typeface="Cambria" pitchFamily="18" charset="0"/>
              </a:rPr>
              <a:t>1    </a:t>
            </a:r>
            <a:r>
              <a:rPr lang="fr-FR" sz="1600" b="1" dirty="0" smtClean="0">
                <a:solidFill>
                  <a:srgbClr val="FF0000"/>
                </a:solidFill>
                <a:latin typeface="Cambria" pitchFamily="18" charset="0"/>
              </a:rPr>
              <a:t>(avant la mise à niveau) </a:t>
            </a:r>
          </a:p>
          <a:p>
            <a:r>
              <a:rPr lang="fr-FR" sz="1600" b="1" dirty="0" smtClean="0">
                <a:solidFill>
                  <a:srgbClr val="FF0000"/>
                </a:solidFill>
                <a:latin typeface="Cambria" pitchFamily="18" charset="0"/>
              </a:rPr>
              <a:t>Pt</a:t>
            </a:r>
            <a:r>
              <a:rPr lang="fr-FR" sz="1600" b="1" baseline="-25000" dirty="0" smtClean="0">
                <a:solidFill>
                  <a:srgbClr val="FF0000"/>
                </a:solidFill>
                <a:latin typeface="Cambria" pitchFamily="18" charset="0"/>
              </a:rPr>
              <a:t>2</a:t>
            </a:r>
            <a:r>
              <a:rPr lang="fr-FR" sz="1600" b="1" baseline="-25000" dirty="0" smtClean="0">
                <a:latin typeface="Cambria" pitchFamily="18" charset="0"/>
              </a:rPr>
              <a:t> </a:t>
            </a:r>
            <a:r>
              <a:rPr lang="fr-FR" sz="1600" b="1" dirty="0" smtClean="0">
                <a:latin typeface="Cambria" pitchFamily="18" charset="0"/>
              </a:rPr>
              <a:t>: Performance au temps </a:t>
            </a:r>
            <a:r>
              <a:rPr lang="fr-FR" sz="1600" b="1" dirty="0" smtClean="0">
                <a:solidFill>
                  <a:srgbClr val="FF0000"/>
                </a:solidFill>
                <a:latin typeface="Cambria" pitchFamily="18" charset="0"/>
              </a:rPr>
              <a:t>t</a:t>
            </a:r>
            <a:r>
              <a:rPr lang="fr-FR" sz="1600" b="1" baseline="-25000" dirty="0" smtClean="0">
                <a:solidFill>
                  <a:srgbClr val="FF0000"/>
                </a:solidFill>
                <a:latin typeface="Cambria" pitchFamily="18" charset="0"/>
              </a:rPr>
              <a:t>2</a:t>
            </a:r>
            <a:r>
              <a:rPr lang="fr-FR" sz="1600" b="1" dirty="0" smtClean="0">
                <a:solidFill>
                  <a:srgbClr val="FF0000"/>
                </a:solidFill>
                <a:latin typeface="Cambria" pitchFamily="18" charset="0"/>
              </a:rPr>
              <a:t> </a:t>
            </a:r>
            <a:r>
              <a:rPr lang="fr-FR" sz="1600" dirty="0" smtClean="0">
                <a:solidFill>
                  <a:srgbClr val="FF0000"/>
                </a:solidFill>
                <a:latin typeface="Cambria" pitchFamily="18" charset="0"/>
              </a:rPr>
              <a:t> </a:t>
            </a:r>
            <a:r>
              <a:rPr lang="fr-FR" sz="1600" b="1" dirty="0" smtClean="0">
                <a:solidFill>
                  <a:srgbClr val="FF0000"/>
                </a:solidFill>
                <a:latin typeface="Cambria" pitchFamily="18" charset="0"/>
              </a:rPr>
              <a:t>(après la mise à niveau)</a:t>
            </a:r>
            <a:endParaRPr lang="fr-CA" sz="1600" b="1" dirty="0" smtClean="0">
              <a:solidFill>
                <a:srgbClr val="FF0000"/>
              </a:solidFill>
              <a:latin typeface="Cambria" pitchFamily="18" charset="0"/>
            </a:endParaRPr>
          </a:p>
          <a:p>
            <a:r>
              <a:rPr lang="fr-FR" sz="1600" b="1" dirty="0" smtClean="0">
                <a:latin typeface="Cambria" pitchFamily="18" charset="0"/>
              </a:rPr>
              <a:t> </a:t>
            </a:r>
            <a:endParaRPr lang="fr-CA" sz="1600" dirty="0" smtClean="0">
              <a:latin typeface="Cambria" pitchFamily="18" charset="0"/>
            </a:endParaRPr>
          </a:p>
          <a:p>
            <a:r>
              <a:rPr lang="fr-FR" sz="1600" b="1" dirty="0" smtClean="0">
                <a:solidFill>
                  <a:srgbClr val="FF0000"/>
                </a:solidFill>
                <a:latin typeface="Cambria" pitchFamily="18" charset="0"/>
              </a:rPr>
              <a:t>Ut</a:t>
            </a:r>
            <a:r>
              <a:rPr lang="fr-FR" sz="1600" b="1" baseline="-25000" dirty="0" smtClean="0">
                <a:solidFill>
                  <a:srgbClr val="FF0000"/>
                </a:solidFill>
                <a:latin typeface="Cambria" pitchFamily="18" charset="0"/>
              </a:rPr>
              <a:t>1</a:t>
            </a:r>
            <a:r>
              <a:rPr lang="fr-FR" sz="1600" b="1" dirty="0" smtClean="0">
                <a:latin typeface="Cambria" pitchFamily="18" charset="0"/>
              </a:rPr>
              <a:t>: moyenne de performance de l’échantillon au temps </a:t>
            </a:r>
            <a:r>
              <a:rPr lang="fr-FR" sz="1600" b="1" dirty="0" smtClean="0">
                <a:solidFill>
                  <a:srgbClr val="FF0000"/>
                </a:solidFill>
                <a:latin typeface="Cambria" pitchFamily="18" charset="0"/>
              </a:rPr>
              <a:t>t</a:t>
            </a:r>
            <a:r>
              <a:rPr lang="fr-FR" sz="1600" b="1" baseline="-25000" dirty="0" smtClean="0">
                <a:solidFill>
                  <a:srgbClr val="FF0000"/>
                </a:solidFill>
                <a:latin typeface="Cambria" pitchFamily="18" charset="0"/>
              </a:rPr>
              <a:t>1</a:t>
            </a:r>
            <a:r>
              <a:rPr lang="fr-FR" sz="1600" b="1" dirty="0" smtClean="0">
                <a:solidFill>
                  <a:srgbClr val="FF0000"/>
                </a:solidFill>
                <a:latin typeface="Cambria" pitchFamily="18" charset="0"/>
              </a:rPr>
              <a:t> </a:t>
            </a:r>
            <a:r>
              <a:rPr lang="fr-FR" sz="1600" dirty="0" smtClean="0">
                <a:solidFill>
                  <a:srgbClr val="FF0000"/>
                </a:solidFill>
                <a:latin typeface="Cambria" pitchFamily="18" charset="0"/>
              </a:rPr>
              <a:t> </a:t>
            </a:r>
            <a:r>
              <a:rPr lang="fr-FR" sz="1600" b="1" dirty="0" smtClean="0">
                <a:solidFill>
                  <a:srgbClr val="FF0000"/>
                </a:solidFill>
                <a:latin typeface="Cambria" pitchFamily="18" charset="0"/>
              </a:rPr>
              <a:t>(avant la mise à niveau)</a:t>
            </a:r>
            <a:endParaRPr lang="fr-CA" sz="1600" b="1" dirty="0" smtClean="0">
              <a:solidFill>
                <a:srgbClr val="FF0000"/>
              </a:solidFill>
              <a:latin typeface="Cambria" pitchFamily="18" charset="0"/>
            </a:endParaRPr>
          </a:p>
          <a:p>
            <a:r>
              <a:rPr lang="fr-CA" sz="1600" b="1" dirty="0" smtClean="0">
                <a:latin typeface="Cambria" pitchFamily="18" charset="0"/>
              </a:rPr>
              <a:t> </a:t>
            </a:r>
            <a:endParaRPr lang="fr-CA" sz="1600" dirty="0" smtClean="0">
              <a:latin typeface="Cambria" pitchFamily="18" charset="0"/>
            </a:endParaRPr>
          </a:p>
          <a:p>
            <a:r>
              <a:rPr lang="fr-FR" sz="1600" b="1" dirty="0" smtClean="0">
                <a:solidFill>
                  <a:srgbClr val="FF0000"/>
                </a:solidFill>
                <a:latin typeface="Cambria" pitchFamily="18" charset="0"/>
              </a:rPr>
              <a:t>Ut</a:t>
            </a:r>
            <a:r>
              <a:rPr lang="fr-FR" sz="1600" b="1" baseline="-25000" dirty="0" smtClean="0">
                <a:solidFill>
                  <a:srgbClr val="FF0000"/>
                </a:solidFill>
                <a:latin typeface="Cambria" pitchFamily="18" charset="0"/>
              </a:rPr>
              <a:t>2</a:t>
            </a:r>
            <a:r>
              <a:rPr lang="fr-FR" sz="1600" b="1" dirty="0" smtClean="0">
                <a:latin typeface="Cambria" pitchFamily="18" charset="0"/>
              </a:rPr>
              <a:t> </a:t>
            </a:r>
            <a:r>
              <a:rPr lang="fr-FR" sz="1600" b="1" baseline="-25000" dirty="0" smtClean="0">
                <a:latin typeface="Cambria" pitchFamily="18" charset="0"/>
              </a:rPr>
              <a:t>:</a:t>
            </a:r>
            <a:r>
              <a:rPr lang="fr-FR" sz="1600" b="1" dirty="0" smtClean="0">
                <a:latin typeface="Cambria" pitchFamily="18" charset="0"/>
              </a:rPr>
              <a:t> moyenne de performance de l’échantillon au temp</a:t>
            </a:r>
            <a:r>
              <a:rPr lang="fr-FR" sz="1600" dirty="0" smtClean="0">
                <a:latin typeface="Cambria" pitchFamily="18" charset="0"/>
              </a:rPr>
              <a:t>s </a:t>
            </a:r>
            <a:r>
              <a:rPr lang="fr-FR" sz="1600" b="1" dirty="0" smtClean="0">
                <a:solidFill>
                  <a:srgbClr val="FF0000"/>
                </a:solidFill>
                <a:latin typeface="Cambria" pitchFamily="18" charset="0"/>
              </a:rPr>
              <a:t>t</a:t>
            </a:r>
            <a:r>
              <a:rPr lang="fr-FR" sz="1600" b="1" baseline="-25000" dirty="0" smtClean="0">
                <a:solidFill>
                  <a:srgbClr val="FF0000"/>
                </a:solidFill>
                <a:latin typeface="Cambria" pitchFamily="18" charset="0"/>
              </a:rPr>
              <a:t>2</a:t>
            </a:r>
            <a:r>
              <a:rPr lang="fr-FR" sz="1600" b="1" dirty="0" smtClean="0">
                <a:solidFill>
                  <a:srgbClr val="FF0000"/>
                </a:solidFill>
                <a:latin typeface="Cambria" pitchFamily="18" charset="0"/>
              </a:rPr>
              <a:t> </a:t>
            </a:r>
            <a:r>
              <a:rPr lang="fr-FR" sz="1600" dirty="0" smtClean="0">
                <a:solidFill>
                  <a:srgbClr val="FF0000"/>
                </a:solidFill>
                <a:latin typeface="Cambria" pitchFamily="18" charset="0"/>
              </a:rPr>
              <a:t> </a:t>
            </a:r>
            <a:r>
              <a:rPr lang="fr-FR" sz="1600" b="1" dirty="0" smtClean="0">
                <a:solidFill>
                  <a:srgbClr val="FF0000"/>
                </a:solidFill>
                <a:latin typeface="Cambria" pitchFamily="18" charset="0"/>
              </a:rPr>
              <a:t>(après la mise à niveau)</a:t>
            </a:r>
            <a:endParaRPr lang="fr-CA" sz="1600" b="1" dirty="0" smtClean="0">
              <a:solidFill>
                <a:srgbClr val="FF0000"/>
              </a:solidFill>
              <a:latin typeface="Cambria" pitchFamily="18" charset="0"/>
            </a:endParaRPr>
          </a:p>
          <a:p>
            <a:r>
              <a:rPr lang="fr-CA" sz="1600" b="1" dirty="0" smtClean="0">
                <a:latin typeface="Cambria" pitchFamily="18" charset="0"/>
              </a:rPr>
              <a:t> </a:t>
            </a:r>
            <a:endParaRPr lang="fr-CA" sz="1600" dirty="0" smtClean="0">
              <a:latin typeface="Cambria" pitchFamily="18" charset="0"/>
            </a:endParaRPr>
          </a:p>
          <a:p>
            <a:r>
              <a:rPr lang="fr-FR" sz="1500" b="1" dirty="0" smtClean="0">
                <a:latin typeface="Cambria" pitchFamily="18" charset="0"/>
              </a:rPr>
              <a:t>H0 : U</a:t>
            </a:r>
            <a:r>
              <a:rPr lang="fr-FR" sz="1500" b="1" baseline="-25000" dirty="0" smtClean="0">
                <a:latin typeface="Cambria" pitchFamily="18" charset="0"/>
              </a:rPr>
              <a:t>D</a:t>
            </a:r>
            <a:r>
              <a:rPr lang="fr-FR" sz="1500" b="1" dirty="0" smtClean="0">
                <a:latin typeface="Cambria" pitchFamily="18" charset="0"/>
              </a:rPr>
              <a:t>= 0 : les moyennes de performance Pt</a:t>
            </a:r>
            <a:r>
              <a:rPr lang="fr-FR" sz="1500" b="1" baseline="-25000" dirty="0" smtClean="0">
                <a:latin typeface="Cambria" pitchFamily="18" charset="0"/>
              </a:rPr>
              <a:t>1</a:t>
            </a:r>
            <a:r>
              <a:rPr lang="fr-FR" sz="1500" b="1" dirty="0" smtClean="0">
                <a:latin typeface="Cambria" pitchFamily="18" charset="0"/>
              </a:rPr>
              <a:t> et Pt</a:t>
            </a:r>
            <a:r>
              <a:rPr lang="fr-FR" sz="1500" b="1" baseline="-25000" dirty="0" smtClean="0">
                <a:latin typeface="Cambria" pitchFamily="18" charset="0"/>
              </a:rPr>
              <a:t>2 </a:t>
            </a:r>
            <a:r>
              <a:rPr lang="fr-FR" sz="1500" b="1" dirty="0" smtClean="0">
                <a:latin typeface="Cambria" pitchFamily="18" charset="0"/>
              </a:rPr>
              <a:t> sont égales, </a:t>
            </a:r>
            <a:r>
              <a:rPr lang="fr-FR" sz="1500" dirty="0" smtClean="0">
                <a:latin typeface="Cambria" pitchFamily="18" charset="0"/>
              </a:rPr>
              <a:t> </a:t>
            </a:r>
            <a:r>
              <a:rPr lang="fr-CA" sz="1500" b="1" dirty="0" smtClean="0">
                <a:solidFill>
                  <a:srgbClr val="FF0000"/>
                </a:solidFill>
              </a:rPr>
              <a:t>(</a:t>
            </a:r>
            <a:r>
              <a:rPr lang="fr-CA" sz="1500" b="1" dirty="0" err="1" smtClean="0">
                <a:solidFill>
                  <a:srgbClr val="FF0000"/>
                </a:solidFill>
              </a:rPr>
              <a:t>sig</a:t>
            </a:r>
            <a:r>
              <a:rPr lang="fr-CA" sz="1500" b="1" dirty="0" smtClean="0">
                <a:solidFill>
                  <a:srgbClr val="FF0000"/>
                </a:solidFill>
              </a:rPr>
              <a:t> &gt; 0,05)</a:t>
            </a:r>
            <a:r>
              <a:rPr lang="fr-CA" sz="1600" b="1" dirty="0" smtClean="0">
                <a:solidFill>
                  <a:srgbClr val="FF0000"/>
                </a:solidFill>
              </a:rPr>
              <a:t> </a:t>
            </a:r>
            <a:r>
              <a:rPr lang="fr-CA" sz="1200" b="1" dirty="0" smtClean="0">
                <a:solidFill>
                  <a:srgbClr val="0000FF"/>
                </a:solidFill>
                <a:latin typeface="Cambria" pitchFamily="18" charset="0"/>
              </a:rPr>
              <a:t>( test t: résultat bilatéral) </a:t>
            </a:r>
          </a:p>
          <a:p>
            <a:r>
              <a:rPr lang="fr-FR" sz="1600" b="1" dirty="0" smtClean="0">
                <a:latin typeface="Cambria" pitchFamily="18" charset="0"/>
              </a:rPr>
              <a:t> </a:t>
            </a:r>
            <a:r>
              <a:rPr lang="fr-FR" sz="1600" dirty="0" smtClean="0">
                <a:latin typeface="Cambria" pitchFamily="18" charset="0"/>
              </a:rPr>
              <a:t> </a:t>
            </a:r>
            <a:r>
              <a:rPr lang="fr-FR" sz="1600" b="1" dirty="0" smtClean="0">
                <a:latin typeface="Cambria" pitchFamily="18" charset="0"/>
              </a:rPr>
              <a:t> 	</a:t>
            </a:r>
          </a:p>
          <a:p>
            <a:r>
              <a:rPr lang="fr-FR" sz="1600" b="1" dirty="0" smtClean="0">
                <a:latin typeface="Cambria" pitchFamily="18" charset="0"/>
              </a:rPr>
              <a:t>	      	                                                        </a:t>
            </a:r>
            <a:r>
              <a:rPr lang="fr-CA" sz="1600" b="1" dirty="0" smtClean="0">
                <a:latin typeface="Cambria" pitchFamily="18" charset="0"/>
              </a:rPr>
              <a:t>U</a:t>
            </a:r>
            <a:r>
              <a:rPr lang="fr-CA" sz="1600" b="1" baseline="-25000" dirty="0" smtClean="0">
                <a:latin typeface="Cambria" pitchFamily="18" charset="0"/>
              </a:rPr>
              <a:t>D</a:t>
            </a:r>
            <a:r>
              <a:rPr lang="fr-CA" sz="1600" b="1" dirty="0" smtClean="0">
                <a:latin typeface="Cambria" pitchFamily="18" charset="0"/>
              </a:rPr>
              <a:t> &lt; 0 : </a:t>
            </a:r>
            <a:r>
              <a:rPr lang="fr-FR" sz="1600" b="1" dirty="0" smtClean="0">
                <a:latin typeface="Cambria" pitchFamily="18" charset="0"/>
              </a:rPr>
              <a:t>Pt</a:t>
            </a:r>
            <a:r>
              <a:rPr lang="fr-FR" sz="1600" b="1" baseline="-25000" dirty="0" smtClean="0">
                <a:latin typeface="Cambria" pitchFamily="18" charset="0"/>
              </a:rPr>
              <a:t>2</a:t>
            </a:r>
            <a:r>
              <a:rPr lang="fr-CA" sz="1600" b="1" dirty="0" smtClean="0">
                <a:latin typeface="Cambria" pitchFamily="18" charset="0"/>
              </a:rPr>
              <a:t> &gt; </a:t>
            </a:r>
            <a:r>
              <a:rPr lang="fr-FR" sz="1600" b="1" dirty="0" smtClean="0">
                <a:latin typeface="Cambria" pitchFamily="18" charset="0"/>
              </a:rPr>
              <a:t>Pt</a:t>
            </a:r>
            <a:r>
              <a:rPr lang="fr-FR" sz="1600" b="1" baseline="-25000" dirty="0" smtClean="0">
                <a:latin typeface="Cambria" pitchFamily="18" charset="0"/>
              </a:rPr>
              <a:t>1</a:t>
            </a:r>
            <a:r>
              <a:rPr lang="fr-CA" sz="1600" b="1" dirty="0" smtClean="0">
                <a:latin typeface="Cambria" pitchFamily="18" charset="0"/>
              </a:rPr>
              <a:t>, </a:t>
            </a:r>
            <a:r>
              <a:rPr lang="fr-CA" sz="1600" b="1" i="1" dirty="0" smtClean="0">
                <a:solidFill>
                  <a:srgbClr val="FF0000"/>
                </a:solidFill>
                <a:latin typeface="Cambria" pitchFamily="18" charset="0"/>
              </a:rPr>
              <a:t>ce que l’on cherche </a:t>
            </a:r>
            <a:endParaRPr lang="fr-CA" sz="1600" dirty="0" smtClean="0">
              <a:solidFill>
                <a:srgbClr val="FF0000"/>
              </a:solidFill>
              <a:latin typeface="Cambria" pitchFamily="18" charset="0"/>
            </a:endParaRPr>
          </a:p>
          <a:p>
            <a:r>
              <a:rPr lang="fr-CA" sz="1500" b="1" dirty="0" smtClean="0">
                <a:latin typeface="Cambria" pitchFamily="18" charset="0"/>
              </a:rPr>
              <a:t>H1 : U</a:t>
            </a:r>
            <a:r>
              <a:rPr lang="fr-CA" sz="1500" b="1" baseline="-25000" dirty="0" smtClean="0">
                <a:latin typeface="Cambria" pitchFamily="18" charset="0"/>
              </a:rPr>
              <a:t>D</a:t>
            </a:r>
            <a:r>
              <a:rPr lang="fr-CA" sz="1500" b="1" dirty="0" smtClean="0">
                <a:latin typeface="Cambria" pitchFamily="18" charset="0"/>
              </a:rPr>
              <a:t>= </a:t>
            </a:r>
            <a:r>
              <a:rPr lang="fr-FR" sz="1500" b="1" dirty="0" smtClean="0">
                <a:latin typeface="Cambria" pitchFamily="18" charset="0"/>
              </a:rPr>
              <a:t>Ut</a:t>
            </a:r>
            <a:r>
              <a:rPr lang="fr-FR" sz="1500" b="1" baseline="-25000" dirty="0" smtClean="0">
                <a:latin typeface="Cambria" pitchFamily="18" charset="0"/>
              </a:rPr>
              <a:t>1 </a:t>
            </a:r>
            <a:r>
              <a:rPr lang="fr-CA" sz="1500" b="1" dirty="0" smtClean="0">
                <a:latin typeface="Cambria" pitchFamily="18" charset="0"/>
              </a:rPr>
              <a:t>- </a:t>
            </a:r>
            <a:r>
              <a:rPr lang="fr-FR" sz="1500" b="1" dirty="0" smtClean="0">
                <a:latin typeface="Cambria" pitchFamily="18" charset="0"/>
              </a:rPr>
              <a:t>Ut</a:t>
            </a:r>
            <a:r>
              <a:rPr lang="fr-FR" sz="1500" b="1" baseline="-25000" dirty="0" smtClean="0">
                <a:latin typeface="Cambria" pitchFamily="18" charset="0"/>
              </a:rPr>
              <a:t>2</a:t>
            </a:r>
            <a:r>
              <a:rPr lang="fr-CA" sz="1500" b="1" baseline="-25000" dirty="0" smtClean="0">
                <a:latin typeface="Cambria" pitchFamily="18" charset="0"/>
              </a:rPr>
              <a:t> , </a:t>
            </a:r>
            <a:r>
              <a:rPr lang="fr-CA" sz="1500" b="1" dirty="0" smtClean="0">
                <a:latin typeface="Cambria" pitchFamily="18" charset="0"/>
              </a:rPr>
              <a:t>U</a:t>
            </a:r>
            <a:r>
              <a:rPr lang="fr-CA" sz="1500" b="1" baseline="-25000" dirty="0" smtClean="0">
                <a:latin typeface="Cambria" pitchFamily="18" charset="0"/>
              </a:rPr>
              <a:t>D</a:t>
            </a:r>
            <a:r>
              <a:rPr lang="fr-CA" sz="1500" b="1" dirty="0" smtClean="0">
                <a:latin typeface="Cambria" pitchFamily="18" charset="0"/>
              </a:rPr>
              <a:t>  ≠ 0</a:t>
            </a:r>
            <a:r>
              <a:rPr lang="fr-CA" sz="1500" dirty="0" smtClean="0">
                <a:latin typeface="Cambria" pitchFamily="18" charset="0"/>
              </a:rPr>
              <a:t> </a:t>
            </a:r>
            <a:r>
              <a:rPr lang="fr-CA" sz="1500" b="1" dirty="0" smtClean="0">
                <a:solidFill>
                  <a:srgbClr val="FF0000"/>
                </a:solidFill>
                <a:latin typeface="+mj-lt"/>
              </a:rPr>
              <a:t>(</a:t>
            </a:r>
            <a:r>
              <a:rPr lang="fr-CA" sz="1500" b="1" dirty="0" err="1" smtClean="0">
                <a:solidFill>
                  <a:srgbClr val="FF0000"/>
                </a:solidFill>
                <a:latin typeface="+mj-lt"/>
              </a:rPr>
              <a:t>Sig</a:t>
            </a:r>
            <a:r>
              <a:rPr lang="fr-CA" sz="1500" b="1" dirty="0" smtClean="0">
                <a:solidFill>
                  <a:srgbClr val="FF0000"/>
                </a:solidFill>
                <a:latin typeface="+mj-lt"/>
              </a:rPr>
              <a:t> &lt; 0,05)</a:t>
            </a:r>
            <a:endParaRPr lang="fr-CA" sz="1500" dirty="0" smtClean="0">
              <a:latin typeface="Cambria" pitchFamily="18" charset="0"/>
            </a:endParaRPr>
          </a:p>
          <a:p>
            <a:r>
              <a:rPr lang="fr-CA" sz="1500" b="1" dirty="0" smtClean="0">
                <a:latin typeface="Cambria" pitchFamily="18" charset="0"/>
              </a:rPr>
              <a:t>	</a:t>
            </a:r>
            <a:r>
              <a:rPr lang="fr-CA" sz="1500" b="1" dirty="0" smtClean="0">
                <a:solidFill>
                  <a:srgbClr val="0000FF"/>
                </a:solidFill>
                <a:latin typeface="Cambria" pitchFamily="18" charset="0"/>
              </a:rPr>
              <a:t>(test t: résultat bilatéral)                            </a:t>
            </a:r>
            <a:r>
              <a:rPr lang="fr-CA" sz="1600" b="1" dirty="0" smtClean="0">
                <a:latin typeface="Cambria" pitchFamily="18" charset="0"/>
              </a:rPr>
              <a:t>U</a:t>
            </a:r>
            <a:r>
              <a:rPr lang="fr-CA" sz="1600" b="1" baseline="-25000" dirty="0" smtClean="0">
                <a:latin typeface="Cambria" pitchFamily="18" charset="0"/>
              </a:rPr>
              <a:t>D</a:t>
            </a:r>
            <a:r>
              <a:rPr lang="fr-CA" sz="1600" b="1" dirty="0" smtClean="0">
                <a:latin typeface="Cambria" pitchFamily="18" charset="0"/>
              </a:rPr>
              <a:t> &gt; 0 : </a:t>
            </a:r>
            <a:r>
              <a:rPr lang="fr-CA" sz="1600" b="1" i="1" dirty="0" smtClean="0">
                <a:latin typeface="Cambria" pitchFamily="18" charset="0"/>
              </a:rPr>
              <a:t>régression de la performance</a:t>
            </a:r>
          </a:p>
          <a:p>
            <a:endParaRPr lang="en-US" dirty="0">
              <a:latin typeface="+mj-lt"/>
            </a:endParaRPr>
          </a:p>
        </p:txBody>
      </p:sp>
      <p:sp>
        <p:nvSpPr>
          <p:cNvPr id="21" name="Accolade ouvrante 20"/>
          <p:cNvSpPr/>
          <p:nvPr/>
        </p:nvSpPr>
        <p:spPr>
          <a:xfrm>
            <a:off x="4139952" y="5301208"/>
            <a:ext cx="261743" cy="847559"/>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sz="2400" b="1" dirty="0">
              <a:ln w="381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35496" y="1124744"/>
            <a:ext cx="8606159" cy="4896544"/>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a:xfrm>
            <a:off x="8028384" y="6356350"/>
            <a:ext cx="658416" cy="365125"/>
          </a:xfrm>
        </p:spPr>
        <p:txBody>
          <a:bodyPr/>
          <a:lstStyle/>
          <a:p>
            <a:pPr>
              <a:defRPr/>
            </a:pPr>
            <a:fld id="{276F254D-F189-4324-BE6B-BB87AE4E428E}" type="slidenum">
              <a:rPr lang="fr-CA" smtClean="0">
                <a:latin typeface="Arial" charset="0"/>
              </a:rPr>
              <a:pPr>
                <a:defRPr/>
              </a:pPr>
              <a:t>36</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8688"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8689"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8684"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8685"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868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868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611560" y="1340768"/>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solidFill>
                <a:srgbClr val="0000CC"/>
              </a:solidFill>
              <a:latin typeface="+mj-lt"/>
            </a:endParaRPr>
          </a:p>
          <a:p>
            <a:pPr>
              <a:defRPr/>
            </a:pPr>
            <a:endParaRPr lang="en-US" sz="1600" dirty="0">
              <a:solidFill>
                <a:srgbClr val="0000CC"/>
              </a:solidFill>
            </a:endParaRPr>
          </a:p>
        </p:txBody>
      </p:sp>
      <p:sp>
        <p:nvSpPr>
          <p:cNvPr id="28679" name="ZoneTexte 20"/>
          <p:cNvSpPr txBox="1">
            <a:spLocks noChangeArrowheads="1"/>
          </p:cNvSpPr>
          <p:nvPr/>
        </p:nvSpPr>
        <p:spPr bwMode="auto">
          <a:xfrm>
            <a:off x="71438" y="-24"/>
            <a:ext cx="8929687" cy="1200329"/>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a:t>
            </a:r>
            <a:r>
              <a:rPr lang="fr-FR" sz="2400" b="1" i="1" dirty="0" smtClean="0">
                <a:solidFill>
                  <a:srgbClr val="C00000"/>
                </a:solidFill>
                <a:latin typeface="Franklin Gothic Demi" pitchFamily="34" charset="0"/>
              </a:rPr>
              <a:t>H1</a:t>
            </a:r>
            <a:r>
              <a:rPr lang="fr-FR" sz="2400" b="1" i="1" dirty="0" smtClean="0">
                <a:solidFill>
                  <a:srgbClr val="0000FF"/>
                </a:solidFill>
                <a:latin typeface="Franklin Gothic Demi" pitchFamily="34" charset="0"/>
              </a:rPr>
              <a:t>) »</a:t>
            </a:r>
            <a:endParaRPr lang="en-US" sz="2400" b="1" i="1" dirty="0" smtClean="0">
              <a:solidFill>
                <a:srgbClr val="0000FF"/>
              </a:solidFill>
              <a:latin typeface="Franklin Gothic Demi" pitchFamily="34" charset="0"/>
            </a:endParaRPr>
          </a:p>
          <a:p>
            <a:pPr algn="ctr"/>
            <a:r>
              <a:rPr lang="fr-FR" sz="2400" b="1" i="1" dirty="0" smtClean="0">
                <a:solidFill>
                  <a:srgbClr val="FF0000"/>
                </a:solidFill>
                <a:latin typeface="Franklin Gothic Demi" pitchFamily="34" charset="0"/>
              </a:rPr>
              <a:t>Échantillons appariés, test t</a:t>
            </a:r>
          </a:p>
          <a:p>
            <a:pPr algn="ctr"/>
            <a:r>
              <a:rPr lang="fr-FR" sz="2400" b="1" i="1" dirty="0" smtClean="0">
                <a:solidFill>
                  <a:srgbClr val="0000FF"/>
                </a:solidFill>
                <a:latin typeface="Franklin Gothic Demi" pitchFamily="34" charset="0"/>
              </a:rPr>
              <a:t>Étape 1 : Performance agrégée </a:t>
            </a:r>
            <a:r>
              <a:rPr lang="fr-CA" sz="2000" b="1" i="1" dirty="0" smtClean="0">
                <a:solidFill>
                  <a:srgbClr val="0000FF"/>
                </a:solidFill>
                <a:latin typeface="Franklin Gothic Demi" pitchFamily="34" charset="0"/>
              </a:rPr>
              <a:t>(Moyenne des 7 items)</a:t>
            </a:r>
            <a:r>
              <a:rPr lang="fr-FR" sz="2000" b="1" i="1" dirty="0" smtClean="0">
                <a:solidFill>
                  <a:srgbClr val="0000FF"/>
                </a:solidFill>
                <a:latin typeface="Franklin Gothic Demi" pitchFamily="34" charset="0"/>
              </a:rPr>
              <a:t> </a:t>
            </a:r>
            <a:endParaRPr lang="en-US" sz="2000" b="1" i="1" dirty="0">
              <a:solidFill>
                <a:srgbClr val="0000FF"/>
              </a:solidFill>
              <a:latin typeface="Franklin Gothic Demi" pitchFamily="34" charset="0"/>
            </a:endParaRPr>
          </a:p>
        </p:txBody>
      </p:sp>
      <p:sp>
        <p:nvSpPr>
          <p:cNvPr id="23" name="ZoneTexte 22"/>
          <p:cNvSpPr txBox="1"/>
          <p:nvPr/>
        </p:nvSpPr>
        <p:spPr>
          <a:xfrm>
            <a:off x="1331640" y="6300028"/>
            <a:ext cx="5832648" cy="369332"/>
          </a:xfrm>
          <a:prstGeom prst="rect">
            <a:avLst/>
          </a:prstGeom>
          <a:noFill/>
        </p:spPr>
        <p:txBody>
          <a:bodyPr wrap="square" rtlCol="0">
            <a:spAutoFit/>
          </a:bodyPr>
          <a:lstStyle/>
          <a:p>
            <a:r>
              <a:rPr lang="fr-CA" b="1" i="1" dirty="0" smtClean="0">
                <a:solidFill>
                  <a:srgbClr val="0000FF"/>
                </a:solidFill>
                <a:latin typeface="Franklin Gothic Demi" pitchFamily="34" charset="0"/>
              </a:rPr>
              <a:t>Résultat du test t pour la vérification de l’hypothèse H1</a:t>
            </a:r>
          </a:p>
        </p:txBody>
      </p:sp>
      <p:graphicFrame>
        <p:nvGraphicFramePr>
          <p:cNvPr id="407554" name="Object 2"/>
          <p:cNvGraphicFramePr>
            <a:graphicFrameLocks noChangeAspect="1"/>
          </p:cNvGraphicFramePr>
          <p:nvPr/>
        </p:nvGraphicFramePr>
        <p:xfrm>
          <a:off x="135011" y="1412875"/>
          <a:ext cx="8253413" cy="2624138"/>
        </p:xfrm>
        <a:graphic>
          <a:graphicData uri="http://schemas.openxmlformats.org/presentationml/2006/ole">
            <p:oleObj spid="_x0000_s407554" name="Document" r:id="rId10" imgW="10536898" imgH="3345575" progId="Word.Document.12">
              <p:embed/>
            </p:oleObj>
          </a:graphicData>
        </a:graphic>
      </p:graphicFrame>
      <p:pic>
        <p:nvPicPr>
          <p:cNvPr id="24" name="Image 23"/>
          <p:cNvPicPr/>
          <p:nvPr/>
        </p:nvPicPr>
        <p:blipFill rotWithShape="1">
          <a:blip r:embed="rId11"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25526" t="3922" r="27352" b="580"/>
          <a:stretch/>
        </p:blipFill>
        <p:spPr bwMode="auto">
          <a:xfrm>
            <a:off x="755576" y="3861048"/>
            <a:ext cx="6408712" cy="2592288"/>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35496" y="836712"/>
            <a:ext cx="8606159" cy="4896544"/>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a:xfrm>
            <a:off x="8028384" y="6356350"/>
            <a:ext cx="658416" cy="365125"/>
          </a:xfrm>
        </p:spPr>
        <p:txBody>
          <a:bodyPr/>
          <a:lstStyle/>
          <a:p>
            <a:pPr>
              <a:defRPr/>
            </a:pPr>
            <a:fld id="{276F254D-F189-4324-BE6B-BB87AE4E428E}" type="slidenum">
              <a:rPr lang="fr-CA" smtClean="0">
                <a:latin typeface="Arial" charset="0"/>
              </a:rPr>
              <a:pPr>
                <a:defRPr/>
              </a:pPr>
              <a:t>37</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8688"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8689"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8684"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8685"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868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868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611560" y="1340768"/>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solidFill>
                <a:srgbClr val="0000CC"/>
              </a:solidFill>
              <a:latin typeface="+mj-lt"/>
            </a:endParaRPr>
          </a:p>
          <a:p>
            <a:pPr>
              <a:defRPr/>
            </a:pPr>
            <a:endParaRPr lang="en-US" sz="1600" dirty="0">
              <a:solidFill>
                <a:srgbClr val="0000CC"/>
              </a:solidFill>
            </a:endParaRPr>
          </a:p>
        </p:txBody>
      </p:sp>
      <p:sp>
        <p:nvSpPr>
          <p:cNvPr id="28679" name="ZoneTexte 20"/>
          <p:cNvSpPr txBox="1">
            <a:spLocks noChangeArrowheads="1"/>
          </p:cNvSpPr>
          <p:nvPr/>
        </p:nvSpPr>
        <p:spPr bwMode="auto">
          <a:xfrm>
            <a:off x="71438" y="-24"/>
            <a:ext cx="8929687"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000" b="1" i="1" dirty="0" smtClean="0">
                <a:solidFill>
                  <a:srgbClr val="C00000"/>
                </a:solidFill>
                <a:latin typeface="Franklin Gothic Demi" pitchFamily="34" charset="0"/>
              </a:rPr>
              <a:t>H1</a:t>
            </a:r>
            <a:r>
              <a:rPr lang="fr-FR" sz="2000" b="1" i="1" dirty="0" smtClean="0">
                <a:solidFill>
                  <a:srgbClr val="0000FF"/>
                </a:solidFill>
                <a:latin typeface="Franklin Gothic Demi" pitchFamily="34" charset="0"/>
              </a:rPr>
              <a:t>) »</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Échantillons appariés, test t</a:t>
            </a:r>
          </a:p>
          <a:p>
            <a:pPr algn="ctr"/>
            <a:r>
              <a:rPr lang="fr-FR" sz="2000" b="1" i="1" dirty="0" smtClean="0">
                <a:solidFill>
                  <a:srgbClr val="0000FF"/>
                </a:solidFill>
                <a:latin typeface="Franklin Gothic Demi" pitchFamily="34" charset="0"/>
              </a:rPr>
              <a:t>Étape 2 : Performance distribuée sur 7 items</a:t>
            </a:r>
            <a:endParaRPr lang="en-US" sz="2000" b="1" i="1" dirty="0">
              <a:solidFill>
                <a:srgbClr val="0000FF"/>
              </a:solidFill>
              <a:latin typeface="Franklin Gothic Demi" pitchFamily="34" charset="0"/>
            </a:endParaRPr>
          </a:p>
        </p:txBody>
      </p:sp>
      <p:sp>
        <p:nvSpPr>
          <p:cNvPr id="23" name="ZoneTexte 22"/>
          <p:cNvSpPr txBox="1"/>
          <p:nvPr/>
        </p:nvSpPr>
        <p:spPr>
          <a:xfrm>
            <a:off x="827584" y="5661248"/>
            <a:ext cx="5832648" cy="369332"/>
          </a:xfrm>
          <a:prstGeom prst="rect">
            <a:avLst/>
          </a:prstGeom>
          <a:noFill/>
        </p:spPr>
        <p:txBody>
          <a:bodyPr wrap="square" rtlCol="0">
            <a:spAutoFit/>
          </a:bodyPr>
          <a:lstStyle/>
          <a:p>
            <a:r>
              <a:rPr lang="fr-CA" b="1" i="1" dirty="0" smtClean="0">
                <a:solidFill>
                  <a:srgbClr val="0000FF"/>
                </a:solidFill>
                <a:latin typeface="Franklin Gothic Demi" pitchFamily="34" charset="0"/>
              </a:rPr>
              <a:t>Résultat du test t pour la vérification de l’hypothèse H1</a:t>
            </a:r>
          </a:p>
        </p:txBody>
      </p:sp>
      <p:graphicFrame>
        <p:nvGraphicFramePr>
          <p:cNvPr id="405509" name="Object 5"/>
          <p:cNvGraphicFramePr>
            <a:graphicFrameLocks noChangeAspect="1"/>
          </p:cNvGraphicFramePr>
          <p:nvPr/>
        </p:nvGraphicFramePr>
        <p:xfrm>
          <a:off x="-1260475" y="1198563"/>
          <a:ext cx="9883775" cy="4460875"/>
        </p:xfrm>
        <a:graphic>
          <a:graphicData uri="http://schemas.openxmlformats.org/presentationml/2006/ole">
            <p:oleObj spid="_x0000_s405509" name="Document" r:id="rId10" imgW="10511288" imgH="4741873" progId="Word.Document.12">
              <p:embed/>
            </p:oleObj>
          </a:graphicData>
        </a:graphic>
      </p:graphicFrame>
      <p:graphicFrame>
        <p:nvGraphicFramePr>
          <p:cNvPr id="405511" name="Object 7"/>
          <p:cNvGraphicFramePr>
            <a:graphicFrameLocks noChangeAspect="1"/>
          </p:cNvGraphicFramePr>
          <p:nvPr/>
        </p:nvGraphicFramePr>
        <p:xfrm>
          <a:off x="7044952" y="2348880"/>
          <a:ext cx="6096000" cy="1800200"/>
        </p:xfrm>
        <a:graphic>
          <a:graphicData uri="http://schemas.openxmlformats.org/presentationml/2006/ole">
            <p:oleObj spid="_x0000_s405511" name="Document" r:id="rId11" imgW="10517780" imgH="1519342"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35496" y="1124744"/>
            <a:ext cx="8606159" cy="4896544"/>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a:xfrm>
            <a:off x="8028384" y="6356350"/>
            <a:ext cx="658416" cy="365125"/>
          </a:xfrm>
        </p:spPr>
        <p:txBody>
          <a:bodyPr/>
          <a:lstStyle/>
          <a:p>
            <a:pPr>
              <a:defRPr/>
            </a:pPr>
            <a:fld id="{276F254D-F189-4324-BE6B-BB87AE4E428E}" type="slidenum">
              <a:rPr lang="fr-CA" smtClean="0">
                <a:latin typeface="Arial" charset="0"/>
              </a:rPr>
              <a:pPr>
                <a:defRPr/>
              </a:pPr>
              <a:t>38</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8688"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8689"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8684"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8685"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8686"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8687"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611560" y="1340768"/>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solidFill>
                <a:srgbClr val="0000CC"/>
              </a:solidFill>
              <a:latin typeface="+mj-lt"/>
            </a:endParaRPr>
          </a:p>
          <a:p>
            <a:pPr>
              <a:defRPr/>
            </a:pPr>
            <a:endParaRPr lang="en-US" sz="1600" dirty="0">
              <a:solidFill>
                <a:srgbClr val="0000CC"/>
              </a:solidFill>
            </a:endParaRPr>
          </a:p>
        </p:txBody>
      </p:sp>
      <p:sp>
        <p:nvSpPr>
          <p:cNvPr id="28679" name="ZoneTexte 20"/>
          <p:cNvSpPr txBox="1">
            <a:spLocks noChangeArrowheads="1"/>
          </p:cNvSpPr>
          <p:nvPr/>
        </p:nvSpPr>
        <p:spPr bwMode="auto">
          <a:xfrm>
            <a:off x="71438" y="-24"/>
            <a:ext cx="8929687"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000" b="1" i="1" dirty="0" smtClean="0">
                <a:solidFill>
                  <a:srgbClr val="C00000"/>
                </a:solidFill>
                <a:latin typeface="Franklin Gothic Demi" pitchFamily="34" charset="0"/>
              </a:rPr>
              <a:t>H1</a:t>
            </a:r>
            <a:r>
              <a:rPr lang="fr-FR" sz="2000" b="1" i="1" dirty="0" smtClean="0">
                <a:solidFill>
                  <a:srgbClr val="0000FF"/>
                </a:solidFill>
                <a:latin typeface="Franklin Gothic Demi" pitchFamily="34" charset="0"/>
              </a:rPr>
              <a:t>) »</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Échantillons appariés, test t</a:t>
            </a:r>
          </a:p>
          <a:p>
            <a:pPr algn="ctr"/>
            <a:r>
              <a:rPr lang="fr-FR" sz="2000" b="1" i="1" dirty="0" smtClean="0">
                <a:solidFill>
                  <a:srgbClr val="0000FF"/>
                </a:solidFill>
                <a:latin typeface="Franklin Gothic Demi" pitchFamily="34" charset="0"/>
              </a:rPr>
              <a:t>Étape 1 : Performance distribuée sur 7 items</a:t>
            </a:r>
            <a:endParaRPr lang="en-US" sz="2000" b="1" i="1" dirty="0">
              <a:solidFill>
                <a:srgbClr val="0000FF"/>
              </a:solidFill>
              <a:latin typeface="Franklin Gothic Demi" pitchFamily="34" charset="0"/>
            </a:endParaRPr>
          </a:p>
        </p:txBody>
      </p:sp>
      <p:pic>
        <p:nvPicPr>
          <p:cNvPr id="401415" name="Picture 7"/>
          <p:cNvPicPr>
            <a:picLocks noChangeAspect="1" noChangeArrowheads="1"/>
          </p:cNvPicPr>
          <p:nvPr/>
        </p:nvPicPr>
        <p:blipFill>
          <a:blip r:embed="rId9" cstate="print"/>
          <a:srcRect/>
          <a:stretch>
            <a:fillRect/>
          </a:stretch>
        </p:blipFill>
        <p:spPr bwMode="auto">
          <a:xfrm>
            <a:off x="690563" y="1595438"/>
            <a:ext cx="7761287" cy="4137818"/>
          </a:xfrm>
          <a:prstGeom prst="rect">
            <a:avLst/>
          </a:prstGeom>
          <a:noFill/>
          <a:ln w="9525">
            <a:noFill/>
            <a:miter lim="800000"/>
            <a:headEnd/>
            <a:tailEnd/>
          </a:ln>
        </p:spPr>
      </p:pic>
      <p:sp>
        <p:nvSpPr>
          <p:cNvPr id="21" name="ZoneTexte 20"/>
          <p:cNvSpPr txBox="1"/>
          <p:nvPr/>
        </p:nvSpPr>
        <p:spPr>
          <a:xfrm>
            <a:off x="971600" y="5877272"/>
            <a:ext cx="7704856" cy="338554"/>
          </a:xfrm>
          <a:prstGeom prst="rect">
            <a:avLst/>
          </a:prstGeom>
          <a:noFill/>
        </p:spPr>
        <p:txBody>
          <a:bodyPr wrap="square" rtlCol="0">
            <a:spAutoFit/>
          </a:bodyPr>
          <a:lstStyle/>
          <a:p>
            <a:r>
              <a:rPr lang="fr-CA" sz="1600" b="1" i="1" dirty="0" smtClean="0">
                <a:solidFill>
                  <a:srgbClr val="0000FF"/>
                </a:solidFill>
                <a:latin typeface="Franklin Gothic Demi" pitchFamily="34" charset="0"/>
              </a:rPr>
              <a:t>Représentation graphique des moyennes de la performance de l’échantillon apparié </a:t>
            </a: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340768"/>
            <a:ext cx="7772400" cy="1152128"/>
          </a:xfrm>
        </p:spPr>
        <p:txBody>
          <a:bodyPr/>
          <a:lstStyle/>
          <a:p>
            <a:r>
              <a:rPr lang="fr-CA" b="1" dirty="0" smtClean="0">
                <a:solidFill>
                  <a:srgbClr val="0000FF"/>
                </a:solidFill>
                <a:latin typeface="Algerian" pitchFamily="82" charset="0"/>
              </a:rPr>
              <a:t/>
            </a:r>
            <a:br>
              <a:rPr lang="fr-CA" b="1" dirty="0" smtClean="0">
                <a:solidFill>
                  <a:srgbClr val="0000FF"/>
                </a:solidFill>
                <a:latin typeface="Algerian" pitchFamily="82" charset="0"/>
              </a:rPr>
            </a:br>
            <a:r>
              <a:rPr lang="fr-CA" b="1" dirty="0" smtClean="0">
                <a:solidFill>
                  <a:srgbClr val="C00000"/>
                </a:solidFill>
                <a:latin typeface="Algerian" pitchFamily="82" charset="0"/>
              </a:rPr>
              <a:t>Vérification de l’Hypothèse 2</a:t>
            </a:r>
            <a:br>
              <a:rPr lang="fr-CA" b="1" dirty="0" smtClean="0">
                <a:solidFill>
                  <a:srgbClr val="C00000"/>
                </a:solidFill>
                <a:latin typeface="Algerian" pitchFamily="82" charset="0"/>
              </a:rPr>
            </a:br>
            <a:endParaRPr lang="fr-CA" b="1" dirty="0">
              <a:solidFill>
                <a:srgbClr val="C00000"/>
              </a:solidFill>
              <a:latin typeface="Algerian" pitchFamily="82" charset="0"/>
            </a:endParaRPr>
          </a:p>
        </p:txBody>
      </p:sp>
      <p:sp>
        <p:nvSpPr>
          <p:cNvPr id="3" name="ZoneTexte 2"/>
          <p:cNvSpPr txBox="1"/>
          <p:nvPr/>
        </p:nvSpPr>
        <p:spPr>
          <a:xfrm>
            <a:off x="827584" y="3340149"/>
            <a:ext cx="7776864" cy="1815882"/>
          </a:xfrm>
          <a:prstGeom prst="rect">
            <a:avLst/>
          </a:prstGeom>
          <a:noFill/>
        </p:spPr>
        <p:txBody>
          <a:bodyPr wrap="square" rtlCol="0">
            <a:spAutoFit/>
          </a:bodyPr>
          <a:lstStyle/>
          <a:p>
            <a:pPr algn="ctr"/>
            <a:r>
              <a:rPr lang="fr-CA" sz="2800" b="1" dirty="0" smtClean="0">
                <a:solidFill>
                  <a:srgbClr val="FF0000"/>
                </a:solidFill>
                <a:latin typeface="Cambria" pitchFamily="18" charset="0"/>
              </a:rPr>
              <a:t>Les PME mises à niveau </a:t>
            </a:r>
            <a:r>
              <a:rPr lang="fr-CA" sz="2800" b="1" dirty="0" smtClean="0">
                <a:latin typeface="Cambria" pitchFamily="18" charset="0"/>
              </a:rPr>
              <a:t>sont </a:t>
            </a:r>
            <a:r>
              <a:rPr lang="fr-CA" sz="2800" b="1" dirty="0" smtClean="0">
                <a:solidFill>
                  <a:srgbClr val="FF0000"/>
                </a:solidFill>
                <a:latin typeface="Cambria" pitchFamily="18" charset="0"/>
              </a:rPr>
              <a:t>plus performantes </a:t>
            </a:r>
            <a:r>
              <a:rPr lang="fr-CA" sz="2800" b="1" dirty="0" smtClean="0">
                <a:latin typeface="Cambria" pitchFamily="18" charset="0"/>
              </a:rPr>
              <a:t>que celles qui </a:t>
            </a:r>
            <a:r>
              <a:rPr lang="fr-CA" sz="2800" b="1" dirty="0" smtClean="0">
                <a:solidFill>
                  <a:srgbClr val="FF0000"/>
                </a:solidFill>
                <a:latin typeface="Cambria" pitchFamily="18" charset="0"/>
              </a:rPr>
              <a:t>ne sont pas mises à niveau </a:t>
            </a:r>
            <a:r>
              <a:rPr lang="fr-CA" sz="2800" b="1" dirty="0" smtClean="0">
                <a:latin typeface="Cambria" pitchFamily="18" charset="0"/>
              </a:rPr>
              <a:t>: cas de la PME algérienne.</a:t>
            </a:r>
          </a:p>
          <a:p>
            <a:pPr algn="ctr"/>
            <a:endParaRPr lang="fr-CA" sz="2800"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251520" y="620688"/>
            <a:ext cx="8508336" cy="5328592"/>
            <a:chOff x="793" y="1298"/>
            <a:chExt cx="3538" cy="1497"/>
          </a:xfrm>
        </p:grpSpPr>
        <p:sp>
          <p:nvSpPr>
            <p:cNvPr id="31751"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2"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3"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1508" name="ZoneTexte 20"/>
          <p:cNvSpPr txBox="1">
            <a:spLocks noChangeArrowheads="1"/>
          </p:cNvSpPr>
          <p:nvPr/>
        </p:nvSpPr>
        <p:spPr bwMode="auto">
          <a:xfrm>
            <a:off x="0" y="159023"/>
            <a:ext cx="9144000" cy="461665"/>
          </a:xfrm>
          <a:prstGeom prst="rect">
            <a:avLst/>
          </a:prstGeom>
          <a:noFill/>
          <a:ln w="9525">
            <a:noFill/>
            <a:miter lim="800000"/>
            <a:headEnd/>
            <a:tailEnd/>
          </a:ln>
        </p:spPr>
        <p:txBody>
          <a:bodyPr wrap="square">
            <a:spAutoFit/>
          </a:bodyPr>
          <a:lstStyle/>
          <a:p>
            <a:pPr algn="ctr"/>
            <a:r>
              <a:rPr lang="fr-CA" sz="2400" b="1" i="1" dirty="0" smtClean="0">
                <a:solidFill>
                  <a:srgbClr val="0308E7"/>
                </a:solidFill>
                <a:latin typeface="Franklin Gothic Demi" pitchFamily="34" charset="0"/>
              </a:rPr>
              <a:t>Problématique de la PME dans les pays en développement (1)</a:t>
            </a:r>
            <a:endParaRPr lang="en-US" sz="2400" b="1" i="1" dirty="0">
              <a:solidFill>
                <a:srgbClr val="0308E7"/>
              </a:solidFill>
              <a:latin typeface="Franklin Gothic Demi" pitchFamily="34" charset="0"/>
            </a:endParaRPr>
          </a:p>
        </p:txBody>
      </p:sp>
      <p:sp>
        <p:nvSpPr>
          <p:cNvPr id="21509" name="ZoneTexte 17"/>
          <p:cNvSpPr txBox="1">
            <a:spLocks noChangeArrowheads="1"/>
          </p:cNvSpPr>
          <p:nvPr/>
        </p:nvSpPr>
        <p:spPr bwMode="auto">
          <a:xfrm>
            <a:off x="395536" y="1268760"/>
            <a:ext cx="8568952" cy="4570482"/>
          </a:xfrm>
          <a:prstGeom prst="rect">
            <a:avLst/>
          </a:prstGeom>
          <a:noFill/>
          <a:ln w="9525">
            <a:noFill/>
            <a:miter lim="800000"/>
            <a:headEnd/>
            <a:tailEnd/>
          </a:ln>
        </p:spPr>
        <p:txBody>
          <a:bodyPr wrap="square">
            <a:spAutoFit/>
          </a:bodyPr>
          <a:lstStyle/>
          <a:p>
            <a:pPr marL="441325" indent="-268288" algn="just">
              <a:spcBef>
                <a:spcPts val="1800"/>
              </a:spcBef>
              <a:spcAft>
                <a:spcPts val="1200"/>
              </a:spcAft>
              <a:buClr>
                <a:srgbClr val="FF0000"/>
              </a:buClr>
              <a:buFont typeface="Wingdings" pitchFamily="2" charset="2"/>
              <a:buChar char="v"/>
            </a:pPr>
            <a:r>
              <a:rPr lang="fr-CA" b="1" dirty="0" smtClean="0">
                <a:latin typeface="Cambria" pitchFamily="18" charset="0"/>
              </a:rPr>
              <a:t>« Accroissement de l’impact de l’environnement sur les entreprises, monde ouvert sur toutes les contingences environnementales » </a:t>
            </a:r>
            <a:r>
              <a:rPr lang="fr-CA" b="1" dirty="0" smtClean="0">
                <a:solidFill>
                  <a:srgbClr val="FF0000"/>
                </a:solidFill>
                <a:latin typeface="Cambria" pitchFamily="18" charset="0"/>
              </a:rPr>
              <a:t>(</a:t>
            </a:r>
            <a:r>
              <a:rPr lang="fr-CA" b="1" dirty="0" err="1" smtClean="0">
                <a:solidFill>
                  <a:srgbClr val="FF0000"/>
                </a:solidFill>
                <a:latin typeface="Cambria" pitchFamily="18" charset="0"/>
              </a:rPr>
              <a:t>Wiji</a:t>
            </a:r>
            <a:r>
              <a:rPr lang="fr-CA" b="1" dirty="0" smtClean="0">
                <a:solidFill>
                  <a:srgbClr val="FF0000"/>
                </a:solidFill>
                <a:latin typeface="Cambria" pitchFamily="18" charset="0"/>
              </a:rPr>
              <a:t> </a:t>
            </a:r>
            <a:r>
              <a:rPr lang="fr-CA" b="1" dirty="0" err="1" smtClean="0">
                <a:solidFill>
                  <a:srgbClr val="FF0000"/>
                </a:solidFill>
                <a:latin typeface="Cambria" pitchFamily="18" charset="0"/>
              </a:rPr>
              <a:t>Suratno</a:t>
            </a:r>
            <a:r>
              <a:rPr lang="fr-CA" b="1" dirty="0" smtClean="0">
                <a:solidFill>
                  <a:srgbClr val="FF0000"/>
                </a:solidFill>
                <a:latin typeface="Cambria" pitchFamily="18" charset="0"/>
              </a:rPr>
              <a:t>, 2013).</a:t>
            </a:r>
          </a:p>
          <a:p>
            <a:pPr marL="441325" indent="-268288" algn="just">
              <a:spcBef>
                <a:spcPts val="1800"/>
              </a:spcBef>
              <a:spcAft>
                <a:spcPts val="1200"/>
              </a:spcAft>
              <a:buClr>
                <a:srgbClr val="FF0000"/>
              </a:buClr>
              <a:buFont typeface="Wingdings" pitchFamily="2" charset="2"/>
              <a:buChar char="v"/>
            </a:pPr>
            <a:r>
              <a:rPr lang="fr-CA" b="1" dirty="0" smtClean="0">
                <a:latin typeface="Cambria" pitchFamily="18" charset="0"/>
              </a:rPr>
              <a:t>« Influence direct sur l’environnement de l’entreprise évoluant dans un marché de plus en plus concurrentiel, voire défavorable, notamment pour les PME privées » </a:t>
            </a:r>
            <a:r>
              <a:rPr lang="fr-CA" b="1" dirty="0" smtClean="0">
                <a:solidFill>
                  <a:srgbClr val="FF0000"/>
                </a:solidFill>
                <a:latin typeface="Cambria" pitchFamily="18" charset="0"/>
              </a:rPr>
              <a:t>(Lecerf, 2006).</a:t>
            </a:r>
          </a:p>
          <a:p>
            <a:pPr marL="441325" indent="-268288" algn="just">
              <a:spcBef>
                <a:spcPts val="1800"/>
              </a:spcBef>
              <a:spcAft>
                <a:spcPts val="1200"/>
              </a:spcAft>
              <a:buClr>
                <a:srgbClr val="FF0000"/>
              </a:buClr>
              <a:buFont typeface="Wingdings" pitchFamily="2" charset="2"/>
              <a:buChar char="v"/>
            </a:pPr>
            <a:r>
              <a:rPr lang="fr-CA" b="1" dirty="0" smtClean="0">
                <a:latin typeface="Cambria" pitchFamily="18" charset="0"/>
              </a:rPr>
              <a:t>« L’environnement de l’entreprise peut être qualifié d’instable et structurellement faible dans les pays ex-socialistes » </a:t>
            </a:r>
            <a:r>
              <a:rPr lang="fr-CA" b="1" dirty="0" smtClean="0">
                <a:solidFill>
                  <a:srgbClr val="FF0000"/>
                </a:solidFill>
                <a:latin typeface="Cambria" pitchFamily="18" charset="0"/>
              </a:rPr>
              <a:t>(</a:t>
            </a:r>
            <a:r>
              <a:rPr lang="fr-CA" b="1" dirty="0" err="1" smtClean="0">
                <a:solidFill>
                  <a:srgbClr val="FF0000"/>
                </a:solidFill>
                <a:latin typeface="Cambria" pitchFamily="18" charset="0"/>
              </a:rPr>
              <a:t>Smallbone</a:t>
            </a:r>
            <a:r>
              <a:rPr lang="fr-CA" b="1" dirty="0" smtClean="0">
                <a:solidFill>
                  <a:srgbClr val="FF0000"/>
                </a:solidFill>
                <a:latin typeface="Cambria" pitchFamily="18" charset="0"/>
              </a:rPr>
              <a:t> et Welter, 2001)</a:t>
            </a:r>
          </a:p>
          <a:p>
            <a:pPr marL="441325" indent="-268288" algn="just">
              <a:spcBef>
                <a:spcPts val="1800"/>
              </a:spcBef>
              <a:spcAft>
                <a:spcPts val="1200"/>
              </a:spcAft>
              <a:buClr>
                <a:srgbClr val="FF0000"/>
              </a:buClr>
              <a:buFont typeface="Wingdings" pitchFamily="2" charset="2"/>
              <a:buChar char="v"/>
            </a:pPr>
            <a:r>
              <a:rPr lang="fr-CA" b="1" dirty="0" smtClean="0">
                <a:latin typeface="Cambria" pitchFamily="18" charset="0"/>
              </a:rPr>
              <a:t>« Les lois régissant les entreprises privées, en particulier l’enregistrement des entreprises et le système fiscal, sont très complexes et difficiles à comprendre » </a:t>
            </a:r>
            <a:r>
              <a:rPr lang="fr-CA" b="1" dirty="0" smtClean="0">
                <a:solidFill>
                  <a:srgbClr val="FF0000"/>
                </a:solidFill>
                <a:latin typeface="Cambria" pitchFamily="18" charset="0"/>
              </a:rPr>
              <a:t>(</a:t>
            </a:r>
            <a:r>
              <a:rPr lang="fr-CA" b="1" dirty="0" err="1" smtClean="0">
                <a:solidFill>
                  <a:srgbClr val="FF0000"/>
                </a:solidFill>
                <a:latin typeface="Cambria" pitchFamily="18" charset="0"/>
              </a:rPr>
              <a:t>Benzing</a:t>
            </a:r>
            <a:r>
              <a:rPr lang="fr-CA" b="1" dirty="0" smtClean="0">
                <a:solidFill>
                  <a:srgbClr val="FF0000"/>
                </a:solidFill>
                <a:latin typeface="Cambria" pitchFamily="18" charset="0"/>
              </a:rPr>
              <a:t> et al., 2009).</a:t>
            </a:r>
            <a:endParaRPr lang="en-US" dirty="0">
              <a:latin typeface="Calibri" pitchFamily="34" charset="0"/>
            </a:endParaRPr>
          </a:p>
        </p:txBody>
      </p:sp>
      <p:sp>
        <p:nvSpPr>
          <p:cNvPr id="30726" name="Espace réservé du numéro de diapositive 19"/>
          <p:cNvSpPr>
            <a:spLocks noGrp="1"/>
          </p:cNvSpPr>
          <p:nvPr>
            <p:ph type="sldNum" sz="quarter" idx="12"/>
          </p:nvPr>
        </p:nvSpPr>
        <p:spPr/>
        <p:txBody>
          <a:bodyPr/>
          <a:lstStyle/>
          <a:p>
            <a:pPr>
              <a:defRPr/>
            </a:pPr>
            <a:fld id="{FBA1452D-F457-42BF-AD2C-D90F444A9A31}" type="slidenum">
              <a:rPr lang="fr-CA" smtClean="0">
                <a:latin typeface="Arial" charset="0"/>
              </a:rPr>
              <a:pPr>
                <a:defRPr/>
              </a:pPr>
              <a:t>4</a:t>
            </a:fld>
            <a:endParaRPr lang="fr-CA" dirty="0" smtClean="0">
              <a:latin typeface="Arial" charset="0"/>
            </a:endParaRPr>
          </a:p>
        </p:txBody>
      </p:sp>
      <p:grpSp>
        <p:nvGrpSpPr>
          <p:cNvPr id="3" name="Group 2"/>
          <p:cNvGrpSpPr>
            <a:grpSpLocks/>
          </p:cNvGrpSpPr>
          <p:nvPr/>
        </p:nvGrpSpPr>
        <p:grpSpPr bwMode="auto">
          <a:xfrm>
            <a:off x="-101104" y="58149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275530" y="1052513"/>
            <a:ext cx="8616950" cy="4680743"/>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40</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7655" name="ZoneTexte 20"/>
          <p:cNvSpPr txBox="1">
            <a:spLocks noChangeArrowheads="1"/>
          </p:cNvSpPr>
          <p:nvPr/>
        </p:nvSpPr>
        <p:spPr bwMode="auto">
          <a:xfrm>
            <a:off x="285750" y="-23"/>
            <a:ext cx="8929688" cy="1323439"/>
          </a:xfrm>
          <a:prstGeom prst="rect">
            <a:avLst/>
          </a:prstGeom>
          <a:noFill/>
          <a:ln w="9525">
            <a:noFill/>
            <a:miter lim="800000"/>
            <a:headEnd/>
            <a:tailEnd/>
          </a:ln>
        </p:spPr>
        <p:txBody>
          <a:bodyPr wrap="square">
            <a:spAutoFit/>
          </a:bodyPr>
          <a:lstStyle/>
          <a:p>
            <a:pPr algn="ctr"/>
            <a:r>
              <a:rPr lang="fr-FR" sz="3600" b="1" i="1" dirty="0" smtClean="0">
                <a:solidFill>
                  <a:srgbClr val="0000FF"/>
                </a:solidFill>
                <a:latin typeface="Franklin Gothic Demi" pitchFamily="34" charset="0"/>
              </a:rPr>
              <a:t>« </a:t>
            </a:r>
            <a:r>
              <a:rPr lang="fr-FR" sz="2400" b="1" i="1" dirty="0" smtClean="0">
                <a:solidFill>
                  <a:srgbClr val="0000FF"/>
                </a:solidFill>
                <a:latin typeface="Franklin Gothic Demi" pitchFamily="34" charset="0"/>
              </a:rPr>
              <a:t>VÉRIFICATION DE L’HYPOTHÈSE  (</a:t>
            </a:r>
            <a:r>
              <a:rPr lang="fr-FR" sz="2400" b="1" i="1" dirty="0" smtClean="0">
                <a:solidFill>
                  <a:srgbClr val="C00000"/>
                </a:solidFill>
                <a:latin typeface="Franklin Gothic Demi" pitchFamily="34" charset="0"/>
              </a:rPr>
              <a:t>H 2</a:t>
            </a:r>
            <a:r>
              <a:rPr lang="fr-FR" sz="2400" b="1" i="1" dirty="0" smtClean="0">
                <a:solidFill>
                  <a:srgbClr val="0000CC"/>
                </a:solidFill>
                <a:latin typeface="Franklin Gothic Demi" pitchFamily="34" charset="0"/>
              </a:rPr>
              <a:t>)</a:t>
            </a:r>
            <a:r>
              <a:rPr lang="fr-FR" sz="2400" b="1" i="1" dirty="0" smtClean="0">
                <a:solidFill>
                  <a:srgbClr val="0000FF"/>
                </a:solidFill>
                <a:latin typeface="Franklin Gothic Demi" pitchFamily="34" charset="0"/>
              </a:rPr>
              <a:t> »</a:t>
            </a:r>
            <a:endParaRPr lang="en-US" sz="2400" b="1" i="1" dirty="0" smtClean="0">
              <a:solidFill>
                <a:srgbClr val="0000FF"/>
              </a:solidFill>
              <a:latin typeface="Franklin Gothic Demi" pitchFamily="34" charset="0"/>
            </a:endParaRPr>
          </a:p>
          <a:p>
            <a:pPr algn="ctr"/>
            <a:r>
              <a:rPr lang="fr-FR" sz="2000" b="1" dirty="0" smtClean="0">
                <a:solidFill>
                  <a:srgbClr val="FF0000"/>
                </a:solidFill>
                <a:latin typeface="Franklin Gothic Demi" pitchFamily="34" charset="0"/>
              </a:rPr>
              <a:t>Analyse de la variance « ANOVA  à un facteur et MANOVA »</a:t>
            </a:r>
            <a:endParaRPr lang="fr-FR" sz="2000" dirty="0" smtClean="0"/>
          </a:p>
          <a:p>
            <a:pPr algn="ctr"/>
            <a:endParaRPr lang="en-US" sz="2400" b="1" i="1" dirty="0">
              <a:solidFill>
                <a:srgbClr val="FF0000"/>
              </a:solidFill>
              <a:latin typeface="Franklin Gothic Demi" pitchFamily="34" charset="0"/>
            </a:endParaRPr>
          </a:p>
        </p:txBody>
      </p:sp>
      <p:sp>
        <p:nvSpPr>
          <p:cNvPr id="27656" name="ZoneTexte 18"/>
          <p:cNvSpPr txBox="1">
            <a:spLocks noChangeArrowheads="1"/>
          </p:cNvSpPr>
          <p:nvPr/>
        </p:nvSpPr>
        <p:spPr bwMode="auto">
          <a:xfrm>
            <a:off x="537145" y="1594822"/>
            <a:ext cx="8715375" cy="4570482"/>
          </a:xfrm>
          <a:prstGeom prst="rect">
            <a:avLst/>
          </a:prstGeom>
          <a:noFill/>
          <a:ln w="9525">
            <a:noFill/>
            <a:miter lim="800000"/>
            <a:headEnd/>
            <a:tailEnd/>
          </a:ln>
        </p:spPr>
        <p:txBody>
          <a:bodyPr wrap="square">
            <a:spAutoFit/>
          </a:bodyPr>
          <a:lstStyle/>
          <a:p>
            <a:pPr marL="177800" indent="-177800" algn="just">
              <a:buClr>
                <a:srgbClr val="FF0000"/>
              </a:buClr>
              <a:buFont typeface="Wingdings" pitchFamily="2" charset="2"/>
              <a:buChar char="q"/>
            </a:pPr>
            <a:r>
              <a:rPr lang="fr-FR" sz="1600" b="1" dirty="0">
                <a:solidFill>
                  <a:srgbClr val="0000FF"/>
                </a:solidFill>
                <a:latin typeface="Cambria" pitchFamily="18" charset="0"/>
              </a:rPr>
              <a:t> </a:t>
            </a:r>
            <a:r>
              <a:rPr lang="fr-FR" sz="1600" b="1" dirty="0" smtClean="0">
                <a:solidFill>
                  <a:srgbClr val="0000FF"/>
                </a:solidFill>
                <a:latin typeface="Cambria" pitchFamily="18" charset="0"/>
              </a:rPr>
              <a:t>  Nature des variables dans cette hypothèse </a:t>
            </a:r>
          </a:p>
          <a:p>
            <a:endParaRPr lang="fr-FR" sz="1600" b="1" dirty="0" smtClean="0">
              <a:latin typeface="Cambria" pitchFamily="18" charset="0"/>
            </a:endParaRPr>
          </a:p>
          <a:p>
            <a:pPr marL="712788" indent="-357188" algn="just">
              <a:buClr>
                <a:srgbClr val="FF0000"/>
              </a:buClr>
              <a:buFont typeface="Wingdings" pitchFamily="2" charset="2"/>
              <a:buChar char="v"/>
            </a:pPr>
            <a:r>
              <a:rPr lang="fr-FR" sz="1400" b="1" dirty="0" smtClean="0">
                <a:latin typeface="Calibri" pitchFamily="34" charset="0"/>
              </a:rPr>
              <a:t>Variable </a:t>
            </a:r>
            <a:r>
              <a:rPr lang="fr-FR" sz="1400" b="1" dirty="0">
                <a:latin typeface="Calibri" pitchFamily="34" charset="0"/>
              </a:rPr>
              <a:t>dépendante </a:t>
            </a:r>
            <a:r>
              <a:rPr lang="fr-FR" sz="1400" b="1" dirty="0" smtClean="0">
                <a:latin typeface="Calibri" pitchFamily="34" charset="0"/>
              </a:rPr>
              <a:t>: performance « continue sur une échelle de </a:t>
            </a:r>
            <a:r>
              <a:rPr lang="fr-FR" sz="1400" b="1" dirty="0" err="1" smtClean="0">
                <a:latin typeface="Calibri" pitchFamily="34" charset="0"/>
              </a:rPr>
              <a:t>Likert</a:t>
            </a:r>
            <a:r>
              <a:rPr lang="fr-FR" sz="1400" b="1" dirty="0" smtClean="0">
                <a:latin typeface="Calibri" pitchFamily="34" charset="0"/>
              </a:rPr>
              <a:t> de 7 points »</a:t>
            </a:r>
            <a:endParaRPr lang="en-US" sz="1400" b="1" dirty="0">
              <a:latin typeface="Calibri" pitchFamily="34" charset="0"/>
            </a:endParaRPr>
          </a:p>
          <a:p>
            <a:pPr marL="712788" indent="-357188" algn="just">
              <a:buClr>
                <a:srgbClr val="FF0000"/>
              </a:buClr>
              <a:buFont typeface="Wingdings" pitchFamily="2" charset="2"/>
              <a:buChar char="v"/>
            </a:pPr>
            <a:endParaRPr lang="fr-FR" sz="1400" b="1" dirty="0" smtClean="0">
              <a:latin typeface="Calibri" pitchFamily="34" charset="0"/>
            </a:endParaRPr>
          </a:p>
          <a:p>
            <a:pPr marL="712788" indent="-357188" algn="just">
              <a:buClr>
                <a:srgbClr val="FF0000"/>
              </a:buClr>
              <a:buFont typeface="Wingdings" pitchFamily="2" charset="2"/>
              <a:buChar char="v"/>
            </a:pPr>
            <a:r>
              <a:rPr lang="fr-FR" sz="1400" b="1" dirty="0" smtClean="0">
                <a:latin typeface="Calibri" pitchFamily="34" charset="0"/>
              </a:rPr>
              <a:t>Vérification de l’hypothèse sera sur deux étapes: </a:t>
            </a:r>
          </a:p>
          <a:p>
            <a:pPr marL="712788" indent="-357188" algn="just">
              <a:buClr>
                <a:srgbClr val="FF0000"/>
              </a:buClr>
            </a:pPr>
            <a:endParaRPr lang="fr-FR" sz="1400" dirty="0" smtClean="0">
              <a:latin typeface="Calibri" pitchFamily="34" charset="0"/>
            </a:endParaRPr>
          </a:p>
          <a:p>
            <a:pPr marL="1258888" indent="-357188" algn="just">
              <a:buClr>
                <a:srgbClr val="FF0000"/>
              </a:buClr>
              <a:buFont typeface="+mj-lt"/>
              <a:buAutoNum type="arabicParenR"/>
            </a:pPr>
            <a:r>
              <a:rPr lang="fr-FR" sz="1400" dirty="0" smtClean="0">
                <a:latin typeface="Calibri" pitchFamily="34" charset="0"/>
              </a:rPr>
              <a:t>Analyse d’ANOVA à un seul facteur sur la performance agrégée;</a:t>
            </a:r>
          </a:p>
          <a:p>
            <a:pPr marL="1258888" indent="-357188" algn="just">
              <a:buClr>
                <a:srgbClr val="FF0000"/>
              </a:buClr>
              <a:buFont typeface="+mj-lt"/>
              <a:buAutoNum type="arabicParenR"/>
            </a:pPr>
            <a:r>
              <a:rPr lang="fr-FR" sz="1400" dirty="0" smtClean="0">
                <a:latin typeface="Calibri" pitchFamily="34" charset="0"/>
              </a:rPr>
              <a:t>Analyse de MANOVA sur la performance distribuée sur les 7 items.</a:t>
            </a:r>
          </a:p>
          <a:p>
            <a:pPr marL="712788" indent="-357188" algn="just">
              <a:buClr>
                <a:srgbClr val="FF0000"/>
              </a:buClr>
              <a:buFont typeface="Wingdings" pitchFamily="2" charset="2"/>
              <a:buChar char="v"/>
            </a:pPr>
            <a:endParaRPr lang="fr-FR" sz="1400" dirty="0" smtClean="0">
              <a:latin typeface="Calibri" pitchFamily="34" charset="0"/>
            </a:endParaRPr>
          </a:p>
          <a:p>
            <a:pPr marL="177800" indent="-177800" algn="just">
              <a:buClr>
                <a:srgbClr val="FF0000"/>
              </a:buClr>
              <a:buFont typeface="Wingdings" pitchFamily="2" charset="2"/>
              <a:buChar char="q"/>
            </a:pPr>
            <a:r>
              <a:rPr lang="fr-FR" sz="1600" b="1" dirty="0" smtClean="0">
                <a:solidFill>
                  <a:srgbClr val="0000FF"/>
                </a:solidFill>
                <a:latin typeface="Cambria" pitchFamily="18" charset="0"/>
              </a:rPr>
              <a:t>  Procédure d’ Analyse d’ANOVA à un facteur et de MANOVA</a:t>
            </a:r>
          </a:p>
          <a:p>
            <a:pPr marL="177800" indent="-177800" algn="just">
              <a:buClr>
                <a:srgbClr val="FF0000"/>
              </a:buClr>
            </a:pPr>
            <a:r>
              <a:rPr lang="fr-FR" sz="1600" b="1" dirty="0" smtClean="0">
                <a:latin typeface="Cambria" pitchFamily="18" charset="0"/>
              </a:rPr>
              <a:t> </a:t>
            </a:r>
          </a:p>
          <a:p>
            <a:pPr marL="712788" indent="-357188" algn="just">
              <a:buClr>
                <a:srgbClr val="FF0000"/>
              </a:buClr>
              <a:buFont typeface="Wingdings" pitchFamily="2" charset="2"/>
              <a:buChar char="v"/>
            </a:pPr>
            <a:r>
              <a:rPr lang="fr-FR" sz="1400" b="1" dirty="0" smtClean="0">
                <a:latin typeface="Calibri" pitchFamily="34" charset="0"/>
              </a:rPr>
              <a:t>Analyse sera sur les variables dépendantes du modèle sur nos deux groupes</a:t>
            </a:r>
          </a:p>
          <a:p>
            <a:pPr marL="712788" indent="-357188" algn="just">
              <a:buClr>
                <a:srgbClr val="FF0000"/>
              </a:buClr>
            </a:pPr>
            <a:endParaRPr lang="fr-FR" sz="1400" dirty="0" smtClean="0">
              <a:latin typeface="Calibri" pitchFamily="34" charset="0"/>
            </a:endParaRPr>
          </a:p>
          <a:p>
            <a:pPr marL="1081088" indent="-177800" algn="just">
              <a:buClr>
                <a:srgbClr val="FF0000"/>
              </a:buClr>
              <a:buFont typeface="Wingdings" pitchFamily="2" charset="2"/>
              <a:buChar char="ü"/>
            </a:pPr>
            <a:r>
              <a:rPr lang="fr-FR" sz="1400" dirty="0" smtClean="0">
                <a:latin typeface="Calibri" pitchFamily="34" charset="0"/>
              </a:rPr>
              <a:t>Groupe 1: PME non mises à niveau</a:t>
            </a:r>
          </a:p>
          <a:p>
            <a:pPr marL="1081088" indent="-177800" algn="just">
              <a:buClr>
                <a:srgbClr val="FF0000"/>
              </a:buClr>
              <a:buFont typeface="Wingdings" pitchFamily="2" charset="2"/>
              <a:buChar char="ü"/>
            </a:pPr>
            <a:r>
              <a:rPr lang="fr-FR" sz="1400" dirty="0" smtClean="0">
                <a:latin typeface="Calibri" pitchFamily="34" charset="0"/>
              </a:rPr>
              <a:t>Groupe 2: PME mises à niveau</a:t>
            </a:r>
          </a:p>
          <a:p>
            <a:pPr marL="1081088" indent="-177800" algn="just">
              <a:buClr>
                <a:srgbClr val="FF0000"/>
              </a:buClr>
            </a:pPr>
            <a:endParaRPr lang="fr-FR" sz="1400" dirty="0" smtClean="0">
              <a:latin typeface="Calibri" pitchFamily="34" charset="0"/>
            </a:endParaRPr>
          </a:p>
          <a:p>
            <a:pPr marL="712788" indent="-357188" algn="just">
              <a:buClr>
                <a:srgbClr val="FF0000"/>
              </a:buClr>
              <a:buFont typeface="Wingdings" pitchFamily="2" charset="2"/>
              <a:buChar char="v"/>
            </a:pPr>
            <a:r>
              <a:rPr lang="fr-FR" sz="1400" dirty="0" smtClean="0">
                <a:latin typeface="Calibri" pitchFamily="34" charset="0"/>
              </a:rPr>
              <a:t>Niveau de signification sur Logiciel SPSS, si </a:t>
            </a:r>
            <a:r>
              <a:rPr lang="fr-FR" sz="1400" dirty="0" err="1" smtClean="0">
                <a:latin typeface="Calibri" pitchFamily="34" charset="0"/>
              </a:rPr>
              <a:t>Sig</a:t>
            </a:r>
            <a:r>
              <a:rPr lang="fr-FR" sz="1400" dirty="0" smtClean="0">
                <a:latin typeface="Calibri" pitchFamily="34" charset="0"/>
              </a:rPr>
              <a:t> </a:t>
            </a:r>
            <a:r>
              <a:rPr lang="fr-CA" sz="1400" dirty="0" smtClean="0"/>
              <a:t>&lt; α : α = 0,05  → G1 ≠ G2 </a:t>
            </a:r>
            <a:r>
              <a:rPr lang="fr-CA" sz="1400" b="1" dirty="0" smtClean="0">
                <a:solidFill>
                  <a:srgbClr val="0000CC"/>
                </a:solidFill>
                <a:latin typeface="Cambria" pitchFamily="18" charset="0"/>
              </a:rPr>
              <a:t>( test t: résultat bilatéral) </a:t>
            </a:r>
            <a:endParaRPr lang="fr-CA" sz="1400" dirty="0" smtClean="0"/>
          </a:p>
          <a:p>
            <a:pPr marL="712788" lvl="0" indent="-357188" algn="just">
              <a:buClr>
                <a:srgbClr val="FF0000"/>
              </a:buClr>
              <a:buFont typeface="Wingdings" pitchFamily="2" charset="2"/>
              <a:buChar char="v"/>
            </a:pPr>
            <a:r>
              <a:rPr lang="fr-CA" sz="1400" dirty="0" smtClean="0"/>
              <a:t>SPSS donne des résultats de signification bilatéral, (G1 ≠ G2 , G1 &gt; G2  ou G1 &lt;G2 ) </a:t>
            </a:r>
          </a:p>
          <a:p>
            <a:pPr marL="712788" indent="-357188" algn="just">
              <a:buClr>
                <a:srgbClr val="FF0000"/>
              </a:buClr>
              <a:buFont typeface="Wingdings" pitchFamily="2" charset="2"/>
              <a:buChar char="v"/>
            </a:pPr>
            <a:r>
              <a:rPr lang="fr-CA" sz="1400" b="1" i="1" dirty="0" smtClean="0"/>
              <a:t>Nous cherchons des résultats unilatéraux ? (</a:t>
            </a:r>
            <a:r>
              <a:rPr lang="fr-CA" sz="1400" dirty="0" smtClean="0"/>
              <a:t>G1 &gt; G2  ou G1 &lt; G2) (</a:t>
            </a:r>
            <a:r>
              <a:rPr lang="fr-CA" sz="1400" b="1" dirty="0" smtClean="0"/>
              <a:t>comment faire?) </a:t>
            </a:r>
            <a:endParaRPr lang="fr-CA" sz="1400" b="1" i="1" dirty="0" smtClean="0"/>
          </a:p>
          <a:p>
            <a:pPr>
              <a:buClr>
                <a:srgbClr val="FF0000"/>
              </a:buClr>
            </a:pPr>
            <a:endParaRPr lang="en-US" sz="1700"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71438" y="1052513"/>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41</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7655" name="ZoneTexte 20"/>
          <p:cNvSpPr txBox="1">
            <a:spLocks noChangeArrowheads="1"/>
          </p:cNvSpPr>
          <p:nvPr/>
        </p:nvSpPr>
        <p:spPr bwMode="auto">
          <a:xfrm>
            <a:off x="285750" y="-24"/>
            <a:ext cx="8929688" cy="1569660"/>
          </a:xfrm>
          <a:prstGeom prst="rect">
            <a:avLst/>
          </a:prstGeom>
          <a:noFill/>
          <a:ln w="9525">
            <a:noFill/>
            <a:miter lim="800000"/>
            <a:headEnd/>
            <a:tailEnd/>
          </a:ln>
        </p:spPr>
        <p:txBody>
          <a:bodyPr>
            <a:spAutoFit/>
          </a:bodyPr>
          <a:lstStyle/>
          <a:p>
            <a:pPr algn="ctr"/>
            <a:r>
              <a:rPr lang="fr-FR" sz="2400" b="1" i="1" dirty="0" smtClean="0">
                <a:solidFill>
                  <a:srgbClr val="0000FF"/>
                </a:solidFill>
                <a:latin typeface="Franklin Gothic Demi" pitchFamily="34" charset="0"/>
              </a:rPr>
              <a:t>« VÉRIFICATION DE L’HYPOTHÈSE (</a:t>
            </a:r>
            <a:r>
              <a:rPr lang="fr-FR" sz="2400" b="1" i="1" dirty="0" smtClean="0">
                <a:solidFill>
                  <a:srgbClr val="C00000"/>
                </a:solidFill>
                <a:latin typeface="Franklin Gothic Demi" pitchFamily="34" charset="0"/>
              </a:rPr>
              <a:t>H2</a:t>
            </a:r>
            <a:r>
              <a:rPr lang="fr-FR" sz="2400" b="1" i="1" dirty="0" smtClean="0">
                <a:solidFill>
                  <a:srgbClr val="0000FF"/>
                </a:solidFill>
                <a:latin typeface="Franklin Gothic Demi" pitchFamily="34" charset="0"/>
              </a:rPr>
              <a:t>) »</a:t>
            </a:r>
            <a:endParaRPr lang="en-US" sz="2400" b="1" i="1" dirty="0" smtClean="0">
              <a:solidFill>
                <a:srgbClr val="0000FF"/>
              </a:solidFill>
              <a:latin typeface="Franklin Gothic Demi" pitchFamily="34" charset="0"/>
            </a:endParaRPr>
          </a:p>
          <a:p>
            <a:pPr algn="ctr"/>
            <a:r>
              <a:rPr lang="fr-FR" sz="2400" b="1" dirty="0" smtClean="0">
                <a:solidFill>
                  <a:srgbClr val="FF0000"/>
                </a:solidFill>
                <a:latin typeface="Franklin Gothic Demi" pitchFamily="34" charset="0"/>
              </a:rPr>
              <a:t>Test ANOVA à un facteur</a:t>
            </a:r>
            <a:endParaRPr lang="fr-FR" sz="2400" dirty="0" smtClean="0"/>
          </a:p>
          <a:p>
            <a:pPr algn="ctr"/>
            <a:r>
              <a:rPr lang="fr-FR" sz="2400" b="1" i="1" dirty="0" smtClean="0">
                <a:solidFill>
                  <a:srgbClr val="0000FF"/>
                </a:solidFill>
                <a:latin typeface="Franklin Gothic Demi" pitchFamily="34" charset="0"/>
              </a:rPr>
              <a:t>Étape 1 : Performance agrégée </a:t>
            </a:r>
            <a:r>
              <a:rPr lang="fr-CA" sz="2000" b="1" i="1" dirty="0" smtClean="0">
                <a:solidFill>
                  <a:srgbClr val="0000FF"/>
                </a:solidFill>
                <a:latin typeface="Franklin Gothic Demi" pitchFamily="34" charset="0"/>
              </a:rPr>
              <a:t>(Moyenne des 7 items)</a:t>
            </a:r>
            <a:r>
              <a:rPr lang="fr-FR" sz="2000" b="1" i="1" dirty="0" smtClean="0">
                <a:solidFill>
                  <a:srgbClr val="0000FF"/>
                </a:solidFill>
                <a:latin typeface="Franklin Gothic Demi" pitchFamily="34" charset="0"/>
              </a:rPr>
              <a:t> </a:t>
            </a:r>
            <a:endParaRPr lang="en-US" sz="2000" b="1" i="1" dirty="0" smtClean="0">
              <a:solidFill>
                <a:srgbClr val="0000FF"/>
              </a:solidFill>
              <a:latin typeface="Franklin Gothic Demi" pitchFamily="34" charset="0"/>
            </a:endParaRPr>
          </a:p>
          <a:p>
            <a:pPr algn="ctr"/>
            <a:endParaRPr lang="en-US" sz="2400" b="1" i="1" dirty="0">
              <a:solidFill>
                <a:srgbClr val="FF0000"/>
              </a:solidFill>
              <a:latin typeface="Franklin Gothic Demi" pitchFamily="34" charset="0"/>
            </a:endParaRPr>
          </a:p>
        </p:txBody>
      </p:sp>
      <p:sp>
        <p:nvSpPr>
          <p:cNvPr id="28" name="ZoneTexte 27"/>
          <p:cNvSpPr txBox="1"/>
          <p:nvPr/>
        </p:nvSpPr>
        <p:spPr>
          <a:xfrm>
            <a:off x="1331640" y="6237312"/>
            <a:ext cx="6264696" cy="369332"/>
          </a:xfrm>
          <a:prstGeom prst="rect">
            <a:avLst/>
          </a:prstGeom>
          <a:noFill/>
        </p:spPr>
        <p:txBody>
          <a:bodyPr wrap="square" rtlCol="0">
            <a:spAutoFit/>
          </a:bodyPr>
          <a:lstStyle/>
          <a:p>
            <a:r>
              <a:rPr lang="fr-CA" b="1" i="1" dirty="0" smtClean="0">
                <a:solidFill>
                  <a:srgbClr val="0000FF"/>
                </a:solidFill>
                <a:latin typeface="Franklin Gothic Demi" pitchFamily="34" charset="0"/>
              </a:rPr>
              <a:t>Résultats du test F pour la vérification de l’hypothèse H2</a:t>
            </a:r>
          </a:p>
        </p:txBody>
      </p:sp>
      <p:graphicFrame>
        <p:nvGraphicFramePr>
          <p:cNvPr id="445443" name="Object 3"/>
          <p:cNvGraphicFramePr>
            <a:graphicFrameLocks noChangeAspect="1"/>
          </p:cNvGraphicFramePr>
          <p:nvPr/>
        </p:nvGraphicFramePr>
        <p:xfrm>
          <a:off x="-68263" y="1419225"/>
          <a:ext cx="8885238" cy="2389188"/>
        </p:xfrm>
        <a:graphic>
          <a:graphicData uri="http://schemas.openxmlformats.org/presentationml/2006/ole">
            <p:oleObj spid="_x0000_s445443" name="Document" r:id="rId10" imgW="10536898" imgH="2832532" progId="Word.Document.12">
              <p:embed/>
            </p:oleObj>
          </a:graphicData>
        </a:graphic>
      </p:graphicFrame>
      <p:pic>
        <p:nvPicPr>
          <p:cNvPr id="22" name="Image 21"/>
          <p:cNvPicPr/>
          <p:nvPr/>
        </p:nvPicPr>
        <p:blipFill>
          <a:blip r:embed="rId11"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123728" y="3789040"/>
            <a:ext cx="4896544" cy="2448272"/>
          </a:xfrm>
          <a:prstGeom prst="rect">
            <a:avLst/>
          </a:prstGeom>
        </p:spPr>
      </p:pic>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71438" y="908720"/>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42</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7655" name="ZoneTexte 20"/>
          <p:cNvSpPr txBox="1">
            <a:spLocks noChangeArrowheads="1"/>
          </p:cNvSpPr>
          <p:nvPr/>
        </p:nvSpPr>
        <p:spPr bwMode="auto">
          <a:xfrm>
            <a:off x="285750" y="-24"/>
            <a:ext cx="8929688" cy="1384995"/>
          </a:xfrm>
          <a:prstGeom prst="rect">
            <a:avLst/>
          </a:prstGeom>
          <a:noFill/>
          <a:ln w="9525">
            <a:noFill/>
            <a:miter lim="800000"/>
            <a:headEnd/>
            <a:tailEnd/>
          </a:ln>
        </p:spPr>
        <p:txBody>
          <a:bodyPr>
            <a:spAutoFit/>
          </a:bodyPr>
          <a:lstStyle/>
          <a:p>
            <a:pPr algn="ctr"/>
            <a:r>
              <a:rPr lang="fr-FR" sz="2000" b="1" i="1" dirty="0" smtClean="0">
                <a:solidFill>
                  <a:srgbClr val="0000FF"/>
                </a:solidFill>
                <a:latin typeface="Franklin Gothic Demi" pitchFamily="34" charset="0"/>
              </a:rPr>
              <a:t>« VÉRIFICATION DE L’HYPOTHÈSE (</a:t>
            </a:r>
            <a:r>
              <a:rPr lang="fr-FR" sz="2000" b="1" i="1" dirty="0" smtClean="0">
                <a:solidFill>
                  <a:srgbClr val="C00000"/>
                </a:solidFill>
                <a:latin typeface="Franklin Gothic Demi" pitchFamily="34" charset="0"/>
              </a:rPr>
              <a:t>H2</a:t>
            </a:r>
            <a:r>
              <a:rPr lang="fr-FR" sz="2000" b="1" i="1" dirty="0" smtClean="0">
                <a:solidFill>
                  <a:srgbClr val="0000FF"/>
                </a:solidFill>
                <a:latin typeface="Franklin Gothic Demi" pitchFamily="34" charset="0"/>
              </a:rPr>
              <a:t>) »</a:t>
            </a:r>
            <a:endParaRPr lang="en-US" sz="2000" b="1" i="1" dirty="0" smtClean="0">
              <a:solidFill>
                <a:srgbClr val="0000FF"/>
              </a:solidFill>
              <a:latin typeface="Franklin Gothic Demi" pitchFamily="34" charset="0"/>
            </a:endParaRPr>
          </a:p>
          <a:p>
            <a:pPr algn="ctr"/>
            <a:r>
              <a:rPr lang="fr-FR" sz="2000" b="1" dirty="0" smtClean="0">
                <a:solidFill>
                  <a:srgbClr val="FF0000"/>
                </a:solidFill>
                <a:latin typeface="Franklin Gothic Demi" pitchFamily="34" charset="0"/>
              </a:rPr>
              <a:t>Test MANOVA </a:t>
            </a:r>
            <a:endParaRPr lang="fr-FR" sz="2000" dirty="0" smtClean="0"/>
          </a:p>
          <a:p>
            <a:pPr algn="ctr"/>
            <a:r>
              <a:rPr lang="fr-FR" sz="2000" b="1" i="1" dirty="0" smtClean="0">
                <a:solidFill>
                  <a:srgbClr val="0000FF"/>
                </a:solidFill>
                <a:latin typeface="Franklin Gothic Demi" pitchFamily="34" charset="0"/>
              </a:rPr>
              <a:t>Étape 2 : Performance distribuée sur 7 items</a:t>
            </a:r>
            <a:endParaRPr lang="en-US" sz="2000" b="1" i="1" dirty="0" smtClean="0">
              <a:solidFill>
                <a:srgbClr val="0000FF"/>
              </a:solidFill>
              <a:latin typeface="Franklin Gothic Demi" pitchFamily="34" charset="0"/>
            </a:endParaRPr>
          </a:p>
          <a:p>
            <a:pPr algn="ctr"/>
            <a:endParaRPr lang="en-US" sz="2400" b="1" i="1" dirty="0">
              <a:solidFill>
                <a:srgbClr val="FF0000"/>
              </a:solidFill>
              <a:latin typeface="Franklin Gothic Demi" pitchFamily="34" charset="0"/>
            </a:endParaRPr>
          </a:p>
        </p:txBody>
      </p:sp>
      <p:sp>
        <p:nvSpPr>
          <p:cNvPr id="27" name="ZoneTexte 26"/>
          <p:cNvSpPr txBox="1"/>
          <p:nvPr/>
        </p:nvSpPr>
        <p:spPr>
          <a:xfrm>
            <a:off x="3059832" y="5949280"/>
            <a:ext cx="3528392" cy="307777"/>
          </a:xfrm>
          <a:prstGeom prst="rect">
            <a:avLst/>
          </a:prstGeom>
          <a:noFill/>
        </p:spPr>
        <p:txBody>
          <a:bodyPr wrap="square" rtlCol="0">
            <a:spAutoFit/>
          </a:bodyPr>
          <a:lstStyle/>
          <a:p>
            <a:r>
              <a:rPr lang="fr-CA" sz="1400" b="1" dirty="0" smtClean="0">
                <a:solidFill>
                  <a:srgbClr val="0000FF"/>
                </a:solidFill>
              </a:rPr>
              <a:t>S:</a:t>
            </a:r>
            <a:r>
              <a:rPr lang="fr-CA" sz="1400" b="1" dirty="0" smtClean="0"/>
              <a:t> Significatif    ///    </a:t>
            </a:r>
            <a:r>
              <a:rPr lang="fr-CA" sz="1400" b="1" dirty="0" smtClean="0">
                <a:solidFill>
                  <a:srgbClr val="FF0000"/>
                </a:solidFill>
              </a:rPr>
              <a:t>NS</a:t>
            </a:r>
            <a:r>
              <a:rPr lang="fr-CA" sz="1400" b="1" dirty="0" smtClean="0"/>
              <a:t>: Non Significatif</a:t>
            </a:r>
          </a:p>
        </p:txBody>
      </p:sp>
      <p:sp>
        <p:nvSpPr>
          <p:cNvPr id="28" name="ZoneTexte 27"/>
          <p:cNvSpPr txBox="1"/>
          <p:nvPr/>
        </p:nvSpPr>
        <p:spPr>
          <a:xfrm>
            <a:off x="1691680" y="6237312"/>
            <a:ext cx="5832648" cy="369332"/>
          </a:xfrm>
          <a:prstGeom prst="rect">
            <a:avLst/>
          </a:prstGeom>
          <a:noFill/>
        </p:spPr>
        <p:txBody>
          <a:bodyPr wrap="square" rtlCol="0">
            <a:spAutoFit/>
          </a:bodyPr>
          <a:lstStyle/>
          <a:p>
            <a:r>
              <a:rPr lang="fr-CA" b="1" i="1" dirty="0" smtClean="0">
                <a:solidFill>
                  <a:srgbClr val="0000FF"/>
                </a:solidFill>
                <a:latin typeface="Franklin Gothic Demi" pitchFamily="34" charset="0"/>
              </a:rPr>
              <a:t>Résultat du test F pour la vérification de l’hypothèse H2</a:t>
            </a:r>
          </a:p>
        </p:txBody>
      </p:sp>
      <p:graphicFrame>
        <p:nvGraphicFramePr>
          <p:cNvPr id="404490" name="Object 10"/>
          <p:cNvGraphicFramePr>
            <a:graphicFrameLocks noChangeAspect="1"/>
          </p:cNvGraphicFramePr>
          <p:nvPr/>
        </p:nvGraphicFramePr>
        <p:xfrm>
          <a:off x="900113" y="1201739"/>
          <a:ext cx="9021762" cy="4747541"/>
        </p:xfrm>
        <a:graphic>
          <a:graphicData uri="http://schemas.openxmlformats.org/presentationml/2006/ole">
            <p:oleObj spid="_x0000_s404490" name="Document" r:id="rId10" imgW="10517780" imgH="6446861"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71438" y="1052513"/>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43</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7655" name="ZoneTexte 20"/>
          <p:cNvSpPr txBox="1">
            <a:spLocks noChangeArrowheads="1"/>
          </p:cNvSpPr>
          <p:nvPr/>
        </p:nvSpPr>
        <p:spPr bwMode="auto">
          <a:xfrm>
            <a:off x="285750" y="0"/>
            <a:ext cx="8929688" cy="1384972"/>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000" b="1" i="1" dirty="0" smtClean="0">
                <a:solidFill>
                  <a:srgbClr val="C00000"/>
                </a:solidFill>
                <a:latin typeface="Franklin Gothic Demi" pitchFamily="34" charset="0"/>
              </a:rPr>
              <a:t>H2</a:t>
            </a:r>
            <a:r>
              <a:rPr lang="fr-FR" sz="2000" b="1" i="1" dirty="0" smtClean="0">
                <a:solidFill>
                  <a:srgbClr val="0000FF"/>
                </a:solidFill>
                <a:latin typeface="Franklin Gothic Demi" pitchFamily="34" charset="0"/>
              </a:rPr>
              <a:t>) »</a:t>
            </a:r>
            <a:endParaRPr lang="en-US" sz="2000" b="1" i="1" dirty="0" smtClean="0">
              <a:solidFill>
                <a:srgbClr val="0000FF"/>
              </a:solidFill>
              <a:latin typeface="Franklin Gothic Demi" pitchFamily="34" charset="0"/>
            </a:endParaRPr>
          </a:p>
          <a:p>
            <a:pPr algn="ctr"/>
            <a:r>
              <a:rPr lang="fr-FR" sz="2000" b="1" dirty="0" smtClean="0">
                <a:solidFill>
                  <a:srgbClr val="FF0000"/>
                </a:solidFill>
                <a:latin typeface="Franklin Gothic Demi" pitchFamily="34" charset="0"/>
              </a:rPr>
              <a:t>Test MANOVA </a:t>
            </a:r>
            <a:endParaRPr lang="fr-FR" sz="2000" dirty="0" smtClean="0"/>
          </a:p>
          <a:p>
            <a:pPr algn="ctr"/>
            <a:r>
              <a:rPr lang="fr-FR" sz="2000" b="1" i="1" dirty="0" smtClean="0">
                <a:solidFill>
                  <a:srgbClr val="0000FF"/>
                </a:solidFill>
                <a:latin typeface="Franklin Gothic Demi" pitchFamily="34" charset="0"/>
              </a:rPr>
              <a:t>Étape 2 : Performance distribuée sur 7 items</a:t>
            </a:r>
            <a:endParaRPr lang="en-US" sz="2000" b="1" i="1" dirty="0" smtClean="0">
              <a:solidFill>
                <a:srgbClr val="0000FF"/>
              </a:solidFill>
              <a:latin typeface="Franklin Gothic Demi" pitchFamily="34" charset="0"/>
            </a:endParaRPr>
          </a:p>
          <a:p>
            <a:pPr algn="ctr"/>
            <a:endParaRPr lang="en-US" sz="2400" b="1" i="1" dirty="0">
              <a:solidFill>
                <a:srgbClr val="FF0000"/>
              </a:solidFill>
              <a:latin typeface="Franklin Gothic Demi" pitchFamily="34" charset="0"/>
            </a:endParaRPr>
          </a:p>
        </p:txBody>
      </p:sp>
      <p:pic>
        <p:nvPicPr>
          <p:cNvPr id="400391" name="Picture 7"/>
          <p:cNvPicPr>
            <a:picLocks noChangeAspect="1" noChangeArrowheads="1"/>
          </p:cNvPicPr>
          <p:nvPr/>
        </p:nvPicPr>
        <p:blipFill>
          <a:blip r:embed="rId9" cstate="print"/>
          <a:srcRect/>
          <a:stretch>
            <a:fillRect/>
          </a:stretch>
        </p:blipFill>
        <p:spPr bwMode="auto">
          <a:xfrm>
            <a:off x="728663" y="1340768"/>
            <a:ext cx="8019801" cy="4392488"/>
          </a:xfrm>
          <a:prstGeom prst="rect">
            <a:avLst/>
          </a:prstGeom>
          <a:noFill/>
          <a:ln w="9525">
            <a:noFill/>
            <a:miter lim="800000"/>
            <a:headEnd/>
            <a:tailEnd/>
          </a:ln>
        </p:spPr>
      </p:pic>
      <p:sp>
        <p:nvSpPr>
          <p:cNvPr id="21" name="ZoneTexte 20"/>
          <p:cNvSpPr txBox="1"/>
          <p:nvPr/>
        </p:nvSpPr>
        <p:spPr>
          <a:xfrm>
            <a:off x="827584" y="6011996"/>
            <a:ext cx="7992888" cy="369332"/>
          </a:xfrm>
          <a:prstGeom prst="rect">
            <a:avLst/>
          </a:prstGeom>
          <a:noFill/>
        </p:spPr>
        <p:txBody>
          <a:bodyPr wrap="square" rtlCol="0">
            <a:spAutoFit/>
          </a:bodyPr>
          <a:lstStyle/>
          <a:p>
            <a:r>
              <a:rPr lang="fr-CA" b="1" i="1" dirty="0" smtClean="0">
                <a:solidFill>
                  <a:srgbClr val="0000FF"/>
                </a:solidFill>
                <a:latin typeface="Franklin Gothic Demi" pitchFamily="34" charset="0"/>
              </a:rPr>
              <a:t>Représentation graphique des moyennes de la performance des deux groupes </a:t>
            </a: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44</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1" name="Rectangle 20"/>
          <p:cNvSpPr/>
          <p:nvPr/>
        </p:nvSpPr>
        <p:spPr>
          <a:xfrm>
            <a:off x="1115616" y="1268760"/>
            <a:ext cx="7416824" cy="461665"/>
          </a:xfrm>
          <a:prstGeom prst="rect">
            <a:avLst/>
          </a:prstGeom>
        </p:spPr>
        <p:txBody>
          <a:bodyPr wrap="square">
            <a:spAutoFit/>
          </a:bodyPr>
          <a:lstStyle/>
          <a:p>
            <a:pPr marL="514350" lvl="0" indent="-514350" algn="ctr" eaLnBrk="0" hangingPunct="0">
              <a:buClr>
                <a:srgbClr val="FF0000"/>
              </a:buClr>
              <a:defRPr/>
            </a:pPr>
            <a:r>
              <a:rPr lang="fr-CA" sz="2400" b="1" i="1" dirty="0" smtClean="0">
                <a:solidFill>
                  <a:srgbClr val="FF0000"/>
                </a:solidFill>
                <a:latin typeface="Franklin Gothic Demi" pitchFamily="34" charset="0"/>
              </a:rPr>
              <a:t>Récapitulatif de la vérification des hypothèses 1 et 2</a:t>
            </a:r>
            <a:endParaRPr lang="fr-FR" sz="2400" b="1" i="1" dirty="0" smtClean="0">
              <a:solidFill>
                <a:srgbClr val="FF0000"/>
              </a:solidFill>
              <a:latin typeface="Franklin Gothic Demi" pitchFamily="34" charset="0"/>
            </a:endParaRPr>
          </a:p>
        </p:txBody>
      </p:sp>
      <p:sp>
        <p:nvSpPr>
          <p:cNvPr id="20" name="ZoneTexte 19"/>
          <p:cNvSpPr txBox="1"/>
          <p:nvPr/>
        </p:nvSpPr>
        <p:spPr>
          <a:xfrm>
            <a:off x="755576" y="2070134"/>
            <a:ext cx="8136904" cy="3447098"/>
          </a:xfrm>
          <a:prstGeom prst="rect">
            <a:avLst/>
          </a:prstGeom>
          <a:noFill/>
        </p:spPr>
        <p:txBody>
          <a:bodyPr wrap="square" rtlCol="0">
            <a:spAutoFit/>
          </a:bodyPr>
          <a:lstStyle/>
          <a:p>
            <a:pPr marL="450850" indent="-450850" algn="just">
              <a:buClr>
                <a:srgbClr val="FF0000"/>
              </a:buClr>
              <a:buFont typeface="Wingdings" pitchFamily="2" charset="2"/>
              <a:buChar char="q"/>
            </a:pPr>
            <a:r>
              <a:rPr lang="fr-CA" sz="2000" b="1" dirty="0" smtClean="0">
                <a:latin typeface="Cambria" pitchFamily="18" charset="0"/>
              </a:rPr>
              <a:t>Hypothèses 1 et 2 sont complètement supportées.</a:t>
            </a:r>
          </a:p>
          <a:p>
            <a:pPr marL="450850" indent="-450850" algn="just">
              <a:buClr>
                <a:srgbClr val="FF0000"/>
              </a:buClr>
            </a:pPr>
            <a:endParaRPr lang="fr-CA" sz="2000" b="1" dirty="0" smtClean="0">
              <a:latin typeface="Cambria" pitchFamily="18" charset="0"/>
            </a:endParaRPr>
          </a:p>
          <a:p>
            <a:pPr marL="450850" indent="-450850" algn="just">
              <a:buClr>
                <a:srgbClr val="FF0000"/>
              </a:buClr>
              <a:buFont typeface="Wingdings" pitchFamily="2" charset="2"/>
              <a:buChar char="q"/>
            </a:pPr>
            <a:r>
              <a:rPr lang="fr-CA" sz="2000" b="1" dirty="0" smtClean="0">
                <a:latin typeface="Cambria" pitchFamily="18" charset="0"/>
              </a:rPr>
              <a:t>Le programme de mise à niveau améliore la performance de la PME algérienne.</a:t>
            </a:r>
          </a:p>
          <a:p>
            <a:pPr marL="450850" indent="-450850" algn="just">
              <a:buClr>
                <a:srgbClr val="FF0000"/>
              </a:buClr>
              <a:buFont typeface="Wingdings" pitchFamily="2" charset="2"/>
              <a:buChar char="q"/>
            </a:pPr>
            <a:endParaRPr lang="fr-CA" sz="2000" b="1" dirty="0" smtClean="0">
              <a:latin typeface="Cambria" pitchFamily="18" charset="0"/>
            </a:endParaRPr>
          </a:p>
          <a:p>
            <a:pPr marL="450850" indent="-450850" algn="just">
              <a:buClr>
                <a:srgbClr val="FF0000"/>
              </a:buClr>
              <a:buFont typeface="Wingdings" pitchFamily="2" charset="2"/>
              <a:buChar char="q"/>
            </a:pPr>
            <a:r>
              <a:rPr lang="fr-CA" sz="2000" b="1" dirty="0" smtClean="0">
                <a:latin typeface="Cambria" pitchFamily="18" charset="0"/>
              </a:rPr>
              <a:t>Les PME algériennes mises à niveau sont plus performantes que celles qui ne sont pas mises à niveau.</a:t>
            </a:r>
          </a:p>
          <a:p>
            <a:pPr marL="450850" indent="-450850" algn="just">
              <a:buClr>
                <a:srgbClr val="FF0000"/>
              </a:buClr>
              <a:buFont typeface="Wingdings" pitchFamily="2" charset="2"/>
              <a:buChar char="q"/>
            </a:pPr>
            <a:endParaRPr lang="fr-CA" sz="2000" b="1" dirty="0" smtClean="0">
              <a:latin typeface="Cambria" pitchFamily="18" charset="0"/>
            </a:endParaRPr>
          </a:p>
          <a:p>
            <a:pPr marL="450850" indent="-450850" algn="just">
              <a:buClr>
                <a:srgbClr val="FF0000"/>
              </a:buClr>
              <a:buFont typeface="Wingdings" pitchFamily="2" charset="2"/>
              <a:buChar char="q"/>
            </a:pPr>
            <a:r>
              <a:rPr lang="fr-CA" sz="2000" b="1" dirty="0" smtClean="0">
                <a:latin typeface="Cambria" pitchFamily="18" charset="0"/>
              </a:rPr>
              <a:t>La limite, l’analyse est fait uniquement sur la variable dépendante de notre modèle, pour la vérification de H2. </a:t>
            </a:r>
          </a:p>
          <a:p>
            <a:pPr>
              <a:buFont typeface="Wingdings" pitchFamily="2" charset="2"/>
              <a:buChar char="v"/>
            </a:pPr>
            <a:endParaRPr lang="fr-CA" dirty="0"/>
          </a:p>
        </p:txBody>
      </p:sp>
      <p:sp>
        <p:nvSpPr>
          <p:cNvPr id="19" name="ZoneTexte 20"/>
          <p:cNvSpPr txBox="1">
            <a:spLocks noChangeArrowheads="1"/>
          </p:cNvSpPr>
          <p:nvPr/>
        </p:nvSpPr>
        <p:spPr bwMode="auto">
          <a:xfrm>
            <a:off x="357188" y="159023"/>
            <a:ext cx="8786812" cy="461665"/>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DES HYPOTHÈSES </a:t>
            </a:r>
            <a:r>
              <a:rPr lang="fr-FR" sz="2400" b="1" i="1" dirty="0" smtClean="0">
                <a:solidFill>
                  <a:srgbClr val="0000FF"/>
                </a:solidFill>
                <a:latin typeface="Franklin Gothic Demi" pitchFamily="34" charset="0"/>
              </a:rPr>
              <a:t>( </a:t>
            </a:r>
            <a:r>
              <a:rPr lang="fr-FR" sz="2400" b="1" i="1" dirty="0" smtClean="0">
                <a:solidFill>
                  <a:srgbClr val="C00000"/>
                </a:solidFill>
                <a:latin typeface="Franklin Gothic Demi" pitchFamily="34" charset="0"/>
              </a:rPr>
              <a:t>H1 et H2</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en-US" b="1" dirty="0">
              <a:solidFill>
                <a:srgbClr val="0308E7"/>
              </a:solidFill>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980728"/>
            <a:ext cx="7772400" cy="1152128"/>
          </a:xfrm>
        </p:spPr>
        <p:txBody>
          <a:bodyPr/>
          <a:lstStyle/>
          <a:p>
            <a:r>
              <a:rPr lang="fr-CA" b="1" dirty="0" smtClean="0">
                <a:solidFill>
                  <a:srgbClr val="0000FF"/>
                </a:solidFill>
                <a:latin typeface="Algerian" pitchFamily="82" charset="0"/>
              </a:rPr>
              <a:t/>
            </a:r>
            <a:br>
              <a:rPr lang="fr-CA" b="1" dirty="0" smtClean="0">
                <a:solidFill>
                  <a:srgbClr val="0000FF"/>
                </a:solidFill>
                <a:latin typeface="Algerian" pitchFamily="82" charset="0"/>
              </a:rPr>
            </a:br>
            <a:r>
              <a:rPr lang="fr-CA" b="1" dirty="0" smtClean="0">
                <a:solidFill>
                  <a:srgbClr val="C00000"/>
                </a:solidFill>
                <a:latin typeface="Algerian" pitchFamily="82" charset="0"/>
              </a:rPr>
              <a:t>Vérification de l’Hypothèse 3</a:t>
            </a:r>
            <a:br>
              <a:rPr lang="fr-CA" b="1" dirty="0" smtClean="0">
                <a:solidFill>
                  <a:srgbClr val="C00000"/>
                </a:solidFill>
                <a:latin typeface="Algerian" pitchFamily="82" charset="0"/>
              </a:rPr>
            </a:br>
            <a:endParaRPr lang="fr-CA" b="1" dirty="0">
              <a:solidFill>
                <a:srgbClr val="C00000"/>
              </a:solidFill>
              <a:latin typeface="Algerian" pitchFamily="82" charset="0"/>
            </a:endParaRPr>
          </a:p>
        </p:txBody>
      </p:sp>
      <p:sp>
        <p:nvSpPr>
          <p:cNvPr id="3" name="ZoneTexte 2"/>
          <p:cNvSpPr txBox="1"/>
          <p:nvPr/>
        </p:nvSpPr>
        <p:spPr>
          <a:xfrm>
            <a:off x="611560" y="3126447"/>
            <a:ext cx="8208912" cy="1815882"/>
          </a:xfrm>
          <a:prstGeom prst="rect">
            <a:avLst/>
          </a:prstGeom>
          <a:noFill/>
        </p:spPr>
        <p:txBody>
          <a:bodyPr wrap="square" rtlCol="0">
            <a:spAutoFit/>
          </a:bodyPr>
          <a:lstStyle/>
          <a:p>
            <a:pPr marL="450850" indent="-439738" algn="ctr">
              <a:tabLst>
                <a:tab pos="534988" algn="l"/>
              </a:tabLst>
            </a:pPr>
            <a:r>
              <a:rPr lang="fr-CA" sz="2800" b="1" dirty="0" smtClean="0">
                <a:latin typeface="Cambria" pitchFamily="18" charset="0"/>
              </a:rPr>
              <a:t>Le </a:t>
            </a:r>
            <a:r>
              <a:rPr lang="fr-CA" sz="2800" b="1" dirty="0" smtClean="0">
                <a:solidFill>
                  <a:srgbClr val="FF0000"/>
                </a:solidFill>
                <a:latin typeface="Cambria" pitchFamily="18" charset="0"/>
              </a:rPr>
              <a:t>programme de mise à niveau</a:t>
            </a:r>
            <a:r>
              <a:rPr lang="fr-CA" sz="2800" b="1" dirty="0" smtClean="0">
                <a:latin typeface="Cambria" pitchFamily="18" charset="0"/>
              </a:rPr>
              <a:t>, présenté dans les variables de ressources matérielles et de ressources immatérielles, a un </a:t>
            </a:r>
            <a:r>
              <a:rPr lang="fr-CA" sz="2800" b="1" dirty="0" smtClean="0">
                <a:solidFill>
                  <a:srgbClr val="FF0000"/>
                </a:solidFill>
                <a:latin typeface="Cambria" pitchFamily="18" charset="0"/>
              </a:rPr>
              <a:t>effet</a:t>
            </a:r>
            <a:r>
              <a:rPr lang="fr-CA" sz="2800" b="1" dirty="0" smtClean="0">
                <a:latin typeface="Cambria" pitchFamily="18" charset="0"/>
              </a:rPr>
              <a:t> </a:t>
            </a:r>
            <a:r>
              <a:rPr lang="fr-CA" sz="2800" b="1" u="sng" dirty="0" smtClean="0">
                <a:solidFill>
                  <a:srgbClr val="FF0000"/>
                </a:solidFill>
                <a:latin typeface="Cambria" pitchFamily="18" charset="0"/>
              </a:rPr>
              <a:t>positif</a:t>
            </a:r>
            <a:r>
              <a:rPr lang="fr-CA" sz="2800" b="1" dirty="0" smtClean="0">
                <a:latin typeface="Cambria" pitchFamily="18" charset="0"/>
              </a:rPr>
              <a:t> sur la </a:t>
            </a:r>
            <a:r>
              <a:rPr lang="fr-CA" sz="2800" b="1" dirty="0" smtClean="0">
                <a:solidFill>
                  <a:srgbClr val="FF0000"/>
                </a:solidFill>
                <a:latin typeface="Cambria" pitchFamily="18" charset="0"/>
              </a:rPr>
              <a:t>performance: </a:t>
            </a:r>
            <a:r>
              <a:rPr lang="fr-CA" sz="2800" b="1" dirty="0" smtClean="0">
                <a:latin typeface="Cambria" pitchFamily="18" charset="0"/>
              </a:rPr>
              <a:t>cas de la PME algérienne.</a:t>
            </a:r>
            <a:endParaRPr lang="fr-CA" sz="2800" dirty="0"/>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37891" name="Espace réservé du numéro de diapositive 19"/>
          <p:cNvSpPr>
            <a:spLocks noGrp="1"/>
          </p:cNvSpPr>
          <p:nvPr>
            <p:ph type="sldNum" sz="quarter" idx="12"/>
          </p:nvPr>
        </p:nvSpPr>
        <p:spPr>
          <a:xfrm>
            <a:off x="5580112" y="6492875"/>
            <a:ext cx="765448" cy="365125"/>
          </a:xfrm>
        </p:spPr>
        <p:txBody>
          <a:bodyPr/>
          <a:lstStyle/>
          <a:p>
            <a:pPr>
              <a:defRPr/>
            </a:pPr>
            <a:fld id="{398AEA82-2E1C-4431-9A68-A927E72523B9}" type="slidenum">
              <a:rPr lang="fr-CA" smtClean="0">
                <a:latin typeface="Arial" charset="0"/>
              </a:rPr>
              <a:pPr>
                <a:defRPr/>
              </a:pPr>
              <a:t>46</a:t>
            </a:fld>
            <a:endParaRPr lang="fr-CA" dirty="0" smtClean="0">
              <a:latin typeface="Arial" charset="0"/>
            </a:endParaRPr>
          </a:p>
        </p:txBody>
      </p:sp>
      <p:grpSp>
        <p:nvGrpSpPr>
          <p:cNvPr id="2" name="Group 7"/>
          <p:cNvGrpSpPr>
            <a:grpSpLocks/>
          </p:cNvGrpSpPr>
          <p:nvPr/>
        </p:nvGrpSpPr>
        <p:grpSpPr bwMode="auto">
          <a:xfrm>
            <a:off x="71438" y="548680"/>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14" name="ZoneTexte 20"/>
          <p:cNvSpPr txBox="1">
            <a:spLocks noChangeArrowheads="1"/>
          </p:cNvSpPr>
          <p:nvPr/>
        </p:nvSpPr>
        <p:spPr bwMode="auto">
          <a:xfrm>
            <a:off x="357188" y="-24"/>
            <a:ext cx="8786812"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 </a:t>
            </a:r>
            <a:r>
              <a:rPr lang="fr-FR" sz="2400" b="1" i="1" dirty="0" smtClean="0">
                <a:solidFill>
                  <a:srgbClr val="C00000"/>
                </a:solidFill>
                <a:latin typeface="Franklin Gothic Demi" pitchFamily="34" charset="0"/>
              </a:rPr>
              <a:t>H3</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19" name="ZoneTexte 18"/>
          <p:cNvSpPr txBox="1"/>
          <p:nvPr/>
        </p:nvSpPr>
        <p:spPr>
          <a:xfrm>
            <a:off x="1331640" y="764704"/>
            <a:ext cx="6120680" cy="461665"/>
          </a:xfrm>
          <a:prstGeom prst="rect">
            <a:avLst/>
          </a:prstGeom>
          <a:noFill/>
        </p:spPr>
        <p:txBody>
          <a:bodyPr wrap="square" rtlCol="0">
            <a:spAutoFit/>
          </a:bodyPr>
          <a:lstStyle/>
          <a:p>
            <a:r>
              <a:rPr lang="fr-CA" sz="2400" b="1" i="1" dirty="0" smtClean="0">
                <a:solidFill>
                  <a:srgbClr val="0000FF"/>
                </a:solidFill>
                <a:latin typeface="Franklin Gothic Demi" pitchFamily="34" charset="0"/>
              </a:rPr>
              <a:t>Résultat de la vérification de l’hypothèse H3</a:t>
            </a:r>
          </a:p>
        </p:txBody>
      </p:sp>
      <p:graphicFrame>
        <p:nvGraphicFramePr>
          <p:cNvPr id="380936" name="Object 8"/>
          <p:cNvGraphicFramePr>
            <a:graphicFrameLocks noChangeAspect="1"/>
          </p:cNvGraphicFramePr>
          <p:nvPr/>
        </p:nvGraphicFramePr>
        <p:xfrm>
          <a:off x="6372200" y="5085184"/>
          <a:ext cx="4982344" cy="2592288"/>
        </p:xfrm>
        <a:graphic>
          <a:graphicData uri="http://schemas.openxmlformats.org/presentationml/2006/ole">
            <p:oleObj spid="_x0000_s494594" name="Document" r:id="rId4" imgW="5799245" imgH="4824422" progId="Word.Document.12">
              <p:embed/>
            </p:oleObj>
          </a:graphicData>
        </a:graphic>
      </p:graphicFrame>
      <p:graphicFrame>
        <p:nvGraphicFramePr>
          <p:cNvPr id="494596" name="Object 4"/>
          <p:cNvGraphicFramePr>
            <a:graphicFrameLocks noChangeAspect="1"/>
          </p:cNvGraphicFramePr>
          <p:nvPr/>
        </p:nvGraphicFramePr>
        <p:xfrm>
          <a:off x="-1009650" y="1200150"/>
          <a:ext cx="10071100" cy="4095750"/>
        </p:xfrm>
        <a:graphic>
          <a:graphicData uri="http://schemas.openxmlformats.org/presentationml/2006/ole">
            <p:oleObj spid="_x0000_s494596" name="Document" r:id="rId5" imgW="10511288" imgH="4394328" progId="Word.Document.12">
              <p:embed/>
            </p:oleObj>
          </a:graphicData>
        </a:graphic>
      </p:graphicFrame>
      <p:sp>
        <p:nvSpPr>
          <p:cNvPr id="13" name="ZoneTexte 12"/>
          <p:cNvSpPr txBox="1"/>
          <p:nvPr/>
        </p:nvSpPr>
        <p:spPr>
          <a:xfrm>
            <a:off x="1907704" y="5517232"/>
            <a:ext cx="3528392" cy="307777"/>
          </a:xfrm>
          <a:prstGeom prst="rect">
            <a:avLst/>
          </a:prstGeom>
          <a:noFill/>
        </p:spPr>
        <p:txBody>
          <a:bodyPr wrap="square" rtlCol="0">
            <a:spAutoFit/>
          </a:bodyPr>
          <a:lstStyle/>
          <a:p>
            <a:r>
              <a:rPr lang="fr-CA" sz="1400" b="1" dirty="0" smtClean="0">
                <a:solidFill>
                  <a:srgbClr val="0000FF"/>
                </a:solidFill>
              </a:rPr>
              <a:t>S:</a:t>
            </a:r>
            <a:r>
              <a:rPr lang="fr-CA" sz="1400" b="1" dirty="0" smtClean="0"/>
              <a:t> Significatif    ///    </a:t>
            </a:r>
            <a:r>
              <a:rPr lang="fr-CA" sz="1400" b="1" dirty="0" smtClean="0">
                <a:solidFill>
                  <a:srgbClr val="FF0000"/>
                </a:solidFill>
              </a:rPr>
              <a:t>NS</a:t>
            </a:r>
            <a:r>
              <a:rPr lang="fr-CA" sz="1400" b="1" dirty="0" smtClean="0"/>
              <a:t>: Non Significatif</a:t>
            </a:r>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142844" y="620688"/>
            <a:ext cx="8616950" cy="4968552"/>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4580" name="ZoneTexte 20"/>
          <p:cNvSpPr txBox="1">
            <a:spLocks noChangeArrowheads="1"/>
          </p:cNvSpPr>
          <p:nvPr/>
        </p:nvSpPr>
        <p:spPr bwMode="auto">
          <a:xfrm>
            <a:off x="357188" y="-24"/>
            <a:ext cx="8786812"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a:t>
            </a:r>
            <a:r>
              <a:rPr lang="fr-FR" sz="2400" b="1" i="1" dirty="0" smtClean="0">
                <a:solidFill>
                  <a:srgbClr val="C00000"/>
                </a:solidFill>
                <a:latin typeface="Franklin Gothic Demi" pitchFamily="34" charset="0"/>
              </a:rPr>
              <a:t>H3</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459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459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458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458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458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458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23" name="Image 22"/>
          <p:cNvPicPr/>
          <p:nvPr/>
        </p:nvPicPr>
        <p:blipFill>
          <a:blip r:embed="rId10" cstate="print"/>
          <a:srcRect/>
          <a:stretch>
            <a:fillRect/>
          </a:stretch>
        </p:blipFill>
        <p:spPr bwMode="auto">
          <a:xfrm>
            <a:off x="509414" y="942975"/>
            <a:ext cx="6654874" cy="3782169"/>
          </a:xfrm>
          <a:prstGeom prst="rect">
            <a:avLst/>
          </a:prstGeom>
          <a:noFill/>
          <a:ln w="9525">
            <a:noFill/>
            <a:miter lim="800000"/>
            <a:headEnd/>
            <a:tailEnd/>
          </a:ln>
        </p:spPr>
      </p:pic>
      <p:pic>
        <p:nvPicPr>
          <p:cNvPr id="24" name="Image 23"/>
          <p:cNvPicPr/>
          <p:nvPr/>
        </p:nvPicPr>
        <p:blipFill>
          <a:blip r:embed="rId11" cstate="print"/>
          <a:srcRect/>
          <a:stretch>
            <a:fillRect/>
          </a:stretch>
        </p:blipFill>
        <p:spPr bwMode="auto">
          <a:xfrm>
            <a:off x="539552" y="4725144"/>
            <a:ext cx="6624736" cy="2076450"/>
          </a:xfrm>
          <a:prstGeom prst="rect">
            <a:avLst/>
          </a:prstGeom>
          <a:noFill/>
          <a:ln w="9525">
            <a:noFill/>
            <a:miter lim="800000"/>
            <a:headEnd/>
            <a:tailEnd/>
          </a:ln>
        </p:spPr>
      </p:pic>
      <p:sp>
        <p:nvSpPr>
          <p:cNvPr id="21" name="ZoneTexte 20"/>
          <p:cNvSpPr txBox="1"/>
          <p:nvPr/>
        </p:nvSpPr>
        <p:spPr>
          <a:xfrm>
            <a:off x="2339752" y="5445224"/>
            <a:ext cx="3877343" cy="276999"/>
          </a:xfrm>
          <a:prstGeom prst="rect">
            <a:avLst/>
          </a:prstGeom>
          <a:noFill/>
        </p:spPr>
        <p:txBody>
          <a:bodyPr wrap="none" rtlCol="0">
            <a:spAutoFit/>
          </a:bodyPr>
          <a:lstStyle/>
          <a:p>
            <a:r>
              <a:rPr lang="fr-CA" sz="1200" b="1" dirty="0" smtClean="0">
                <a:solidFill>
                  <a:srgbClr val="C00000"/>
                </a:solidFill>
                <a:latin typeface="Cambria" pitchFamily="18" charset="0"/>
              </a:rPr>
              <a:t>Schéma du trajet présentant les valeurs t de </a:t>
            </a:r>
            <a:r>
              <a:rPr lang="fr-CA" sz="1200" b="1" dirty="0" err="1" smtClean="0">
                <a:solidFill>
                  <a:srgbClr val="C00000"/>
                </a:solidFill>
                <a:latin typeface="Cambria" pitchFamily="18" charset="0"/>
              </a:rPr>
              <a:t>Student</a:t>
            </a:r>
            <a:r>
              <a:rPr lang="fr-CA" sz="1200" b="1" dirty="0" smtClean="0">
                <a:solidFill>
                  <a:srgbClr val="C00000"/>
                </a:solidFill>
                <a:latin typeface="Cambria" pitchFamily="18" charset="0"/>
              </a:rPr>
              <a:t> </a:t>
            </a:r>
            <a:endParaRPr lang="fr-CA" sz="1200" b="1" dirty="0">
              <a:solidFill>
                <a:srgbClr val="C00000"/>
              </a:solidFill>
              <a:latin typeface="Cambria" pitchFamily="18" charset="0"/>
            </a:endParaRPr>
          </a:p>
        </p:txBody>
      </p:sp>
      <p:sp>
        <p:nvSpPr>
          <p:cNvPr id="22" name="Espace réservé du numéro de diapositive 19"/>
          <p:cNvSpPr>
            <a:spLocks noGrp="1"/>
          </p:cNvSpPr>
          <p:nvPr>
            <p:ph type="sldNum" sz="quarter" idx="12"/>
          </p:nvPr>
        </p:nvSpPr>
        <p:spPr>
          <a:xfrm>
            <a:off x="4355976" y="6517853"/>
            <a:ext cx="1872208" cy="340147"/>
          </a:xfrm>
        </p:spPr>
        <p:txBody>
          <a:bodyPr/>
          <a:lstStyle/>
          <a:p>
            <a:pPr>
              <a:defRPr/>
            </a:pPr>
            <a:fld id="{C206D8AD-45D4-4B83-8460-57739366CA43}" type="slidenum">
              <a:rPr lang="fr-CA" smtClean="0">
                <a:latin typeface="Arial" charset="0"/>
              </a:rPr>
              <a:pPr>
                <a:defRPr/>
              </a:pPr>
              <a:t>47</a:t>
            </a:fld>
            <a:endParaRPr lang="fr-CA" dirty="0" smtClean="0">
              <a:latin typeface="Arial" charset="0"/>
            </a:endParaRPr>
          </a:p>
        </p:txBody>
      </p:sp>
      <p:graphicFrame>
        <p:nvGraphicFramePr>
          <p:cNvPr id="327683" name="Object 3"/>
          <p:cNvGraphicFramePr>
            <a:graphicFrameLocks noChangeAspect="1"/>
          </p:cNvGraphicFramePr>
          <p:nvPr/>
        </p:nvGraphicFramePr>
        <p:xfrm>
          <a:off x="6804025" y="4341688"/>
          <a:ext cx="4179888" cy="3479800"/>
        </p:xfrm>
        <a:graphic>
          <a:graphicData uri="http://schemas.openxmlformats.org/presentationml/2006/ole">
            <p:oleObj spid="_x0000_s327683" name="Document" r:id="rId12" imgW="5799245" imgH="4824422"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71438" y="548680"/>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23558" name="ZoneTexte 18"/>
          <p:cNvSpPr txBox="1">
            <a:spLocks noChangeArrowheads="1"/>
          </p:cNvSpPr>
          <p:nvPr/>
        </p:nvSpPr>
        <p:spPr bwMode="auto">
          <a:xfrm>
            <a:off x="320550" y="1340768"/>
            <a:ext cx="8643938" cy="3096343"/>
          </a:xfrm>
          <a:prstGeom prst="rect">
            <a:avLst/>
          </a:prstGeom>
          <a:noFill/>
          <a:ln w="9525">
            <a:noFill/>
            <a:miter lim="800000"/>
            <a:headEnd/>
            <a:tailEnd/>
          </a:ln>
        </p:spPr>
        <p:txBody>
          <a:bodyPr wrap="square">
            <a:spAutoFit/>
          </a:bodyPr>
          <a:lstStyle/>
          <a:p>
            <a:pPr algn="just"/>
            <a:endParaRPr lang="en-US" sz="2000" b="1" dirty="0" smtClean="0">
              <a:latin typeface="Cambria" pitchFamily="18" charset="0"/>
            </a:endParaRPr>
          </a:p>
          <a:p>
            <a:r>
              <a:rPr lang="fr-FR" sz="1400" dirty="0"/>
              <a:t> </a:t>
            </a:r>
            <a:endParaRPr lang="fr-FR" sz="1400" dirty="0" smtClean="0"/>
          </a:p>
          <a:p>
            <a:endParaRPr lang="en-US" sz="1400" dirty="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r>
              <a:rPr lang="fr-FR" b="1" dirty="0"/>
              <a:t> </a:t>
            </a:r>
            <a:endParaRPr lang="en-US" b="1" dirty="0"/>
          </a:p>
          <a:p>
            <a:endParaRPr lang="en-US" dirty="0"/>
          </a:p>
        </p:txBody>
      </p:sp>
      <p:sp>
        <p:nvSpPr>
          <p:cNvPr id="14" name="ZoneTexte 20"/>
          <p:cNvSpPr txBox="1">
            <a:spLocks noChangeArrowheads="1"/>
          </p:cNvSpPr>
          <p:nvPr/>
        </p:nvSpPr>
        <p:spPr bwMode="auto">
          <a:xfrm>
            <a:off x="251520" y="0"/>
            <a:ext cx="8786812"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 </a:t>
            </a:r>
            <a:r>
              <a:rPr lang="fr-FR" sz="2400" b="1" i="1" dirty="0" smtClean="0">
                <a:solidFill>
                  <a:srgbClr val="C00000"/>
                </a:solidFill>
                <a:latin typeface="Franklin Gothic Demi" pitchFamily="34" charset="0"/>
              </a:rPr>
              <a:t>H3</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18" name="Espace réservé du numéro de diapositive 19"/>
          <p:cNvSpPr>
            <a:spLocks noGrp="1"/>
          </p:cNvSpPr>
          <p:nvPr>
            <p:ph type="sldNum" sz="quarter" idx="12"/>
          </p:nvPr>
        </p:nvSpPr>
        <p:spPr>
          <a:xfrm>
            <a:off x="4572000" y="6520259"/>
            <a:ext cx="2133600" cy="365125"/>
          </a:xfrm>
        </p:spPr>
        <p:txBody>
          <a:bodyPr/>
          <a:lstStyle/>
          <a:p>
            <a:pPr>
              <a:defRPr/>
            </a:pPr>
            <a:fld id="{398AEA82-2E1C-4431-9A68-A927E72523B9}" type="slidenum">
              <a:rPr lang="fr-CA" smtClean="0">
                <a:latin typeface="Arial" charset="0"/>
              </a:rPr>
              <a:pPr>
                <a:defRPr/>
              </a:pPr>
              <a:t>48</a:t>
            </a:fld>
            <a:endParaRPr lang="fr-CA" dirty="0" smtClean="0">
              <a:latin typeface="Arial" charset="0"/>
            </a:endParaRPr>
          </a:p>
        </p:txBody>
      </p:sp>
      <p:pic>
        <p:nvPicPr>
          <p:cNvPr id="19" name="Image 18"/>
          <p:cNvPicPr/>
          <p:nvPr/>
        </p:nvPicPr>
        <p:blipFill>
          <a:blip r:embed="rId4" cstate="print"/>
          <a:srcRect/>
          <a:stretch>
            <a:fillRect/>
          </a:stretch>
        </p:blipFill>
        <p:spPr bwMode="auto">
          <a:xfrm>
            <a:off x="539552" y="764705"/>
            <a:ext cx="5739383" cy="4104456"/>
          </a:xfrm>
          <a:prstGeom prst="rect">
            <a:avLst/>
          </a:prstGeom>
          <a:noFill/>
          <a:ln w="9525">
            <a:noFill/>
            <a:miter lim="800000"/>
            <a:headEnd/>
            <a:tailEnd/>
          </a:ln>
        </p:spPr>
      </p:pic>
      <p:pic>
        <p:nvPicPr>
          <p:cNvPr id="22" name="Image 21"/>
          <p:cNvPicPr/>
          <p:nvPr/>
        </p:nvPicPr>
        <p:blipFill>
          <a:blip r:embed="rId5" cstate="print"/>
          <a:srcRect/>
          <a:stretch>
            <a:fillRect/>
          </a:stretch>
        </p:blipFill>
        <p:spPr bwMode="auto">
          <a:xfrm>
            <a:off x="539552" y="4869160"/>
            <a:ext cx="5832648" cy="1566093"/>
          </a:xfrm>
          <a:prstGeom prst="rect">
            <a:avLst/>
          </a:prstGeom>
          <a:noFill/>
          <a:ln w="9525">
            <a:noFill/>
            <a:miter lim="800000"/>
            <a:headEnd/>
            <a:tailEnd/>
          </a:ln>
        </p:spPr>
      </p:pic>
      <p:sp>
        <p:nvSpPr>
          <p:cNvPr id="23" name="ZoneTexte 22"/>
          <p:cNvSpPr txBox="1"/>
          <p:nvPr/>
        </p:nvSpPr>
        <p:spPr>
          <a:xfrm>
            <a:off x="1907704" y="5589240"/>
            <a:ext cx="4236673" cy="276999"/>
          </a:xfrm>
          <a:prstGeom prst="rect">
            <a:avLst/>
          </a:prstGeom>
          <a:noFill/>
        </p:spPr>
        <p:txBody>
          <a:bodyPr wrap="none" rtlCol="0">
            <a:spAutoFit/>
          </a:bodyPr>
          <a:lstStyle/>
          <a:p>
            <a:r>
              <a:rPr lang="fr-CA" sz="1200" b="1" dirty="0" smtClean="0">
                <a:solidFill>
                  <a:srgbClr val="C00000"/>
                </a:solidFill>
                <a:latin typeface="Cambria" pitchFamily="18" charset="0"/>
              </a:rPr>
              <a:t>Schéma du trajet présentant les contributions factorielles</a:t>
            </a:r>
            <a:endParaRPr lang="fr-CA" sz="1200" b="1" dirty="0">
              <a:solidFill>
                <a:srgbClr val="C00000"/>
              </a:solidFill>
              <a:latin typeface="Cambria" pitchFamily="18" charset="0"/>
            </a:endParaRPr>
          </a:p>
        </p:txBody>
      </p:sp>
      <p:graphicFrame>
        <p:nvGraphicFramePr>
          <p:cNvPr id="325636" name="Object 4"/>
          <p:cNvGraphicFramePr>
            <a:graphicFrameLocks noChangeAspect="1"/>
          </p:cNvGraphicFramePr>
          <p:nvPr/>
        </p:nvGraphicFramePr>
        <p:xfrm>
          <a:off x="6732240" y="4581128"/>
          <a:ext cx="4248150" cy="3095625"/>
        </p:xfrm>
        <a:graphic>
          <a:graphicData uri="http://schemas.openxmlformats.org/presentationml/2006/ole">
            <p:oleObj spid="_x0000_s325636" name="Document" r:id="rId6" imgW="5799245" imgH="4824422"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37891" name="Espace réservé du numéro de diapositive 19"/>
          <p:cNvSpPr>
            <a:spLocks noGrp="1"/>
          </p:cNvSpPr>
          <p:nvPr>
            <p:ph type="sldNum" sz="quarter" idx="12"/>
          </p:nvPr>
        </p:nvSpPr>
        <p:spPr/>
        <p:txBody>
          <a:bodyPr/>
          <a:lstStyle/>
          <a:p>
            <a:pPr>
              <a:defRPr/>
            </a:pPr>
            <a:fld id="{398AEA82-2E1C-4431-9A68-A927E72523B9}" type="slidenum">
              <a:rPr lang="fr-CA" smtClean="0">
                <a:latin typeface="Arial" charset="0"/>
              </a:rPr>
              <a:pPr>
                <a:defRPr/>
              </a:pPr>
              <a:t>49</a:t>
            </a:fld>
            <a:endParaRPr lang="fr-CA" dirty="0" smtClean="0">
              <a:latin typeface="Arial" charset="0"/>
            </a:endParaRPr>
          </a:p>
        </p:txBody>
      </p:sp>
      <p:grpSp>
        <p:nvGrpSpPr>
          <p:cNvPr id="2" name="Group 7"/>
          <p:cNvGrpSpPr>
            <a:grpSpLocks/>
          </p:cNvGrpSpPr>
          <p:nvPr/>
        </p:nvGrpSpPr>
        <p:grpSpPr bwMode="auto">
          <a:xfrm>
            <a:off x="71438" y="548680"/>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14" name="ZoneTexte 20"/>
          <p:cNvSpPr txBox="1">
            <a:spLocks noChangeArrowheads="1"/>
          </p:cNvSpPr>
          <p:nvPr/>
        </p:nvSpPr>
        <p:spPr bwMode="auto">
          <a:xfrm>
            <a:off x="357188" y="-24"/>
            <a:ext cx="8786812"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 </a:t>
            </a:r>
            <a:r>
              <a:rPr lang="fr-FR" sz="2400" b="1" i="1" dirty="0" smtClean="0">
                <a:solidFill>
                  <a:srgbClr val="C00000"/>
                </a:solidFill>
                <a:latin typeface="Franklin Gothic Demi" pitchFamily="34" charset="0"/>
              </a:rPr>
              <a:t>H3</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graphicFrame>
        <p:nvGraphicFramePr>
          <p:cNvPr id="490500" name="Object 4"/>
          <p:cNvGraphicFramePr>
            <a:graphicFrameLocks noChangeAspect="1"/>
          </p:cNvGraphicFramePr>
          <p:nvPr/>
        </p:nvGraphicFramePr>
        <p:xfrm>
          <a:off x="1331640" y="1628800"/>
          <a:ext cx="11017224" cy="4968552"/>
        </p:xfrm>
        <a:graphic>
          <a:graphicData uri="http://schemas.openxmlformats.org/presentationml/2006/ole">
            <p:oleObj spid="_x0000_s490500" name="Document" r:id="rId4" imgW="10511288" imgH="3566479" progId="Word.Document.12">
              <p:embed/>
            </p:oleObj>
          </a:graphicData>
        </a:graphic>
      </p:graphicFrame>
      <p:sp>
        <p:nvSpPr>
          <p:cNvPr id="20" name="ZoneTexte 19"/>
          <p:cNvSpPr txBox="1"/>
          <p:nvPr/>
        </p:nvSpPr>
        <p:spPr>
          <a:xfrm>
            <a:off x="1475656" y="980728"/>
            <a:ext cx="6840760" cy="461665"/>
          </a:xfrm>
          <a:prstGeom prst="rect">
            <a:avLst/>
          </a:prstGeom>
          <a:noFill/>
        </p:spPr>
        <p:txBody>
          <a:bodyPr wrap="square" rtlCol="0">
            <a:spAutoFit/>
          </a:bodyPr>
          <a:lstStyle/>
          <a:p>
            <a:r>
              <a:rPr lang="fr-CA" sz="2400" b="1" i="1" dirty="0" smtClean="0">
                <a:solidFill>
                  <a:srgbClr val="0000FF"/>
                </a:solidFill>
                <a:latin typeface="Franklin Gothic Demi" pitchFamily="34" charset="0"/>
              </a:rPr>
              <a:t>Indicateurs de performance de la PME algérienne</a:t>
            </a:r>
            <a:endParaRPr lang="fr-CA" sz="2400" b="1" i="1" dirty="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323528" y="620688"/>
            <a:ext cx="8436328" cy="5256584"/>
            <a:chOff x="793" y="1298"/>
            <a:chExt cx="3538" cy="1497"/>
          </a:xfrm>
        </p:grpSpPr>
        <p:sp>
          <p:nvSpPr>
            <p:cNvPr id="31751"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2"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1753"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21509" name="ZoneTexte 17"/>
          <p:cNvSpPr txBox="1">
            <a:spLocks noChangeArrowheads="1"/>
          </p:cNvSpPr>
          <p:nvPr/>
        </p:nvSpPr>
        <p:spPr bwMode="auto">
          <a:xfrm>
            <a:off x="395536" y="1196752"/>
            <a:ext cx="8568952" cy="4570482"/>
          </a:xfrm>
          <a:prstGeom prst="rect">
            <a:avLst/>
          </a:prstGeom>
          <a:noFill/>
          <a:ln w="9525">
            <a:noFill/>
            <a:miter lim="800000"/>
            <a:headEnd/>
            <a:tailEnd/>
          </a:ln>
        </p:spPr>
        <p:txBody>
          <a:bodyPr wrap="square">
            <a:spAutoFit/>
          </a:bodyPr>
          <a:lstStyle/>
          <a:p>
            <a:pPr marL="441325" indent="-268288" algn="just">
              <a:spcBef>
                <a:spcPts val="0"/>
              </a:spcBef>
              <a:spcAft>
                <a:spcPts val="0"/>
              </a:spcAft>
              <a:buClr>
                <a:srgbClr val="FF0000"/>
              </a:buClr>
              <a:buFont typeface="Wingdings" pitchFamily="2" charset="2"/>
              <a:buChar char="v"/>
            </a:pPr>
            <a:endParaRPr lang="fr-CA" b="1" dirty="0" smtClean="0">
              <a:latin typeface="Cambria" pitchFamily="18" charset="0"/>
            </a:endParaRPr>
          </a:p>
          <a:p>
            <a:pPr marL="441325" indent="-268288" algn="just">
              <a:spcBef>
                <a:spcPts val="0"/>
              </a:spcBef>
              <a:spcAft>
                <a:spcPts val="0"/>
              </a:spcAft>
              <a:buClr>
                <a:srgbClr val="FF0000"/>
              </a:buClr>
              <a:buFont typeface="Wingdings" pitchFamily="2" charset="2"/>
              <a:buChar char="v"/>
            </a:pPr>
            <a:r>
              <a:rPr lang="fr-CA" b="1" dirty="0" smtClean="0">
                <a:latin typeface="Cambria" pitchFamily="18" charset="0"/>
              </a:rPr>
              <a:t>« Les pays en développement et les économies en transition sont exposés à une économie généralement faible, l’accès limité au capital financier, une incapacité à recruter des employés fiables et une concurrence intense » </a:t>
            </a:r>
            <a:r>
              <a:rPr lang="fr-CA" b="1" dirty="0" smtClean="0">
                <a:solidFill>
                  <a:srgbClr val="FF0000"/>
                </a:solidFill>
                <a:latin typeface="Cambria" pitchFamily="18" charset="0"/>
              </a:rPr>
              <a:t>(Chu et al.,  </a:t>
            </a:r>
            <a:r>
              <a:rPr lang="fr-CA" b="1" dirty="0" err="1" smtClean="0">
                <a:solidFill>
                  <a:srgbClr val="FF0000"/>
                </a:solidFill>
                <a:latin typeface="Cambria" pitchFamily="18" charset="0"/>
              </a:rPr>
              <a:t>McGee</a:t>
            </a:r>
            <a:r>
              <a:rPr lang="fr-CA" b="1" dirty="0" smtClean="0">
                <a:solidFill>
                  <a:srgbClr val="FF0000"/>
                </a:solidFill>
                <a:latin typeface="Cambria" pitchFamily="18" charset="0"/>
              </a:rPr>
              <a:t>, 2007).</a:t>
            </a:r>
          </a:p>
          <a:p>
            <a:pPr marL="441325" indent="-268288" algn="just">
              <a:spcBef>
                <a:spcPts val="1800"/>
              </a:spcBef>
              <a:spcAft>
                <a:spcPts val="1800"/>
              </a:spcAft>
              <a:buClr>
                <a:srgbClr val="FF0000"/>
              </a:buClr>
              <a:buFont typeface="Wingdings" pitchFamily="2" charset="2"/>
              <a:buChar char="v"/>
            </a:pPr>
            <a:r>
              <a:rPr lang="fr-CA" b="1" dirty="0" smtClean="0">
                <a:latin typeface="Cambria" pitchFamily="18" charset="0"/>
              </a:rPr>
              <a:t>« Environnement entrepreneurial n’est pas aussi favorable en Russie qu’en Pologne pour des raisons d’esprit entrepreneurial » </a:t>
            </a:r>
            <a:r>
              <a:rPr lang="fr-CA" b="1" dirty="0" smtClean="0">
                <a:solidFill>
                  <a:srgbClr val="FF0000"/>
                </a:solidFill>
                <a:latin typeface="Cambria" pitchFamily="18" charset="0"/>
              </a:rPr>
              <a:t>(Yalcin et </a:t>
            </a:r>
            <a:r>
              <a:rPr lang="fr-CA" b="1" dirty="0" err="1" smtClean="0">
                <a:solidFill>
                  <a:srgbClr val="FF0000"/>
                </a:solidFill>
                <a:latin typeface="Cambria" pitchFamily="18" charset="0"/>
              </a:rPr>
              <a:t>Kapu</a:t>
            </a:r>
            <a:r>
              <a:rPr lang="fr-CA" b="1" dirty="0" smtClean="0">
                <a:solidFill>
                  <a:srgbClr val="FF0000"/>
                </a:solidFill>
                <a:latin typeface="Cambria" pitchFamily="18" charset="0"/>
              </a:rPr>
              <a:t>, 2008).</a:t>
            </a:r>
          </a:p>
          <a:p>
            <a:pPr marL="441325" indent="-268288" algn="just">
              <a:spcBef>
                <a:spcPts val="1800"/>
              </a:spcBef>
              <a:spcAft>
                <a:spcPts val="1800"/>
              </a:spcAft>
              <a:buClr>
                <a:srgbClr val="FF0000"/>
              </a:buClr>
              <a:buFont typeface="Wingdings" pitchFamily="2" charset="2"/>
              <a:buChar char="v"/>
            </a:pPr>
            <a:r>
              <a:rPr lang="fr-CA" b="1" dirty="0" smtClean="0">
                <a:latin typeface="Cambria" pitchFamily="18" charset="0"/>
              </a:rPr>
              <a:t>« Un des problèmes les plus sérieux auquel sont confrontés les entrepreneurs de la Turquie est le système obscur et complexe d’impôt » </a:t>
            </a:r>
            <a:r>
              <a:rPr lang="fr-CA" b="1" dirty="0" smtClean="0">
                <a:solidFill>
                  <a:srgbClr val="FF0000"/>
                </a:solidFill>
                <a:latin typeface="Cambria" pitchFamily="18" charset="0"/>
              </a:rPr>
              <a:t>(</a:t>
            </a:r>
            <a:r>
              <a:rPr lang="fr-CA" b="1" dirty="0" err="1" smtClean="0">
                <a:solidFill>
                  <a:srgbClr val="FF0000"/>
                </a:solidFill>
                <a:latin typeface="Cambria" pitchFamily="18" charset="0"/>
              </a:rPr>
              <a:t>Benzing</a:t>
            </a:r>
            <a:r>
              <a:rPr lang="fr-CA" b="1" dirty="0" smtClean="0">
                <a:solidFill>
                  <a:srgbClr val="FF0000"/>
                </a:solidFill>
                <a:latin typeface="Cambria" pitchFamily="18" charset="0"/>
              </a:rPr>
              <a:t> et al., 2009).</a:t>
            </a:r>
          </a:p>
          <a:p>
            <a:pPr marL="441325" indent="-268288" algn="just">
              <a:spcBef>
                <a:spcPts val="1800"/>
              </a:spcBef>
              <a:spcAft>
                <a:spcPts val="1800"/>
              </a:spcAft>
              <a:buClr>
                <a:srgbClr val="FF0000"/>
              </a:buClr>
              <a:buFont typeface="Wingdings" pitchFamily="2" charset="2"/>
              <a:buChar char="v"/>
            </a:pPr>
            <a:r>
              <a:rPr lang="fr-CA" b="1" dirty="0" smtClean="0">
                <a:latin typeface="Cambria" pitchFamily="18" charset="0"/>
              </a:rPr>
              <a:t>« Les PME algériennes sont confrontées à un environnement turbulent freinant leur développement » </a:t>
            </a:r>
            <a:r>
              <a:rPr lang="fr-CA" b="1" dirty="0" smtClean="0">
                <a:solidFill>
                  <a:srgbClr val="FF0000"/>
                </a:solidFill>
                <a:latin typeface="Cambria" pitchFamily="18" charset="0"/>
              </a:rPr>
              <a:t>(</a:t>
            </a:r>
            <a:r>
              <a:rPr lang="fr-CA" b="1" dirty="0" err="1" smtClean="0">
                <a:solidFill>
                  <a:srgbClr val="FF0000"/>
                </a:solidFill>
                <a:latin typeface="Cambria" pitchFamily="18" charset="0"/>
              </a:rPr>
              <a:t>Boukhari</a:t>
            </a:r>
            <a:r>
              <a:rPr lang="fr-CA" b="1" dirty="0" smtClean="0">
                <a:solidFill>
                  <a:srgbClr val="FF0000"/>
                </a:solidFill>
                <a:latin typeface="Cambria" pitchFamily="18" charset="0"/>
              </a:rPr>
              <a:t>, 2009).</a:t>
            </a:r>
            <a:endParaRPr lang="en-US" dirty="0">
              <a:latin typeface="Calibri" pitchFamily="34" charset="0"/>
            </a:endParaRPr>
          </a:p>
        </p:txBody>
      </p:sp>
      <p:sp>
        <p:nvSpPr>
          <p:cNvPr id="30726" name="Espace réservé du numéro de diapositive 19"/>
          <p:cNvSpPr>
            <a:spLocks noGrp="1"/>
          </p:cNvSpPr>
          <p:nvPr>
            <p:ph type="sldNum" sz="quarter" idx="12"/>
          </p:nvPr>
        </p:nvSpPr>
        <p:spPr/>
        <p:txBody>
          <a:bodyPr/>
          <a:lstStyle/>
          <a:p>
            <a:pPr>
              <a:defRPr/>
            </a:pPr>
            <a:fld id="{FBA1452D-F457-42BF-AD2C-D90F444A9A31}" type="slidenum">
              <a:rPr lang="fr-CA" smtClean="0">
                <a:latin typeface="Arial" charset="0"/>
              </a:rPr>
              <a:pPr>
                <a:defRPr/>
              </a:pPr>
              <a:t>5</a:t>
            </a:fld>
            <a:endParaRPr lang="fr-CA" dirty="0" smtClean="0">
              <a:latin typeface="Arial" charset="0"/>
            </a:endParaRPr>
          </a:p>
        </p:txBody>
      </p:sp>
      <p:grpSp>
        <p:nvGrpSpPr>
          <p:cNvPr id="3" name="Group 2"/>
          <p:cNvGrpSpPr>
            <a:grpSpLocks/>
          </p:cNvGrpSpPr>
          <p:nvPr/>
        </p:nvGrpSpPr>
        <p:grpSpPr bwMode="auto">
          <a:xfrm>
            <a:off x="-101104" y="58149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9" name="ZoneTexte 20"/>
          <p:cNvSpPr txBox="1">
            <a:spLocks noChangeArrowheads="1"/>
          </p:cNvSpPr>
          <p:nvPr/>
        </p:nvSpPr>
        <p:spPr bwMode="auto">
          <a:xfrm>
            <a:off x="0" y="159023"/>
            <a:ext cx="9144000" cy="461665"/>
          </a:xfrm>
          <a:prstGeom prst="rect">
            <a:avLst/>
          </a:prstGeom>
          <a:noFill/>
          <a:ln w="9525">
            <a:noFill/>
            <a:miter lim="800000"/>
            <a:headEnd/>
            <a:tailEnd/>
          </a:ln>
        </p:spPr>
        <p:txBody>
          <a:bodyPr wrap="square">
            <a:spAutoFit/>
          </a:bodyPr>
          <a:lstStyle/>
          <a:p>
            <a:pPr algn="ctr"/>
            <a:r>
              <a:rPr lang="fr-CA" sz="2400" b="1" i="1" dirty="0" smtClean="0">
                <a:solidFill>
                  <a:srgbClr val="0308E7"/>
                </a:solidFill>
                <a:latin typeface="Franklin Gothic Demi" pitchFamily="34" charset="0"/>
              </a:rPr>
              <a:t>Problématique de la PME dans les pays en développement (2)</a:t>
            </a:r>
            <a:endParaRPr lang="en-US" sz="2400" b="1" i="1" dirty="0">
              <a:solidFill>
                <a:srgbClr val="0308E7"/>
              </a:solidFill>
              <a:latin typeface="Franklin Gothic Demi"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50</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1" name="Rectangle 20"/>
          <p:cNvSpPr/>
          <p:nvPr/>
        </p:nvSpPr>
        <p:spPr>
          <a:xfrm>
            <a:off x="1475656" y="980728"/>
            <a:ext cx="7272808" cy="461665"/>
          </a:xfrm>
          <a:prstGeom prst="rect">
            <a:avLst/>
          </a:prstGeom>
        </p:spPr>
        <p:txBody>
          <a:bodyPr wrap="square">
            <a:spAutoFit/>
          </a:bodyPr>
          <a:lstStyle/>
          <a:p>
            <a:pPr marL="514350" lvl="0" indent="-514350" algn="ctr" eaLnBrk="0" hangingPunct="0">
              <a:buClr>
                <a:srgbClr val="FF0000"/>
              </a:buClr>
              <a:defRPr/>
            </a:pPr>
            <a:r>
              <a:rPr lang="fr-CA" sz="2400" b="1" i="1" dirty="0" smtClean="0">
                <a:solidFill>
                  <a:srgbClr val="0000FF"/>
                </a:solidFill>
                <a:latin typeface="Franklin Gothic Demi" pitchFamily="34" charset="0"/>
              </a:rPr>
              <a:t>Récapitulatif de la vérification de l’hypothèse 3</a:t>
            </a:r>
            <a:endParaRPr lang="fr-FR" sz="2400" b="1" i="1" dirty="0" smtClean="0">
              <a:solidFill>
                <a:srgbClr val="0000FF"/>
              </a:solidFill>
              <a:latin typeface="Franklin Gothic Demi" pitchFamily="34" charset="0"/>
            </a:endParaRPr>
          </a:p>
        </p:txBody>
      </p:sp>
      <p:sp>
        <p:nvSpPr>
          <p:cNvPr id="20" name="ZoneTexte 19"/>
          <p:cNvSpPr txBox="1"/>
          <p:nvPr/>
        </p:nvSpPr>
        <p:spPr>
          <a:xfrm>
            <a:off x="755576" y="1628800"/>
            <a:ext cx="8136904" cy="4370427"/>
          </a:xfrm>
          <a:prstGeom prst="rect">
            <a:avLst/>
          </a:prstGeom>
          <a:noFill/>
        </p:spPr>
        <p:txBody>
          <a:bodyPr wrap="square" rtlCol="0">
            <a:spAutoFit/>
          </a:bodyPr>
          <a:lstStyle/>
          <a:p>
            <a:pPr marL="450850" indent="-450850" algn="just">
              <a:buClr>
                <a:srgbClr val="FF0000"/>
              </a:buClr>
              <a:buFont typeface="Wingdings" pitchFamily="2" charset="2"/>
              <a:buChar char="q"/>
            </a:pPr>
            <a:r>
              <a:rPr lang="fr-CA" sz="2000" b="1" dirty="0" smtClean="0">
                <a:latin typeface="Cambria" pitchFamily="18" charset="0"/>
              </a:rPr>
              <a:t>Hypothèse 3, partiellement supportée</a:t>
            </a:r>
          </a:p>
          <a:p>
            <a:pPr marL="450850" indent="-450850" algn="just">
              <a:buClr>
                <a:srgbClr val="FF0000"/>
              </a:buClr>
              <a:buFont typeface="Wingdings" pitchFamily="2" charset="2"/>
              <a:buChar char="q"/>
            </a:pPr>
            <a:endParaRPr lang="fr-CA" sz="2000" b="1" dirty="0" smtClean="0">
              <a:latin typeface="Cambria" pitchFamily="18" charset="0"/>
            </a:endParaRPr>
          </a:p>
          <a:p>
            <a:pPr marL="450850" indent="-450850" algn="just">
              <a:buClr>
                <a:srgbClr val="FF0000"/>
              </a:buClr>
              <a:buFont typeface="Wingdings" pitchFamily="2" charset="2"/>
              <a:buChar char="q"/>
            </a:pPr>
            <a:r>
              <a:rPr lang="fr-CA" sz="2000" b="1" dirty="0" smtClean="0">
                <a:latin typeface="Cambria" pitchFamily="18" charset="0"/>
              </a:rPr>
              <a:t>2 sur 6 facteurs des ressources immatérielles ont été validés par nos données collectées.</a:t>
            </a:r>
          </a:p>
          <a:p>
            <a:pPr marL="450850" indent="-450850" algn="just">
              <a:buClr>
                <a:srgbClr val="FF0000"/>
              </a:buClr>
              <a:buFont typeface="Wingdings" pitchFamily="2" charset="2"/>
              <a:buChar char="q"/>
            </a:pPr>
            <a:endParaRPr lang="fr-CA" sz="2000" b="1" dirty="0" smtClean="0">
              <a:latin typeface="Cambria" pitchFamily="18" charset="0"/>
            </a:endParaRPr>
          </a:p>
          <a:p>
            <a:pPr marL="450850" indent="-450850" algn="just">
              <a:buClr>
                <a:srgbClr val="FF0000"/>
              </a:buClr>
              <a:buFont typeface="Wingdings" pitchFamily="2" charset="2"/>
              <a:buChar char="q"/>
            </a:pPr>
            <a:r>
              <a:rPr lang="fr-CA" sz="2000" b="1" dirty="0" smtClean="0">
                <a:latin typeface="Cambria" pitchFamily="18" charset="0"/>
              </a:rPr>
              <a:t>Les facteurs validés sont : le facteur gestion de la production et le facteur gestion du marketing.</a:t>
            </a:r>
          </a:p>
          <a:p>
            <a:pPr marL="450850" indent="-450850" algn="just">
              <a:buClr>
                <a:srgbClr val="FF0000"/>
              </a:buClr>
              <a:buFont typeface="Wingdings" pitchFamily="2" charset="2"/>
              <a:buChar char="q"/>
            </a:pPr>
            <a:endParaRPr lang="fr-CA" sz="2000" b="1" dirty="0" smtClean="0">
              <a:latin typeface="Cambria" pitchFamily="18" charset="0"/>
            </a:endParaRPr>
          </a:p>
          <a:p>
            <a:pPr marL="450850" indent="-450850" algn="just">
              <a:buClr>
                <a:srgbClr val="FF0000"/>
              </a:buClr>
              <a:buFont typeface="Wingdings" pitchFamily="2" charset="2"/>
              <a:buChar char="q"/>
            </a:pPr>
            <a:r>
              <a:rPr lang="fr-CA" sz="2000" b="1" dirty="0" smtClean="0">
                <a:latin typeface="Cambria" pitchFamily="18" charset="0"/>
              </a:rPr>
              <a:t>Les facteurs des ressources matérielles n’ont pas été validées par les données empiriques. </a:t>
            </a:r>
          </a:p>
          <a:p>
            <a:pPr marL="450850" indent="-450850" algn="just">
              <a:buClr>
                <a:srgbClr val="FF0000"/>
              </a:buClr>
              <a:buFont typeface="Wingdings" pitchFamily="2" charset="2"/>
              <a:buChar char="q"/>
            </a:pPr>
            <a:endParaRPr lang="fr-CA" sz="2000" b="1" dirty="0" smtClean="0">
              <a:latin typeface="Cambria" pitchFamily="18" charset="0"/>
            </a:endParaRPr>
          </a:p>
          <a:p>
            <a:pPr marL="450850" indent="-450850" algn="just">
              <a:buClr>
                <a:srgbClr val="FF0000"/>
              </a:buClr>
              <a:buFont typeface="Wingdings" pitchFamily="2" charset="2"/>
              <a:buChar char="q"/>
            </a:pPr>
            <a:r>
              <a:rPr lang="fr-CA" sz="2000" b="1" dirty="0" smtClean="0">
                <a:latin typeface="Cambria" pitchFamily="18" charset="0"/>
              </a:rPr>
              <a:t>La limite, une forte multi-colinéarité entre les variables du modèle structurel.</a:t>
            </a:r>
          </a:p>
          <a:p>
            <a:pPr>
              <a:buFont typeface="Wingdings" pitchFamily="2" charset="2"/>
              <a:buChar char="v"/>
            </a:pPr>
            <a:endParaRPr lang="fr-CA" dirty="0"/>
          </a:p>
        </p:txBody>
      </p:sp>
      <p:sp>
        <p:nvSpPr>
          <p:cNvPr id="19" name="ZoneTexte 20"/>
          <p:cNvSpPr txBox="1">
            <a:spLocks noChangeArrowheads="1"/>
          </p:cNvSpPr>
          <p:nvPr/>
        </p:nvSpPr>
        <p:spPr bwMode="auto">
          <a:xfrm>
            <a:off x="357188" y="-24"/>
            <a:ext cx="8786812"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 </a:t>
            </a:r>
            <a:r>
              <a:rPr lang="fr-FR" sz="2400" b="1" i="1" dirty="0" smtClean="0">
                <a:solidFill>
                  <a:srgbClr val="C00000"/>
                </a:solidFill>
                <a:latin typeface="Franklin Gothic Demi" pitchFamily="34" charset="0"/>
              </a:rPr>
              <a:t>H3</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20688"/>
            <a:ext cx="7772400" cy="1152128"/>
          </a:xfrm>
        </p:spPr>
        <p:txBody>
          <a:bodyPr/>
          <a:lstStyle/>
          <a:p>
            <a:r>
              <a:rPr lang="fr-CA" b="1" dirty="0" smtClean="0">
                <a:solidFill>
                  <a:srgbClr val="0000FF"/>
                </a:solidFill>
                <a:latin typeface="Algerian" pitchFamily="82" charset="0"/>
              </a:rPr>
              <a:t/>
            </a:r>
            <a:br>
              <a:rPr lang="fr-CA" b="1" dirty="0" smtClean="0">
                <a:solidFill>
                  <a:srgbClr val="0000FF"/>
                </a:solidFill>
                <a:latin typeface="Algerian" pitchFamily="82" charset="0"/>
              </a:rPr>
            </a:br>
            <a:r>
              <a:rPr lang="fr-CA" b="1" dirty="0" smtClean="0">
                <a:solidFill>
                  <a:srgbClr val="C00000"/>
                </a:solidFill>
                <a:latin typeface="Algerian" pitchFamily="82" charset="0"/>
              </a:rPr>
              <a:t>Vérification de l’Hypothèse 4</a:t>
            </a:r>
            <a:br>
              <a:rPr lang="fr-CA" b="1" dirty="0" smtClean="0">
                <a:solidFill>
                  <a:srgbClr val="C00000"/>
                </a:solidFill>
                <a:latin typeface="Algerian" pitchFamily="82" charset="0"/>
              </a:rPr>
            </a:br>
            <a:endParaRPr lang="fr-CA" b="1" dirty="0">
              <a:solidFill>
                <a:srgbClr val="C00000"/>
              </a:solidFill>
              <a:latin typeface="Algerian" pitchFamily="82" charset="0"/>
            </a:endParaRPr>
          </a:p>
        </p:txBody>
      </p:sp>
      <p:sp>
        <p:nvSpPr>
          <p:cNvPr id="3" name="ZoneTexte 2"/>
          <p:cNvSpPr txBox="1"/>
          <p:nvPr/>
        </p:nvSpPr>
        <p:spPr>
          <a:xfrm>
            <a:off x="611560" y="2132856"/>
            <a:ext cx="8208912" cy="4016484"/>
          </a:xfrm>
          <a:prstGeom prst="rect">
            <a:avLst/>
          </a:prstGeom>
          <a:noFill/>
        </p:spPr>
        <p:txBody>
          <a:bodyPr wrap="square" rtlCol="0">
            <a:spAutoFit/>
          </a:bodyPr>
          <a:lstStyle/>
          <a:p>
            <a:pPr algn="ctr"/>
            <a:r>
              <a:rPr lang="fr-FR" sz="2000" b="1" i="1" dirty="0" smtClean="0">
                <a:solidFill>
                  <a:srgbClr val="0000FF"/>
                </a:solidFill>
                <a:latin typeface="Franklin Gothic Demi" pitchFamily="34" charset="0"/>
              </a:rPr>
              <a:t>Rôle modérateur de l’environnement contextuel  </a:t>
            </a:r>
            <a:endParaRPr lang="fr-CA" sz="2000" b="1" i="1" dirty="0" smtClean="0">
              <a:solidFill>
                <a:srgbClr val="0000FF"/>
              </a:solidFill>
              <a:latin typeface="Franklin Gothic Demi" pitchFamily="34" charset="0"/>
            </a:endParaRPr>
          </a:p>
          <a:p>
            <a:pPr algn="ctr"/>
            <a:r>
              <a:rPr lang="fr-CA" sz="2000" b="1" dirty="0" smtClean="0">
                <a:solidFill>
                  <a:srgbClr val="FF0000"/>
                </a:solidFill>
                <a:latin typeface="Cambria" pitchFamily="18" charset="0"/>
              </a:rPr>
              <a:t> </a:t>
            </a:r>
            <a:endParaRPr lang="fr-CA" sz="2000" dirty="0" smtClean="0">
              <a:solidFill>
                <a:srgbClr val="FF0000"/>
              </a:solidFill>
              <a:latin typeface="Cambria" pitchFamily="18" charset="0"/>
            </a:endParaRPr>
          </a:p>
          <a:p>
            <a:pPr marL="450850" indent="-439738" algn="just">
              <a:spcBef>
                <a:spcPts val="600"/>
              </a:spcBef>
              <a:spcAft>
                <a:spcPts val="600"/>
              </a:spcAft>
              <a:tabLst>
                <a:tab pos="534988" algn="l"/>
              </a:tabLst>
            </a:pPr>
            <a:r>
              <a:rPr lang="fr-CA" sz="1500" b="1" dirty="0" smtClean="0">
                <a:solidFill>
                  <a:srgbClr val="FF0000"/>
                </a:solidFill>
              </a:rPr>
              <a:t>H4a:</a:t>
            </a:r>
            <a:r>
              <a:rPr lang="fr-CA" sz="1500" b="1" dirty="0" smtClean="0"/>
              <a:t> La munificence de l’environnement a un effet modérateur positif sur la relation entre les variables du programme de mise à niveau et les variables de la performance: cas de l’Algérie.	</a:t>
            </a:r>
          </a:p>
          <a:p>
            <a:pPr marL="450850" indent="-439738" algn="just">
              <a:spcBef>
                <a:spcPts val="600"/>
              </a:spcBef>
              <a:spcAft>
                <a:spcPts val="600"/>
              </a:spcAft>
              <a:tabLst>
                <a:tab pos="534988" algn="l"/>
              </a:tabLst>
            </a:pPr>
            <a:r>
              <a:rPr lang="fr-CA" sz="1500" b="1" dirty="0" smtClean="0">
                <a:solidFill>
                  <a:srgbClr val="FF0000"/>
                </a:solidFill>
              </a:rPr>
              <a:t>H4b:</a:t>
            </a:r>
            <a:r>
              <a:rPr lang="fr-CA" sz="1500" b="1" dirty="0" smtClean="0"/>
              <a:t> Le dynamisme « l’instabilité » de l’environnement a un effet modérateur négatif sur la relation entre les variables du programme de mise à niveau et les variables de la performance : cas de l’Algérie.</a:t>
            </a:r>
          </a:p>
          <a:p>
            <a:pPr marL="450850" indent="-439738" algn="just">
              <a:spcBef>
                <a:spcPts val="600"/>
              </a:spcBef>
              <a:spcAft>
                <a:spcPts val="600"/>
              </a:spcAft>
              <a:tabLst>
                <a:tab pos="534988" algn="l"/>
              </a:tabLst>
            </a:pPr>
            <a:r>
              <a:rPr lang="fr-CA" sz="1500" b="1" dirty="0" smtClean="0">
                <a:solidFill>
                  <a:srgbClr val="FF0000"/>
                </a:solidFill>
              </a:rPr>
              <a:t>H4c:</a:t>
            </a:r>
            <a:r>
              <a:rPr lang="fr-CA" sz="1500" b="1" dirty="0" smtClean="0"/>
              <a:t> La compétitivité dans l’environnement a un effet modérateur négatif sur la relation entre les variables du programme de mise à niveau et les variables de la performance : cas de l’Algérie.	</a:t>
            </a:r>
          </a:p>
          <a:p>
            <a:pPr marL="450850" indent="-439738" algn="just">
              <a:spcBef>
                <a:spcPts val="600"/>
              </a:spcBef>
              <a:spcAft>
                <a:spcPts val="600"/>
              </a:spcAft>
              <a:tabLst>
                <a:tab pos="534988" algn="l"/>
              </a:tabLst>
            </a:pPr>
            <a:r>
              <a:rPr lang="fr-CA" sz="1500" b="1" dirty="0" smtClean="0">
                <a:solidFill>
                  <a:srgbClr val="FF0000"/>
                </a:solidFill>
              </a:rPr>
              <a:t>H4d:</a:t>
            </a:r>
            <a:r>
              <a:rPr lang="fr-CA" sz="1500" b="1" dirty="0" smtClean="0"/>
              <a:t> La complexité de l’environnement a un effet modérateur négatif sur la relation entre les variables du programme de mise à niveau et les variables de la performance : cas de l’Algérie.</a:t>
            </a:r>
          </a:p>
        </p:txBody>
      </p:sp>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52</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graphicFrame>
        <p:nvGraphicFramePr>
          <p:cNvPr id="347146" name="Object 10"/>
          <p:cNvGraphicFramePr>
            <a:graphicFrameLocks noChangeAspect="1"/>
          </p:cNvGraphicFramePr>
          <p:nvPr/>
        </p:nvGraphicFramePr>
        <p:xfrm>
          <a:off x="1341438" y="2220813"/>
          <a:ext cx="6437312" cy="3800475"/>
        </p:xfrm>
        <a:graphic>
          <a:graphicData uri="http://schemas.openxmlformats.org/presentationml/2006/ole">
            <p:oleObj spid="_x0000_s347146" name="Document" r:id="rId10" imgW="6455855" imgH="3819138" progId="Word.Document.12">
              <p:embed/>
            </p:oleObj>
          </a:graphicData>
        </a:graphic>
      </p:graphicFrame>
      <p:sp>
        <p:nvSpPr>
          <p:cNvPr id="29" name="ZoneTexte 28"/>
          <p:cNvSpPr txBox="1"/>
          <p:nvPr/>
        </p:nvSpPr>
        <p:spPr>
          <a:xfrm>
            <a:off x="1187624" y="1064930"/>
            <a:ext cx="7704856" cy="707886"/>
          </a:xfrm>
          <a:prstGeom prst="rect">
            <a:avLst/>
          </a:prstGeom>
          <a:noFill/>
        </p:spPr>
        <p:txBody>
          <a:bodyPr wrap="square" rtlCol="0">
            <a:spAutoFit/>
          </a:bodyPr>
          <a:lstStyle/>
          <a:p>
            <a:pPr algn="ctr"/>
            <a:r>
              <a:rPr lang="fr-CA" sz="2000" b="1" i="1" dirty="0" smtClean="0">
                <a:solidFill>
                  <a:srgbClr val="0000FF"/>
                </a:solidFill>
                <a:latin typeface="Franklin Gothic Demi" pitchFamily="34" charset="0"/>
              </a:rPr>
              <a:t>Conceptualisation de la vérification de l’effet modérateur par la démarche de Ping (1995, 1998)</a:t>
            </a:r>
            <a:endParaRPr lang="fr-CA" sz="2000" b="1" i="1" dirty="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11560" y="2420888"/>
            <a:ext cx="8208912" cy="400110"/>
          </a:xfrm>
          <a:prstGeom prst="rect">
            <a:avLst/>
          </a:prstGeom>
          <a:noFill/>
        </p:spPr>
        <p:txBody>
          <a:bodyPr wrap="square" rtlCol="0">
            <a:spAutoFit/>
          </a:bodyPr>
          <a:lstStyle/>
          <a:p>
            <a:pPr algn="ctr"/>
            <a:r>
              <a:rPr lang="fr-CA" sz="2000" b="1" dirty="0" smtClean="0">
                <a:solidFill>
                  <a:srgbClr val="FF0000"/>
                </a:solidFill>
                <a:latin typeface="Cambria" pitchFamily="18" charset="0"/>
              </a:rPr>
              <a:t> </a:t>
            </a:r>
            <a:endParaRPr lang="fr-CA" sz="2000" dirty="0" smtClean="0">
              <a:solidFill>
                <a:srgbClr val="FF0000"/>
              </a:solidFill>
              <a:latin typeface="Cambria" pitchFamily="18" charset="0"/>
            </a:endParaRPr>
          </a:p>
        </p:txBody>
      </p:sp>
      <p:sp>
        <p:nvSpPr>
          <p:cNvPr id="4" name="Titre 3"/>
          <p:cNvSpPr>
            <a:spLocks noGrp="1"/>
          </p:cNvSpPr>
          <p:nvPr>
            <p:ph type="ctrTitle"/>
          </p:nvPr>
        </p:nvSpPr>
        <p:spPr>
          <a:xfrm>
            <a:off x="683568" y="1196753"/>
            <a:ext cx="7772400" cy="1080119"/>
          </a:xfrm>
        </p:spPr>
        <p:txBody>
          <a:bodyPr/>
          <a:lstStyle/>
          <a:p>
            <a:r>
              <a:rPr lang="fr-FR" sz="2800" b="1" i="1" dirty="0" smtClean="0">
                <a:solidFill>
                  <a:srgbClr val="C00000"/>
                </a:solidFill>
                <a:latin typeface="Algerian" pitchFamily="82" charset="0"/>
              </a:rPr>
              <a:t>Résultats du rôle modérateur de l’environnement contextuel  </a:t>
            </a:r>
            <a:endParaRPr lang="fr-CA" dirty="0">
              <a:solidFill>
                <a:srgbClr val="C00000"/>
              </a:solidFill>
              <a:latin typeface="Algerian" pitchFamily="82" charset="0"/>
            </a:endParaRPr>
          </a:p>
        </p:txBody>
      </p:sp>
      <p:sp>
        <p:nvSpPr>
          <p:cNvPr id="5" name="Titre 3"/>
          <p:cNvSpPr txBox="1">
            <a:spLocks/>
          </p:cNvSpPr>
          <p:nvPr/>
        </p:nvSpPr>
        <p:spPr bwMode="auto">
          <a:xfrm>
            <a:off x="467544" y="2348880"/>
            <a:ext cx="8352928" cy="2664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4350" marR="0" lvl="0" indent="-514350" algn="just" defTabSz="914400" rtl="0" eaLnBrk="0" fontAlgn="base" latinLnBrk="0" hangingPunct="0">
              <a:lnSpc>
                <a:spcPct val="150000"/>
              </a:lnSpc>
              <a:spcBef>
                <a:spcPct val="0"/>
              </a:spcBef>
              <a:spcAft>
                <a:spcPct val="0"/>
              </a:spcAft>
              <a:buClr>
                <a:srgbClr val="FF0000"/>
              </a:buClr>
              <a:buSzTx/>
              <a:buFont typeface="+mj-lt"/>
              <a:buAutoNum type="arabicParenR"/>
              <a:tabLst/>
              <a:defRPr/>
            </a:pPr>
            <a:r>
              <a:rPr kumimoji="0" lang="fr-FR" sz="2200" b="1" i="1" u="none" strike="noStrike" kern="1200" cap="none" spc="0" normalizeH="0" baseline="0" noProof="0" dirty="0" smtClean="0">
                <a:ln>
                  <a:noFill/>
                </a:ln>
                <a:solidFill>
                  <a:srgbClr val="0000FF"/>
                </a:solidFill>
                <a:effectLst/>
                <a:uLnTx/>
                <a:uFillTx/>
                <a:latin typeface="Franklin Gothic Demi" pitchFamily="34" charset="0"/>
                <a:ea typeface="+mj-ea"/>
                <a:cs typeface="+mj-cs"/>
              </a:rPr>
              <a:t>Munificence de l’environnement  </a:t>
            </a:r>
            <a:r>
              <a:rPr kumimoji="0" lang="fr-FR" sz="2200" b="1" i="1" u="none" strike="noStrike" kern="1200" cap="none" spc="0" normalizeH="0" baseline="0" noProof="0" dirty="0" smtClean="0">
                <a:ln>
                  <a:noFill/>
                </a:ln>
                <a:solidFill>
                  <a:srgbClr val="FF0000"/>
                </a:solidFill>
                <a:effectLst/>
                <a:uLnTx/>
                <a:uFillTx/>
                <a:latin typeface="Franklin Gothic Demi" pitchFamily="34" charset="0"/>
                <a:ea typeface="+mj-ea"/>
                <a:cs typeface="+mj-cs"/>
              </a:rPr>
              <a:t>(MUNIFENV)</a:t>
            </a:r>
          </a:p>
          <a:p>
            <a:pPr marL="514350" marR="0" lvl="0" indent="-514350" algn="just" defTabSz="914400" rtl="0" eaLnBrk="0" fontAlgn="base" latinLnBrk="0" hangingPunct="0">
              <a:lnSpc>
                <a:spcPct val="150000"/>
              </a:lnSpc>
              <a:spcBef>
                <a:spcPct val="0"/>
              </a:spcBef>
              <a:spcAft>
                <a:spcPct val="0"/>
              </a:spcAft>
              <a:buClr>
                <a:srgbClr val="FF0000"/>
              </a:buClr>
              <a:buSzTx/>
              <a:buFont typeface="+mj-lt"/>
              <a:buAutoNum type="arabicParenR"/>
              <a:tabLst/>
              <a:defRPr/>
            </a:pPr>
            <a:r>
              <a:rPr lang="fr-FR" sz="2200" b="1" i="1" dirty="0" smtClean="0">
                <a:solidFill>
                  <a:srgbClr val="0000FF"/>
                </a:solidFill>
                <a:latin typeface="Franklin Gothic Demi" pitchFamily="34" charset="0"/>
                <a:ea typeface="+mj-ea"/>
                <a:cs typeface="+mj-cs"/>
              </a:rPr>
              <a:t>Dynamisme de l’environnement </a:t>
            </a:r>
            <a:r>
              <a:rPr lang="fr-FR" sz="2200" b="1" i="1" dirty="0" smtClean="0">
                <a:solidFill>
                  <a:srgbClr val="FF0000"/>
                </a:solidFill>
                <a:latin typeface="Franklin Gothic Demi" pitchFamily="34" charset="0"/>
                <a:ea typeface="+mj-ea"/>
                <a:cs typeface="+mj-cs"/>
              </a:rPr>
              <a:t>(DYNAMENV « INSTABILITÉ »)</a:t>
            </a:r>
          </a:p>
          <a:p>
            <a:pPr marL="514350" marR="0" lvl="0" indent="-514350" algn="just" defTabSz="914400" rtl="0" eaLnBrk="0" fontAlgn="base" latinLnBrk="0" hangingPunct="0">
              <a:lnSpc>
                <a:spcPct val="150000"/>
              </a:lnSpc>
              <a:spcBef>
                <a:spcPct val="0"/>
              </a:spcBef>
              <a:spcAft>
                <a:spcPct val="0"/>
              </a:spcAft>
              <a:buClr>
                <a:srgbClr val="FF0000"/>
              </a:buClr>
              <a:buSzTx/>
              <a:buFont typeface="+mj-lt"/>
              <a:buAutoNum type="arabicParenR"/>
              <a:tabLst/>
              <a:defRPr/>
            </a:pPr>
            <a:r>
              <a:rPr kumimoji="0" lang="fr-FR" sz="2200" b="1" i="1" u="none" strike="noStrike" kern="1200" cap="none" spc="0" normalizeH="0" baseline="0" noProof="0" dirty="0" smtClean="0">
                <a:ln>
                  <a:noFill/>
                </a:ln>
                <a:solidFill>
                  <a:srgbClr val="0000FF"/>
                </a:solidFill>
                <a:effectLst/>
                <a:uLnTx/>
                <a:uFillTx/>
                <a:latin typeface="Franklin Gothic Demi" pitchFamily="34" charset="0"/>
                <a:ea typeface="+mj-ea"/>
                <a:cs typeface="+mj-cs"/>
              </a:rPr>
              <a:t>Compétitivité dans l’environnement </a:t>
            </a:r>
            <a:r>
              <a:rPr kumimoji="0" lang="fr-FR" sz="2200" b="1" i="1" u="none" strike="noStrike" kern="1200" cap="none" spc="0" normalizeH="0" baseline="0" noProof="0" dirty="0" smtClean="0">
                <a:ln>
                  <a:noFill/>
                </a:ln>
                <a:solidFill>
                  <a:srgbClr val="FF0000"/>
                </a:solidFill>
                <a:effectLst/>
                <a:uLnTx/>
                <a:uFillTx/>
                <a:latin typeface="Franklin Gothic Demi" pitchFamily="34" charset="0"/>
                <a:ea typeface="+mj-ea"/>
                <a:cs typeface="+mj-cs"/>
              </a:rPr>
              <a:t>(COMPETITI)</a:t>
            </a:r>
          </a:p>
          <a:p>
            <a:pPr marL="514350" marR="0" lvl="0" indent="-514350" algn="just" defTabSz="914400" rtl="0" eaLnBrk="0" fontAlgn="base" latinLnBrk="0" hangingPunct="0">
              <a:lnSpc>
                <a:spcPct val="150000"/>
              </a:lnSpc>
              <a:spcBef>
                <a:spcPct val="0"/>
              </a:spcBef>
              <a:spcAft>
                <a:spcPct val="0"/>
              </a:spcAft>
              <a:buClr>
                <a:srgbClr val="FF0000"/>
              </a:buClr>
              <a:buSzTx/>
              <a:buFont typeface="+mj-lt"/>
              <a:buAutoNum type="arabicParenR"/>
              <a:tabLst/>
              <a:defRPr/>
            </a:pPr>
            <a:r>
              <a:rPr lang="fr-FR" sz="2200" b="1" i="1" dirty="0" smtClean="0">
                <a:solidFill>
                  <a:srgbClr val="0000FF"/>
                </a:solidFill>
                <a:latin typeface="Franklin Gothic Demi" pitchFamily="34" charset="0"/>
                <a:ea typeface="+mj-ea"/>
                <a:cs typeface="+mj-cs"/>
              </a:rPr>
              <a:t>Complexité de l’environnement </a:t>
            </a:r>
            <a:r>
              <a:rPr lang="fr-FR" sz="2200" b="1" i="1" dirty="0" smtClean="0">
                <a:solidFill>
                  <a:srgbClr val="FF0000"/>
                </a:solidFill>
                <a:latin typeface="Franklin Gothic Demi" pitchFamily="34" charset="0"/>
                <a:ea typeface="+mj-ea"/>
                <a:cs typeface="+mj-cs"/>
              </a:rPr>
              <a:t>(COMPLENV)</a:t>
            </a:r>
            <a:endParaRPr kumimoji="0" lang="fr-CA" sz="22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54</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graphicFrame>
        <p:nvGraphicFramePr>
          <p:cNvPr id="488449" name="Object 1"/>
          <p:cNvGraphicFramePr>
            <a:graphicFrameLocks noChangeAspect="1"/>
          </p:cNvGraphicFramePr>
          <p:nvPr/>
        </p:nvGraphicFramePr>
        <p:xfrm>
          <a:off x="1050924" y="1624013"/>
          <a:ext cx="9569747" cy="3965227"/>
        </p:xfrm>
        <a:graphic>
          <a:graphicData uri="http://schemas.openxmlformats.org/presentationml/2006/ole">
            <p:oleObj spid="_x0000_s488449" name="Document" r:id="rId10" imgW="10511288" imgH="4140325" progId="Word.Document.12">
              <p:embed/>
            </p:oleObj>
          </a:graphicData>
        </a:graphic>
      </p:graphicFrame>
      <p:sp>
        <p:nvSpPr>
          <p:cNvPr id="21" name="Rectangle 20"/>
          <p:cNvSpPr/>
          <p:nvPr/>
        </p:nvSpPr>
        <p:spPr>
          <a:xfrm>
            <a:off x="971600" y="971436"/>
            <a:ext cx="6762582" cy="369332"/>
          </a:xfrm>
          <a:prstGeom prst="rect">
            <a:avLst/>
          </a:prstGeom>
        </p:spPr>
        <p:txBody>
          <a:bodyPr wrap="square">
            <a:spAutoFit/>
          </a:bodyPr>
          <a:lstStyle/>
          <a:p>
            <a:pPr marL="514350" lvl="0" indent="-514350" algn="just" eaLnBrk="0" hangingPunct="0">
              <a:buClr>
                <a:srgbClr val="FF0000"/>
              </a:buClr>
              <a:buFont typeface="+mj-lt"/>
              <a:buAutoNum type="arabicParenR"/>
              <a:defRPr/>
            </a:pPr>
            <a:r>
              <a:rPr lang="fr-FR" b="1" i="1" dirty="0" smtClean="0">
                <a:solidFill>
                  <a:srgbClr val="0000FF"/>
                </a:solidFill>
                <a:latin typeface="Franklin Gothic Demi" pitchFamily="34" charset="0"/>
              </a:rPr>
              <a:t>Résultats de la Munificence de l’environnement </a:t>
            </a:r>
            <a:r>
              <a:rPr lang="fr-FR" b="1" i="1" dirty="0" smtClean="0">
                <a:solidFill>
                  <a:srgbClr val="FF0000"/>
                </a:solidFill>
                <a:latin typeface="Franklin Gothic Demi" pitchFamily="34" charset="0"/>
              </a:rPr>
              <a:t>(MUNIFENV)</a:t>
            </a:r>
            <a:endParaRPr lang="fr-FR" b="1" i="1" dirty="0" smtClean="0">
              <a:solidFill>
                <a:srgbClr val="0000FF"/>
              </a:solidFill>
              <a:latin typeface="Franklin Gothic Demi" pitchFamily="34" charset="0"/>
            </a:endParaRPr>
          </a:p>
        </p:txBody>
      </p:sp>
      <p:sp>
        <p:nvSpPr>
          <p:cNvPr id="22" name="ZoneTexte 21"/>
          <p:cNvSpPr txBox="1"/>
          <p:nvPr/>
        </p:nvSpPr>
        <p:spPr>
          <a:xfrm>
            <a:off x="3131840" y="5641503"/>
            <a:ext cx="3528392" cy="307777"/>
          </a:xfrm>
          <a:prstGeom prst="rect">
            <a:avLst/>
          </a:prstGeom>
          <a:noFill/>
        </p:spPr>
        <p:txBody>
          <a:bodyPr wrap="square" rtlCol="0">
            <a:spAutoFit/>
          </a:bodyPr>
          <a:lstStyle/>
          <a:p>
            <a:r>
              <a:rPr lang="fr-CA" sz="1400" b="1" dirty="0" smtClean="0">
                <a:solidFill>
                  <a:srgbClr val="0000FF"/>
                </a:solidFill>
              </a:rPr>
              <a:t>S:</a:t>
            </a:r>
            <a:r>
              <a:rPr lang="fr-CA" sz="1400" b="1" dirty="0" smtClean="0"/>
              <a:t> Significatif    ///    NS: Non Significatif</a:t>
            </a: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55</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pic>
        <p:nvPicPr>
          <p:cNvPr id="20" name="Image 19"/>
          <p:cNvPicPr/>
          <p:nvPr/>
        </p:nvPicPr>
        <p:blipFill>
          <a:blip r:embed="rId10" cstate="print"/>
          <a:srcRect/>
          <a:stretch>
            <a:fillRect/>
          </a:stretch>
        </p:blipFill>
        <p:spPr bwMode="auto">
          <a:xfrm>
            <a:off x="5292080" y="1787624"/>
            <a:ext cx="3528392" cy="3441576"/>
          </a:xfrm>
          <a:prstGeom prst="rect">
            <a:avLst/>
          </a:prstGeom>
          <a:noFill/>
          <a:ln w="9525">
            <a:noFill/>
            <a:miter lim="800000"/>
            <a:headEnd/>
            <a:tailEnd/>
          </a:ln>
        </p:spPr>
      </p:pic>
      <p:pic>
        <p:nvPicPr>
          <p:cNvPr id="24" name="Image 23"/>
          <p:cNvPicPr/>
          <p:nvPr/>
        </p:nvPicPr>
        <p:blipFill>
          <a:blip r:embed="rId11" cstate="print"/>
          <a:srcRect/>
          <a:stretch>
            <a:fillRect/>
          </a:stretch>
        </p:blipFill>
        <p:spPr bwMode="auto">
          <a:xfrm>
            <a:off x="467545" y="1672436"/>
            <a:ext cx="3240359" cy="3700780"/>
          </a:xfrm>
          <a:prstGeom prst="rect">
            <a:avLst/>
          </a:prstGeom>
          <a:noFill/>
          <a:ln w="9525">
            <a:noFill/>
            <a:miter lim="800000"/>
            <a:headEnd/>
            <a:tailEnd/>
          </a:ln>
        </p:spPr>
      </p:pic>
      <p:sp>
        <p:nvSpPr>
          <p:cNvPr id="25" name="ZoneTexte 24"/>
          <p:cNvSpPr txBox="1"/>
          <p:nvPr/>
        </p:nvSpPr>
        <p:spPr>
          <a:xfrm>
            <a:off x="5292080" y="5509681"/>
            <a:ext cx="3600400" cy="1015663"/>
          </a:xfrm>
          <a:prstGeom prst="rect">
            <a:avLst/>
          </a:prstGeom>
          <a:noFill/>
        </p:spPr>
        <p:txBody>
          <a:bodyPr wrap="square" rtlCol="0">
            <a:spAutoFit/>
          </a:bodyPr>
          <a:lstStyle/>
          <a:p>
            <a:pPr algn="ctr"/>
            <a:r>
              <a:rPr lang="fr-FR" sz="1400" b="1" dirty="0" smtClean="0">
                <a:solidFill>
                  <a:srgbClr val="C00000"/>
                </a:solidFill>
              </a:rPr>
              <a:t>Munificence  de l’environnement et </a:t>
            </a:r>
            <a:r>
              <a:rPr lang="fr-FR" sz="1400" b="1" dirty="0" smtClean="0">
                <a:solidFill>
                  <a:srgbClr val="0000FF"/>
                </a:solidFill>
              </a:rPr>
              <a:t>gestion du marketing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240360" cy="954107"/>
          </a:xfrm>
          <a:prstGeom prst="rect">
            <a:avLst/>
          </a:prstGeom>
          <a:noFill/>
        </p:spPr>
        <p:txBody>
          <a:bodyPr wrap="square" rtlCol="0">
            <a:spAutoFit/>
          </a:bodyPr>
          <a:lstStyle/>
          <a:p>
            <a:pPr algn="ctr"/>
            <a:r>
              <a:rPr lang="fr-FR" sz="1400" b="1" dirty="0" smtClean="0">
                <a:solidFill>
                  <a:srgbClr val="C00000"/>
                </a:solidFill>
              </a:rPr>
              <a:t>Munificence de l’environnement et </a:t>
            </a:r>
            <a:r>
              <a:rPr lang="fr-FR" sz="1400" b="1" dirty="0" smtClean="0">
                <a:solidFill>
                  <a:srgbClr val="0000FF"/>
                </a:solidFill>
              </a:rPr>
              <a:t>gestion du marketing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7" name="Rectangle 26"/>
          <p:cNvSpPr/>
          <p:nvPr/>
        </p:nvSpPr>
        <p:spPr>
          <a:xfrm>
            <a:off x="909427" y="980728"/>
            <a:ext cx="6873356" cy="369332"/>
          </a:xfrm>
          <a:prstGeom prst="rect">
            <a:avLst/>
          </a:prstGeom>
        </p:spPr>
        <p:txBody>
          <a:bodyPr wrap="none">
            <a:spAutoFit/>
          </a:bodyPr>
          <a:lstStyle/>
          <a:p>
            <a:pPr marL="514350" indent="-514350" algn="just" eaLnBrk="0" hangingPunct="0">
              <a:buClr>
                <a:srgbClr val="FF0000"/>
              </a:buClr>
              <a:buFont typeface="+mj-lt"/>
              <a:buAutoNum type="arabicParenR"/>
              <a:defRPr/>
            </a:pPr>
            <a:r>
              <a:rPr lang="fr-FR" b="1" i="1" dirty="0" smtClean="0">
                <a:solidFill>
                  <a:srgbClr val="0000FF"/>
                </a:solidFill>
                <a:latin typeface="Franklin Gothic Demi" pitchFamily="34" charset="0"/>
              </a:rPr>
              <a:t>Résultats de la Munificence de l’environnement  </a:t>
            </a:r>
            <a:r>
              <a:rPr lang="fr-FR" b="1" i="1" dirty="0" smtClean="0">
                <a:solidFill>
                  <a:srgbClr val="FF0000"/>
                </a:solidFill>
                <a:latin typeface="Franklin Gothic Demi" pitchFamily="34" charset="0"/>
              </a:rPr>
              <a:t>(MUNIFENV)</a:t>
            </a:r>
            <a:endParaRPr lang="fr-FR" b="1" i="1" dirty="0" smtClean="0">
              <a:solidFill>
                <a:srgbClr val="0000FF"/>
              </a:solidFill>
              <a:latin typeface="Franklin Gothic Demi" pitchFamily="34" charset="0"/>
            </a:endParaRPr>
          </a:p>
        </p:txBody>
      </p:sp>
      <p:sp>
        <p:nvSpPr>
          <p:cNvPr id="28" name="ZoneTexte 27"/>
          <p:cNvSpPr txBox="1"/>
          <p:nvPr/>
        </p:nvSpPr>
        <p:spPr>
          <a:xfrm>
            <a:off x="1835696" y="1340768"/>
            <a:ext cx="5616624"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 </a:t>
            </a:r>
            <a:endParaRPr lang="fr-CA" sz="2400" b="1" u="sng" dirty="0" smtClean="0">
              <a:solidFill>
                <a:srgbClr val="0000FF"/>
              </a:solidFill>
              <a:latin typeface="Algerian" pitchFamily="82" charset="0"/>
            </a:endParaRPr>
          </a:p>
        </p:txBody>
      </p:sp>
      <p:graphicFrame>
        <p:nvGraphicFramePr>
          <p:cNvPr id="625665" name="Object 1"/>
          <p:cNvGraphicFramePr>
            <a:graphicFrameLocks noChangeAspect="1"/>
          </p:cNvGraphicFramePr>
          <p:nvPr/>
        </p:nvGraphicFramePr>
        <p:xfrm>
          <a:off x="3785716" y="1911350"/>
          <a:ext cx="2730500" cy="5694114"/>
        </p:xfrm>
        <a:graphic>
          <a:graphicData uri="http://schemas.openxmlformats.org/presentationml/2006/ole">
            <p:oleObj spid="_x0000_s625665" name="Document" r:id="rId12" imgW="5799245" imgH="4881413"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56</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1" name="Rectangle 20"/>
          <p:cNvSpPr/>
          <p:nvPr/>
        </p:nvSpPr>
        <p:spPr>
          <a:xfrm>
            <a:off x="394960" y="980728"/>
            <a:ext cx="7902291" cy="646331"/>
          </a:xfrm>
          <a:prstGeom prst="rect">
            <a:avLst/>
          </a:prstGeom>
        </p:spPr>
        <p:txBody>
          <a:bodyPr wrap="none">
            <a:spAutoFit/>
          </a:bodyPr>
          <a:lstStyle/>
          <a:p>
            <a:pPr marL="514350" indent="-514350" algn="just" eaLnBrk="0" hangingPunct="0">
              <a:buClr>
                <a:srgbClr val="FF0000"/>
              </a:buClr>
              <a:defRPr/>
            </a:pPr>
            <a:r>
              <a:rPr lang="fr-FR" b="1" i="1" dirty="0" smtClean="0">
                <a:solidFill>
                  <a:srgbClr val="FF0000"/>
                </a:solidFill>
                <a:latin typeface="Franklin Gothic Demi" pitchFamily="34" charset="0"/>
              </a:rPr>
              <a:t>2)  </a:t>
            </a:r>
            <a:r>
              <a:rPr lang="fr-FR" b="1" i="1" dirty="0" smtClean="0">
                <a:solidFill>
                  <a:srgbClr val="0000FF"/>
                </a:solidFill>
                <a:latin typeface="Franklin Gothic Demi" pitchFamily="34" charset="0"/>
              </a:rPr>
              <a:t>Résultats du dynamisme de l’environnement </a:t>
            </a:r>
            <a:r>
              <a:rPr lang="fr-FR" b="1" i="1" dirty="0" smtClean="0">
                <a:solidFill>
                  <a:srgbClr val="FF0000"/>
                </a:solidFill>
                <a:latin typeface="Franklin Gothic Demi" pitchFamily="34" charset="0"/>
              </a:rPr>
              <a:t>(DYNAMENV « INSTABILITÉ »)</a:t>
            </a:r>
          </a:p>
          <a:p>
            <a:pPr marL="514350" lvl="0" indent="-514350" algn="just" eaLnBrk="0" hangingPunct="0">
              <a:buClr>
                <a:srgbClr val="FF0000"/>
              </a:buClr>
              <a:defRPr/>
            </a:pPr>
            <a:endParaRPr lang="fr-FR" b="1" i="1" dirty="0" smtClean="0">
              <a:solidFill>
                <a:srgbClr val="0000FF"/>
              </a:solidFill>
              <a:latin typeface="Franklin Gothic Demi" pitchFamily="34" charset="0"/>
            </a:endParaRPr>
          </a:p>
        </p:txBody>
      </p:sp>
      <p:graphicFrame>
        <p:nvGraphicFramePr>
          <p:cNvPr id="492547" name="Object 3"/>
          <p:cNvGraphicFramePr>
            <a:graphicFrameLocks noChangeAspect="1"/>
          </p:cNvGraphicFramePr>
          <p:nvPr/>
        </p:nvGraphicFramePr>
        <p:xfrm>
          <a:off x="-320675" y="1693515"/>
          <a:ext cx="9939338" cy="4543797"/>
        </p:xfrm>
        <a:graphic>
          <a:graphicData uri="http://schemas.openxmlformats.org/presentationml/2006/ole">
            <p:oleObj spid="_x0000_s492547" name="Document" r:id="rId10" imgW="10511288" imgH="4116939" progId="Word.Document.12">
              <p:embed/>
            </p:oleObj>
          </a:graphicData>
        </a:graphic>
      </p:graphicFrame>
      <p:sp>
        <p:nvSpPr>
          <p:cNvPr id="19" name="ZoneTexte 18"/>
          <p:cNvSpPr txBox="1"/>
          <p:nvPr/>
        </p:nvSpPr>
        <p:spPr>
          <a:xfrm>
            <a:off x="3131840" y="6217567"/>
            <a:ext cx="3528392" cy="307777"/>
          </a:xfrm>
          <a:prstGeom prst="rect">
            <a:avLst/>
          </a:prstGeom>
          <a:noFill/>
        </p:spPr>
        <p:txBody>
          <a:bodyPr wrap="square" rtlCol="0">
            <a:spAutoFit/>
          </a:bodyPr>
          <a:lstStyle/>
          <a:p>
            <a:r>
              <a:rPr lang="fr-CA" sz="1400" b="1" dirty="0" smtClean="0">
                <a:solidFill>
                  <a:srgbClr val="0000FF"/>
                </a:solidFill>
              </a:rPr>
              <a:t>S:</a:t>
            </a:r>
            <a:r>
              <a:rPr lang="fr-CA" sz="1400" b="1" dirty="0" smtClean="0"/>
              <a:t> Significatif    ///    NS: Non Significatif</a:t>
            </a:r>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57</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004048" y="5509681"/>
            <a:ext cx="3528392" cy="954107"/>
          </a:xfrm>
          <a:prstGeom prst="rect">
            <a:avLst/>
          </a:prstGeom>
          <a:noFill/>
        </p:spPr>
        <p:txBody>
          <a:bodyPr wrap="square" rtlCol="0">
            <a:spAutoFit/>
          </a:bodyPr>
          <a:lstStyle/>
          <a:p>
            <a:pPr algn="ctr"/>
            <a:r>
              <a:rPr lang="fr-FR" sz="1400" b="1" dirty="0" smtClean="0">
                <a:solidFill>
                  <a:srgbClr val="C00000"/>
                </a:solidFill>
              </a:rPr>
              <a:t>Dynamisme « instabilité » de l’environnement et </a:t>
            </a:r>
          </a:p>
          <a:p>
            <a:pPr algn="ctr"/>
            <a:r>
              <a:rPr lang="fr-FR" sz="1400" b="1" dirty="0" smtClean="0">
                <a:solidFill>
                  <a:srgbClr val="0000FF"/>
                </a:solidFill>
              </a:rPr>
              <a:t>gestion financière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dirty="0"/>
          </a:p>
        </p:txBody>
      </p:sp>
      <p:sp>
        <p:nvSpPr>
          <p:cNvPr id="26" name="ZoneTexte 25"/>
          <p:cNvSpPr txBox="1"/>
          <p:nvPr/>
        </p:nvSpPr>
        <p:spPr>
          <a:xfrm>
            <a:off x="611560" y="5499229"/>
            <a:ext cx="3744416" cy="954107"/>
          </a:xfrm>
          <a:prstGeom prst="rect">
            <a:avLst/>
          </a:prstGeom>
          <a:noFill/>
        </p:spPr>
        <p:txBody>
          <a:bodyPr wrap="square" rtlCol="0">
            <a:spAutoFit/>
          </a:bodyPr>
          <a:lstStyle/>
          <a:p>
            <a:pPr algn="ctr"/>
            <a:r>
              <a:rPr lang="fr-FR" sz="1400" b="1" dirty="0" smtClean="0">
                <a:solidFill>
                  <a:srgbClr val="C00000"/>
                </a:solidFill>
              </a:rPr>
              <a:t>Dynamisme « instabilité » de l’environnement et </a:t>
            </a:r>
          </a:p>
          <a:p>
            <a:pPr algn="ctr"/>
            <a:r>
              <a:rPr lang="fr-FR" sz="1400" b="1" dirty="0" smtClean="0">
                <a:solidFill>
                  <a:srgbClr val="0000FF"/>
                </a:solidFill>
              </a:rPr>
              <a:t>gestion financière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835696" y="1340768"/>
            <a:ext cx="5616624"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 </a:t>
            </a:r>
            <a:endParaRPr lang="fr-CA" sz="2400" b="1" u="sng" dirty="0" smtClean="0">
              <a:solidFill>
                <a:srgbClr val="0000FF"/>
              </a:solidFill>
              <a:latin typeface="Algerian" pitchFamily="82" charset="0"/>
            </a:endParaRPr>
          </a:p>
        </p:txBody>
      </p:sp>
      <p:pic>
        <p:nvPicPr>
          <p:cNvPr id="29" name="Image 28"/>
          <p:cNvPicPr/>
          <p:nvPr/>
        </p:nvPicPr>
        <p:blipFill>
          <a:blip r:embed="rId10" cstate="print"/>
          <a:srcRect/>
          <a:stretch>
            <a:fillRect/>
          </a:stretch>
        </p:blipFill>
        <p:spPr bwMode="auto">
          <a:xfrm>
            <a:off x="5220072" y="1844824"/>
            <a:ext cx="3744416" cy="3600400"/>
          </a:xfrm>
          <a:prstGeom prst="rect">
            <a:avLst/>
          </a:prstGeom>
          <a:noFill/>
          <a:ln w="9525">
            <a:noFill/>
            <a:miter lim="800000"/>
            <a:headEnd/>
            <a:tailEnd/>
          </a:ln>
        </p:spPr>
      </p:pic>
      <p:pic>
        <p:nvPicPr>
          <p:cNvPr id="30" name="Image 29"/>
          <p:cNvPicPr/>
          <p:nvPr/>
        </p:nvPicPr>
        <p:blipFill>
          <a:blip r:embed="rId11" cstate="print"/>
          <a:srcRect/>
          <a:stretch>
            <a:fillRect/>
          </a:stretch>
        </p:blipFill>
        <p:spPr bwMode="auto">
          <a:xfrm>
            <a:off x="467544" y="1916832"/>
            <a:ext cx="3312368" cy="3528392"/>
          </a:xfrm>
          <a:prstGeom prst="rect">
            <a:avLst/>
          </a:prstGeom>
          <a:noFill/>
          <a:ln w="9525">
            <a:noFill/>
            <a:miter lim="800000"/>
            <a:headEnd/>
            <a:tailEnd/>
          </a:ln>
        </p:spPr>
      </p:pic>
      <p:graphicFrame>
        <p:nvGraphicFramePr>
          <p:cNvPr id="632835" name="Object 3"/>
          <p:cNvGraphicFramePr>
            <a:graphicFrameLocks noChangeAspect="1"/>
          </p:cNvGraphicFramePr>
          <p:nvPr/>
        </p:nvGraphicFramePr>
        <p:xfrm>
          <a:off x="3785716" y="2060848"/>
          <a:ext cx="2730500" cy="5328591"/>
        </p:xfrm>
        <a:graphic>
          <a:graphicData uri="http://schemas.openxmlformats.org/presentationml/2006/ole">
            <p:oleObj spid="_x0000_s632835" name="Document" r:id="rId12" imgW="5799245" imgH="4881413" progId="Word.Document.12">
              <p:embed/>
            </p:oleObj>
          </a:graphicData>
        </a:graphic>
      </p:graphicFrame>
      <p:sp>
        <p:nvSpPr>
          <p:cNvPr id="24" name="Rectangle 23"/>
          <p:cNvSpPr/>
          <p:nvPr/>
        </p:nvSpPr>
        <p:spPr>
          <a:xfrm>
            <a:off x="394959" y="980728"/>
            <a:ext cx="7902291"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2)  </a:t>
            </a:r>
            <a:r>
              <a:rPr lang="fr-FR" b="1" i="1" dirty="0" smtClean="0">
                <a:solidFill>
                  <a:srgbClr val="0000FF"/>
                </a:solidFill>
                <a:latin typeface="Franklin Gothic Demi" pitchFamily="34" charset="0"/>
              </a:rPr>
              <a:t>Résultats du dynamisme de l’environnement </a:t>
            </a:r>
            <a:r>
              <a:rPr lang="fr-FR" b="1" i="1" dirty="0" smtClean="0">
                <a:solidFill>
                  <a:srgbClr val="FF0000"/>
                </a:solidFill>
                <a:latin typeface="Franklin Gothic Demi" pitchFamily="34" charset="0"/>
              </a:rPr>
              <a:t>(DYNAMENV « INSTABILITÉ »)</a:t>
            </a:r>
          </a:p>
        </p:txBody>
      </p:sp>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58</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292080" y="5509681"/>
            <a:ext cx="3600400" cy="1231106"/>
          </a:xfrm>
          <a:prstGeom prst="rect">
            <a:avLst/>
          </a:prstGeom>
          <a:noFill/>
        </p:spPr>
        <p:txBody>
          <a:bodyPr wrap="square" rtlCol="0">
            <a:spAutoFit/>
          </a:bodyPr>
          <a:lstStyle/>
          <a:p>
            <a:pPr algn="ctr"/>
            <a:r>
              <a:rPr lang="fr-FR" sz="1400" b="1" dirty="0" smtClean="0">
                <a:solidFill>
                  <a:srgbClr val="C00000"/>
                </a:solidFill>
              </a:rPr>
              <a:t>Dynamisme « instabilité » de l’environnement et </a:t>
            </a:r>
          </a:p>
          <a:p>
            <a:pPr algn="ctr"/>
            <a:r>
              <a:rPr lang="fr-FR" sz="1400" b="1" dirty="0" smtClean="0">
                <a:solidFill>
                  <a:srgbClr val="0000FF"/>
                </a:solidFill>
              </a:rPr>
              <a:t>gestion de ressources humaines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240360" cy="1169551"/>
          </a:xfrm>
          <a:prstGeom prst="rect">
            <a:avLst/>
          </a:prstGeom>
          <a:noFill/>
        </p:spPr>
        <p:txBody>
          <a:bodyPr wrap="square" rtlCol="0">
            <a:spAutoFit/>
          </a:bodyPr>
          <a:lstStyle/>
          <a:p>
            <a:pPr algn="ctr"/>
            <a:r>
              <a:rPr lang="fr-FR" sz="1400" b="1" dirty="0" smtClean="0">
                <a:solidFill>
                  <a:srgbClr val="C00000"/>
                </a:solidFill>
              </a:rPr>
              <a:t>Dynamisme « instabilité » de l’environnement et </a:t>
            </a:r>
          </a:p>
          <a:p>
            <a:pPr algn="ctr"/>
            <a:r>
              <a:rPr lang="fr-FR" sz="1400" b="1" dirty="0" smtClean="0">
                <a:solidFill>
                  <a:srgbClr val="0000FF"/>
                </a:solidFill>
              </a:rPr>
              <a:t>gestion de ressources humaines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835696" y="1340768"/>
            <a:ext cx="5616624"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 </a:t>
            </a:r>
            <a:endParaRPr lang="fr-CA" sz="2400" b="1" u="sng" dirty="0" smtClean="0">
              <a:solidFill>
                <a:srgbClr val="0000FF"/>
              </a:solidFill>
              <a:latin typeface="Algerian" pitchFamily="82" charset="0"/>
            </a:endParaRPr>
          </a:p>
        </p:txBody>
      </p:sp>
      <p:pic>
        <p:nvPicPr>
          <p:cNvPr id="24" name="Image 23"/>
          <p:cNvPicPr/>
          <p:nvPr/>
        </p:nvPicPr>
        <p:blipFill>
          <a:blip r:embed="rId10" cstate="print"/>
          <a:srcRect/>
          <a:stretch>
            <a:fillRect/>
          </a:stretch>
        </p:blipFill>
        <p:spPr bwMode="auto">
          <a:xfrm>
            <a:off x="5292080" y="1844824"/>
            <a:ext cx="3697783" cy="3260725"/>
          </a:xfrm>
          <a:prstGeom prst="rect">
            <a:avLst/>
          </a:prstGeom>
          <a:noFill/>
          <a:ln w="9525">
            <a:noFill/>
            <a:miter lim="800000"/>
            <a:headEnd/>
            <a:tailEnd/>
          </a:ln>
        </p:spPr>
      </p:pic>
      <p:pic>
        <p:nvPicPr>
          <p:cNvPr id="32" name="Image 31"/>
          <p:cNvPicPr/>
          <p:nvPr/>
        </p:nvPicPr>
        <p:blipFill>
          <a:blip r:embed="rId11" cstate="print"/>
          <a:srcRect/>
          <a:stretch>
            <a:fillRect/>
          </a:stretch>
        </p:blipFill>
        <p:spPr bwMode="auto">
          <a:xfrm>
            <a:off x="683569" y="1700808"/>
            <a:ext cx="3024336" cy="3600400"/>
          </a:xfrm>
          <a:prstGeom prst="rect">
            <a:avLst/>
          </a:prstGeom>
          <a:noFill/>
          <a:ln w="9525">
            <a:noFill/>
            <a:miter lim="800000"/>
            <a:headEnd/>
            <a:tailEnd/>
          </a:ln>
        </p:spPr>
      </p:pic>
      <p:graphicFrame>
        <p:nvGraphicFramePr>
          <p:cNvPr id="630786" name="Object 2"/>
          <p:cNvGraphicFramePr>
            <a:graphicFrameLocks noChangeAspect="1"/>
          </p:cNvGraphicFramePr>
          <p:nvPr/>
        </p:nvGraphicFramePr>
        <p:xfrm>
          <a:off x="3779838" y="1911350"/>
          <a:ext cx="2730500" cy="5190058"/>
        </p:xfrm>
        <a:graphic>
          <a:graphicData uri="http://schemas.openxmlformats.org/presentationml/2006/ole">
            <p:oleObj spid="_x0000_s630786" name="Document" r:id="rId12" imgW="5799245" imgH="4891152" progId="Word.Document.12">
              <p:embed/>
            </p:oleObj>
          </a:graphicData>
        </a:graphic>
      </p:graphicFrame>
      <p:sp>
        <p:nvSpPr>
          <p:cNvPr id="29" name="Rectangle 28"/>
          <p:cNvSpPr/>
          <p:nvPr/>
        </p:nvSpPr>
        <p:spPr>
          <a:xfrm>
            <a:off x="394960" y="980728"/>
            <a:ext cx="7902291"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2)  </a:t>
            </a:r>
            <a:r>
              <a:rPr lang="fr-FR" b="1" i="1" dirty="0" smtClean="0">
                <a:solidFill>
                  <a:srgbClr val="0000FF"/>
                </a:solidFill>
                <a:latin typeface="Franklin Gothic Demi" pitchFamily="34" charset="0"/>
              </a:rPr>
              <a:t>Résultats du dynamisme de l’environnement </a:t>
            </a:r>
            <a:r>
              <a:rPr lang="fr-FR" b="1" i="1" dirty="0" smtClean="0">
                <a:solidFill>
                  <a:srgbClr val="FF0000"/>
                </a:solidFill>
                <a:latin typeface="Franklin Gothic Demi" pitchFamily="34" charset="0"/>
              </a:rPr>
              <a:t>(DYNAMENV « INSTABILITÉ »)</a:t>
            </a:r>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59</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292080" y="5509681"/>
            <a:ext cx="3600400" cy="1231106"/>
          </a:xfrm>
          <a:prstGeom prst="rect">
            <a:avLst/>
          </a:prstGeom>
          <a:noFill/>
        </p:spPr>
        <p:txBody>
          <a:bodyPr wrap="square" rtlCol="0">
            <a:spAutoFit/>
          </a:bodyPr>
          <a:lstStyle/>
          <a:p>
            <a:pPr algn="ctr"/>
            <a:r>
              <a:rPr lang="fr-FR" sz="1400" b="1" dirty="0" smtClean="0">
                <a:solidFill>
                  <a:srgbClr val="C00000"/>
                </a:solidFill>
              </a:rPr>
              <a:t>Dynamisme « instabilité » de l’environnement et </a:t>
            </a:r>
          </a:p>
          <a:p>
            <a:pPr algn="ctr"/>
            <a:r>
              <a:rPr lang="fr-FR" sz="1400" b="1" dirty="0" smtClean="0">
                <a:solidFill>
                  <a:srgbClr val="0000FF"/>
                </a:solidFill>
              </a:rPr>
              <a:t>acquisition de la nouvelle technologie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384376" cy="1169551"/>
          </a:xfrm>
          <a:prstGeom prst="rect">
            <a:avLst/>
          </a:prstGeom>
          <a:noFill/>
        </p:spPr>
        <p:txBody>
          <a:bodyPr wrap="square" rtlCol="0">
            <a:spAutoFit/>
          </a:bodyPr>
          <a:lstStyle/>
          <a:p>
            <a:pPr algn="ctr"/>
            <a:r>
              <a:rPr lang="fr-FR" sz="1400" b="1" dirty="0" smtClean="0">
                <a:solidFill>
                  <a:srgbClr val="C00000"/>
                </a:solidFill>
              </a:rPr>
              <a:t>Dynamisme « instabilité » de l’environnement et </a:t>
            </a:r>
          </a:p>
          <a:p>
            <a:pPr algn="ctr"/>
            <a:r>
              <a:rPr lang="fr-FR" sz="1400" b="1" dirty="0" smtClean="0">
                <a:solidFill>
                  <a:srgbClr val="0000FF"/>
                </a:solidFill>
              </a:rPr>
              <a:t>acquisition de la nouvelle technologie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pic>
        <p:nvPicPr>
          <p:cNvPr id="29" name="Image 28"/>
          <p:cNvPicPr/>
          <p:nvPr/>
        </p:nvPicPr>
        <p:blipFill>
          <a:blip r:embed="rId10" cstate="print"/>
          <a:srcRect/>
          <a:stretch>
            <a:fillRect/>
          </a:stretch>
        </p:blipFill>
        <p:spPr bwMode="auto">
          <a:xfrm>
            <a:off x="5364088" y="1700808"/>
            <a:ext cx="3629585" cy="3672408"/>
          </a:xfrm>
          <a:prstGeom prst="rect">
            <a:avLst/>
          </a:prstGeom>
          <a:noFill/>
          <a:ln w="9525">
            <a:noFill/>
            <a:miter lim="800000"/>
            <a:headEnd/>
            <a:tailEnd/>
          </a:ln>
        </p:spPr>
      </p:pic>
      <p:pic>
        <p:nvPicPr>
          <p:cNvPr id="30" name="Image 29"/>
          <p:cNvPicPr/>
          <p:nvPr/>
        </p:nvPicPr>
        <p:blipFill>
          <a:blip r:embed="rId11" cstate="print"/>
          <a:srcRect/>
          <a:stretch>
            <a:fillRect/>
          </a:stretch>
        </p:blipFill>
        <p:spPr bwMode="auto">
          <a:xfrm>
            <a:off x="395536" y="1628800"/>
            <a:ext cx="3240360" cy="3744416"/>
          </a:xfrm>
          <a:prstGeom prst="rect">
            <a:avLst/>
          </a:prstGeom>
          <a:noFill/>
          <a:ln w="9525">
            <a:noFill/>
            <a:miter lim="800000"/>
            <a:headEnd/>
            <a:tailEnd/>
          </a:ln>
        </p:spPr>
      </p:pic>
      <p:sp>
        <p:nvSpPr>
          <p:cNvPr id="33" name="ZoneTexte 32"/>
          <p:cNvSpPr txBox="1"/>
          <p:nvPr/>
        </p:nvSpPr>
        <p:spPr>
          <a:xfrm>
            <a:off x="1547664" y="1340768"/>
            <a:ext cx="6480720"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NÉGATIF/POSITIF </a:t>
            </a:r>
            <a:endParaRPr lang="fr-CA" sz="2400" b="1" u="sng" dirty="0" smtClean="0">
              <a:solidFill>
                <a:srgbClr val="0000FF"/>
              </a:solidFill>
              <a:latin typeface="Algerian" pitchFamily="82" charset="0"/>
            </a:endParaRPr>
          </a:p>
        </p:txBody>
      </p:sp>
      <p:graphicFrame>
        <p:nvGraphicFramePr>
          <p:cNvPr id="628738" name="Object 2"/>
          <p:cNvGraphicFramePr>
            <a:graphicFrameLocks noChangeAspect="1"/>
          </p:cNvGraphicFramePr>
          <p:nvPr/>
        </p:nvGraphicFramePr>
        <p:xfrm>
          <a:off x="3779838" y="1911350"/>
          <a:ext cx="2730500" cy="5478090"/>
        </p:xfrm>
        <a:graphic>
          <a:graphicData uri="http://schemas.openxmlformats.org/presentationml/2006/ole">
            <p:oleObj spid="_x0000_s628738" name="Document" r:id="rId12" imgW="5799245" imgH="4900530" progId="Word.Document.12">
              <p:embed/>
            </p:oleObj>
          </a:graphicData>
        </a:graphic>
      </p:graphicFrame>
      <p:sp>
        <p:nvSpPr>
          <p:cNvPr id="24" name="Rectangle 23"/>
          <p:cNvSpPr/>
          <p:nvPr/>
        </p:nvSpPr>
        <p:spPr>
          <a:xfrm>
            <a:off x="394960" y="980728"/>
            <a:ext cx="7902291"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2)  </a:t>
            </a:r>
            <a:r>
              <a:rPr lang="fr-FR" b="1" i="1" dirty="0" smtClean="0">
                <a:solidFill>
                  <a:srgbClr val="0000FF"/>
                </a:solidFill>
                <a:latin typeface="Franklin Gothic Demi" pitchFamily="34" charset="0"/>
              </a:rPr>
              <a:t>Résultats du dynamisme de l’environnement </a:t>
            </a:r>
            <a:r>
              <a:rPr lang="fr-FR" b="1" i="1" dirty="0" smtClean="0">
                <a:solidFill>
                  <a:srgbClr val="FF0000"/>
                </a:solidFill>
                <a:latin typeface="Franklin Gothic Demi" pitchFamily="34" charset="0"/>
              </a:rPr>
              <a:t>(DYNAMENV « INSTABILITÉ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4572000" y="692696"/>
            <a:ext cx="2808312" cy="576064"/>
          </a:xfrm>
          <a:prstGeom prst="flowChartAlternateProcess">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fr-FR" b="1" i="1" dirty="0">
                <a:solidFill>
                  <a:schemeClr val="tx1"/>
                </a:solidFill>
              </a:rPr>
              <a:t>ALGÉRIE</a:t>
            </a:r>
            <a:r>
              <a:rPr lang="fr-FR" sz="1400" b="1" i="1" dirty="0">
                <a:solidFill>
                  <a:schemeClr val="tx1"/>
                </a:solidFill>
              </a:rPr>
              <a:t> </a:t>
            </a:r>
          </a:p>
          <a:p>
            <a:pPr algn="ctr">
              <a:defRPr/>
            </a:pPr>
            <a:r>
              <a:rPr lang="fr-FR" sz="1400" b="1" i="1" dirty="0">
                <a:solidFill>
                  <a:srgbClr val="FF0000"/>
                </a:solidFill>
              </a:rPr>
              <a:t>Environnement turbulent</a:t>
            </a:r>
            <a:r>
              <a:rPr lang="fr-FR" sz="1400" b="1" i="1" dirty="0">
                <a:solidFill>
                  <a:srgbClr val="FFFF00"/>
                </a:solidFill>
              </a:rPr>
              <a:t>  </a:t>
            </a:r>
            <a:endParaRPr lang="fr-CA" sz="1400" b="1" i="1" dirty="0">
              <a:solidFill>
                <a:srgbClr val="FFFF00"/>
              </a:solidFill>
            </a:endParaRPr>
          </a:p>
        </p:txBody>
      </p:sp>
      <p:sp>
        <p:nvSpPr>
          <p:cNvPr id="4099" name="AutoShape 3"/>
          <p:cNvSpPr>
            <a:spLocks noChangeArrowheads="1"/>
          </p:cNvSpPr>
          <p:nvPr/>
        </p:nvSpPr>
        <p:spPr bwMode="auto">
          <a:xfrm>
            <a:off x="3635623" y="2781101"/>
            <a:ext cx="4680793" cy="1584003"/>
          </a:xfrm>
          <a:prstGeom prst="flowChartDecision">
            <a:avLst/>
          </a:prstGeom>
          <a:gradFill>
            <a:gsLst>
              <a:gs pos="0">
                <a:srgbClr val="DDEBCF"/>
              </a:gs>
              <a:gs pos="50000">
                <a:srgbClr val="9CB86E"/>
              </a:gs>
              <a:gs pos="100000">
                <a:srgbClr val="156B13"/>
              </a:gs>
            </a:gsLst>
            <a:lin ang="2400000" scaled="0"/>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fr-CA" sz="1400" b="1" i="1" dirty="0" smtClean="0">
                <a:solidFill>
                  <a:srgbClr val="FF0000"/>
                </a:solidFill>
              </a:rPr>
              <a:t>Ratio:</a:t>
            </a:r>
            <a:r>
              <a:rPr lang="fr-CA" sz="1400" b="1" i="1" dirty="0" smtClean="0">
                <a:solidFill>
                  <a:schemeClr val="tx1"/>
                </a:solidFill>
              </a:rPr>
              <a:t> 15 260 </a:t>
            </a:r>
            <a:r>
              <a:rPr lang="fr-CA" sz="1400" b="1" i="1" dirty="0">
                <a:solidFill>
                  <a:schemeClr val="tx1"/>
                </a:solidFill>
              </a:rPr>
              <a:t>PME/ </a:t>
            </a:r>
            <a:r>
              <a:rPr lang="fr-CA" sz="1400" b="1" i="1" dirty="0" smtClean="0">
                <a:solidFill>
                  <a:schemeClr val="tx1"/>
                </a:solidFill>
              </a:rPr>
              <a:t>711 832 = </a:t>
            </a:r>
            <a:r>
              <a:rPr lang="fr-CA" sz="1400" b="1" i="1" dirty="0">
                <a:solidFill>
                  <a:schemeClr val="tx1"/>
                </a:solidFill>
              </a:rPr>
              <a:t>(</a:t>
            </a:r>
            <a:r>
              <a:rPr lang="fr-CA" sz="1400" b="1" i="1" dirty="0" smtClean="0">
                <a:solidFill>
                  <a:srgbClr val="FF0000"/>
                </a:solidFill>
              </a:rPr>
              <a:t>2,14 </a:t>
            </a:r>
            <a:r>
              <a:rPr lang="fr-CA" sz="1400" b="1" i="1" dirty="0">
                <a:solidFill>
                  <a:srgbClr val="FF0000"/>
                </a:solidFill>
              </a:rPr>
              <a:t>%</a:t>
            </a:r>
            <a:r>
              <a:rPr lang="fr-CA" sz="1400" b="1" i="1" dirty="0">
                <a:solidFill>
                  <a:schemeClr val="tx1"/>
                </a:solidFill>
              </a:rPr>
              <a:t>)</a:t>
            </a:r>
          </a:p>
          <a:p>
            <a:pPr algn="ctr">
              <a:defRPr/>
            </a:pPr>
            <a:r>
              <a:rPr lang="fr-CA" sz="1400" b="1" i="1" dirty="0">
                <a:solidFill>
                  <a:schemeClr val="tx1"/>
                </a:solidFill>
              </a:rPr>
              <a:t>+</a:t>
            </a:r>
          </a:p>
          <a:p>
            <a:pPr algn="ctr">
              <a:defRPr/>
            </a:pPr>
            <a:r>
              <a:rPr lang="fr-CA" sz="1400" b="1" i="1" dirty="0" smtClean="0">
                <a:solidFill>
                  <a:srgbClr val="FF0000"/>
                </a:solidFill>
              </a:rPr>
              <a:t>Cessations d’activités </a:t>
            </a:r>
            <a:r>
              <a:rPr lang="fr-CA" sz="1400" b="1" i="1" dirty="0" smtClean="0">
                <a:solidFill>
                  <a:schemeClr val="tx1"/>
                </a:solidFill>
              </a:rPr>
              <a:t>: 8 482  PME </a:t>
            </a:r>
            <a:endParaRPr lang="fr-CA" sz="1400" b="1" i="1" dirty="0">
              <a:solidFill>
                <a:schemeClr val="tx1"/>
              </a:solidFill>
            </a:endParaRPr>
          </a:p>
        </p:txBody>
      </p:sp>
      <p:sp>
        <p:nvSpPr>
          <p:cNvPr id="4100" name="AutoShape 4"/>
          <p:cNvSpPr>
            <a:spLocks noChangeArrowheads="1"/>
          </p:cNvSpPr>
          <p:nvPr/>
        </p:nvSpPr>
        <p:spPr bwMode="auto">
          <a:xfrm>
            <a:off x="3059832" y="5445894"/>
            <a:ext cx="5760640" cy="647402"/>
          </a:xfrm>
          <a:prstGeom prst="flowChartTerminator">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buFont typeface="Wingdings" pitchFamily="2" charset="2"/>
              <a:buNone/>
              <a:defRPr/>
            </a:pPr>
            <a:r>
              <a:rPr lang="fr-FR" sz="2000" b="1" i="1" dirty="0" smtClean="0">
                <a:solidFill>
                  <a:schemeClr val="tx1"/>
                </a:solidFill>
              </a:rPr>
              <a:t>Quels sont les problèmes de ces entreprises</a:t>
            </a:r>
            <a:r>
              <a:rPr lang="fr-FR" sz="2000" b="1" i="1" dirty="0">
                <a:solidFill>
                  <a:schemeClr val="tx1"/>
                </a:solidFill>
              </a:rPr>
              <a:t> ? </a:t>
            </a:r>
          </a:p>
        </p:txBody>
      </p:sp>
      <p:sp>
        <p:nvSpPr>
          <p:cNvPr id="4101" name="AutoShape 5"/>
          <p:cNvSpPr>
            <a:spLocks noChangeArrowheads="1"/>
          </p:cNvSpPr>
          <p:nvPr/>
        </p:nvSpPr>
        <p:spPr bwMode="auto">
          <a:xfrm>
            <a:off x="3707904" y="4509120"/>
            <a:ext cx="4536504" cy="720080"/>
          </a:xfrm>
          <a:prstGeom prst="flowChartInputOutput">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fr-CA" b="1" i="1" dirty="0" smtClean="0">
                <a:solidFill>
                  <a:srgbClr val="FF0000"/>
                </a:solidFill>
              </a:rPr>
              <a:t>97,86 % </a:t>
            </a:r>
            <a:r>
              <a:rPr lang="fr-CA" b="1" i="1" dirty="0">
                <a:solidFill>
                  <a:srgbClr val="FF0000"/>
                </a:solidFill>
              </a:rPr>
              <a:t>PME </a:t>
            </a:r>
            <a:endParaRPr lang="fr-CA" b="1" i="1" dirty="0" smtClean="0">
              <a:solidFill>
                <a:srgbClr val="FF0000"/>
              </a:solidFill>
            </a:endParaRPr>
          </a:p>
          <a:p>
            <a:pPr algn="ctr">
              <a:defRPr/>
            </a:pPr>
            <a:r>
              <a:rPr lang="fr-FR" b="1" i="1" dirty="0" smtClean="0">
                <a:solidFill>
                  <a:srgbClr val="FF0000"/>
                </a:solidFill>
              </a:rPr>
              <a:t>Non mises à niveau</a:t>
            </a:r>
            <a:endParaRPr lang="fr-CA" b="1" i="1" dirty="0">
              <a:solidFill>
                <a:srgbClr val="FF0000"/>
              </a:solidFill>
            </a:endParaRPr>
          </a:p>
        </p:txBody>
      </p:sp>
      <p:sp>
        <p:nvSpPr>
          <p:cNvPr id="4102" name="AutoShape 6"/>
          <p:cNvSpPr>
            <a:spLocks noChangeArrowheads="1"/>
          </p:cNvSpPr>
          <p:nvPr/>
        </p:nvSpPr>
        <p:spPr bwMode="auto">
          <a:xfrm>
            <a:off x="683568" y="3068960"/>
            <a:ext cx="2808312" cy="2355726"/>
          </a:xfrm>
          <a:prstGeom prst="flowChartDocument">
            <a:avLst/>
          </a:prstGeom>
          <a:gradFill flip="none" rotWithShape="1">
            <a:gsLst>
              <a:gs pos="0">
                <a:srgbClr val="DDEBCF"/>
              </a:gs>
              <a:gs pos="50000">
                <a:srgbClr val="9CB86E"/>
              </a:gs>
              <a:gs pos="100000">
                <a:srgbClr val="156B13"/>
              </a:gs>
            </a:gsLst>
            <a:lin ang="2400000" scaled="0"/>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fr-FR" sz="1200" dirty="0">
              <a:solidFill>
                <a:srgbClr val="FFFFFF"/>
              </a:solidFill>
              <a:cs typeface="Arial" charset="0"/>
            </a:endParaRPr>
          </a:p>
          <a:p>
            <a:pPr>
              <a:defRPr/>
            </a:pPr>
            <a:endParaRPr lang="fr-FR" sz="1400" b="1" i="1" dirty="0">
              <a:solidFill>
                <a:schemeClr val="tx1"/>
              </a:solidFill>
              <a:cs typeface="Arial" charset="0"/>
            </a:endParaRPr>
          </a:p>
          <a:p>
            <a:pPr>
              <a:defRPr/>
            </a:pPr>
            <a:endParaRPr lang="fr-FR" sz="1400" b="1" i="1" dirty="0">
              <a:solidFill>
                <a:schemeClr val="tx1"/>
              </a:solidFill>
              <a:cs typeface="Arial" charset="0"/>
            </a:endParaRPr>
          </a:p>
          <a:p>
            <a:pPr>
              <a:defRPr/>
            </a:pPr>
            <a:endParaRPr lang="fr-FR" sz="1100" b="1" i="1" dirty="0" smtClean="0">
              <a:solidFill>
                <a:schemeClr val="tx1"/>
              </a:solidFill>
              <a:cs typeface="Arial" charset="0"/>
            </a:endParaRPr>
          </a:p>
          <a:p>
            <a:pPr>
              <a:defRPr/>
            </a:pPr>
            <a:r>
              <a:rPr lang="fr-FR" sz="1200" b="1" i="1" dirty="0" smtClean="0">
                <a:solidFill>
                  <a:schemeClr val="tx1"/>
                </a:solidFill>
                <a:cs typeface="Arial" charset="0"/>
              </a:rPr>
              <a:t>PME actives : 711 832</a:t>
            </a:r>
            <a:endParaRPr lang="fr-FR" sz="1200" b="1" i="1" dirty="0">
              <a:solidFill>
                <a:schemeClr val="tx1"/>
              </a:solidFill>
              <a:cs typeface="Arial" charset="0"/>
            </a:endParaRPr>
          </a:p>
          <a:p>
            <a:pPr>
              <a:defRPr/>
            </a:pPr>
            <a:r>
              <a:rPr lang="fr-FR" sz="1200" b="1" i="1" dirty="0" smtClean="0">
                <a:solidFill>
                  <a:schemeClr val="tx1"/>
                </a:solidFill>
                <a:cs typeface="Arial" charset="0"/>
              </a:rPr>
              <a:t>PME privées : 711 275, PME publiques: 557</a:t>
            </a:r>
            <a:endParaRPr lang="fr-FR" sz="1200" b="1" i="1" dirty="0">
              <a:solidFill>
                <a:schemeClr val="tx1"/>
              </a:solidFill>
              <a:cs typeface="Arial" charset="0"/>
            </a:endParaRPr>
          </a:p>
          <a:p>
            <a:pPr>
              <a:defRPr/>
            </a:pPr>
            <a:r>
              <a:rPr lang="fr-FR" sz="1200" b="1" i="1" dirty="0" smtClean="0">
                <a:solidFill>
                  <a:schemeClr val="tx1"/>
                </a:solidFill>
                <a:cs typeface="Arial" charset="0"/>
              </a:rPr>
              <a:t>Création des entités en 2013 : 55 144</a:t>
            </a:r>
            <a:endParaRPr lang="fr-FR" sz="1200" b="1" i="1" dirty="0">
              <a:solidFill>
                <a:schemeClr val="tx1"/>
              </a:solidFill>
              <a:cs typeface="Arial" charset="0"/>
            </a:endParaRPr>
          </a:p>
          <a:p>
            <a:pPr>
              <a:defRPr/>
            </a:pPr>
            <a:r>
              <a:rPr lang="fr-FR" sz="1200" b="1" i="1" dirty="0" smtClean="0">
                <a:solidFill>
                  <a:schemeClr val="tx1"/>
                </a:solidFill>
                <a:cs typeface="Arial" charset="0"/>
              </a:rPr>
              <a:t>Emplois : 1 </a:t>
            </a:r>
            <a:r>
              <a:rPr lang="fr-CA" sz="1200" b="1" i="1" dirty="0" smtClean="0">
                <a:solidFill>
                  <a:schemeClr val="tx1"/>
                </a:solidFill>
                <a:cs typeface="Arial" charset="0"/>
              </a:rPr>
              <a:t>848 117 </a:t>
            </a:r>
          </a:p>
          <a:p>
            <a:pPr>
              <a:defRPr/>
            </a:pPr>
            <a:endParaRPr lang="fr-CA" sz="1200" b="1" i="1" dirty="0" smtClean="0">
              <a:solidFill>
                <a:schemeClr val="tx1"/>
              </a:solidFill>
              <a:cs typeface="Arial" charset="0"/>
            </a:endParaRPr>
          </a:p>
          <a:p>
            <a:pPr>
              <a:defRPr/>
            </a:pPr>
            <a:r>
              <a:rPr lang="fr-FR" sz="1200" b="1" i="1" dirty="0" smtClean="0">
                <a:solidFill>
                  <a:srgbClr val="FF0000"/>
                </a:solidFill>
                <a:cs typeface="Arial" charset="0"/>
              </a:rPr>
              <a:t>Taux de croissance du secteur : 9 %</a:t>
            </a:r>
          </a:p>
          <a:p>
            <a:pPr>
              <a:buClr>
                <a:srgbClr val="FF3300"/>
              </a:buClr>
              <a:buFont typeface="Arial" charset="0"/>
              <a:buChar char="•"/>
              <a:defRPr/>
            </a:pPr>
            <a:endParaRPr lang="fr-CA" sz="1100" b="1" i="1" dirty="0" smtClean="0">
              <a:solidFill>
                <a:schemeClr val="tx1"/>
              </a:solidFill>
              <a:cs typeface="Arial" charset="0"/>
            </a:endParaRPr>
          </a:p>
          <a:p>
            <a:pPr>
              <a:buClr>
                <a:srgbClr val="FF3300"/>
              </a:buClr>
              <a:buFont typeface="Arial" charset="0"/>
              <a:buChar char="•"/>
              <a:defRPr/>
            </a:pPr>
            <a:r>
              <a:rPr lang="fr-CA" sz="1100" b="1" i="1" dirty="0" smtClean="0">
                <a:solidFill>
                  <a:schemeClr val="tx1"/>
                </a:solidFill>
                <a:cs typeface="Arial" charset="0"/>
              </a:rPr>
              <a:t> </a:t>
            </a:r>
            <a:r>
              <a:rPr lang="fr-CA" sz="1000" b="1" i="1" dirty="0" smtClean="0">
                <a:solidFill>
                  <a:schemeClr val="tx1"/>
                </a:solidFill>
                <a:cs typeface="Arial" charset="0"/>
              </a:rPr>
              <a:t>PME en situation de passivité: Majorité </a:t>
            </a:r>
            <a:endParaRPr lang="en-US" sz="1000" b="1" i="1" dirty="0" smtClean="0">
              <a:solidFill>
                <a:schemeClr val="tx1"/>
              </a:solidFill>
              <a:cs typeface="Arial" charset="0"/>
            </a:endParaRPr>
          </a:p>
          <a:p>
            <a:pPr>
              <a:buClr>
                <a:srgbClr val="FF3300"/>
              </a:buClr>
              <a:buFont typeface="Arial" charset="0"/>
              <a:buChar char="•"/>
              <a:defRPr/>
            </a:pPr>
            <a:r>
              <a:rPr lang="fr-CA" sz="1000" b="1" i="1" dirty="0" smtClean="0">
                <a:solidFill>
                  <a:schemeClr val="tx1"/>
                </a:solidFill>
                <a:cs typeface="Arial" charset="0"/>
              </a:rPr>
              <a:t> PME en situation de croissance: Minorité </a:t>
            </a:r>
            <a:endParaRPr lang="en-US" sz="1000" b="1" i="1" dirty="0" smtClean="0">
              <a:solidFill>
                <a:schemeClr val="tx1"/>
              </a:solidFill>
              <a:cs typeface="Arial" charset="0"/>
            </a:endParaRPr>
          </a:p>
          <a:p>
            <a:pPr>
              <a:buClr>
                <a:srgbClr val="FF3300"/>
              </a:buClr>
              <a:buFont typeface="Arial" charset="0"/>
              <a:buChar char="•"/>
              <a:defRPr/>
            </a:pPr>
            <a:r>
              <a:rPr lang="fr-CA" sz="1000" b="1" i="1" dirty="0" smtClean="0">
                <a:solidFill>
                  <a:schemeClr val="tx1"/>
                </a:solidFill>
                <a:cs typeface="Arial" charset="0"/>
              </a:rPr>
              <a:t> PME en situation de compétitivité : </a:t>
            </a:r>
            <a:r>
              <a:rPr lang="fr-CA" sz="1000" b="1" i="1" dirty="0" smtClean="0">
                <a:solidFill>
                  <a:schemeClr val="tx1"/>
                </a:solidFill>
              </a:rPr>
              <a:t>15 260 </a:t>
            </a:r>
            <a:endParaRPr lang="fr-CA" sz="1000" b="1" i="1" dirty="0" smtClean="0">
              <a:solidFill>
                <a:schemeClr val="tx1"/>
              </a:solidFill>
              <a:cs typeface="Arial" charset="0"/>
            </a:endParaRPr>
          </a:p>
          <a:p>
            <a:pPr>
              <a:buClr>
                <a:srgbClr val="FF3300"/>
              </a:buClr>
              <a:defRPr/>
            </a:pPr>
            <a:endParaRPr lang="fr-CA" sz="1100" b="1" i="1" dirty="0">
              <a:solidFill>
                <a:schemeClr val="tx1"/>
              </a:solidFill>
              <a:cs typeface="Arial" charset="0"/>
            </a:endParaRPr>
          </a:p>
          <a:p>
            <a:pPr>
              <a:buClr>
                <a:srgbClr val="F94563"/>
              </a:buClr>
              <a:buSzPct val="130000"/>
              <a:defRPr/>
            </a:pPr>
            <a:endParaRPr lang="fr-FR" sz="1200" b="1" i="1" dirty="0">
              <a:solidFill>
                <a:schemeClr val="tx1"/>
              </a:solidFill>
              <a:cs typeface="Arial" charset="0"/>
            </a:endParaRPr>
          </a:p>
          <a:p>
            <a:pPr>
              <a:buClr>
                <a:srgbClr val="F94563"/>
              </a:buClr>
              <a:buSzPct val="130000"/>
              <a:buFont typeface="Wingdings" pitchFamily="2" charset="2"/>
              <a:buNone/>
              <a:defRPr/>
            </a:pPr>
            <a:endParaRPr lang="fr-CA" sz="1200" dirty="0">
              <a:solidFill>
                <a:srgbClr val="FFFFFF"/>
              </a:solidFill>
              <a:cs typeface="Arial" charset="0"/>
            </a:endParaRPr>
          </a:p>
        </p:txBody>
      </p:sp>
      <p:sp>
        <p:nvSpPr>
          <p:cNvPr id="4103" name="AutoShape 7"/>
          <p:cNvSpPr>
            <a:spLocks noChangeArrowheads="1"/>
          </p:cNvSpPr>
          <p:nvPr/>
        </p:nvSpPr>
        <p:spPr bwMode="auto">
          <a:xfrm>
            <a:off x="2915816" y="1484784"/>
            <a:ext cx="6048672" cy="1080120"/>
          </a:xfrm>
          <a:prstGeom prst="flowChartProcess">
            <a:avLst/>
          </a:prstGeom>
          <a:gradFill flip="none" rotWithShape="1">
            <a:gsLst>
              <a:gs pos="0">
                <a:srgbClr val="DDEBCF"/>
              </a:gs>
              <a:gs pos="50000">
                <a:srgbClr val="9CB86E"/>
              </a:gs>
              <a:gs pos="100000">
                <a:srgbClr val="156B13"/>
              </a:gs>
            </a:gsLst>
            <a:lin ang="0" scaled="1"/>
            <a:tileRect/>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buClr>
                <a:srgbClr val="F94563"/>
              </a:buClr>
              <a:buSzPct val="130000"/>
              <a:defRPr/>
            </a:pPr>
            <a:endParaRPr lang="fr-FR" sz="1200" dirty="0"/>
          </a:p>
          <a:p>
            <a:pPr>
              <a:buClr>
                <a:srgbClr val="F94563"/>
              </a:buClr>
              <a:buSzPct val="130000"/>
              <a:buFont typeface="Wingdings" pitchFamily="2" charset="2"/>
              <a:buChar char="§"/>
              <a:defRPr/>
            </a:pPr>
            <a:r>
              <a:rPr lang="fr-FR" sz="1200" dirty="0"/>
              <a:t> </a:t>
            </a:r>
            <a:r>
              <a:rPr lang="fr-FR" sz="1200" b="1" i="1" dirty="0">
                <a:solidFill>
                  <a:schemeClr val="tx1"/>
                </a:solidFill>
              </a:rPr>
              <a:t>Transition vers l’économie de marché dans les années 90</a:t>
            </a:r>
          </a:p>
          <a:p>
            <a:pPr>
              <a:buClr>
                <a:srgbClr val="F94563"/>
              </a:buClr>
              <a:buSzPct val="130000"/>
              <a:buFont typeface="Wingdings" pitchFamily="2" charset="2"/>
              <a:buChar char="§"/>
              <a:defRPr/>
            </a:pPr>
            <a:r>
              <a:rPr lang="fr-FR" sz="1200" b="1" i="1" dirty="0">
                <a:solidFill>
                  <a:schemeClr val="tx1"/>
                </a:solidFill>
              </a:rPr>
              <a:t> Lancement d’un programme de réforme économique   </a:t>
            </a:r>
          </a:p>
          <a:p>
            <a:pPr>
              <a:buClr>
                <a:srgbClr val="F94563"/>
              </a:buClr>
              <a:buSzPct val="130000"/>
              <a:buFont typeface="Wingdings" pitchFamily="2" charset="2"/>
              <a:buChar char="§"/>
              <a:defRPr/>
            </a:pPr>
            <a:r>
              <a:rPr lang="fr-FR" sz="1200" b="1" i="1" dirty="0">
                <a:solidFill>
                  <a:schemeClr val="tx1"/>
                </a:solidFill>
              </a:rPr>
              <a:t> Différents accords commerciaux internationaux contractés par le gouvernement algérien </a:t>
            </a:r>
          </a:p>
          <a:p>
            <a:pPr>
              <a:buClr>
                <a:srgbClr val="F94563"/>
              </a:buClr>
              <a:buSzPct val="130000"/>
              <a:buFont typeface="Wingdings" pitchFamily="2" charset="2"/>
              <a:buChar char="§"/>
              <a:defRPr/>
            </a:pPr>
            <a:r>
              <a:rPr lang="fr-FR" sz="1200" b="1" i="1" dirty="0">
                <a:solidFill>
                  <a:schemeClr val="tx1"/>
                </a:solidFill>
              </a:rPr>
              <a:t> Écoulement phénoménal de produit et concurrence nationale et internationale </a:t>
            </a:r>
            <a:r>
              <a:rPr lang="fr-FR" sz="1200" b="1" i="1" dirty="0" smtClean="0">
                <a:solidFill>
                  <a:schemeClr val="tx1"/>
                </a:solidFill>
              </a:rPr>
              <a:t>féroce</a:t>
            </a:r>
          </a:p>
          <a:p>
            <a:pPr>
              <a:buClr>
                <a:srgbClr val="F94563"/>
              </a:buClr>
              <a:buSzPct val="130000"/>
              <a:buFont typeface="Wingdings" pitchFamily="2" charset="2"/>
              <a:buChar char="§"/>
              <a:defRPr/>
            </a:pPr>
            <a:r>
              <a:rPr lang="fr-FR" sz="1200" b="1" i="1" dirty="0" smtClean="0">
                <a:solidFill>
                  <a:schemeClr val="tx1"/>
                </a:solidFill>
              </a:rPr>
              <a:t>Lancement de trois programmes quinquennaux de développement économique  </a:t>
            </a:r>
            <a:endParaRPr lang="fr-FR" sz="1200" b="1" i="1" dirty="0">
              <a:solidFill>
                <a:schemeClr val="tx1"/>
              </a:solidFill>
            </a:endParaRPr>
          </a:p>
          <a:p>
            <a:pPr>
              <a:buClr>
                <a:srgbClr val="F94563"/>
              </a:buClr>
              <a:buSzPct val="130000"/>
              <a:buFont typeface="Wingdings" pitchFamily="2" charset="2"/>
              <a:buChar char="§"/>
              <a:defRPr/>
            </a:pPr>
            <a:endParaRPr lang="fr-CA" sz="1200" b="1" dirty="0"/>
          </a:p>
        </p:txBody>
      </p:sp>
      <p:sp>
        <p:nvSpPr>
          <p:cNvPr id="12308" name="Line 8"/>
          <p:cNvSpPr>
            <a:spLocks noChangeShapeType="1"/>
          </p:cNvSpPr>
          <p:nvPr/>
        </p:nvSpPr>
        <p:spPr bwMode="auto">
          <a:xfrm>
            <a:off x="5868144" y="1268884"/>
            <a:ext cx="0" cy="215900"/>
          </a:xfrm>
          <a:prstGeom prst="line">
            <a:avLst/>
          </a:prstGeom>
          <a:noFill/>
          <a:ln w="38100">
            <a:solidFill>
              <a:schemeClr val="tx1"/>
            </a:solidFill>
            <a:round/>
            <a:headEnd/>
            <a:tailEnd type="triangle" w="med" len="med"/>
          </a:ln>
        </p:spPr>
        <p:txBody>
          <a:bodyPr/>
          <a:lstStyle/>
          <a:p>
            <a:endParaRPr lang="en-US"/>
          </a:p>
        </p:txBody>
      </p:sp>
      <p:sp>
        <p:nvSpPr>
          <p:cNvPr id="12309" name="Line 9"/>
          <p:cNvSpPr>
            <a:spLocks noChangeShapeType="1"/>
          </p:cNvSpPr>
          <p:nvPr/>
        </p:nvSpPr>
        <p:spPr bwMode="auto">
          <a:xfrm>
            <a:off x="5940152" y="5227737"/>
            <a:ext cx="0" cy="217487"/>
          </a:xfrm>
          <a:prstGeom prst="line">
            <a:avLst/>
          </a:prstGeom>
          <a:noFill/>
          <a:ln w="38100">
            <a:solidFill>
              <a:schemeClr val="tx1"/>
            </a:solidFill>
            <a:round/>
            <a:headEnd/>
            <a:tailEnd type="triangle" w="med" len="med"/>
          </a:ln>
        </p:spPr>
        <p:txBody>
          <a:bodyPr/>
          <a:lstStyle/>
          <a:p>
            <a:endParaRPr lang="en-US"/>
          </a:p>
        </p:txBody>
      </p:sp>
      <p:sp>
        <p:nvSpPr>
          <p:cNvPr id="12310" name="Line 10"/>
          <p:cNvSpPr>
            <a:spLocks noChangeShapeType="1"/>
          </p:cNvSpPr>
          <p:nvPr/>
        </p:nvSpPr>
        <p:spPr bwMode="auto">
          <a:xfrm flipH="1">
            <a:off x="5940152" y="4293096"/>
            <a:ext cx="0" cy="216024"/>
          </a:xfrm>
          <a:prstGeom prst="line">
            <a:avLst/>
          </a:prstGeom>
          <a:noFill/>
          <a:ln w="38100">
            <a:solidFill>
              <a:schemeClr val="tx1"/>
            </a:solidFill>
            <a:round/>
            <a:headEnd/>
            <a:tailEnd type="triangle" w="med" len="med"/>
          </a:ln>
        </p:spPr>
        <p:txBody>
          <a:bodyPr/>
          <a:lstStyle/>
          <a:p>
            <a:endParaRPr lang="en-US"/>
          </a:p>
        </p:txBody>
      </p:sp>
      <p:sp>
        <p:nvSpPr>
          <p:cNvPr id="12311" name="Line 11"/>
          <p:cNvSpPr>
            <a:spLocks noChangeShapeType="1"/>
          </p:cNvSpPr>
          <p:nvPr/>
        </p:nvSpPr>
        <p:spPr bwMode="auto">
          <a:xfrm>
            <a:off x="1763688" y="2780928"/>
            <a:ext cx="0" cy="288354"/>
          </a:xfrm>
          <a:prstGeom prst="line">
            <a:avLst/>
          </a:prstGeom>
          <a:noFill/>
          <a:ln w="38100">
            <a:solidFill>
              <a:schemeClr val="tx1"/>
            </a:solidFill>
            <a:prstDash val="dashDot"/>
            <a:round/>
            <a:headEnd/>
            <a:tailEnd type="triangle" w="med" len="med"/>
          </a:ln>
        </p:spPr>
        <p:txBody>
          <a:bodyPr/>
          <a:lstStyle/>
          <a:p>
            <a:endParaRPr lang="en-US"/>
          </a:p>
        </p:txBody>
      </p:sp>
      <p:sp>
        <p:nvSpPr>
          <p:cNvPr id="12312" name="Line 12"/>
          <p:cNvSpPr>
            <a:spLocks noChangeShapeType="1"/>
          </p:cNvSpPr>
          <p:nvPr/>
        </p:nvSpPr>
        <p:spPr bwMode="auto">
          <a:xfrm flipH="1" flipV="1">
            <a:off x="3635896" y="2780928"/>
            <a:ext cx="0" cy="720080"/>
          </a:xfrm>
          <a:prstGeom prst="line">
            <a:avLst/>
          </a:prstGeom>
          <a:noFill/>
          <a:ln w="38100">
            <a:solidFill>
              <a:schemeClr val="tx1"/>
            </a:solidFill>
            <a:prstDash val="dashDot"/>
            <a:round/>
            <a:headEnd/>
            <a:tailEnd/>
          </a:ln>
        </p:spPr>
        <p:txBody>
          <a:bodyPr/>
          <a:lstStyle/>
          <a:p>
            <a:endParaRPr lang="en-US"/>
          </a:p>
        </p:txBody>
      </p:sp>
      <p:sp>
        <p:nvSpPr>
          <p:cNvPr id="12313" name="Line 13"/>
          <p:cNvSpPr>
            <a:spLocks noChangeShapeType="1"/>
          </p:cNvSpPr>
          <p:nvPr/>
        </p:nvSpPr>
        <p:spPr bwMode="auto">
          <a:xfrm flipH="1">
            <a:off x="1764680" y="2780928"/>
            <a:ext cx="1871216" cy="0"/>
          </a:xfrm>
          <a:prstGeom prst="line">
            <a:avLst/>
          </a:prstGeom>
          <a:noFill/>
          <a:ln w="38100">
            <a:solidFill>
              <a:schemeClr val="tx1"/>
            </a:solidFill>
            <a:prstDash val="dashDot"/>
            <a:round/>
            <a:headEnd/>
            <a:tailEnd/>
          </a:ln>
        </p:spPr>
        <p:txBody>
          <a:bodyPr/>
          <a:lstStyle/>
          <a:p>
            <a:endParaRPr lang="en-US"/>
          </a:p>
        </p:txBody>
      </p:sp>
      <p:sp>
        <p:nvSpPr>
          <p:cNvPr id="12314" name="Line 14"/>
          <p:cNvSpPr>
            <a:spLocks noChangeShapeType="1"/>
          </p:cNvSpPr>
          <p:nvPr/>
        </p:nvSpPr>
        <p:spPr bwMode="auto">
          <a:xfrm>
            <a:off x="5940152" y="2565028"/>
            <a:ext cx="0" cy="215900"/>
          </a:xfrm>
          <a:prstGeom prst="line">
            <a:avLst/>
          </a:prstGeom>
          <a:noFill/>
          <a:ln w="38100">
            <a:solidFill>
              <a:schemeClr val="tx1"/>
            </a:solidFill>
            <a:round/>
            <a:headEnd/>
            <a:tailEnd type="triangle" w="med" len="med"/>
          </a:ln>
        </p:spPr>
        <p:txBody>
          <a:bodyPr/>
          <a:lstStyle/>
          <a:p>
            <a:endParaRPr lang="en-US"/>
          </a:p>
        </p:txBody>
      </p:sp>
      <p:grpSp>
        <p:nvGrpSpPr>
          <p:cNvPr id="12315" name="Group 2"/>
          <p:cNvGrpSpPr>
            <a:grpSpLocks/>
          </p:cNvGrpSpPr>
          <p:nvPr/>
        </p:nvGrpSpPr>
        <p:grpSpPr bwMode="auto">
          <a:xfrm>
            <a:off x="0" y="6210300"/>
            <a:ext cx="1000125" cy="647700"/>
            <a:chOff x="567" y="0"/>
            <a:chExt cx="1217" cy="408"/>
          </a:xfrm>
        </p:grpSpPr>
        <p:pic>
          <p:nvPicPr>
            <p:cNvPr id="12319" name="Picture 3"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2320" name="Picture 4"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sp>
        <p:nvSpPr>
          <p:cNvPr id="12316" name="ZoneTexte 18"/>
          <p:cNvSpPr txBox="1">
            <a:spLocks noChangeArrowheads="1"/>
          </p:cNvSpPr>
          <p:nvPr/>
        </p:nvSpPr>
        <p:spPr bwMode="auto">
          <a:xfrm>
            <a:off x="3923928" y="6156012"/>
            <a:ext cx="3347294" cy="369332"/>
          </a:xfrm>
          <a:prstGeom prst="rect">
            <a:avLst/>
          </a:prstGeom>
          <a:noFill/>
          <a:ln w="9525">
            <a:noFill/>
            <a:miter lim="800000"/>
            <a:headEnd/>
            <a:tailEnd/>
          </a:ln>
        </p:spPr>
        <p:txBody>
          <a:bodyPr wrap="square">
            <a:spAutoFit/>
          </a:bodyPr>
          <a:lstStyle/>
          <a:p>
            <a:r>
              <a:rPr lang="fr-CA" b="1" dirty="0" smtClean="0">
                <a:solidFill>
                  <a:srgbClr val="FF0000"/>
                </a:solidFill>
              </a:rPr>
              <a:t>Statistique :</a:t>
            </a:r>
            <a:r>
              <a:rPr lang="fr-CA" dirty="0" smtClean="0">
                <a:solidFill>
                  <a:srgbClr val="FF0000"/>
                </a:solidFill>
              </a:rPr>
              <a:t> </a:t>
            </a:r>
            <a:r>
              <a:rPr lang="fr-CA" sz="1600" b="1" dirty="0" smtClean="0"/>
              <a:t>Avril 2013   </a:t>
            </a:r>
            <a:endParaRPr lang="en-US" sz="1600" b="1" dirty="0"/>
          </a:p>
        </p:txBody>
      </p:sp>
      <p:sp>
        <p:nvSpPr>
          <p:cNvPr id="12317" name="ZoneTexte 19"/>
          <p:cNvSpPr txBox="1">
            <a:spLocks noChangeArrowheads="1"/>
          </p:cNvSpPr>
          <p:nvPr/>
        </p:nvSpPr>
        <p:spPr bwMode="auto">
          <a:xfrm>
            <a:off x="755576" y="6596390"/>
            <a:ext cx="8136904" cy="276999"/>
          </a:xfrm>
          <a:prstGeom prst="rect">
            <a:avLst/>
          </a:prstGeom>
          <a:noFill/>
          <a:ln w="9525">
            <a:noFill/>
            <a:miter lim="800000"/>
            <a:headEnd/>
            <a:tailEnd/>
          </a:ln>
        </p:spPr>
        <p:txBody>
          <a:bodyPr wrap="square">
            <a:spAutoFit/>
          </a:bodyPr>
          <a:lstStyle/>
          <a:p>
            <a:r>
              <a:rPr lang="fr-CA" sz="1200" b="1" dirty="0" smtClean="0">
                <a:solidFill>
                  <a:srgbClr val="FF0000"/>
                </a:solidFill>
              </a:rPr>
              <a:t>Source</a:t>
            </a:r>
            <a:r>
              <a:rPr lang="fr-CA" sz="1100" b="1" dirty="0" smtClean="0">
                <a:solidFill>
                  <a:srgbClr val="FF0000"/>
                </a:solidFill>
              </a:rPr>
              <a:t> </a:t>
            </a:r>
            <a:r>
              <a:rPr lang="fr-CA" sz="1100" b="1" dirty="0">
                <a:solidFill>
                  <a:srgbClr val="FF0000"/>
                </a:solidFill>
              </a:rPr>
              <a:t>:</a:t>
            </a:r>
            <a:r>
              <a:rPr lang="fr-CA" sz="1100" b="1" dirty="0"/>
              <a:t> </a:t>
            </a:r>
            <a:r>
              <a:rPr lang="fr-CA" sz="900" b="1" dirty="0" smtClean="0"/>
              <a:t>Bulletin d’information statistique  de la PME </a:t>
            </a:r>
            <a:r>
              <a:rPr lang="en-CA" sz="900" b="1" dirty="0" smtClean="0"/>
              <a:t>N</a:t>
            </a:r>
            <a:r>
              <a:rPr lang="en-CA" sz="900" b="1" baseline="30000" dirty="0" smtClean="0"/>
              <a:t>o  </a:t>
            </a:r>
            <a:r>
              <a:rPr lang="fr-CA" sz="900" b="1" dirty="0" smtClean="0"/>
              <a:t> 22 , Ministère de l’industrie, de la PME et de la  promotion de  l’investissement, Algérie  </a:t>
            </a:r>
            <a:endParaRPr lang="en-US" sz="900" b="1" dirty="0"/>
          </a:p>
        </p:txBody>
      </p:sp>
      <p:sp>
        <p:nvSpPr>
          <p:cNvPr id="20" name="Espace réservé du numéro de diapositive 19"/>
          <p:cNvSpPr>
            <a:spLocks noGrp="1"/>
          </p:cNvSpPr>
          <p:nvPr>
            <p:ph type="sldNum" sz="quarter" idx="12"/>
          </p:nvPr>
        </p:nvSpPr>
        <p:spPr>
          <a:xfrm>
            <a:off x="8643938" y="6572250"/>
            <a:ext cx="500062" cy="285750"/>
          </a:xfrm>
        </p:spPr>
        <p:txBody>
          <a:bodyPr/>
          <a:lstStyle/>
          <a:p>
            <a:pPr>
              <a:defRPr/>
            </a:pPr>
            <a:fld id="{6653CF0A-EC6E-446B-8ABA-9D10C00E579C}" type="slidenum">
              <a:rPr lang="en-US" smtClean="0"/>
              <a:pPr>
                <a:defRPr/>
              </a:pPr>
              <a:t>6</a:t>
            </a:fld>
            <a:endParaRPr lang="en-US" dirty="0"/>
          </a:p>
        </p:txBody>
      </p:sp>
      <p:sp>
        <p:nvSpPr>
          <p:cNvPr id="21" name="ZoneTexte 19"/>
          <p:cNvSpPr txBox="1">
            <a:spLocks noChangeArrowheads="1"/>
          </p:cNvSpPr>
          <p:nvPr/>
        </p:nvSpPr>
        <p:spPr bwMode="auto">
          <a:xfrm>
            <a:off x="1619672" y="0"/>
            <a:ext cx="6120680"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Situation de la PME en Algérie</a:t>
            </a:r>
            <a:endParaRPr lang="en-US" sz="2800" b="1" i="1" dirty="0">
              <a:solidFill>
                <a:srgbClr val="0308E7"/>
              </a:solidFill>
              <a:latin typeface="Franklin Gothic Demi" pitchFamily="34" charset="0"/>
            </a:endParaRPr>
          </a:p>
        </p:txBody>
      </p:sp>
      <p:grpSp>
        <p:nvGrpSpPr>
          <p:cNvPr id="22" name="Group 7"/>
          <p:cNvGrpSpPr>
            <a:grpSpLocks/>
          </p:cNvGrpSpPr>
          <p:nvPr/>
        </p:nvGrpSpPr>
        <p:grpSpPr bwMode="auto">
          <a:xfrm>
            <a:off x="251520" y="404664"/>
            <a:ext cx="8568952" cy="2736304"/>
            <a:chOff x="793" y="1298"/>
            <a:chExt cx="3538" cy="1497"/>
          </a:xfrm>
        </p:grpSpPr>
        <p:sp>
          <p:nvSpPr>
            <p:cNvPr id="23"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4"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5"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60</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1" name="Rectangle 20"/>
          <p:cNvSpPr/>
          <p:nvPr/>
        </p:nvSpPr>
        <p:spPr>
          <a:xfrm>
            <a:off x="864097" y="980728"/>
            <a:ext cx="6964022"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3)  </a:t>
            </a:r>
            <a:r>
              <a:rPr lang="fr-FR" b="1" i="1" dirty="0" smtClean="0">
                <a:solidFill>
                  <a:srgbClr val="0000FF"/>
                </a:solidFill>
                <a:latin typeface="Franklin Gothic Demi" pitchFamily="34" charset="0"/>
              </a:rPr>
              <a:t>Résultats de la compétitivité dans l’environnement </a:t>
            </a:r>
            <a:r>
              <a:rPr lang="fr-FR" b="1" i="1" dirty="0" smtClean="0">
                <a:solidFill>
                  <a:srgbClr val="FF0000"/>
                </a:solidFill>
                <a:latin typeface="Franklin Gothic Demi" pitchFamily="34" charset="0"/>
              </a:rPr>
              <a:t>(COMPETITI)</a:t>
            </a:r>
            <a:endParaRPr lang="fr-FR" b="1" i="1" dirty="0" smtClean="0">
              <a:solidFill>
                <a:srgbClr val="0000FF"/>
              </a:solidFill>
              <a:latin typeface="Franklin Gothic Demi" pitchFamily="34" charset="0"/>
            </a:endParaRPr>
          </a:p>
        </p:txBody>
      </p:sp>
      <p:graphicFrame>
        <p:nvGraphicFramePr>
          <p:cNvPr id="493571" name="Object 3"/>
          <p:cNvGraphicFramePr>
            <a:graphicFrameLocks noChangeAspect="1"/>
          </p:cNvGraphicFramePr>
          <p:nvPr/>
        </p:nvGraphicFramePr>
        <p:xfrm>
          <a:off x="34925" y="1484313"/>
          <a:ext cx="9144000" cy="5041031"/>
        </p:xfrm>
        <a:graphic>
          <a:graphicData uri="http://schemas.openxmlformats.org/presentationml/2006/ole">
            <p:oleObj spid="_x0000_s493571" name="Document" r:id="rId10" imgW="10511288" imgH="4062253" progId="Word.Document.12">
              <p:embed/>
            </p:oleObj>
          </a:graphicData>
        </a:graphic>
      </p:graphicFrame>
      <p:sp>
        <p:nvSpPr>
          <p:cNvPr id="22" name="ZoneTexte 21"/>
          <p:cNvSpPr txBox="1"/>
          <p:nvPr/>
        </p:nvSpPr>
        <p:spPr>
          <a:xfrm>
            <a:off x="3131840" y="6217567"/>
            <a:ext cx="3528392" cy="307777"/>
          </a:xfrm>
          <a:prstGeom prst="rect">
            <a:avLst/>
          </a:prstGeom>
          <a:noFill/>
        </p:spPr>
        <p:txBody>
          <a:bodyPr wrap="square" rtlCol="0">
            <a:spAutoFit/>
          </a:bodyPr>
          <a:lstStyle/>
          <a:p>
            <a:r>
              <a:rPr lang="fr-CA" sz="1400" b="1" dirty="0" smtClean="0">
                <a:solidFill>
                  <a:srgbClr val="0000FF"/>
                </a:solidFill>
              </a:rPr>
              <a:t>S:</a:t>
            </a:r>
            <a:r>
              <a:rPr lang="fr-CA" sz="1400" b="1" dirty="0" smtClean="0"/>
              <a:t> Significatif    ///    NS: Non Significatif</a:t>
            </a:r>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61</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H3</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292080" y="5509681"/>
            <a:ext cx="3600400" cy="1015663"/>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de la qualité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528392" cy="954107"/>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de la qualité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835696" y="1340768"/>
            <a:ext cx="5616624"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 </a:t>
            </a:r>
            <a:endParaRPr lang="fr-CA" sz="2400" b="1" u="sng" dirty="0" smtClean="0">
              <a:solidFill>
                <a:srgbClr val="0000FF"/>
              </a:solidFill>
              <a:latin typeface="Algerian" pitchFamily="82" charset="0"/>
            </a:endParaRPr>
          </a:p>
        </p:txBody>
      </p:sp>
      <p:pic>
        <p:nvPicPr>
          <p:cNvPr id="31" name="Image 30"/>
          <p:cNvPicPr/>
          <p:nvPr/>
        </p:nvPicPr>
        <p:blipFill>
          <a:blip r:embed="rId10" cstate="print"/>
          <a:srcRect/>
          <a:stretch>
            <a:fillRect/>
          </a:stretch>
        </p:blipFill>
        <p:spPr bwMode="auto">
          <a:xfrm>
            <a:off x="5220072" y="1828800"/>
            <a:ext cx="3816424" cy="3544416"/>
          </a:xfrm>
          <a:prstGeom prst="rect">
            <a:avLst/>
          </a:prstGeom>
          <a:noFill/>
          <a:ln w="9525">
            <a:noFill/>
            <a:miter lim="800000"/>
            <a:headEnd/>
            <a:tailEnd/>
          </a:ln>
        </p:spPr>
      </p:pic>
      <p:pic>
        <p:nvPicPr>
          <p:cNvPr id="32" name="Image 31"/>
          <p:cNvPicPr/>
          <p:nvPr/>
        </p:nvPicPr>
        <p:blipFill>
          <a:blip r:embed="rId11" cstate="print"/>
          <a:srcRect/>
          <a:stretch>
            <a:fillRect/>
          </a:stretch>
        </p:blipFill>
        <p:spPr bwMode="auto">
          <a:xfrm>
            <a:off x="611560" y="1807210"/>
            <a:ext cx="3096344" cy="3493998"/>
          </a:xfrm>
          <a:prstGeom prst="rect">
            <a:avLst/>
          </a:prstGeom>
          <a:noFill/>
          <a:ln w="9525">
            <a:noFill/>
            <a:miter lim="800000"/>
            <a:headEnd/>
            <a:tailEnd/>
          </a:ln>
        </p:spPr>
      </p:pic>
      <p:graphicFrame>
        <p:nvGraphicFramePr>
          <p:cNvPr id="644098" name="Object 2"/>
          <p:cNvGraphicFramePr>
            <a:graphicFrameLocks noChangeAspect="1"/>
          </p:cNvGraphicFramePr>
          <p:nvPr/>
        </p:nvGraphicFramePr>
        <p:xfrm>
          <a:off x="3707904" y="1908175"/>
          <a:ext cx="2681287" cy="5625281"/>
        </p:xfrm>
        <a:graphic>
          <a:graphicData uri="http://schemas.openxmlformats.org/presentationml/2006/ole">
            <p:oleObj spid="_x0000_s644098" name="Document" r:id="rId12" imgW="5799245" imgH="4919648" progId="Word.Document.12">
              <p:embed/>
            </p:oleObj>
          </a:graphicData>
        </a:graphic>
      </p:graphicFrame>
      <p:sp>
        <p:nvSpPr>
          <p:cNvPr id="27" name="Rectangle 26"/>
          <p:cNvSpPr/>
          <p:nvPr/>
        </p:nvSpPr>
        <p:spPr>
          <a:xfrm>
            <a:off x="864097" y="980728"/>
            <a:ext cx="6964022"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3)  </a:t>
            </a:r>
            <a:r>
              <a:rPr lang="fr-FR" b="1" i="1" dirty="0" smtClean="0">
                <a:solidFill>
                  <a:srgbClr val="0000FF"/>
                </a:solidFill>
                <a:latin typeface="Franklin Gothic Demi" pitchFamily="34" charset="0"/>
              </a:rPr>
              <a:t>Résultats de la compétitivité dans l’environnement </a:t>
            </a:r>
            <a:r>
              <a:rPr lang="fr-FR" b="1" i="1" dirty="0" smtClean="0">
                <a:solidFill>
                  <a:srgbClr val="FF0000"/>
                </a:solidFill>
                <a:latin typeface="Franklin Gothic Demi" pitchFamily="34" charset="0"/>
              </a:rPr>
              <a:t>(COMPETITI)</a:t>
            </a:r>
            <a:endParaRPr lang="fr-FR" b="1" i="1" dirty="0" smtClean="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62</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H3</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292080" y="5509681"/>
            <a:ext cx="3600400" cy="1015663"/>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financière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528392" cy="954107"/>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financière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835696" y="1340768"/>
            <a:ext cx="5616624"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 </a:t>
            </a:r>
            <a:endParaRPr lang="fr-CA" sz="2400" b="1" u="sng" dirty="0" smtClean="0">
              <a:solidFill>
                <a:srgbClr val="0000FF"/>
              </a:solidFill>
              <a:latin typeface="Algerian" pitchFamily="82" charset="0"/>
            </a:endParaRPr>
          </a:p>
        </p:txBody>
      </p:sp>
      <p:pic>
        <p:nvPicPr>
          <p:cNvPr id="30" name="Image 29"/>
          <p:cNvPicPr/>
          <p:nvPr/>
        </p:nvPicPr>
        <p:blipFill>
          <a:blip r:embed="rId10" cstate="print"/>
          <a:srcRect/>
          <a:stretch>
            <a:fillRect/>
          </a:stretch>
        </p:blipFill>
        <p:spPr bwMode="auto">
          <a:xfrm>
            <a:off x="5292080" y="1916832"/>
            <a:ext cx="3744416" cy="3528392"/>
          </a:xfrm>
          <a:prstGeom prst="rect">
            <a:avLst/>
          </a:prstGeom>
          <a:noFill/>
          <a:ln w="9525">
            <a:noFill/>
            <a:miter lim="800000"/>
            <a:headEnd/>
            <a:tailEnd/>
          </a:ln>
        </p:spPr>
      </p:pic>
      <p:pic>
        <p:nvPicPr>
          <p:cNvPr id="31" name="Image 30"/>
          <p:cNvPicPr/>
          <p:nvPr/>
        </p:nvPicPr>
        <p:blipFill>
          <a:blip r:embed="rId11" cstate="print"/>
          <a:srcRect/>
          <a:stretch>
            <a:fillRect/>
          </a:stretch>
        </p:blipFill>
        <p:spPr bwMode="auto">
          <a:xfrm>
            <a:off x="323528" y="1844824"/>
            <a:ext cx="3312368" cy="3600400"/>
          </a:xfrm>
          <a:prstGeom prst="rect">
            <a:avLst/>
          </a:prstGeom>
          <a:noFill/>
          <a:ln w="9525">
            <a:noFill/>
            <a:miter lim="800000"/>
            <a:headEnd/>
            <a:tailEnd/>
          </a:ln>
        </p:spPr>
      </p:pic>
      <p:graphicFrame>
        <p:nvGraphicFramePr>
          <p:cNvPr id="642050" name="Object 2"/>
          <p:cNvGraphicFramePr>
            <a:graphicFrameLocks noChangeAspect="1"/>
          </p:cNvGraphicFramePr>
          <p:nvPr/>
        </p:nvGraphicFramePr>
        <p:xfrm>
          <a:off x="3764508" y="1988840"/>
          <a:ext cx="2679700" cy="5544616"/>
        </p:xfrm>
        <a:graphic>
          <a:graphicData uri="http://schemas.openxmlformats.org/presentationml/2006/ole">
            <p:oleObj spid="_x0000_s642050" name="Document" r:id="rId12" imgW="5799245" imgH="4929387" progId="Word.Document.12">
              <p:embed/>
            </p:oleObj>
          </a:graphicData>
        </a:graphic>
      </p:graphicFrame>
      <p:sp>
        <p:nvSpPr>
          <p:cNvPr id="24" name="Rectangle 23"/>
          <p:cNvSpPr/>
          <p:nvPr/>
        </p:nvSpPr>
        <p:spPr>
          <a:xfrm>
            <a:off x="864097" y="980728"/>
            <a:ext cx="6964022"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3)  </a:t>
            </a:r>
            <a:r>
              <a:rPr lang="fr-FR" b="1" i="1" dirty="0" smtClean="0">
                <a:solidFill>
                  <a:srgbClr val="0000FF"/>
                </a:solidFill>
                <a:latin typeface="Franklin Gothic Demi" pitchFamily="34" charset="0"/>
              </a:rPr>
              <a:t>Résultats de la compétitivité dans l’environnement </a:t>
            </a:r>
            <a:r>
              <a:rPr lang="fr-FR" b="1" i="1" dirty="0" smtClean="0">
                <a:solidFill>
                  <a:srgbClr val="FF0000"/>
                </a:solidFill>
                <a:latin typeface="Franklin Gothic Demi" pitchFamily="34" charset="0"/>
              </a:rPr>
              <a:t>(COMPETITI)</a:t>
            </a:r>
            <a:endParaRPr lang="fr-FR" b="1" i="1" dirty="0" smtClean="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63</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H3</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292080" y="5509681"/>
            <a:ext cx="3600400" cy="1015663"/>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des ressources humaines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528392" cy="954107"/>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des ressources humaines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835696" y="1340768"/>
            <a:ext cx="5616624"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 </a:t>
            </a:r>
            <a:endParaRPr lang="fr-CA" sz="2400" b="1" u="sng" dirty="0" smtClean="0">
              <a:solidFill>
                <a:srgbClr val="0000FF"/>
              </a:solidFill>
              <a:latin typeface="Algerian" pitchFamily="82" charset="0"/>
            </a:endParaRPr>
          </a:p>
        </p:txBody>
      </p:sp>
      <p:pic>
        <p:nvPicPr>
          <p:cNvPr id="21" name="Image 20"/>
          <p:cNvPicPr/>
          <p:nvPr/>
        </p:nvPicPr>
        <p:blipFill>
          <a:blip r:embed="rId10" cstate="print"/>
          <a:srcRect/>
          <a:stretch>
            <a:fillRect/>
          </a:stretch>
        </p:blipFill>
        <p:spPr bwMode="auto">
          <a:xfrm>
            <a:off x="5292080" y="1844824"/>
            <a:ext cx="3744416" cy="3528392"/>
          </a:xfrm>
          <a:prstGeom prst="rect">
            <a:avLst/>
          </a:prstGeom>
          <a:noFill/>
          <a:ln w="9525">
            <a:noFill/>
            <a:miter lim="800000"/>
            <a:headEnd/>
            <a:tailEnd/>
          </a:ln>
        </p:spPr>
      </p:pic>
      <p:pic>
        <p:nvPicPr>
          <p:cNvPr id="22" name="Image 21"/>
          <p:cNvPicPr/>
          <p:nvPr/>
        </p:nvPicPr>
        <p:blipFill>
          <a:blip r:embed="rId11" cstate="print"/>
          <a:srcRect/>
          <a:stretch>
            <a:fillRect/>
          </a:stretch>
        </p:blipFill>
        <p:spPr bwMode="auto">
          <a:xfrm>
            <a:off x="467544" y="1916832"/>
            <a:ext cx="3168352" cy="3456384"/>
          </a:xfrm>
          <a:prstGeom prst="rect">
            <a:avLst/>
          </a:prstGeom>
          <a:noFill/>
          <a:ln w="9525">
            <a:noFill/>
            <a:miter lim="800000"/>
            <a:headEnd/>
            <a:tailEnd/>
          </a:ln>
        </p:spPr>
      </p:pic>
      <p:graphicFrame>
        <p:nvGraphicFramePr>
          <p:cNvPr id="640002" name="Object 2"/>
          <p:cNvGraphicFramePr>
            <a:graphicFrameLocks noChangeAspect="1"/>
          </p:cNvGraphicFramePr>
          <p:nvPr/>
        </p:nvGraphicFramePr>
        <p:xfrm>
          <a:off x="3768725" y="1908175"/>
          <a:ext cx="2679700" cy="5697289"/>
        </p:xfrm>
        <a:graphic>
          <a:graphicData uri="http://schemas.openxmlformats.org/presentationml/2006/ole">
            <p:oleObj spid="_x0000_s640002" name="Document" r:id="rId12" imgW="5799245" imgH="4938765" progId="Word.Document.12">
              <p:embed/>
            </p:oleObj>
          </a:graphicData>
        </a:graphic>
      </p:graphicFrame>
      <p:sp>
        <p:nvSpPr>
          <p:cNvPr id="24" name="Rectangle 23"/>
          <p:cNvSpPr/>
          <p:nvPr/>
        </p:nvSpPr>
        <p:spPr>
          <a:xfrm>
            <a:off x="864097" y="980728"/>
            <a:ext cx="6964022"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3)  </a:t>
            </a:r>
            <a:r>
              <a:rPr lang="fr-FR" b="1" i="1" dirty="0" smtClean="0">
                <a:solidFill>
                  <a:srgbClr val="0000FF"/>
                </a:solidFill>
                <a:latin typeface="Franklin Gothic Demi" pitchFamily="34" charset="0"/>
              </a:rPr>
              <a:t>Résultats de la compétitivité dans l’environnement </a:t>
            </a:r>
            <a:r>
              <a:rPr lang="fr-FR" b="1" i="1" dirty="0" smtClean="0">
                <a:solidFill>
                  <a:srgbClr val="FF0000"/>
                </a:solidFill>
                <a:latin typeface="Franklin Gothic Demi" pitchFamily="34" charset="0"/>
              </a:rPr>
              <a:t>(COMPETITI)</a:t>
            </a:r>
            <a:endParaRPr lang="fr-FR" b="1" i="1" dirty="0" smtClean="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64</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H3</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292080" y="5509681"/>
            <a:ext cx="3600400" cy="1015663"/>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de marketing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528392" cy="954107"/>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gestion de marketing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835696" y="1340768"/>
            <a:ext cx="5616624"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 </a:t>
            </a:r>
            <a:endParaRPr lang="fr-CA" sz="2400" b="1" u="sng" dirty="0" smtClean="0">
              <a:solidFill>
                <a:srgbClr val="0000FF"/>
              </a:solidFill>
              <a:latin typeface="Algerian" pitchFamily="82" charset="0"/>
            </a:endParaRPr>
          </a:p>
        </p:txBody>
      </p:sp>
      <p:pic>
        <p:nvPicPr>
          <p:cNvPr id="21" name="Image 20"/>
          <p:cNvPicPr/>
          <p:nvPr/>
        </p:nvPicPr>
        <p:blipFill>
          <a:blip r:embed="rId10" cstate="print"/>
          <a:srcRect/>
          <a:stretch>
            <a:fillRect/>
          </a:stretch>
        </p:blipFill>
        <p:spPr bwMode="auto">
          <a:xfrm>
            <a:off x="5292080" y="1831613"/>
            <a:ext cx="3701593" cy="3613611"/>
          </a:xfrm>
          <a:prstGeom prst="rect">
            <a:avLst/>
          </a:prstGeom>
          <a:noFill/>
          <a:ln w="9525">
            <a:noFill/>
            <a:miter lim="800000"/>
            <a:headEnd/>
            <a:tailEnd/>
          </a:ln>
        </p:spPr>
      </p:pic>
      <p:pic>
        <p:nvPicPr>
          <p:cNvPr id="22" name="Image 21"/>
          <p:cNvPicPr/>
          <p:nvPr/>
        </p:nvPicPr>
        <p:blipFill>
          <a:blip r:embed="rId11" cstate="print"/>
          <a:srcRect/>
          <a:stretch>
            <a:fillRect/>
          </a:stretch>
        </p:blipFill>
        <p:spPr bwMode="auto">
          <a:xfrm>
            <a:off x="395537" y="1673542"/>
            <a:ext cx="3240359" cy="3843690"/>
          </a:xfrm>
          <a:prstGeom prst="rect">
            <a:avLst/>
          </a:prstGeom>
          <a:noFill/>
          <a:ln w="9525">
            <a:noFill/>
            <a:miter lim="800000"/>
            <a:headEnd/>
            <a:tailEnd/>
          </a:ln>
        </p:spPr>
      </p:pic>
      <p:graphicFrame>
        <p:nvGraphicFramePr>
          <p:cNvPr id="637954" name="Object 2"/>
          <p:cNvGraphicFramePr>
            <a:graphicFrameLocks noChangeAspect="1"/>
          </p:cNvGraphicFramePr>
          <p:nvPr/>
        </p:nvGraphicFramePr>
        <p:xfrm>
          <a:off x="3707904" y="1908174"/>
          <a:ext cx="2679700" cy="6057330"/>
        </p:xfrm>
        <a:graphic>
          <a:graphicData uri="http://schemas.openxmlformats.org/presentationml/2006/ole">
            <p:oleObj spid="_x0000_s637954" name="Document" r:id="rId12" imgW="5799245" imgH="4948504" progId="Word.Document.12">
              <p:embed/>
            </p:oleObj>
          </a:graphicData>
        </a:graphic>
      </p:graphicFrame>
      <p:sp>
        <p:nvSpPr>
          <p:cNvPr id="27" name="Rectangle 26"/>
          <p:cNvSpPr/>
          <p:nvPr/>
        </p:nvSpPr>
        <p:spPr>
          <a:xfrm>
            <a:off x="864097" y="980728"/>
            <a:ext cx="6964022"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3)  </a:t>
            </a:r>
            <a:r>
              <a:rPr lang="fr-FR" b="1" i="1" dirty="0" smtClean="0">
                <a:solidFill>
                  <a:srgbClr val="0000FF"/>
                </a:solidFill>
                <a:latin typeface="Franklin Gothic Demi" pitchFamily="34" charset="0"/>
              </a:rPr>
              <a:t>Résultats de la compétitivité dans l’environnement </a:t>
            </a:r>
            <a:r>
              <a:rPr lang="fr-FR" b="1" i="1" dirty="0" smtClean="0">
                <a:solidFill>
                  <a:srgbClr val="FF0000"/>
                </a:solidFill>
                <a:latin typeface="Franklin Gothic Demi" pitchFamily="34" charset="0"/>
              </a:rPr>
              <a:t>(COMPETITI)</a:t>
            </a:r>
            <a:endParaRPr lang="fr-FR" b="1" i="1" dirty="0" smtClean="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65</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H3</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4932040" y="5509681"/>
            <a:ext cx="4211960" cy="738664"/>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rendement et modernisation des équipements</a:t>
            </a:r>
            <a:r>
              <a:rPr lang="fr-FR" sz="1400" dirty="0" smtClean="0"/>
              <a:t> </a:t>
            </a:r>
            <a:endParaRPr lang="fr-FR" sz="1400" b="1" dirty="0" smtClean="0">
              <a:solidFill>
                <a:srgbClr val="0000FF"/>
              </a:solidFill>
            </a:endParaRP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dirty="0"/>
          </a:p>
        </p:txBody>
      </p:sp>
      <p:sp>
        <p:nvSpPr>
          <p:cNvPr id="26" name="ZoneTexte 25"/>
          <p:cNvSpPr txBox="1"/>
          <p:nvPr/>
        </p:nvSpPr>
        <p:spPr>
          <a:xfrm>
            <a:off x="683568" y="5570656"/>
            <a:ext cx="4104456" cy="738664"/>
          </a:xfrm>
          <a:prstGeom prst="rect">
            <a:avLst/>
          </a:prstGeom>
          <a:noFill/>
        </p:spPr>
        <p:txBody>
          <a:bodyPr wrap="square" rtlCol="0">
            <a:spAutoFit/>
          </a:bodyPr>
          <a:lstStyle/>
          <a:p>
            <a:pPr algn="ctr"/>
            <a:r>
              <a:rPr lang="fr-FR" sz="1400" b="1" dirty="0" smtClean="0">
                <a:solidFill>
                  <a:srgbClr val="C00000"/>
                </a:solidFill>
              </a:rPr>
              <a:t>Compétitivité dans l’environnement et </a:t>
            </a:r>
            <a:r>
              <a:rPr lang="fr-FR" sz="1400" b="1" dirty="0" smtClean="0">
                <a:solidFill>
                  <a:srgbClr val="0000FF"/>
                </a:solidFill>
              </a:rPr>
              <a:t>rendement et modernisation de l’équipement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pic>
        <p:nvPicPr>
          <p:cNvPr id="21" name="Image 20"/>
          <p:cNvPicPr/>
          <p:nvPr/>
        </p:nvPicPr>
        <p:blipFill>
          <a:blip r:embed="rId10" cstate="print"/>
          <a:srcRect/>
          <a:stretch>
            <a:fillRect/>
          </a:stretch>
        </p:blipFill>
        <p:spPr bwMode="auto">
          <a:xfrm>
            <a:off x="5220072" y="1916832"/>
            <a:ext cx="3888432" cy="3528392"/>
          </a:xfrm>
          <a:prstGeom prst="rect">
            <a:avLst/>
          </a:prstGeom>
          <a:noFill/>
          <a:ln w="9525">
            <a:noFill/>
            <a:miter lim="800000"/>
            <a:headEnd/>
            <a:tailEnd/>
          </a:ln>
        </p:spPr>
      </p:pic>
      <p:pic>
        <p:nvPicPr>
          <p:cNvPr id="22" name="Image 21"/>
          <p:cNvPicPr/>
          <p:nvPr/>
        </p:nvPicPr>
        <p:blipFill>
          <a:blip r:embed="rId11" cstate="print"/>
          <a:srcRect/>
          <a:stretch>
            <a:fillRect/>
          </a:stretch>
        </p:blipFill>
        <p:spPr bwMode="auto">
          <a:xfrm>
            <a:off x="467544" y="1844824"/>
            <a:ext cx="3240360" cy="3600400"/>
          </a:xfrm>
          <a:prstGeom prst="rect">
            <a:avLst/>
          </a:prstGeom>
          <a:noFill/>
          <a:ln w="9525">
            <a:noFill/>
            <a:miter lim="800000"/>
            <a:headEnd/>
            <a:tailEnd/>
          </a:ln>
        </p:spPr>
      </p:pic>
      <p:sp>
        <p:nvSpPr>
          <p:cNvPr id="24" name="ZoneTexte 23"/>
          <p:cNvSpPr txBox="1"/>
          <p:nvPr/>
        </p:nvSpPr>
        <p:spPr>
          <a:xfrm>
            <a:off x="1547664" y="1340768"/>
            <a:ext cx="6480720"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NÉGATIF/POSITIF </a:t>
            </a:r>
            <a:endParaRPr lang="fr-CA" sz="2400" b="1" u="sng" dirty="0" smtClean="0">
              <a:solidFill>
                <a:srgbClr val="0000FF"/>
              </a:solidFill>
              <a:latin typeface="Algerian" pitchFamily="82" charset="0"/>
            </a:endParaRPr>
          </a:p>
        </p:txBody>
      </p:sp>
      <p:graphicFrame>
        <p:nvGraphicFramePr>
          <p:cNvPr id="635906" name="Object 2"/>
          <p:cNvGraphicFramePr>
            <a:graphicFrameLocks noChangeAspect="1"/>
          </p:cNvGraphicFramePr>
          <p:nvPr/>
        </p:nvGraphicFramePr>
        <p:xfrm>
          <a:off x="3705225" y="1988840"/>
          <a:ext cx="2679700" cy="5688632"/>
        </p:xfrm>
        <a:graphic>
          <a:graphicData uri="http://schemas.openxmlformats.org/presentationml/2006/ole">
            <p:oleObj spid="_x0000_s635906" name="Document" r:id="rId12" imgW="5799245" imgH="4957882" progId="Word.Document.12">
              <p:embed/>
            </p:oleObj>
          </a:graphicData>
        </a:graphic>
      </p:graphicFrame>
      <p:sp>
        <p:nvSpPr>
          <p:cNvPr id="27" name="Rectangle 26"/>
          <p:cNvSpPr/>
          <p:nvPr/>
        </p:nvSpPr>
        <p:spPr>
          <a:xfrm>
            <a:off x="864097" y="980728"/>
            <a:ext cx="6964022"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3)  </a:t>
            </a:r>
            <a:r>
              <a:rPr lang="fr-FR" b="1" i="1" dirty="0" smtClean="0">
                <a:solidFill>
                  <a:srgbClr val="0000FF"/>
                </a:solidFill>
                <a:latin typeface="Franklin Gothic Demi" pitchFamily="34" charset="0"/>
              </a:rPr>
              <a:t>Résultats de la compétitivité dans l’environnement </a:t>
            </a:r>
            <a:r>
              <a:rPr lang="fr-FR" b="1" i="1" dirty="0" smtClean="0">
                <a:solidFill>
                  <a:srgbClr val="FF0000"/>
                </a:solidFill>
                <a:latin typeface="Franklin Gothic Demi" pitchFamily="34" charset="0"/>
              </a:rPr>
              <a:t>(COMPETITI)</a:t>
            </a:r>
            <a:endParaRPr lang="fr-FR" b="1" i="1" dirty="0" smtClean="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a:xfrm>
            <a:off x="8172400" y="6356350"/>
            <a:ext cx="514400" cy="365125"/>
          </a:xfrm>
        </p:spPr>
        <p:txBody>
          <a:bodyPr/>
          <a:lstStyle/>
          <a:p>
            <a:pPr>
              <a:defRPr/>
            </a:pPr>
            <a:fld id="{63262247-C7D9-420D-9E2F-F00727ED4039}" type="slidenum">
              <a:rPr lang="fr-CA" smtClean="0">
                <a:latin typeface="Arial" charset="0"/>
              </a:rPr>
              <a:pPr>
                <a:defRPr/>
              </a:pPr>
              <a:t>66</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1" name="Rectangle 20"/>
          <p:cNvSpPr/>
          <p:nvPr/>
        </p:nvSpPr>
        <p:spPr>
          <a:xfrm>
            <a:off x="1357004" y="980728"/>
            <a:ext cx="6527364"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4)  </a:t>
            </a:r>
            <a:r>
              <a:rPr lang="fr-FR" b="1" i="1" dirty="0" smtClean="0">
                <a:solidFill>
                  <a:srgbClr val="0000FF"/>
                </a:solidFill>
                <a:latin typeface="Franklin Gothic Demi" pitchFamily="34" charset="0"/>
              </a:rPr>
              <a:t>Résultats de la complexité de l’environnement </a:t>
            </a:r>
            <a:r>
              <a:rPr lang="fr-FR" b="1" i="1" dirty="0" smtClean="0">
                <a:solidFill>
                  <a:srgbClr val="FF0000"/>
                </a:solidFill>
                <a:latin typeface="Franklin Gothic Demi" pitchFamily="34" charset="0"/>
              </a:rPr>
              <a:t>(COMPLENV)</a:t>
            </a:r>
            <a:endParaRPr lang="fr-FR" b="1" i="1" dirty="0" smtClean="0">
              <a:solidFill>
                <a:srgbClr val="0000FF"/>
              </a:solidFill>
              <a:latin typeface="Franklin Gothic Demi" pitchFamily="34" charset="0"/>
            </a:endParaRPr>
          </a:p>
        </p:txBody>
      </p:sp>
      <p:graphicFrame>
        <p:nvGraphicFramePr>
          <p:cNvPr id="495620" name="Object 4"/>
          <p:cNvGraphicFramePr>
            <a:graphicFrameLocks noChangeAspect="1"/>
          </p:cNvGraphicFramePr>
          <p:nvPr/>
        </p:nvGraphicFramePr>
        <p:xfrm>
          <a:off x="-180528" y="1627758"/>
          <a:ext cx="9793088" cy="4753570"/>
        </p:xfrm>
        <a:graphic>
          <a:graphicData uri="http://schemas.openxmlformats.org/presentationml/2006/ole">
            <p:oleObj spid="_x0000_s495620" name="Document" r:id="rId10" imgW="10511288" imgH="3987779" progId="Word.Document.12">
              <p:embed/>
            </p:oleObj>
          </a:graphicData>
        </a:graphic>
      </p:graphicFrame>
      <p:sp>
        <p:nvSpPr>
          <p:cNvPr id="20" name="ZoneTexte 19"/>
          <p:cNvSpPr txBox="1"/>
          <p:nvPr/>
        </p:nvSpPr>
        <p:spPr>
          <a:xfrm>
            <a:off x="3131840" y="6217567"/>
            <a:ext cx="3528392" cy="307777"/>
          </a:xfrm>
          <a:prstGeom prst="rect">
            <a:avLst/>
          </a:prstGeom>
          <a:noFill/>
        </p:spPr>
        <p:txBody>
          <a:bodyPr wrap="square" rtlCol="0">
            <a:spAutoFit/>
          </a:bodyPr>
          <a:lstStyle/>
          <a:p>
            <a:r>
              <a:rPr lang="fr-CA" sz="1400" b="1" dirty="0" smtClean="0">
                <a:solidFill>
                  <a:srgbClr val="0000FF"/>
                </a:solidFill>
              </a:rPr>
              <a:t>S:</a:t>
            </a:r>
            <a:r>
              <a:rPr lang="fr-CA" sz="1400" b="1" dirty="0" smtClean="0"/>
              <a:t> Significatif    ///    NS: Non Significatif</a:t>
            </a:r>
          </a:p>
        </p:txBody>
      </p:sp>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67</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5292080" y="5509681"/>
            <a:ext cx="3600400" cy="1015663"/>
          </a:xfrm>
          <a:prstGeom prst="rect">
            <a:avLst/>
          </a:prstGeom>
          <a:noFill/>
        </p:spPr>
        <p:txBody>
          <a:bodyPr wrap="square" rtlCol="0">
            <a:spAutoFit/>
          </a:bodyPr>
          <a:lstStyle/>
          <a:p>
            <a:pPr algn="ctr"/>
            <a:r>
              <a:rPr lang="fr-FR" sz="1400" b="1" dirty="0" smtClean="0">
                <a:solidFill>
                  <a:srgbClr val="C00000"/>
                </a:solidFill>
              </a:rPr>
              <a:t>Complexité de l’environnement et </a:t>
            </a:r>
            <a:r>
              <a:rPr lang="fr-FR" sz="1400" b="1" dirty="0" smtClean="0">
                <a:solidFill>
                  <a:srgbClr val="0000FF"/>
                </a:solidFill>
              </a:rPr>
              <a:t>gestion de la production </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827584" y="5499229"/>
            <a:ext cx="3240360" cy="954107"/>
          </a:xfrm>
          <a:prstGeom prst="rect">
            <a:avLst/>
          </a:prstGeom>
          <a:noFill/>
        </p:spPr>
        <p:txBody>
          <a:bodyPr wrap="square" rtlCol="0">
            <a:spAutoFit/>
          </a:bodyPr>
          <a:lstStyle/>
          <a:p>
            <a:pPr algn="ctr"/>
            <a:r>
              <a:rPr lang="fr-FR" sz="1400" b="1" dirty="0" smtClean="0">
                <a:solidFill>
                  <a:srgbClr val="C00000"/>
                </a:solidFill>
              </a:rPr>
              <a:t>Complexité de l’environnement et </a:t>
            </a:r>
            <a:r>
              <a:rPr lang="fr-FR" sz="1400" b="1" dirty="0" smtClean="0">
                <a:solidFill>
                  <a:srgbClr val="0000FF"/>
                </a:solidFill>
              </a:rPr>
              <a:t>gestion de la production </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547664" y="1340768"/>
            <a:ext cx="6480720"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NÉGATIF/POSITIF </a:t>
            </a:r>
            <a:endParaRPr lang="fr-CA" sz="2400" b="1" u="sng" dirty="0" smtClean="0">
              <a:solidFill>
                <a:srgbClr val="0000FF"/>
              </a:solidFill>
              <a:latin typeface="Algerian" pitchFamily="82" charset="0"/>
            </a:endParaRPr>
          </a:p>
        </p:txBody>
      </p:sp>
      <p:pic>
        <p:nvPicPr>
          <p:cNvPr id="21" name="Image 20"/>
          <p:cNvPicPr/>
          <p:nvPr/>
        </p:nvPicPr>
        <p:blipFill>
          <a:blip r:embed="rId10" cstate="print"/>
          <a:srcRect/>
          <a:stretch>
            <a:fillRect/>
          </a:stretch>
        </p:blipFill>
        <p:spPr bwMode="auto">
          <a:xfrm>
            <a:off x="5220072" y="1772816"/>
            <a:ext cx="3629585" cy="3432677"/>
          </a:xfrm>
          <a:prstGeom prst="rect">
            <a:avLst/>
          </a:prstGeom>
          <a:noFill/>
          <a:ln w="9525">
            <a:noFill/>
            <a:miter lim="800000"/>
            <a:headEnd/>
            <a:tailEnd/>
          </a:ln>
        </p:spPr>
      </p:pic>
      <p:pic>
        <p:nvPicPr>
          <p:cNvPr id="22" name="Image 21"/>
          <p:cNvPicPr/>
          <p:nvPr/>
        </p:nvPicPr>
        <p:blipFill>
          <a:blip r:embed="rId11" cstate="print"/>
          <a:srcRect/>
          <a:stretch>
            <a:fillRect/>
          </a:stretch>
        </p:blipFill>
        <p:spPr bwMode="auto">
          <a:xfrm>
            <a:off x="510366" y="1844824"/>
            <a:ext cx="3125530" cy="3389506"/>
          </a:xfrm>
          <a:prstGeom prst="rect">
            <a:avLst/>
          </a:prstGeom>
          <a:noFill/>
          <a:ln w="9525">
            <a:noFill/>
            <a:miter lim="800000"/>
            <a:headEnd/>
            <a:tailEnd/>
          </a:ln>
        </p:spPr>
      </p:pic>
      <p:graphicFrame>
        <p:nvGraphicFramePr>
          <p:cNvPr id="651266" name="Object 2"/>
          <p:cNvGraphicFramePr>
            <a:graphicFrameLocks noChangeAspect="1"/>
          </p:cNvGraphicFramePr>
          <p:nvPr/>
        </p:nvGraphicFramePr>
        <p:xfrm>
          <a:off x="3705225" y="1844824"/>
          <a:ext cx="2679700" cy="5616625"/>
        </p:xfrm>
        <a:graphic>
          <a:graphicData uri="http://schemas.openxmlformats.org/presentationml/2006/ole">
            <p:oleObj spid="_x0000_s651266" name="Document" r:id="rId12" imgW="5799245" imgH="4967621" progId="Word.Document.12">
              <p:embed/>
            </p:oleObj>
          </a:graphicData>
        </a:graphic>
      </p:graphicFrame>
      <p:sp>
        <p:nvSpPr>
          <p:cNvPr id="24" name="Rectangle 23"/>
          <p:cNvSpPr/>
          <p:nvPr/>
        </p:nvSpPr>
        <p:spPr>
          <a:xfrm>
            <a:off x="1357004" y="980728"/>
            <a:ext cx="6527364"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4)  </a:t>
            </a:r>
            <a:r>
              <a:rPr lang="fr-FR" b="1" i="1" dirty="0" smtClean="0">
                <a:solidFill>
                  <a:srgbClr val="0000FF"/>
                </a:solidFill>
                <a:latin typeface="Franklin Gothic Demi" pitchFamily="34" charset="0"/>
              </a:rPr>
              <a:t>Résultats de la complexité de l’environnement </a:t>
            </a:r>
            <a:r>
              <a:rPr lang="fr-FR" b="1" i="1" dirty="0" smtClean="0">
                <a:solidFill>
                  <a:srgbClr val="FF0000"/>
                </a:solidFill>
                <a:latin typeface="Franklin Gothic Demi" pitchFamily="34" charset="0"/>
              </a:rPr>
              <a:t>(COMPLENV)</a:t>
            </a:r>
            <a:endParaRPr lang="fr-FR" b="1" i="1" dirty="0" smtClean="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68</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5" name="ZoneTexte 24"/>
          <p:cNvSpPr txBox="1"/>
          <p:nvPr/>
        </p:nvSpPr>
        <p:spPr>
          <a:xfrm>
            <a:off x="4860032" y="5509681"/>
            <a:ext cx="4283968" cy="1231106"/>
          </a:xfrm>
          <a:prstGeom prst="rect">
            <a:avLst/>
          </a:prstGeom>
          <a:noFill/>
        </p:spPr>
        <p:txBody>
          <a:bodyPr wrap="square" rtlCol="0">
            <a:spAutoFit/>
          </a:bodyPr>
          <a:lstStyle/>
          <a:p>
            <a:pPr algn="ctr"/>
            <a:r>
              <a:rPr lang="fr-FR" sz="1400" b="1" dirty="0" smtClean="0">
                <a:solidFill>
                  <a:srgbClr val="C00000"/>
                </a:solidFill>
              </a:rPr>
              <a:t>Complexité de l’environnement et </a:t>
            </a:r>
          </a:p>
          <a:p>
            <a:pPr algn="ctr"/>
            <a:r>
              <a:rPr lang="fr-FR" sz="1400" b="1" dirty="0" smtClean="0">
                <a:solidFill>
                  <a:srgbClr val="0000FF"/>
                </a:solidFill>
              </a:rPr>
              <a:t>structure organisationnelle et management général</a:t>
            </a:r>
          </a:p>
          <a:p>
            <a:pPr algn="ctr"/>
            <a:r>
              <a:rPr lang="fr-FR" sz="1400" b="1" dirty="0" smtClean="0">
                <a:solidFill>
                  <a:srgbClr val="C00000"/>
                </a:solidFill>
              </a:rPr>
              <a:t>présentant les t de </a:t>
            </a:r>
            <a:r>
              <a:rPr lang="fr-FR" sz="1400" b="1" dirty="0" err="1" smtClean="0">
                <a:solidFill>
                  <a:srgbClr val="C00000"/>
                </a:solidFill>
              </a:rPr>
              <a:t>Student</a:t>
            </a:r>
            <a:r>
              <a:rPr lang="fr-FR" sz="1400" b="1" dirty="0" smtClean="0">
                <a:solidFill>
                  <a:srgbClr val="C00000"/>
                </a:solidFill>
              </a:rPr>
              <a:t>.</a:t>
            </a:r>
            <a:endParaRPr lang="fr-CA" sz="1400" b="1" dirty="0" smtClean="0">
              <a:solidFill>
                <a:srgbClr val="C00000"/>
              </a:solidFill>
            </a:endParaRPr>
          </a:p>
          <a:p>
            <a:endParaRPr lang="fr-CA" dirty="0"/>
          </a:p>
        </p:txBody>
      </p:sp>
      <p:sp>
        <p:nvSpPr>
          <p:cNvPr id="26" name="ZoneTexte 25"/>
          <p:cNvSpPr txBox="1"/>
          <p:nvPr/>
        </p:nvSpPr>
        <p:spPr>
          <a:xfrm>
            <a:off x="539552" y="5499229"/>
            <a:ext cx="4392488" cy="954107"/>
          </a:xfrm>
          <a:prstGeom prst="rect">
            <a:avLst/>
          </a:prstGeom>
          <a:noFill/>
        </p:spPr>
        <p:txBody>
          <a:bodyPr wrap="square" rtlCol="0">
            <a:spAutoFit/>
          </a:bodyPr>
          <a:lstStyle/>
          <a:p>
            <a:pPr algn="ctr"/>
            <a:r>
              <a:rPr lang="fr-FR" sz="1400" b="1" dirty="0" smtClean="0">
                <a:solidFill>
                  <a:srgbClr val="C00000"/>
                </a:solidFill>
              </a:rPr>
              <a:t>Complexité de l’environnement et </a:t>
            </a:r>
          </a:p>
          <a:p>
            <a:pPr algn="ctr"/>
            <a:r>
              <a:rPr lang="fr-FR" sz="1400" b="1" dirty="0" smtClean="0">
                <a:solidFill>
                  <a:srgbClr val="0000FF"/>
                </a:solidFill>
              </a:rPr>
              <a:t>structure organisationnelle et management général</a:t>
            </a:r>
          </a:p>
          <a:p>
            <a:pPr algn="ctr"/>
            <a:r>
              <a:rPr lang="fr-FR" sz="1400" b="1" dirty="0" smtClean="0">
                <a:solidFill>
                  <a:srgbClr val="C00000"/>
                </a:solidFill>
              </a:rPr>
              <a:t>présentant les coefficients de régression.</a:t>
            </a:r>
            <a:endParaRPr lang="fr-CA" sz="1400" b="1" dirty="0" smtClean="0">
              <a:solidFill>
                <a:srgbClr val="C00000"/>
              </a:solidFill>
            </a:endParaRPr>
          </a:p>
        </p:txBody>
      </p:sp>
      <p:sp>
        <p:nvSpPr>
          <p:cNvPr id="28" name="ZoneTexte 27"/>
          <p:cNvSpPr txBox="1"/>
          <p:nvPr/>
        </p:nvSpPr>
        <p:spPr>
          <a:xfrm>
            <a:off x="1547664" y="1340768"/>
            <a:ext cx="6480720" cy="461665"/>
          </a:xfrm>
          <a:prstGeom prst="rect">
            <a:avLst/>
          </a:prstGeom>
          <a:noFill/>
        </p:spPr>
        <p:txBody>
          <a:bodyPr wrap="square" rtlCol="0">
            <a:spAutoFit/>
          </a:bodyPr>
          <a:lstStyle/>
          <a:p>
            <a:pPr algn="ctr"/>
            <a:r>
              <a:rPr lang="fr-FR" sz="2400" b="1" dirty="0" smtClean="0">
                <a:solidFill>
                  <a:srgbClr val="FF0000"/>
                </a:solidFill>
                <a:latin typeface="Algerian" pitchFamily="82" charset="0"/>
              </a:rPr>
              <a:t>Effet modérateur </a:t>
            </a:r>
            <a:r>
              <a:rPr lang="fr-FR" sz="2400" b="1" u="sng" dirty="0" smtClean="0">
                <a:solidFill>
                  <a:srgbClr val="0000FF"/>
                </a:solidFill>
                <a:latin typeface="Algerian" pitchFamily="82" charset="0"/>
              </a:rPr>
              <a:t>POSITIF/NÉGATIF</a:t>
            </a:r>
            <a:endParaRPr lang="fr-CA" sz="2400" b="1" u="sng" dirty="0" smtClean="0">
              <a:solidFill>
                <a:srgbClr val="0000FF"/>
              </a:solidFill>
              <a:latin typeface="Algerian" pitchFamily="82" charset="0"/>
            </a:endParaRPr>
          </a:p>
        </p:txBody>
      </p:sp>
      <p:pic>
        <p:nvPicPr>
          <p:cNvPr id="24" name="Image 23"/>
          <p:cNvPicPr/>
          <p:nvPr/>
        </p:nvPicPr>
        <p:blipFill>
          <a:blip r:embed="rId10" cstate="print"/>
          <a:srcRect/>
          <a:stretch>
            <a:fillRect/>
          </a:stretch>
        </p:blipFill>
        <p:spPr bwMode="auto">
          <a:xfrm>
            <a:off x="5220072" y="1988840"/>
            <a:ext cx="3769791" cy="3352800"/>
          </a:xfrm>
          <a:prstGeom prst="rect">
            <a:avLst/>
          </a:prstGeom>
          <a:noFill/>
          <a:ln w="9525">
            <a:noFill/>
            <a:miter lim="800000"/>
            <a:headEnd/>
            <a:tailEnd/>
          </a:ln>
        </p:spPr>
      </p:pic>
      <p:pic>
        <p:nvPicPr>
          <p:cNvPr id="29" name="Image 28"/>
          <p:cNvPicPr/>
          <p:nvPr/>
        </p:nvPicPr>
        <p:blipFill>
          <a:blip r:embed="rId11" cstate="print"/>
          <a:srcRect/>
          <a:stretch>
            <a:fillRect/>
          </a:stretch>
        </p:blipFill>
        <p:spPr bwMode="auto">
          <a:xfrm>
            <a:off x="539553" y="2060848"/>
            <a:ext cx="3096343" cy="3370719"/>
          </a:xfrm>
          <a:prstGeom prst="rect">
            <a:avLst/>
          </a:prstGeom>
          <a:noFill/>
          <a:ln w="9525">
            <a:noFill/>
            <a:miter lim="800000"/>
            <a:headEnd/>
            <a:tailEnd/>
          </a:ln>
        </p:spPr>
      </p:pic>
      <p:graphicFrame>
        <p:nvGraphicFramePr>
          <p:cNvPr id="649218" name="Object 2"/>
          <p:cNvGraphicFramePr>
            <a:graphicFrameLocks noChangeAspect="1"/>
          </p:cNvGraphicFramePr>
          <p:nvPr/>
        </p:nvGraphicFramePr>
        <p:xfrm>
          <a:off x="3705225" y="1988840"/>
          <a:ext cx="2679700" cy="5400600"/>
        </p:xfrm>
        <a:graphic>
          <a:graphicData uri="http://schemas.openxmlformats.org/presentationml/2006/ole">
            <p:oleObj spid="_x0000_s649218" name="Document" r:id="rId12" imgW="5799245" imgH="4977000" progId="Word.Document.12">
              <p:embed/>
            </p:oleObj>
          </a:graphicData>
        </a:graphic>
      </p:graphicFrame>
      <p:sp>
        <p:nvSpPr>
          <p:cNvPr id="30" name="Rectangle 29"/>
          <p:cNvSpPr/>
          <p:nvPr/>
        </p:nvSpPr>
        <p:spPr>
          <a:xfrm>
            <a:off x="1357004" y="980728"/>
            <a:ext cx="6527364" cy="369332"/>
          </a:xfrm>
          <a:prstGeom prst="rect">
            <a:avLst/>
          </a:prstGeom>
        </p:spPr>
        <p:txBody>
          <a:bodyPr wrap="none">
            <a:spAutoFit/>
          </a:bodyPr>
          <a:lstStyle/>
          <a:p>
            <a:pPr marL="514350" lvl="0" indent="-514350" algn="just" eaLnBrk="0" hangingPunct="0">
              <a:buClr>
                <a:srgbClr val="FF0000"/>
              </a:buClr>
              <a:defRPr/>
            </a:pPr>
            <a:r>
              <a:rPr lang="fr-FR" b="1" i="1" dirty="0" smtClean="0">
                <a:solidFill>
                  <a:srgbClr val="FF0000"/>
                </a:solidFill>
                <a:latin typeface="Franklin Gothic Demi" pitchFamily="34" charset="0"/>
              </a:rPr>
              <a:t>4)  </a:t>
            </a:r>
            <a:r>
              <a:rPr lang="fr-FR" b="1" i="1" dirty="0" smtClean="0">
                <a:solidFill>
                  <a:srgbClr val="0000FF"/>
                </a:solidFill>
                <a:latin typeface="Franklin Gothic Demi" pitchFamily="34" charset="0"/>
              </a:rPr>
              <a:t>Résultats de la complexité de l’environnement </a:t>
            </a:r>
            <a:r>
              <a:rPr lang="fr-FR" b="1" i="1" dirty="0" smtClean="0">
                <a:solidFill>
                  <a:srgbClr val="FF0000"/>
                </a:solidFill>
                <a:latin typeface="Franklin Gothic Demi" pitchFamily="34" charset="0"/>
              </a:rPr>
              <a:t>(COMPLENV)</a:t>
            </a:r>
            <a:endParaRPr lang="fr-FR" b="1" i="1" dirty="0" smtClean="0">
              <a:solidFill>
                <a:srgbClr val="0000FF"/>
              </a:solidFill>
              <a:latin typeface="Franklin Gothic Demi" pitchFamily="34" charset="0"/>
            </a:endParaRPr>
          </a:p>
        </p:txBody>
      </p:sp>
    </p:spTree>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69</a:t>
            </a:fld>
            <a:endParaRPr lang="fr-CA"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1" name="Rectangle 20"/>
          <p:cNvSpPr/>
          <p:nvPr/>
        </p:nvSpPr>
        <p:spPr>
          <a:xfrm>
            <a:off x="611560" y="980728"/>
            <a:ext cx="8203656" cy="369332"/>
          </a:xfrm>
          <a:prstGeom prst="rect">
            <a:avLst/>
          </a:prstGeom>
        </p:spPr>
        <p:txBody>
          <a:bodyPr wrap="none">
            <a:spAutoFit/>
          </a:bodyPr>
          <a:lstStyle/>
          <a:p>
            <a:pPr marL="514350" indent="-514350" algn="ctr" eaLnBrk="0" hangingPunct="0">
              <a:buClr>
                <a:srgbClr val="FF0000"/>
              </a:buClr>
              <a:defRPr/>
            </a:pPr>
            <a:r>
              <a:rPr lang="fr-CA" b="1" i="1" dirty="0" smtClean="0">
                <a:solidFill>
                  <a:srgbClr val="0000FF"/>
                </a:solidFill>
                <a:latin typeface="Franklin Gothic Demi" pitchFamily="34" charset="0"/>
              </a:rPr>
              <a:t>Récapitulatif de l’effet modérateur des variables de l’environnement contextuel</a:t>
            </a:r>
            <a:endParaRPr lang="fr-FR" b="1" i="1" dirty="0" smtClean="0">
              <a:solidFill>
                <a:srgbClr val="0000FF"/>
              </a:solidFill>
              <a:latin typeface="Franklin Gothic Demi" pitchFamily="34" charset="0"/>
            </a:endParaRPr>
          </a:p>
        </p:txBody>
      </p:sp>
      <p:sp>
        <p:nvSpPr>
          <p:cNvPr id="22" name="ZoneTexte 21"/>
          <p:cNvSpPr txBox="1"/>
          <p:nvPr/>
        </p:nvSpPr>
        <p:spPr>
          <a:xfrm>
            <a:off x="3059832" y="6073551"/>
            <a:ext cx="3528392" cy="307777"/>
          </a:xfrm>
          <a:prstGeom prst="rect">
            <a:avLst/>
          </a:prstGeom>
          <a:noFill/>
        </p:spPr>
        <p:txBody>
          <a:bodyPr wrap="square" rtlCol="0">
            <a:spAutoFit/>
          </a:bodyPr>
          <a:lstStyle/>
          <a:p>
            <a:r>
              <a:rPr lang="fr-CA" sz="1400" b="1" dirty="0" smtClean="0">
                <a:solidFill>
                  <a:srgbClr val="0000FF"/>
                </a:solidFill>
              </a:rPr>
              <a:t>S</a:t>
            </a:r>
            <a:r>
              <a:rPr lang="fr-CA" sz="1400" b="1" dirty="0" smtClean="0"/>
              <a:t>: Significatif    ///    NS: Non Significatif</a:t>
            </a:r>
          </a:p>
        </p:txBody>
      </p:sp>
      <p:graphicFrame>
        <p:nvGraphicFramePr>
          <p:cNvPr id="540675" name="Object 3"/>
          <p:cNvGraphicFramePr>
            <a:graphicFrameLocks noChangeAspect="1"/>
          </p:cNvGraphicFramePr>
          <p:nvPr/>
        </p:nvGraphicFramePr>
        <p:xfrm>
          <a:off x="536575" y="1560512"/>
          <a:ext cx="8843963" cy="4388768"/>
        </p:xfrm>
        <a:graphic>
          <a:graphicData uri="http://schemas.openxmlformats.org/presentationml/2006/ole">
            <p:oleObj spid="_x0000_s540675" name="Document" r:id="rId10" imgW="10511288" imgH="4014762"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Line 8"/>
          <p:cNvSpPr>
            <a:spLocks noChangeShapeType="1"/>
          </p:cNvSpPr>
          <p:nvPr/>
        </p:nvSpPr>
        <p:spPr bwMode="auto">
          <a:xfrm flipH="1">
            <a:off x="8786813" y="1428750"/>
            <a:ext cx="0" cy="4641850"/>
          </a:xfrm>
          <a:prstGeom prst="line">
            <a:avLst/>
          </a:prstGeom>
          <a:ln>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en-US" dirty="0"/>
          </a:p>
        </p:txBody>
      </p:sp>
      <p:grpSp>
        <p:nvGrpSpPr>
          <p:cNvPr id="13315" name="Group 2"/>
          <p:cNvGrpSpPr>
            <a:grpSpLocks/>
          </p:cNvGrpSpPr>
          <p:nvPr/>
        </p:nvGrpSpPr>
        <p:grpSpPr bwMode="auto">
          <a:xfrm>
            <a:off x="0" y="6210300"/>
            <a:ext cx="1931988" cy="647700"/>
            <a:chOff x="567" y="0"/>
            <a:chExt cx="1217" cy="408"/>
          </a:xfrm>
        </p:grpSpPr>
        <p:pic>
          <p:nvPicPr>
            <p:cNvPr id="13383" name="Picture 3"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3384" name="Picture 4"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pic>
        <p:nvPicPr>
          <p:cNvPr id="13316" name="Picture 5" descr="menuLogo"/>
          <p:cNvPicPr>
            <a:picLocks noChangeAspect="1" noChangeArrowheads="1"/>
          </p:cNvPicPr>
          <p:nvPr/>
        </p:nvPicPr>
        <p:blipFill>
          <a:blip r:embed="rId7" cstate="print"/>
          <a:srcRect/>
          <a:stretch>
            <a:fillRect/>
          </a:stretch>
        </p:blipFill>
        <p:spPr bwMode="auto">
          <a:xfrm>
            <a:off x="7596188" y="6215063"/>
            <a:ext cx="1476375" cy="666750"/>
          </a:xfrm>
          <a:prstGeom prst="rect">
            <a:avLst/>
          </a:prstGeom>
          <a:noFill/>
          <a:ln w="9525">
            <a:noFill/>
            <a:miter lim="800000"/>
            <a:headEnd/>
            <a:tailEnd/>
          </a:ln>
        </p:spPr>
      </p:pic>
      <p:graphicFrame>
        <p:nvGraphicFramePr>
          <p:cNvPr id="9" name="Tableau 8"/>
          <p:cNvGraphicFramePr>
            <a:graphicFrameLocks noGrp="1"/>
          </p:cNvGraphicFramePr>
          <p:nvPr/>
        </p:nvGraphicFramePr>
        <p:xfrm>
          <a:off x="500063" y="785813"/>
          <a:ext cx="8429654" cy="5461445"/>
        </p:xfrm>
        <a:graphic>
          <a:graphicData uri="http://schemas.openxmlformats.org/drawingml/2006/table">
            <a:tbl>
              <a:tblPr/>
              <a:tblGrid>
                <a:gridCol w="1507529"/>
                <a:gridCol w="1418850"/>
                <a:gridCol w="1438861"/>
                <a:gridCol w="1278340"/>
                <a:gridCol w="1214442"/>
                <a:gridCol w="1288281"/>
                <a:gridCol w="283351"/>
              </a:tblGrid>
              <a:tr h="175104">
                <a:tc>
                  <a:txBody>
                    <a:bodyPr/>
                    <a:lstStyle/>
                    <a:p>
                      <a:pPr>
                        <a:spcAft>
                          <a:spcPts val="0"/>
                        </a:spcAft>
                      </a:pPr>
                      <a:endParaRPr lang="fr-CA" sz="600" dirty="0">
                        <a:latin typeface="Tahoma" pitchFamily="34" charset="0"/>
                        <a:ea typeface="Tahoma" pitchFamily="34" charset="0"/>
                        <a:cs typeface="Tahoma" pitchFamily="34" charset="0"/>
                      </a:endParaRPr>
                    </a:p>
                  </a:txBody>
                  <a:tcPr marL="40928" marR="40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FINANCEMENT</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MANAGEMENT ET STRATÉGIE</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RESSOURCES HUMAINES</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PRODUCTIONS ET TECHNOLOGIE</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algn="ctr">
                        <a:spcAft>
                          <a:spcPts val="0"/>
                        </a:spcAft>
                      </a:pPr>
                      <a:r>
                        <a:rPr lang="fr-CA" sz="900" b="1" dirty="0">
                          <a:solidFill>
                            <a:schemeClr val="tx1"/>
                          </a:solidFill>
                          <a:latin typeface="Tahoma" pitchFamily="34" charset="0"/>
                          <a:ea typeface="Tahoma" pitchFamily="34" charset="0"/>
                          <a:cs typeface="Tahoma" pitchFamily="34" charset="0"/>
                        </a:rPr>
                        <a:t>COMMERCIALISATION ET MARCHÉS</a:t>
                      </a:r>
                      <a:endParaRPr lang="en-US" sz="9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rowSpan="7">
                  <a:txBody>
                    <a:bodyPr/>
                    <a:lstStyle/>
                    <a:p>
                      <a:pPr>
                        <a:spcAft>
                          <a:spcPts val="0"/>
                        </a:spcAft>
                      </a:pPr>
                      <a:endParaRPr lang="fr-CA" sz="600" dirty="0">
                        <a:latin typeface="Times New Roman"/>
                        <a:ea typeface="SimSun"/>
                      </a:endParaRPr>
                    </a:p>
                  </a:txBody>
                  <a:tcPr marL="40928" marR="40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0764">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CONTEXTE MACRO ÉCONOMIQUE</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rtl="0">
                        <a:spcAft>
                          <a:spcPts val="0"/>
                        </a:spcAft>
                        <a:buFont typeface="Wingdings"/>
                        <a:buChar char=""/>
                        <a:tabLst>
                          <a:tab pos="88900" algn="l"/>
                        </a:tabLst>
                      </a:pPr>
                      <a:r>
                        <a:rPr lang="fr-CA" sz="900" dirty="0" smtClean="0">
                          <a:latin typeface="Times New Roman" pitchFamily="18" charset="0"/>
                          <a:ea typeface="Tahoma" pitchFamily="34" charset="0"/>
                          <a:cs typeface="Times New Roman" pitchFamily="18" charset="0"/>
                        </a:rPr>
                        <a:t>Banques publiques inefficaces</a:t>
                      </a:r>
                    </a:p>
                    <a:p>
                      <a:pPr marL="88900" lvl="0" indent="-88900">
                        <a:spcAft>
                          <a:spcPts val="0"/>
                        </a:spcAft>
                        <a:buFont typeface="Wingdings"/>
                        <a:buChar char=""/>
                        <a:tabLst>
                          <a:tab pos="88900" algn="l"/>
                        </a:tabLst>
                      </a:pPr>
                      <a:r>
                        <a:rPr lang="fr-CA" sz="900" dirty="0" smtClean="0">
                          <a:latin typeface="Times New Roman" pitchFamily="18" charset="0"/>
                          <a:ea typeface="Tahoma" pitchFamily="34" charset="0"/>
                          <a:cs typeface="Times New Roman" pitchFamily="18" charset="0"/>
                        </a:rPr>
                        <a:t>Absence de sociétés de capital-risque et de crédit-bail</a:t>
                      </a:r>
                      <a:endParaRPr lang="en-US" sz="900" dirty="0">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Culture entrepreneuriale publique pas de concertation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Absence de stratégie de développement du secteur privé</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Système de formation continue inexistant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Absence de cadres qualifiés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Pléthore de cadres dans les entreprises publiques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Peu ou pas d’informations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 du marché local d’équipements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stratégie d’appui pour la qualité et l’innovation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Libéralisation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Poids des pratiques anticoncurrentielles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Inadaptation des règles de la concurrence</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919296">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INSTITUTIONS INTERMÉDIAIRES ET SERVICES D’APPUI</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Accès limité aux banques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Manque d’informations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Inexpérience des services de crédit des banques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services d’appui</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Services d’appui inexistants et inefficaces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Capacités insuffisantes des institutions (CCI)</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d’informations </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Carences et inadaptation des formations et manque de formateurs qualifiés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Faiblesses des services de conseils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Services d’appui peu efficaces en information, appui technique, gestion qualité et développement de l’innovation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Services d’appui inexistants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 de l’information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formation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934942">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SYNDICATS PATRONAUX </a:t>
                      </a:r>
                      <a:r>
                        <a:rPr lang="fr-CA" sz="1000" b="1" dirty="0" smtClean="0">
                          <a:solidFill>
                            <a:schemeClr val="tx1"/>
                          </a:solidFill>
                          <a:latin typeface="Tahoma" pitchFamily="34" charset="0"/>
                          <a:ea typeface="Tahoma" pitchFamily="34" charset="0"/>
                          <a:cs typeface="Tahoma" pitchFamily="34" charset="0"/>
                        </a:rPr>
                        <a:t>ET GROUPES  DE PROFESSION</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DDEBCF"/>
                        </a:gs>
                        <a:gs pos="50000">
                          <a:srgbClr val="9CB86E"/>
                        </a:gs>
                        <a:gs pos="100000">
                          <a:srgbClr val="156B13"/>
                        </a:gs>
                      </a:gsLst>
                      <a:lin ang="6600000" scaled="0"/>
                      <a:tileRect/>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sociétés de garantie et de cautions mutuelles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concertation avec les banques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dirty="0">
                          <a:latin typeface="Times New Roman" pitchFamily="18" charset="0"/>
                          <a:ea typeface="Tahoma" pitchFamily="34" charset="0"/>
                          <a:cs typeface="Times New Roman" pitchFamily="18" charset="0"/>
                        </a:rPr>
                        <a:t>Faiblesses de la représentativité </a:t>
                      </a:r>
                      <a:r>
                        <a:rPr lang="fr-CA" sz="900" kern="1200" dirty="0" smtClean="0">
                          <a:solidFill>
                            <a:schemeClr val="tx1"/>
                          </a:solidFill>
                          <a:latin typeface="Times New Roman" pitchFamily="18" charset="0"/>
                          <a:ea typeface="Tahoma" pitchFamily="34" charset="0"/>
                          <a:cs typeface="Times New Roman" pitchFamily="18" charset="0"/>
                        </a:rPr>
                        <a:t>des entrepreneurs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Faiblesse des capacités des associations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concertation sur le fonctionnement du marché du travail</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d’interface avec les instituts de formation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Insuffisance des échanges techniques et de la concertation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d’interface avec les centres d’appui </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Faible promotion des produits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d’échange d’information</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181951">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DIAGNOSTICS AU NIVEAU DES PME</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Autofinancement familial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Gestion financière frustre</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Précarité de la trésorerie</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Incompréhension des contraintes financières des banques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dirty="0">
                          <a:latin typeface="Times New Roman" pitchFamily="18" charset="0"/>
                          <a:ea typeface="Tahoma" pitchFamily="34" charset="0"/>
                          <a:cs typeface="Times New Roman" pitchFamily="18" charset="0"/>
                        </a:rPr>
                        <a:t>Dynamisme des entrepreneurs </a:t>
                      </a:r>
                      <a:r>
                        <a:rPr lang="fr-CA" sz="900" kern="1200" dirty="0" smtClean="0">
                          <a:solidFill>
                            <a:schemeClr val="tx1"/>
                          </a:solidFill>
                          <a:latin typeface="Times New Roman" pitchFamily="18" charset="0"/>
                          <a:ea typeface="Tahoma" pitchFamily="34" charset="0"/>
                          <a:cs typeface="Times New Roman" pitchFamily="18" charset="0"/>
                        </a:rPr>
                        <a:t>mais absence de management stratégique et faiblesse de l’innovation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Manque d’information </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Compétences limitées du personnel technique</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Insuffisance de gestion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Instabilité du personnel</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Difficultés du patron à déléguer</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Mauvaise qualité des produits et prix élevés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Savoir-faire et choix techniques limités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d’organisation </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Matériel vétuste</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Méconnaissance des marchés</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réseaux de distribution</a:t>
                      </a:r>
                      <a:endParaRPr lang="en-US" sz="900" kern="1200" dirty="0" smtClean="0">
                        <a:solidFill>
                          <a:schemeClr val="tx1"/>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chemeClr val="tx1"/>
                          </a:solidFill>
                          <a:latin typeface="Times New Roman" pitchFamily="18" charset="0"/>
                          <a:ea typeface="Tahoma" pitchFamily="34" charset="0"/>
                          <a:cs typeface="Times New Roman" pitchFamily="18" charset="0"/>
                        </a:rPr>
                        <a:t>Pas de liens avec les clients</a:t>
                      </a:r>
                      <a:endParaRPr lang="en-US" sz="900" kern="1200" dirty="0" smtClean="0">
                        <a:solidFill>
                          <a:schemeClr val="tx1"/>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87968">
                <a:tc>
                  <a:txBody>
                    <a:bodyPr/>
                    <a:lstStyle/>
                    <a:p>
                      <a:pPr algn="ctr">
                        <a:spcAft>
                          <a:spcPts val="0"/>
                        </a:spcAft>
                      </a:pPr>
                      <a:r>
                        <a:rPr lang="fr-CA" sz="1000" b="1" dirty="0">
                          <a:solidFill>
                            <a:schemeClr val="tx1"/>
                          </a:solidFill>
                          <a:latin typeface="Tahoma" pitchFamily="34" charset="0"/>
                          <a:ea typeface="Tahoma" pitchFamily="34" charset="0"/>
                          <a:cs typeface="Tahoma" pitchFamily="34" charset="0"/>
                        </a:rPr>
                        <a:t>PROBLÈMES À RÉSOUDRE ET ACTIONS À ENTREPRENDRE</a:t>
                      </a:r>
                      <a:endParaRPr lang="en-US" sz="1000" dirty="0">
                        <a:solidFill>
                          <a:schemeClr val="tx1"/>
                        </a:solidFill>
                        <a:latin typeface="Tahoma" pitchFamily="34" charset="0"/>
                        <a:ea typeface="Tahoma" pitchFamily="34" charset="0"/>
                        <a:cs typeface="Tahoma" pitchFamily="34"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DDEBCF"/>
                        </a:gs>
                        <a:gs pos="50000">
                          <a:srgbClr val="9CB86E"/>
                        </a:gs>
                        <a:gs pos="100000">
                          <a:srgbClr val="156B13"/>
                        </a:gs>
                      </a:gsLst>
                      <a:lin ang="6600000" scaled="0"/>
                    </a:gradFill>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Difficultés pour investir à moyen et long termes</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Augmenter les fonds propres et formation au plan d’affaires</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Former au management stratégique</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Développer l’innovation</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Faciliter la circulation des informations</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Pallier le manque de formation</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Fixer le personnel</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Développer l’encadrement</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Réduire les coûts et améliorer la qualité</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Diversifier, innover, améliorer et augmenter la production  </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Augmenter les parts de marchés </a:t>
                      </a:r>
                      <a:endParaRPr lang="en-US" sz="900" kern="1200" dirty="0" smtClean="0">
                        <a:solidFill>
                          <a:srgbClr val="0000FF"/>
                        </a:solidFill>
                        <a:latin typeface="Times New Roman" pitchFamily="18" charset="0"/>
                        <a:ea typeface="Tahoma" pitchFamily="34" charset="0"/>
                        <a:cs typeface="Times New Roman" pitchFamily="18" charset="0"/>
                      </a:endParaRPr>
                    </a:p>
                    <a:p>
                      <a:pPr marL="88900" lvl="0" indent="-88900" algn="l" defTabSz="914400" rtl="0" eaLnBrk="1" latinLnBrk="0" hangingPunct="1">
                        <a:spcAft>
                          <a:spcPts val="0"/>
                        </a:spcAft>
                        <a:buFont typeface="Wingdings"/>
                        <a:buChar char=""/>
                        <a:tabLst>
                          <a:tab pos="88900" algn="l"/>
                        </a:tabLst>
                      </a:pPr>
                      <a:r>
                        <a:rPr lang="fr-CA" sz="900" kern="1200" dirty="0" smtClean="0">
                          <a:solidFill>
                            <a:srgbClr val="0000FF"/>
                          </a:solidFill>
                          <a:latin typeface="Times New Roman" pitchFamily="18" charset="0"/>
                          <a:ea typeface="Tahoma" pitchFamily="34" charset="0"/>
                          <a:cs typeface="Times New Roman" pitchFamily="18" charset="0"/>
                        </a:rPr>
                        <a:t>Pénétrer de nouveaux marchés </a:t>
                      </a:r>
                      <a:endParaRPr lang="en-US" sz="900" kern="1200" dirty="0" smtClean="0">
                        <a:solidFill>
                          <a:srgbClr val="0000FF"/>
                        </a:solidFill>
                        <a:latin typeface="Times New Roman" pitchFamily="18" charset="0"/>
                        <a:ea typeface="Tahoma" pitchFamily="34" charset="0"/>
                        <a:cs typeface="Times New Roman" pitchFamily="18" charset="0"/>
                      </a:endParaRPr>
                    </a:p>
                  </a:txBody>
                  <a:tcPr marL="40928" marR="40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96388">
                <a:tc gridSpan="6">
                  <a:txBody>
                    <a:bodyPr/>
                    <a:lstStyle/>
                    <a:p>
                      <a:pPr>
                        <a:spcAft>
                          <a:spcPts val="0"/>
                        </a:spcAft>
                      </a:pPr>
                      <a:endParaRPr lang="fr-CA" sz="600" dirty="0">
                        <a:latin typeface="Tahoma" pitchFamily="34" charset="0"/>
                        <a:ea typeface="Tahoma" pitchFamily="34" charset="0"/>
                        <a:cs typeface="Tahoma" pitchFamily="34" charset="0"/>
                      </a:endParaRPr>
                    </a:p>
                  </a:txBody>
                  <a:tcPr marL="40928" marR="40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bl>
          </a:graphicData>
        </a:graphic>
      </p:graphicFrame>
      <p:sp>
        <p:nvSpPr>
          <p:cNvPr id="8199" name="Line 7"/>
          <p:cNvSpPr>
            <a:spLocks noChangeShapeType="1"/>
          </p:cNvSpPr>
          <p:nvPr/>
        </p:nvSpPr>
        <p:spPr bwMode="auto">
          <a:xfrm>
            <a:off x="2143125" y="6164734"/>
            <a:ext cx="6677347" cy="570"/>
          </a:xfrm>
          <a:prstGeom prst="line">
            <a:avLst/>
          </a:prstGeom>
          <a:ln>
            <a:solidFill>
              <a:srgbClr val="FF0000"/>
            </a:solidFill>
            <a:headEnd/>
            <a:tailEnd type="triangle" w="med" len="med"/>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a:lstStyle/>
          <a:p>
            <a:pPr>
              <a:defRPr/>
            </a:pPr>
            <a:endParaRPr lang="en-US" dirty="0"/>
          </a:p>
        </p:txBody>
      </p:sp>
      <p:sp>
        <p:nvSpPr>
          <p:cNvPr id="13373" name="Rectangle 10"/>
          <p:cNvSpPr>
            <a:spLocks noChangeArrowheads="1"/>
          </p:cNvSpPr>
          <p:nvPr/>
        </p:nvSpPr>
        <p:spPr bwMode="auto">
          <a:xfrm>
            <a:off x="0" y="457200"/>
            <a:ext cx="184150" cy="554038"/>
          </a:xfrm>
          <a:prstGeom prst="rect">
            <a:avLst/>
          </a:prstGeom>
          <a:noFill/>
          <a:ln w="9525">
            <a:noFill/>
            <a:miter lim="800000"/>
            <a:headEnd/>
            <a:tailEnd/>
          </a:ln>
        </p:spPr>
        <p:txBody>
          <a:bodyPr wrap="none" anchor="ctr">
            <a:spAutoFit/>
          </a:bodyPr>
          <a:lstStyle/>
          <a:p>
            <a:r>
              <a:rPr lang="fr-CA" altLang="zh-CN" sz="1200">
                <a:latin typeface="Times New Roman" pitchFamily="18" charset="0"/>
                <a:cs typeface="Times New Roman" pitchFamily="18" charset="0"/>
              </a:rPr>
              <a:t/>
            </a:r>
            <a:br>
              <a:rPr lang="fr-CA" altLang="zh-CN" sz="1200">
                <a:latin typeface="Times New Roman" pitchFamily="18" charset="0"/>
                <a:cs typeface="Times New Roman" pitchFamily="18" charset="0"/>
              </a:rPr>
            </a:br>
            <a:endParaRPr lang="fr-CA" altLang="zh-CN">
              <a:cs typeface="Times New Roman" pitchFamily="18" charset="0"/>
            </a:endParaRPr>
          </a:p>
        </p:txBody>
      </p:sp>
      <p:sp>
        <p:nvSpPr>
          <p:cNvPr id="13374" name="Rectangle 13"/>
          <p:cNvSpPr>
            <a:spLocks noChangeArrowheads="1"/>
          </p:cNvSpPr>
          <p:nvPr/>
        </p:nvSpPr>
        <p:spPr bwMode="auto">
          <a:xfrm>
            <a:off x="2000250" y="6357938"/>
            <a:ext cx="6143625" cy="369887"/>
          </a:xfrm>
          <a:prstGeom prst="rect">
            <a:avLst/>
          </a:prstGeom>
          <a:noFill/>
          <a:ln w="9525">
            <a:noFill/>
            <a:miter lim="800000"/>
            <a:headEnd/>
            <a:tailEnd/>
          </a:ln>
        </p:spPr>
        <p:txBody>
          <a:bodyPr>
            <a:spAutoFit/>
          </a:bodyPr>
          <a:lstStyle/>
          <a:p>
            <a:pPr eaLnBrk="0" hangingPunct="0"/>
            <a:r>
              <a:rPr lang="fr-CA" altLang="zh-CN" b="1" dirty="0">
                <a:latin typeface="Times New Roman" pitchFamily="18" charset="0"/>
                <a:cs typeface="Times New Roman" pitchFamily="18" charset="0"/>
              </a:rPr>
              <a:t>Source : </a:t>
            </a:r>
            <a:r>
              <a:rPr lang="fr-CA" altLang="zh-CN" sz="1100" dirty="0">
                <a:latin typeface="Times New Roman" pitchFamily="18" charset="0"/>
                <a:cs typeface="Times New Roman" pitchFamily="18" charset="0"/>
              </a:rPr>
              <a:t>Commission Européenne du Programme de Mise À Niveau EDPME (CEPMÀN, 2007)</a:t>
            </a:r>
            <a:endParaRPr lang="en-US" altLang="zh-CN" sz="1100" dirty="0">
              <a:cs typeface="Times New Roman" pitchFamily="18" charset="0"/>
            </a:endParaRPr>
          </a:p>
        </p:txBody>
      </p:sp>
      <p:sp>
        <p:nvSpPr>
          <p:cNvPr id="13375" name="ZoneTexte 19"/>
          <p:cNvSpPr txBox="1">
            <a:spLocks noChangeArrowheads="1"/>
          </p:cNvSpPr>
          <p:nvPr/>
        </p:nvSpPr>
        <p:spPr bwMode="auto">
          <a:xfrm>
            <a:off x="1619672" y="0"/>
            <a:ext cx="6120680" cy="523220"/>
          </a:xfrm>
          <a:prstGeom prst="rect">
            <a:avLst/>
          </a:prstGeom>
          <a:noFill/>
          <a:ln w="9525">
            <a:noFill/>
            <a:miter lim="800000"/>
            <a:headEnd/>
            <a:tailEnd/>
          </a:ln>
        </p:spPr>
        <p:txBody>
          <a:bodyPr wrap="square">
            <a:spAutoFit/>
          </a:bodyPr>
          <a:lstStyle/>
          <a:p>
            <a:pPr algn="ctr"/>
            <a:r>
              <a:rPr lang="fr-CA" sz="2800" b="1" i="1" dirty="0" smtClean="0">
                <a:solidFill>
                  <a:srgbClr val="0308E7"/>
                </a:solidFill>
                <a:latin typeface="Franklin Gothic Demi" pitchFamily="34" charset="0"/>
              </a:rPr>
              <a:t>Situation de la PME en Algérie</a:t>
            </a:r>
            <a:endParaRPr lang="en-US" sz="2800" b="1" i="1" dirty="0">
              <a:solidFill>
                <a:srgbClr val="0308E7"/>
              </a:solidFill>
              <a:latin typeface="Franklin Gothic Demi" pitchFamily="34" charset="0"/>
            </a:endParaRPr>
          </a:p>
        </p:txBody>
      </p:sp>
      <p:sp>
        <p:nvSpPr>
          <p:cNvPr id="16" name="Espace réservé du numéro de diapositive 15"/>
          <p:cNvSpPr>
            <a:spLocks noGrp="1"/>
          </p:cNvSpPr>
          <p:nvPr>
            <p:ph type="sldNum" sz="quarter" idx="12"/>
          </p:nvPr>
        </p:nvSpPr>
        <p:spPr>
          <a:xfrm>
            <a:off x="8672513" y="6492875"/>
            <a:ext cx="471487" cy="365125"/>
          </a:xfrm>
        </p:spPr>
        <p:txBody>
          <a:bodyPr/>
          <a:lstStyle/>
          <a:p>
            <a:pPr>
              <a:defRPr/>
            </a:pPr>
            <a:fld id="{6B807B44-314C-45AB-9A5D-0B2F96AD63BE}" type="slidenum">
              <a:rPr lang="en-US" smtClean="0"/>
              <a:pPr>
                <a:defRPr/>
              </a:pPr>
              <a:t>7</a:t>
            </a:fld>
            <a:endParaRPr lang="en-US" dirty="0"/>
          </a:p>
        </p:txBody>
      </p:sp>
      <p:grpSp>
        <p:nvGrpSpPr>
          <p:cNvPr id="13377" name="Group 7"/>
          <p:cNvGrpSpPr>
            <a:grpSpLocks/>
          </p:cNvGrpSpPr>
          <p:nvPr/>
        </p:nvGrpSpPr>
        <p:grpSpPr bwMode="auto">
          <a:xfrm>
            <a:off x="71438" y="409575"/>
            <a:ext cx="8858250" cy="3307457"/>
            <a:chOff x="793" y="1298"/>
            <a:chExt cx="3538" cy="1497"/>
          </a:xfrm>
        </p:grpSpPr>
        <p:sp>
          <p:nvSpPr>
            <p:cNvPr id="21"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2"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23"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620688"/>
            <a:ext cx="8616950" cy="237648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70</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24"/>
            <a:ext cx="8786812" cy="954107"/>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b="1" i="1" dirty="0" smtClean="0">
                <a:solidFill>
                  <a:srgbClr val="0000FF"/>
                </a:solidFill>
                <a:latin typeface="Franklin Gothic Demi" pitchFamily="34" charset="0"/>
              </a:rPr>
              <a:t>( </a:t>
            </a:r>
            <a:r>
              <a:rPr lang="fr-FR" b="1" i="1" dirty="0" smtClean="0">
                <a:solidFill>
                  <a:srgbClr val="C00000"/>
                </a:solidFill>
                <a:latin typeface="Franklin Gothic Demi" pitchFamily="34" charset="0"/>
              </a:rPr>
              <a:t>H4</a:t>
            </a:r>
            <a:r>
              <a:rPr lang="fr-FR" b="1" i="1" dirty="0" smtClean="0">
                <a:solidFill>
                  <a:srgbClr val="0000FF"/>
                </a:solidFill>
                <a:latin typeface="Franklin Gothic Demi" pitchFamily="34" charset="0"/>
              </a:rPr>
              <a:t>)</a:t>
            </a:r>
            <a:r>
              <a:rPr lang="fr-FR" b="1" i="1" dirty="0" smtClean="0">
                <a:solidFill>
                  <a:srgbClr val="0000FF"/>
                </a:solidFill>
              </a:rPr>
              <a:t> »</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
        <p:nvSpPr>
          <p:cNvPr id="20" name="ZoneTexte 19"/>
          <p:cNvSpPr txBox="1"/>
          <p:nvPr/>
        </p:nvSpPr>
        <p:spPr>
          <a:xfrm>
            <a:off x="827584" y="2060848"/>
            <a:ext cx="8136904" cy="3139321"/>
          </a:xfrm>
          <a:prstGeom prst="rect">
            <a:avLst/>
          </a:prstGeom>
          <a:noFill/>
        </p:spPr>
        <p:txBody>
          <a:bodyPr wrap="square" rtlCol="0">
            <a:spAutoFit/>
          </a:bodyPr>
          <a:lstStyle/>
          <a:p>
            <a:pPr marL="450850" lvl="0" indent="-450850" algn="just">
              <a:buClr>
                <a:srgbClr val="FF0000"/>
              </a:buClr>
              <a:buFont typeface="Wingdings" pitchFamily="2" charset="2"/>
              <a:buChar char="q"/>
            </a:pPr>
            <a:r>
              <a:rPr lang="fr-CA" sz="2000" b="1" dirty="0" smtClean="0">
                <a:latin typeface="Cambria" pitchFamily="18" charset="0"/>
              </a:rPr>
              <a:t>11 sur 32 modèles ont été validés par nos données empiriques.</a:t>
            </a:r>
          </a:p>
          <a:p>
            <a:pPr marL="450850" lvl="0" indent="-450850" algn="just">
              <a:buClr>
                <a:srgbClr val="FF0000"/>
              </a:buClr>
              <a:buFont typeface="Wingdings" pitchFamily="2" charset="2"/>
              <a:buChar char="q"/>
            </a:pPr>
            <a:endParaRPr lang="fr-CA" sz="2000" b="1" dirty="0" smtClean="0">
              <a:latin typeface="Cambria" pitchFamily="18" charset="0"/>
            </a:endParaRPr>
          </a:p>
          <a:p>
            <a:pPr marL="450850" lvl="0" indent="-450850" algn="just">
              <a:buClr>
                <a:srgbClr val="FF0000"/>
              </a:buClr>
              <a:buFont typeface="Wingdings" pitchFamily="2" charset="2"/>
              <a:buChar char="q"/>
            </a:pPr>
            <a:r>
              <a:rPr lang="fr-CA" sz="2000" b="1" dirty="0" smtClean="0">
                <a:latin typeface="Cambria" pitchFamily="18" charset="0"/>
              </a:rPr>
              <a:t>La majorité des modèles validés ont un effet modérateur de sens positif que de sens négatif.</a:t>
            </a:r>
          </a:p>
          <a:p>
            <a:pPr marL="450850" lvl="0" indent="-450850" algn="just">
              <a:buClr>
                <a:srgbClr val="FF0000"/>
              </a:buClr>
              <a:buFont typeface="Wingdings" pitchFamily="2" charset="2"/>
              <a:buChar char="q"/>
            </a:pPr>
            <a:endParaRPr lang="fr-CA" sz="2000" b="1" dirty="0" smtClean="0">
              <a:latin typeface="Cambria" pitchFamily="18" charset="0"/>
            </a:endParaRPr>
          </a:p>
          <a:p>
            <a:pPr marL="450850" lvl="0" indent="-450850" algn="just">
              <a:buClr>
                <a:srgbClr val="FF0000"/>
              </a:buClr>
              <a:buFont typeface="Wingdings" pitchFamily="2" charset="2"/>
              <a:buChar char="q"/>
            </a:pPr>
            <a:r>
              <a:rPr lang="fr-CA" sz="2000" b="1" dirty="0" smtClean="0">
                <a:latin typeface="Cambria" pitchFamily="18" charset="0"/>
              </a:rPr>
              <a:t>L’environnement en Algérie n’est pas déterministe en absolue. </a:t>
            </a:r>
          </a:p>
          <a:p>
            <a:pPr marL="450850" lvl="0" indent="-450850" algn="just">
              <a:buClr>
                <a:srgbClr val="FF0000"/>
              </a:buClr>
              <a:buFont typeface="Wingdings" pitchFamily="2" charset="2"/>
              <a:buChar char="q"/>
            </a:pPr>
            <a:endParaRPr lang="fr-CA" sz="2000" b="1" dirty="0" smtClean="0">
              <a:latin typeface="Cambria" pitchFamily="18" charset="0"/>
            </a:endParaRPr>
          </a:p>
          <a:p>
            <a:pPr marL="450850" lvl="0" indent="-450850" algn="just">
              <a:buClr>
                <a:srgbClr val="FF0000"/>
              </a:buClr>
              <a:buFont typeface="Wingdings" pitchFamily="2" charset="2"/>
              <a:buChar char="q"/>
            </a:pPr>
            <a:r>
              <a:rPr lang="fr-CA" sz="2000" b="1" dirty="0" smtClean="0">
                <a:latin typeface="Cambria" pitchFamily="18" charset="0"/>
              </a:rPr>
              <a:t>La limite, les variables n’ont pas été vérifiées simultanément et conjointement, due à la petitesse de l’échantillon.</a:t>
            </a:r>
          </a:p>
          <a:p>
            <a:pPr>
              <a:buFont typeface="Wingdings" pitchFamily="2" charset="2"/>
              <a:buChar char="v"/>
            </a:pPr>
            <a:endParaRPr lang="fr-CA" dirty="0"/>
          </a:p>
        </p:txBody>
      </p:sp>
      <p:sp>
        <p:nvSpPr>
          <p:cNvPr id="19" name="Rectangle 18"/>
          <p:cNvSpPr/>
          <p:nvPr/>
        </p:nvSpPr>
        <p:spPr>
          <a:xfrm>
            <a:off x="683568" y="1196752"/>
            <a:ext cx="8203656" cy="369332"/>
          </a:xfrm>
          <a:prstGeom prst="rect">
            <a:avLst/>
          </a:prstGeom>
        </p:spPr>
        <p:txBody>
          <a:bodyPr wrap="none">
            <a:spAutoFit/>
          </a:bodyPr>
          <a:lstStyle/>
          <a:p>
            <a:pPr marL="514350" indent="-514350" algn="ctr" eaLnBrk="0" hangingPunct="0">
              <a:buClr>
                <a:srgbClr val="FF0000"/>
              </a:buClr>
              <a:defRPr/>
            </a:pPr>
            <a:r>
              <a:rPr lang="fr-CA" b="1" i="1" dirty="0" smtClean="0">
                <a:solidFill>
                  <a:srgbClr val="0000FF"/>
                </a:solidFill>
                <a:latin typeface="Franklin Gothic Demi" pitchFamily="34" charset="0"/>
              </a:rPr>
              <a:t>Récapitulatif de l’effet modérateur des variables de l’environnement contextuel</a:t>
            </a:r>
            <a:endParaRPr lang="fr-FR" b="1" i="1" dirty="0" smtClean="0">
              <a:solidFill>
                <a:srgbClr val="0000FF"/>
              </a:solidFill>
              <a:latin typeface="Franklin Gothic Demi" pitchFamily="34" charset="0"/>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5696" y="1124744"/>
            <a:ext cx="5544616" cy="3168351"/>
          </a:xfrm>
        </p:spPr>
        <p:txBody>
          <a:bodyPr/>
          <a:lstStyle/>
          <a:p>
            <a:r>
              <a:rPr lang="fr-CA" b="1" dirty="0" smtClean="0">
                <a:solidFill>
                  <a:srgbClr val="C00000"/>
                </a:solidFill>
                <a:latin typeface="Algerian" pitchFamily="82" charset="0"/>
              </a:rPr>
              <a:t/>
            </a:r>
            <a:br>
              <a:rPr lang="fr-CA" b="1" dirty="0" smtClean="0">
                <a:solidFill>
                  <a:srgbClr val="C00000"/>
                </a:solidFill>
                <a:latin typeface="Algerian" pitchFamily="82" charset="0"/>
              </a:rPr>
            </a:br>
            <a:r>
              <a:rPr lang="fr-CA" b="1" dirty="0" smtClean="0">
                <a:solidFill>
                  <a:srgbClr val="C00000"/>
                </a:solidFill>
                <a:latin typeface="Algerian" pitchFamily="82" charset="0"/>
              </a:rPr>
              <a:t/>
            </a:r>
            <a:br>
              <a:rPr lang="fr-CA" b="1" dirty="0" smtClean="0">
                <a:solidFill>
                  <a:srgbClr val="C00000"/>
                </a:solidFill>
                <a:latin typeface="Algerian" pitchFamily="82" charset="0"/>
              </a:rPr>
            </a:br>
            <a:r>
              <a:rPr lang="fr-CA" sz="4800" b="1" dirty="0" smtClean="0">
                <a:solidFill>
                  <a:srgbClr val="C00000"/>
                </a:solidFill>
                <a:latin typeface="Algerian" pitchFamily="82" charset="0"/>
              </a:rPr>
              <a:t>discussion </a:t>
            </a:r>
            <a:br>
              <a:rPr lang="fr-CA" sz="4800" b="1" dirty="0" smtClean="0">
                <a:solidFill>
                  <a:srgbClr val="C00000"/>
                </a:solidFill>
                <a:latin typeface="Algerian" pitchFamily="82" charset="0"/>
              </a:rPr>
            </a:br>
            <a:r>
              <a:rPr lang="fr-CA" sz="4800" b="1" dirty="0" smtClean="0">
                <a:solidFill>
                  <a:srgbClr val="C00000"/>
                </a:solidFill>
                <a:latin typeface="Algerian" pitchFamily="82" charset="0"/>
              </a:rPr>
              <a:t>et </a:t>
            </a:r>
            <a:br>
              <a:rPr lang="fr-CA" sz="4800" b="1" dirty="0" smtClean="0">
                <a:solidFill>
                  <a:srgbClr val="C00000"/>
                </a:solidFill>
                <a:latin typeface="Algerian" pitchFamily="82" charset="0"/>
              </a:rPr>
            </a:br>
            <a:r>
              <a:rPr lang="fr-CA" sz="4800" b="1" dirty="0" smtClean="0">
                <a:solidFill>
                  <a:srgbClr val="C00000"/>
                </a:solidFill>
                <a:latin typeface="Algerian" pitchFamily="82" charset="0"/>
              </a:rPr>
              <a:t>Conclusion </a:t>
            </a:r>
            <a:br>
              <a:rPr lang="fr-CA" sz="4800" b="1" dirty="0" smtClean="0">
                <a:solidFill>
                  <a:srgbClr val="C00000"/>
                </a:solidFill>
                <a:latin typeface="Algerian" pitchFamily="82" charset="0"/>
              </a:rPr>
            </a:br>
            <a:r>
              <a:rPr lang="fr-CA" b="1" dirty="0" smtClean="0">
                <a:solidFill>
                  <a:srgbClr val="C00000"/>
                </a:solidFill>
                <a:latin typeface="Algerian" pitchFamily="82" charset="0"/>
              </a:rPr>
              <a:t/>
            </a:r>
            <a:br>
              <a:rPr lang="fr-CA" b="1" dirty="0" smtClean="0">
                <a:solidFill>
                  <a:srgbClr val="C00000"/>
                </a:solidFill>
                <a:latin typeface="Algerian" pitchFamily="82" charset="0"/>
              </a:rPr>
            </a:br>
            <a:endParaRPr lang="fr-CA" b="1" dirty="0">
              <a:solidFill>
                <a:srgbClr val="C00000"/>
              </a:solidFill>
              <a:latin typeface="Algerian" pitchFamily="82" charset="0"/>
            </a:endParaRPr>
          </a:p>
        </p:txBody>
      </p:sp>
    </p:spTree>
  </p:cSld>
  <p:clrMapOvr>
    <a:masterClrMapping/>
  </p:clrMapOvr>
  <p:transition>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grpSp>
        <p:nvGrpSpPr>
          <p:cNvPr id="2" name="Group 7"/>
          <p:cNvGrpSpPr>
            <a:grpSpLocks/>
          </p:cNvGrpSpPr>
          <p:nvPr/>
        </p:nvGrpSpPr>
        <p:grpSpPr bwMode="auto">
          <a:xfrm>
            <a:off x="1071563" y="1412776"/>
            <a:ext cx="7028829" cy="2447925"/>
            <a:chOff x="793" y="1298"/>
            <a:chExt cx="3538" cy="1497"/>
          </a:xfrm>
        </p:grpSpPr>
        <p:sp>
          <p:nvSpPr>
            <p:cNvPr id="33799"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0"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4101" name="ZoneTexte 20"/>
          <p:cNvSpPr txBox="1">
            <a:spLocks noChangeArrowheads="1"/>
          </p:cNvSpPr>
          <p:nvPr/>
        </p:nvSpPr>
        <p:spPr bwMode="auto">
          <a:xfrm>
            <a:off x="1259632" y="188640"/>
            <a:ext cx="6768752" cy="1200329"/>
          </a:xfrm>
          <a:prstGeom prst="rect">
            <a:avLst/>
          </a:prstGeom>
          <a:noFill/>
          <a:ln w="9525">
            <a:noFill/>
            <a:miter lim="800000"/>
            <a:headEnd/>
            <a:tailEnd/>
          </a:ln>
        </p:spPr>
        <p:txBody>
          <a:bodyPr wrap="square">
            <a:spAutoFit/>
          </a:bodyPr>
          <a:lstStyle/>
          <a:p>
            <a:pPr algn="ctr"/>
            <a:r>
              <a:rPr lang="fr-CA" sz="2400" b="1" i="1" dirty="0" smtClean="0">
                <a:solidFill>
                  <a:srgbClr val="0308E7"/>
                </a:solidFill>
                <a:latin typeface="Franklin Gothic Demi" pitchFamily="34" charset="0"/>
              </a:rPr>
              <a:t>Cadre de discussion des </a:t>
            </a:r>
          </a:p>
          <a:p>
            <a:pPr algn="ctr"/>
            <a:r>
              <a:rPr lang="fr-CA" sz="2400" b="1" i="1" dirty="0" smtClean="0">
                <a:solidFill>
                  <a:srgbClr val="FF0000"/>
                </a:solidFill>
                <a:latin typeface="Franklin Gothic Demi" pitchFamily="34" charset="0"/>
              </a:rPr>
              <a:t>deux </a:t>
            </a:r>
          </a:p>
          <a:p>
            <a:pPr algn="ctr"/>
            <a:r>
              <a:rPr lang="fr-CA" sz="2400" b="1" i="1" dirty="0" smtClean="0">
                <a:solidFill>
                  <a:srgbClr val="0308E7"/>
                </a:solidFill>
                <a:latin typeface="Franklin Gothic Demi" pitchFamily="34" charset="0"/>
              </a:rPr>
              <a:t>hypothèses </a:t>
            </a:r>
            <a:r>
              <a:rPr lang="fr-CA" sz="2400" b="1" i="1" dirty="0" smtClean="0">
                <a:solidFill>
                  <a:srgbClr val="C00000"/>
                </a:solidFill>
                <a:latin typeface="Franklin Gothic Demi" pitchFamily="34" charset="0"/>
              </a:rPr>
              <a:t>H1</a:t>
            </a:r>
            <a:r>
              <a:rPr lang="fr-CA" sz="2400" b="1" i="1" dirty="0" smtClean="0">
                <a:solidFill>
                  <a:srgbClr val="0308E7"/>
                </a:solidFill>
                <a:latin typeface="Franklin Gothic Demi" pitchFamily="34" charset="0"/>
              </a:rPr>
              <a:t> et </a:t>
            </a:r>
            <a:r>
              <a:rPr lang="fr-CA" sz="2400" b="1" i="1" dirty="0" smtClean="0">
                <a:solidFill>
                  <a:srgbClr val="C00000"/>
                </a:solidFill>
                <a:latin typeface="Franklin Gothic Demi" pitchFamily="34" charset="0"/>
              </a:rPr>
              <a:t>H2</a:t>
            </a:r>
            <a:endParaRPr lang="en-US" sz="2400" b="1" i="1" dirty="0">
              <a:solidFill>
                <a:srgbClr val="C00000"/>
              </a:solidFill>
              <a:latin typeface="Calibri" pitchFamily="34" charset="0"/>
            </a:endParaRPr>
          </a:p>
        </p:txBody>
      </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72</a:t>
            </a:fld>
            <a:endParaRPr lang="fr-CA">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411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411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410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410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410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410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656387" name="Object 3"/>
          <p:cNvGraphicFramePr>
            <a:graphicFrameLocks noChangeAspect="1"/>
          </p:cNvGraphicFramePr>
          <p:nvPr/>
        </p:nvGraphicFramePr>
        <p:xfrm>
          <a:off x="712788" y="1924050"/>
          <a:ext cx="7956550" cy="3419475"/>
        </p:xfrm>
        <a:graphic>
          <a:graphicData uri="http://schemas.openxmlformats.org/presentationml/2006/ole">
            <p:oleObj spid="_x0000_s656387" name="Document" r:id="rId10" imgW="7712582" imgH="3305880"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grpSp>
        <p:nvGrpSpPr>
          <p:cNvPr id="2" name="Group 7"/>
          <p:cNvGrpSpPr>
            <a:grpSpLocks/>
          </p:cNvGrpSpPr>
          <p:nvPr/>
        </p:nvGrpSpPr>
        <p:grpSpPr bwMode="auto">
          <a:xfrm>
            <a:off x="323528" y="692696"/>
            <a:ext cx="8280920" cy="4896544"/>
            <a:chOff x="793" y="1298"/>
            <a:chExt cx="3538" cy="1497"/>
          </a:xfrm>
        </p:grpSpPr>
        <p:sp>
          <p:nvSpPr>
            <p:cNvPr id="33799"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0"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4101" name="ZoneTexte 20"/>
          <p:cNvSpPr txBox="1">
            <a:spLocks noChangeArrowheads="1"/>
          </p:cNvSpPr>
          <p:nvPr/>
        </p:nvSpPr>
        <p:spPr bwMode="auto">
          <a:xfrm>
            <a:off x="1331640" y="159023"/>
            <a:ext cx="6768752" cy="461665"/>
          </a:xfrm>
          <a:prstGeom prst="rect">
            <a:avLst/>
          </a:prstGeom>
          <a:noFill/>
          <a:ln w="9525">
            <a:noFill/>
            <a:miter lim="800000"/>
            <a:headEnd/>
            <a:tailEnd/>
          </a:ln>
        </p:spPr>
        <p:txBody>
          <a:bodyPr wrap="square">
            <a:spAutoFit/>
          </a:bodyPr>
          <a:lstStyle/>
          <a:p>
            <a:pPr algn="ctr"/>
            <a:r>
              <a:rPr lang="fr-CA" sz="2400" b="1" i="1" dirty="0" smtClean="0">
                <a:solidFill>
                  <a:srgbClr val="0308E7"/>
                </a:solidFill>
                <a:latin typeface="Franklin Gothic Demi" pitchFamily="34" charset="0"/>
              </a:rPr>
              <a:t>Cadre de discussion de l’hypothèse </a:t>
            </a:r>
            <a:r>
              <a:rPr lang="fr-CA" sz="2400" b="1" i="1" dirty="0" smtClean="0">
                <a:solidFill>
                  <a:srgbClr val="C00000"/>
                </a:solidFill>
                <a:latin typeface="Franklin Gothic Demi" pitchFamily="34" charset="0"/>
              </a:rPr>
              <a:t>H3</a:t>
            </a:r>
            <a:endParaRPr lang="en-US" sz="2400" b="1" i="1" dirty="0">
              <a:solidFill>
                <a:srgbClr val="C00000"/>
              </a:solidFill>
              <a:latin typeface="Calibri" pitchFamily="34" charset="0"/>
            </a:endParaRPr>
          </a:p>
        </p:txBody>
      </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73</a:t>
            </a:fld>
            <a:endParaRPr lang="fr-CA">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411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411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410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410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410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410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751618" name="Object 2"/>
          <p:cNvGraphicFramePr>
            <a:graphicFrameLocks noChangeAspect="1"/>
          </p:cNvGraphicFramePr>
          <p:nvPr/>
        </p:nvGraphicFramePr>
        <p:xfrm>
          <a:off x="765175" y="1116013"/>
          <a:ext cx="9134475" cy="5443537"/>
        </p:xfrm>
        <a:graphic>
          <a:graphicData uri="http://schemas.openxmlformats.org/presentationml/2006/ole">
            <p:oleObj spid="_x0000_s751618" name="Document" r:id="rId10" imgW="10517780" imgH="6254740"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grpSp>
        <p:nvGrpSpPr>
          <p:cNvPr id="2" name="Group 7"/>
          <p:cNvGrpSpPr>
            <a:grpSpLocks/>
          </p:cNvGrpSpPr>
          <p:nvPr/>
        </p:nvGrpSpPr>
        <p:grpSpPr bwMode="auto">
          <a:xfrm>
            <a:off x="323528" y="476672"/>
            <a:ext cx="8424936" cy="5256584"/>
            <a:chOff x="793" y="1298"/>
            <a:chExt cx="3538" cy="1497"/>
          </a:xfrm>
        </p:grpSpPr>
        <p:sp>
          <p:nvSpPr>
            <p:cNvPr id="33799"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0"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4101" name="ZoneTexte 20"/>
          <p:cNvSpPr txBox="1">
            <a:spLocks noChangeArrowheads="1"/>
          </p:cNvSpPr>
          <p:nvPr/>
        </p:nvSpPr>
        <p:spPr bwMode="auto">
          <a:xfrm>
            <a:off x="1331640" y="159023"/>
            <a:ext cx="6768752" cy="461665"/>
          </a:xfrm>
          <a:prstGeom prst="rect">
            <a:avLst/>
          </a:prstGeom>
          <a:noFill/>
          <a:ln w="9525">
            <a:noFill/>
            <a:miter lim="800000"/>
            <a:headEnd/>
            <a:tailEnd/>
          </a:ln>
        </p:spPr>
        <p:txBody>
          <a:bodyPr wrap="square">
            <a:spAutoFit/>
          </a:bodyPr>
          <a:lstStyle/>
          <a:p>
            <a:pPr algn="ctr"/>
            <a:r>
              <a:rPr lang="fr-CA" sz="2400" b="1" i="1" dirty="0" smtClean="0">
                <a:solidFill>
                  <a:srgbClr val="0308E7"/>
                </a:solidFill>
                <a:latin typeface="Franklin Gothic Demi" pitchFamily="34" charset="0"/>
              </a:rPr>
              <a:t>Cadre de discussion de l’hypothèse </a:t>
            </a:r>
            <a:r>
              <a:rPr lang="fr-CA" sz="2400" b="1" i="1" dirty="0" smtClean="0">
                <a:solidFill>
                  <a:srgbClr val="C00000"/>
                </a:solidFill>
                <a:latin typeface="Franklin Gothic Demi" pitchFamily="34" charset="0"/>
              </a:rPr>
              <a:t>H4</a:t>
            </a:r>
            <a:endParaRPr lang="en-US" sz="2400" b="1" i="1" dirty="0">
              <a:solidFill>
                <a:srgbClr val="C00000"/>
              </a:solidFill>
              <a:latin typeface="Calibri" pitchFamily="34" charset="0"/>
            </a:endParaRPr>
          </a:p>
        </p:txBody>
      </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74</a:t>
            </a:fld>
            <a:endParaRPr lang="fr-CA">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411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411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410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410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410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410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752642" name="Object 2"/>
          <p:cNvGraphicFramePr>
            <a:graphicFrameLocks noChangeAspect="1"/>
          </p:cNvGraphicFramePr>
          <p:nvPr/>
        </p:nvGraphicFramePr>
        <p:xfrm>
          <a:off x="903288" y="985838"/>
          <a:ext cx="9024937" cy="5094287"/>
        </p:xfrm>
        <a:graphic>
          <a:graphicData uri="http://schemas.openxmlformats.org/presentationml/2006/ole">
            <p:oleObj spid="_x0000_s752642" name="Document" r:id="rId10" imgW="10517780" imgH="5930939"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latin typeface="Calibri" pitchFamily="34" charset="0"/>
            </a:endParaRPr>
          </a:p>
        </p:txBody>
      </p:sp>
      <p:grpSp>
        <p:nvGrpSpPr>
          <p:cNvPr id="2" name="Group 7"/>
          <p:cNvGrpSpPr>
            <a:grpSpLocks/>
          </p:cNvGrpSpPr>
          <p:nvPr/>
        </p:nvGrpSpPr>
        <p:grpSpPr bwMode="auto">
          <a:xfrm>
            <a:off x="323528" y="548680"/>
            <a:ext cx="8280920" cy="4968552"/>
            <a:chOff x="793" y="1298"/>
            <a:chExt cx="3538" cy="1497"/>
          </a:xfrm>
        </p:grpSpPr>
        <p:sp>
          <p:nvSpPr>
            <p:cNvPr id="33799"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0"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33801"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4101" name="ZoneTexte 20"/>
          <p:cNvSpPr txBox="1">
            <a:spLocks noChangeArrowheads="1"/>
          </p:cNvSpPr>
          <p:nvPr/>
        </p:nvSpPr>
        <p:spPr bwMode="auto">
          <a:xfrm>
            <a:off x="1331640" y="159023"/>
            <a:ext cx="6768752" cy="461665"/>
          </a:xfrm>
          <a:prstGeom prst="rect">
            <a:avLst/>
          </a:prstGeom>
          <a:noFill/>
          <a:ln w="9525">
            <a:noFill/>
            <a:miter lim="800000"/>
            <a:headEnd/>
            <a:tailEnd/>
          </a:ln>
        </p:spPr>
        <p:txBody>
          <a:bodyPr wrap="square">
            <a:spAutoFit/>
          </a:bodyPr>
          <a:lstStyle/>
          <a:p>
            <a:pPr algn="ctr"/>
            <a:r>
              <a:rPr lang="fr-CA" sz="2400" b="1" i="1" dirty="0" smtClean="0">
                <a:solidFill>
                  <a:srgbClr val="0308E7"/>
                </a:solidFill>
                <a:latin typeface="Franklin Gothic Demi" pitchFamily="34" charset="0"/>
              </a:rPr>
              <a:t>Cadre de discussion de l’hypothèse </a:t>
            </a:r>
            <a:r>
              <a:rPr lang="fr-CA" sz="2400" b="1" i="1" dirty="0" smtClean="0">
                <a:solidFill>
                  <a:srgbClr val="C00000"/>
                </a:solidFill>
                <a:latin typeface="Franklin Gothic Demi" pitchFamily="34" charset="0"/>
              </a:rPr>
              <a:t>H4 </a:t>
            </a:r>
            <a:r>
              <a:rPr lang="fr-CA" sz="2400" b="1" i="1" dirty="0" smtClean="0">
                <a:solidFill>
                  <a:srgbClr val="FF0000"/>
                </a:solidFill>
                <a:latin typeface="Franklin Gothic Demi" pitchFamily="34" charset="0"/>
              </a:rPr>
              <a:t>(Suite)</a:t>
            </a:r>
            <a:endParaRPr lang="en-US" sz="2400" b="1" i="1" dirty="0">
              <a:solidFill>
                <a:srgbClr val="FF0000"/>
              </a:solidFill>
              <a:latin typeface="Calibri" pitchFamily="34" charset="0"/>
            </a:endParaRPr>
          </a:p>
        </p:txBody>
      </p:sp>
      <p:sp>
        <p:nvSpPr>
          <p:cNvPr id="31750" name="Espace réservé du numéro de diapositive 18"/>
          <p:cNvSpPr>
            <a:spLocks noGrp="1"/>
          </p:cNvSpPr>
          <p:nvPr>
            <p:ph type="sldNum" sz="quarter" idx="12"/>
          </p:nvPr>
        </p:nvSpPr>
        <p:spPr/>
        <p:txBody>
          <a:bodyPr/>
          <a:lstStyle/>
          <a:p>
            <a:pPr>
              <a:defRPr/>
            </a:pPr>
            <a:fld id="{B033E6D8-A3ED-4188-B74D-748010F1AB36}" type="slidenum">
              <a:rPr lang="fr-CA">
                <a:latin typeface="Arial" charset="0"/>
              </a:rPr>
              <a:pPr>
                <a:defRPr/>
              </a:pPr>
              <a:t>75</a:t>
            </a:fld>
            <a:endParaRPr lang="fr-CA">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4110"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4111"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4106"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4107"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4108"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4109"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753666" name="Object 2"/>
          <p:cNvGraphicFramePr>
            <a:graphicFrameLocks noChangeAspect="1"/>
          </p:cNvGraphicFramePr>
          <p:nvPr/>
        </p:nvGraphicFramePr>
        <p:xfrm>
          <a:off x="828675" y="903288"/>
          <a:ext cx="8783638" cy="5622056"/>
        </p:xfrm>
        <a:graphic>
          <a:graphicData uri="http://schemas.openxmlformats.org/presentationml/2006/ole">
            <p:oleObj spid="_x0000_s753666" name="Document" r:id="rId10" imgW="10517780" imgH="4848727"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476672"/>
            <a:ext cx="8616950" cy="5184576"/>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76</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3" name="ZoneTexte 20"/>
          <p:cNvSpPr txBox="1">
            <a:spLocks noChangeArrowheads="1"/>
          </p:cNvSpPr>
          <p:nvPr/>
        </p:nvSpPr>
        <p:spPr bwMode="auto">
          <a:xfrm>
            <a:off x="357188" y="-99392"/>
            <a:ext cx="8786812" cy="646331"/>
          </a:xfrm>
          <a:prstGeom prst="rect">
            <a:avLst/>
          </a:prstGeom>
          <a:noFill/>
          <a:ln w="9525">
            <a:noFill/>
            <a:miter lim="800000"/>
            <a:headEnd/>
            <a:tailEnd/>
          </a:ln>
        </p:spPr>
        <p:txBody>
          <a:bodyPr wrap="square">
            <a:spAutoFit/>
          </a:bodyPr>
          <a:lstStyle/>
          <a:p>
            <a:pPr algn="ctr"/>
            <a:r>
              <a:rPr lang="fr-FR" sz="3600" b="1" i="1" dirty="0" smtClean="0">
                <a:solidFill>
                  <a:srgbClr val="0000FF"/>
                </a:solidFill>
                <a:latin typeface="Franklin Gothic Demi" pitchFamily="34" charset="0"/>
              </a:rPr>
              <a:t>Contributions de la recherche </a:t>
            </a:r>
            <a:endParaRPr lang="en-US" sz="3600" b="1" dirty="0">
              <a:solidFill>
                <a:srgbClr val="0308E7"/>
              </a:solidFill>
            </a:endParaRPr>
          </a:p>
        </p:txBody>
      </p:sp>
      <p:sp>
        <p:nvSpPr>
          <p:cNvPr id="20" name="ZoneTexte 19"/>
          <p:cNvSpPr txBox="1"/>
          <p:nvPr/>
        </p:nvSpPr>
        <p:spPr>
          <a:xfrm>
            <a:off x="755576" y="1556792"/>
            <a:ext cx="8136904" cy="4339650"/>
          </a:xfrm>
          <a:prstGeom prst="rect">
            <a:avLst/>
          </a:prstGeom>
          <a:noFill/>
        </p:spPr>
        <p:txBody>
          <a:bodyPr wrap="square" rtlCol="0">
            <a:spAutoFit/>
          </a:bodyPr>
          <a:lstStyle/>
          <a:p>
            <a:pPr marL="450850" indent="-450850" algn="just">
              <a:spcBef>
                <a:spcPts val="1200"/>
              </a:spcBef>
              <a:spcAft>
                <a:spcPts val="600"/>
              </a:spcAft>
              <a:buClr>
                <a:srgbClr val="FF0000"/>
              </a:buClr>
              <a:buFont typeface="Wingdings" pitchFamily="2" charset="2"/>
              <a:buChar char="v"/>
            </a:pPr>
            <a:r>
              <a:rPr lang="fr-CA" b="1" dirty="0" smtClean="0">
                <a:latin typeface="Cambria" pitchFamily="18" charset="0"/>
              </a:rPr>
              <a:t>Test et explication de notre étude par trois théories académiques sur le contexte algérien</a:t>
            </a:r>
          </a:p>
          <a:p>
            <a:pPr marL="450850" indent="-450850" algn="just">
              <a:spcBef>
                <a:spcPts val="1200"/>
              </a:spcBef>
              <a:spcAft>
                <a:spcPts val="600"/>
              </a:spcAft>
              <a:buClr>
                <a:srgbClr val="FF0000"/>
              </a:buClr>
              <a:buFont typeface="Wingdings" pitchFamily="2" charset="2"/>
              <a:buChar char="v"/>
            </a:pPr>
            <a:r>
              <a:rPr lang="fr-CA" b="1" dirty="0" smtClean="0">
                <a:latin typeface="Cambria" pitchFamily="18" charset="0"/>
              </a:rPr>
              <a:t>Ajustement de la théorie néo-institutionnelle des organisations</a:t>
            </a:r>
          </a:p>
          <a:p>
            <a:pPr marL="450850" indent="-450850" algn="just">
              <a:spcBef>
                <a:spcPts val="1200"/>
              </a:spcBef>
              <a:spcAft>
                <a:spcPts val="600"/>
              </a:spcAft>
              <a:buClr>
                <a:srgbClr val="FF0000"/>
              </a:buClr>
              <a:buFont typeface="Wingdings" pitchFamily="2" charset="2"/>
              <a:buChar char="v"/>
            </a:pPr>
            <a:r>
              <a:rPr lang="fr-CA" b="1" dirty="0" smtClean="0">
                <a:latin typeface="Cambria" pitchFamily="18" charset="0"/>
              </a:rPr>
              <a:t>Développement d’une méthodologie portant sur l’évaluation des programmes gouvernementaux, notamment des programmes de mise à niveau de l’entreprise</a:t>
            </a:r>
          </a:p>
          <a:p>
            <a:pPr marL="450850" indent="-450850" algn="just">
              <a:spcBef>
                <a:spcPts val="1200"/>
              </a:spcBef>
              <a:spcAft>
                <a:spcPts val="600"/>
              </a:spcAft>
              <a:buClr>
                <a:srgbClr val="FF0000"/>
              </a:buClr>
              <a:buFont typeface="Wingdings" pitchFamily="2" charset="2"/>
              <a:buChar char="v"/>
            </a:pPr>
            <a:r>
              <a:rPr lang="fr-CA" b="1" dirty="0" smtClean="0">
                <a:latin typeface="Cambria" pitchFamily="18" charset="0"/>
              </a:rPr>
              <a:t>Compréhension du phénomène de la mise à niveau et déceler les facteurs clés de succès et les indicateurs de performance de la PME algérienne mise à niveau</a:t>
            </a:r>
          </a:p>
          <a:p>
            <a:pPr marL="450850" indent="-450850" algn="just">
              <a:spcBef>
                <a:spcPts val="1200"/>
              </a:spcBef>
              <a:spcAft>
                <a:spcPts val="600"/>
              </a:spcAft>
              <a:buClr>
                <a:srgbClr val="FF0000"/>
              </a:buClr>
              <a:buFont typeface="Wingdings" pitchFamily="2" charset="2"/>
              <a:buChar char="v"/>
            </a:pPr>
            <a:r>
              <a:rPr lang="fr-CA" b="1" dirty="0" smtClean="0">
                <a:latin typeface="Cambria" pitchFamily="18" charset="0"/>
              </a:rPr>
              <a:t>Développement d’un modèle portant sur la mesure de l’impact des programmes de mise à niveau sur la performance de la PME, et ce dans tout contexte de pays en développement  </a:t>
            </a:r>
          </a:p>
        </p:txBody>
      </p:sp>
      <p:sp>
        <p:nvSpPr>
          <p:cNvPr id="19" name="Rectangle 18"/>
          <p:cNvSpPr/>
          <p:nvPr/>
        </p:nvSpPr>
        <p:spPr>
          <a:xfrm>
            <a:off x="494989" y="980728"/>
            <a:ext cx="6931129" cy="430887"/>
          </a:xfrm>
          <a:prstGeom prst="rect">
            <a:avLst/>
          </a:prstGeom>
        </p:spPr>
        <p:txBody>
          <a:bodyPr wrap="none">
            <a:spAutoFit/>
          </a:bodyPr>
          <a:lstStyle/>
          <a:p>
            <a:pPr marL="514350" indent="-514350" algn="ctr" eaLnBrk="0" hangingPunct="0">
              <a:buClr>
                <a:srgbClr val="FF0000"/>
              </a:buClr>
              <a:defRPr/>
            </a:pPr>
            <a:r>
              <a:rPr lang="fr-CA" sz="2200" b="1" i="1" dirty="0" smtClean="0">
                <a:solidFill>
                  <a:srgbClr val="FF0000"/>
                </a:solidFill>
                <a:latin typeface="Franklin Gothic Demi" pitchFamily="34" charset="0"/>
              </a:rPr>
              <a:t>Contributions aux niveaux théoriques et académiques :</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764480"/>
            <a:ext cx="8616950" cy="4896768"/>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77</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827584" y="4206567"/>
            <a:ext cx="8136904" cy="2062103"/>
          </a:xfrm>
          <a:prstGeom prst="rect">
            <a:avLst/>
          </a:prstGeom>
          <a:noFill/>
        </p:spPr>
        <p:txBody>
          <a:bodyPr wrap="square" rtlCol="0">
            <a:spAutoFit/>
          </a:bodyPr>
          <a:lstStyle/>
          <a:p>
            <a:pPr marL="450850" indent="-450850" algn="just">
              <a:spcBef>
                <a:spcPts val="1200"/>
              </a:spcBef>
              <a:spcAft>
                <a:spcPts val="1200"/>
              </a:spcAft>
              <a:buClr>
                <a:srgbClr val="FF0000"/>
              </a:buClr>
              <a:buFont typeface="Wingdings" pitchFamily="2" charset="2"/>
              <a:buChar char="v"/>
            </a:pPr>
            <a:r>
              <a:rPr lang="fr-CA" b="1" dirty="0" smtClean="0">
                <a:latin typeface="Cambria" pitchFamily="18" charset="0"/>
              </a:rPr>
              <a:t>Dotation des gouvernements dans les pays en développement et les organisations internationales d’aides aux PME, d’un outil d’évaluation et d’aide à la décision pour l’optimisation des programmes gouvernementaux de mise à niveau de la PME</a:t>
            </a:r>
          </a:p>
          <a:p>
            <a:pPr marL="450850" indent="-450850" algn="just">
              <a:spcBef>
                <a:spcPts val="1200"/>
              </a:spcBef>
              <a:spcAft>
                <a:spcPts val="1200"/>
              </a:spcAft>
              <a:buClr>
                <a:srgbClr val="FF0000"/>
              </a:buClr>
              <a:buFont typeface="Wingdings" pitchFamily="2" charset="2"/>
              <a:buChar char="v"/>
            </a:pPr>
            <a:r>
              <a:rPr lang="fr-CA" b="1" dirty="0" smtClean="0">
                <a:latin typeface="Cambria" pitchFamily="18" charset="0"/>
              </a:rPr>
              <a:t>Stimulation de la réalité entrepreneuriale en Algérie par des recommandations constructives</a:t>
            </a:r>
            <a:endParaRPr lang="fr-CA" dirty="0"/>
          </a:p>
        </p:txBody>
      </p:sp>
      <p:sp>
        <p:nvSpPr>
          <p:cNvPr id="19" name="Rectangle 18"/>
          <p:cNvSpPr/>
          <p:nvPr/>
        </p:nvSpPr>
        <p:spPr>
          <a:xfrm>
            <a:off x="504960" y="3645024"/>
            <a:ext cx="6434775" cy="430887"/>
          </a:xfrm>
          <a:prstGeom prst="rect">
            <a:avLst/>
          </a:prstGeom>
        </p:spPr>
        <p:txBody>
          <a:bodyPr wrap="none">
            <a:spAutoFit/>
          </a:bodyPr>
          <a:lstStyle/>
          <a:p>
            <a:pPr marL="514350" indent="-514350" algn="ctr" eaLnBrk="0" hangingPunct="0">
              <a:buClr>
                <a:srgbClr val="FF0000"/>
              </a:buClr>
              <a:defRPr/>
            </a:pPr>
            <a:r>
              <a:rPr lang="fr-CA" sz="2200" b="1" i="1" dirty="0" smtClean="0">
                <a:solidFill>
                  <a:srgbClr val="FF0000"/>
                </a:solidFill>
                <a:latin typeface="Franklin Gothic Demi" pitchFamily="34" charset="0"/>
              </a:rPr>
              <a:t>Contributions d’ordres pratiques et managériales : </a:t>
            </a:r>
          </a:p>
        </p:txBody>
      </p:sp>
      <p:sp>
        <p:nvSpPr>
          <p:cNvPr id="21" name="ZoneTexte 20"/>
          <p:cNvSpPr txBox="1">
            <a:spLocks noChangeArrowheads="1"/>
          </p:cNvSpPr>
          <p:nvPr/>
        </p:nvSpPr>
        <p:spPr bwMode="auto">
          <a:xfrm>
            <a:off x="357188" y="44624"/>
            <a:ext cx="8786812" cy="646331"/>
          </a:xfrm>
          <a:prstGeom prst="rect">
            <a:avLst/>
          </a:prstGeom>
          <a:noFill/>
          <a:ln w="9525">
            <a:noFill/>
            <a:miter lim="800000"/>
            <a:headEnd/>
            <a:tailEnd/>
          </a:ln>
        </p:spPr>
        <p:txBody>
          <a:bodyPr wrap="square">
            <a:spAutoFit/>
          </a:bodyPr>
          <a:lstStyle/>
          <a:p>
            <a:pPr algn="ctr"/>
            <a:r>
              <a:rPr lang="fr-FR" sz="3600" b="1" i="1" dirty="0" smtClean="0">
                <a:solidFill>
                  <a:srgbClr val="0000FF"/>
                </a:solidFill>
                <a:latin typeface="Franklin Gothic Demi" pitchFamily="34" charset="0"/>
              </a:rPr>
              <a:t>Contributions de la recherche </a:t>
            </a:r>
            <a:endParaRPr lang="en-US" sz="3600" b="1" dirty="0">
              <a:solidFill>
                <a:srgbClr val="0308E7"/>
              </a:solidFill>
            </a:endParaRPr>
          </a:p>
        </p:txBody>
      </p:sp>
      <p:sp>
        <p:nvSpPr>
          <p:cNvPr id="24" name="ZoneTexte 23"/>
          <p:cNvSpPr txBox="1"/>
          <p:nvPr/>
        </p:nvSpPr>
        <p:spPr>
          <a:xfrm>
            <a:off x="827584" y="1593954"/>
            <a:ext cx="7560840" cy="2339102"/>
          </a:xfrm>
          <a:prstGeom prst="rect">
            <a:avLst/>
          </a:prstGeom>
          <a:noFill/>
        </p:spPr>
        <p:txBody>
          <a:bodyPr wrap="square" rtlCol="0">
            <a:spAutoFit/>
          </a:bodyPr>
          <a:lstStyle/>
          <a:p>
            <a:pPr marL="450850" indent="-450850" algn="just">
              <a:spcBef>
                <a:spcPts val="1200"/>
              </a:spcBef>
              <a:spcAft>
                <a:spcPts val="600"/>
              </a:spcAft>
              <a:buClr>
                <a:srgbClr val="FF0000"/>
              </a:buClr>
              <a:buFont typeface="Wingdings" pitchFamily="2" charset="2"/>
              <a:buChar char="v"/>
            </a:pPr>
            <a:r>
              <a:rPr lang="fr-CA" b="1" dirty="0" smtClean="0">
                <a:latin typeface="Cambria" pitchFamily="18" charset="0"/>
              </a:rPr>
              <a:t>Apport des éléments de réponse sur l’effet modérateur des variables de l’environnement contextuel sur les variables du programme de mise à niveau, d’une part, et sur les variables de la performance, d’autre part </a:t>
            </a:r>
          </a:p>
          <a:p>
            <a:pPr marL="450850" indent="-450850" algn="just">
              <a:spcBef>
                <a:spcPts val="1200"/>
              </a:spcBef>
              <a:spcAft>
                <a:spcPts val="600"/>
              </a:spcAft>
              <a:buClr>
                <a:srgbClr val="FF0000"/>
              </a:buClr>
              <a:buFont typeface="Wingdings" pitchFamily="2" charset="2"/>
              <a:buChar char="v"/>
            </a:pPr>
            <a:r>
              <a:rPr lang="fr-CA" b="1" dirty="0" smtClean="0">
                <a:latin typeface="Cambria" pitchFamily="18" charset="0"/>
              </a:rPr>
              <a:t>Résultante : l’environnement contextuel de la PME algérienne n’est pas déterministe</a:t>
            </a:r>
            <a:endParaRPr lang="fr-CA" dirty="0" smtClean="0"/>
          </a:p>
          <a:p>
            <a:endParaRPr lang="fr-CA" dirty="0"/>
          </a:p>
        </p:txBody>
      </p:sp>
      <p:sp>
        <p:nvSpPr>
          <p:cNvPr id="25" name="Rectangle 24"/>
          <p:cNvSpPr/>
          <p:nvPr/>
        </p:nvSpPr>
        <p:spPr>
          <a:xfrm>
            <a:off x="540226" y="1023119"/>
            <a:ext cx="7806369" cy="430887"/>
          </a:xfrm>
          <a:prstGeom prst="rect">
            <a:avLst/>
          </a:prstGeom>
        </p:spPr>
        <p:txBody>
          <a:bodyPr wrap="none">
            <a:spAutoFit/>
          </a:bodyPr>
          <a:lstStyle/>
          <a:p>
            <a:pPr marL="514350" indent="-514350" algn="ctr" eaLnBrk="0" hangingPunct="0">
              <a:buClr>
                <a:srgbClr val="FF0000"/>
              </a:buClr>
              <a:defRPr/>
            </a:pPr>
            <a:r>
              <a:rPr lang="fr-CA" sz="2200" b="1" i="1" dirty="0" smtClean="0">
                <a:solidFill>
                  <a:srgbClr val="FF0000"/>
                </a:solidFill>
                <a:latin typeface="Franklin Gothic Demi" pitchFamily="34" charset="0"/>
              </a:rPr>
              <a:t>Contributions aux niveaux théoriques et académiques :  </a:t>
            </a:r>
            <a:r>
              <a:rPr lang="fr-CA" sz="2200" b="1" i="1" dirty="0" smtClean="0">
                <a:solidFill>
                  <a:srgbClr val="0000FF"/>
                </a:solidFill>
                <a:latin typeface="Franklin Gothic Demi" pitchFamily="34" charset="0"/>
              </a:rPr>
              <a:t>(suite)</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836712"/>
            <a:ext cx="8616950" cy="4248472"/>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78</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683568" y="1295757"/>
            <a:ext cx="8136904" cy="3170099"/>
          </a:xfrm>
          <a:prstGeom prst="rect">
            <a:avLst/>
          </a:prstGeom>
          <a:noFill/>
        </p:spPr>
        <p:txBody>
          <a:bodyPr wrap="square" rtlCol="0">
            <a:spAutoFit/>
          </a:bodyPr>
          <a:lstStyle/>
          <a:p>
            <a:pPr>
              <a:spcBef>
                <a:spcPts val="600"/>
              </a:spcBef>
              <a:spcAft>
                <a:spcPts val="600"/>
              </a:spcAft>
            </a:pPr>
            <a:r>
              <a:rPr lang="fr-CA" sz="2000" b="1" i="1" dirty="0" smtClean="0">
                <a:solidFill>
                  <a:srgbClr val="FF0000"/>
                </a:solidFill>
                <a:latin typeface="Franklin Gothic Demi" pitchFamily="34" charset="0"/>
              </a:rPr>
              <a:t>Principales limites : </a:t>
            </a:r>
          </a:p>
          <a:p>
            <a:pPr marL="450850" indent="-450850" algn="just">
              <a:spcBef>
                <a:spcPts val="600"/>
              </a:spcBef>
              <a:spcAft>
                <a:spcPts val="600"/>
              </a:spcAft>
              <a:buClr>
                <a:srgbClr val="FF0000"/>
              </a:buClr>
              <a:buFont typeface="Wingdings" pitchFamily="2" charset="2"/>
              <a:buChar char="v"/>
            </a:pPr>
            <a:r>
              <a:rPr lang="fr-CA" sz="2000" b="1" dirty="0" smtClean="0">
                <a:latin typeface="Cambria" pitchFamily="18" charset="0"/>
              </a:rPr>
              <a:t>Problème de rétrospective dans la mesure de nos variables </a:t>
            </a:r>
          </a:p>
          <a:p>
            <a:pPr marL="450850" lvl="0" indent="-450850" algn="just">
              <a:spcBef>
                <a:spcPts val="600"/>
              </a:spcBef>
              <a:spcAft>
                <a:spcPts val="600"/>
              </a:spcAft>
              <a:buClr>
                <a:srgbClr val="FF0000"/>
              </a:buClr>
              <a:buFont typeface="Wingdings" pitchFamily="2" charset="2"/>
              <a:buChar char="v"/>
            </a:pPr>
            <a:r>
              <a:rPr lang="fr-CA" sz="2000" b="1" dirty="0" smtClean="0">
                <a:latin typeface="Cambria" pitchFamily="18" charset="0"/>
              </a:rPr>
              <a:t>Mesures financières de la performance ne sont pas objectives mesures perçues</a:t>
            </a:r>
          </a:p>
          <a:p>
            <a:pPr marL="450850" indent="-450850" algn="just">
              <a:spcBef>
                <a:spcPts val="600"/>
              </a:spcBef>
              <a:spcAft>
                <a:spcPts val="600"/>
              </a:spcAft>
              <a:buClr>
                <a:srgbClr val="FF0000"/>
              </a:buClr>
              <a:buFont typeface="Wingdings" pitchFamily="2" charset="2"/>
              <a:buChar char="v"/>
            </a:pPr>
            <a:r>
              <a:rPr lang="fr-CA" sz="2000" b="1" dirty="0" smtClean="0">
                <a:latin typeface="Cambria" pitchFamily="18" charset="0"/>
              </a:rPr>
              <a:t>Mesures perceptuelles  </a:t>
            </a:r>
            <a:endParaRPr lang="fr-CA" sz="2000" dirty="0" smtClean="0"/>
          </a:p>
          <a:p>
            <a:pPr marL="450850" indent="-450850" algn="just">
              <a:spcBef>
                <a:spcPts val="600"/>
              </a:spcBef>
              <a:spcAft>
                <a:spcPts val="600"/>
              </a:spcAft>
              <a:buClr>
                <a:srgbClr val="FF0000"/>
              </a:buClr>
              <a:buFont typeface="Wingdings" pitchFamily="2" charset="2"/>
              <a:buChar char="v"/>
            </a:pPr>
            <a:r>
              <a:rPr lang="fr-CA" sz="2000" b="1" dirty="0" smtClean="0">
                <a:latin typeface="Cambria" pitchFamily="18" charset="0"/>
              </a:rPr>
              <a:t>Impossibilité d’analyser les données sur l’effet d’interaction simultanée et conjointe des variables indépendantes, variables dépendantes et des variables modératrices </a:t>
            </a:r>
          </a:p>
        </p:txBody>
      </p:sp>
      <p:sp>
        <p:nvSpPr>
          <p:cNvPr id="21" name="ZoneTexte 20"/>
          <p:cNvSpPr txBox="1">
            <a:spLocks noChangeArrowheads="1"/>
          </p:cNvSpPr>
          <p:nvPr/>
        </p:nvSpPr>
        <p:spPr bwMode="auto">
          <a:xfrm>
            <a:off x="357188" y="44624"/>
            <a:ext cx="8786812" cy="646331"/>
          </a:xfrm>
          <a:prstGeom prst="rect">
            <a:avLst/>
          </a:prstGeom>
          <a:noFill/>
          <a:ln w="9525">
            <a:noFill/>
            <a:miter lim="800000"/>
            <a:headEnd/>
            <a:tailEnd/>
          </a:ln>
        </p:spPr>
        <p:txBody>
          <a:bodyPr wrap="square">
            <a:spAutoFit/>
          </a:bodyPr>
          <a:lstStyle/>
          <a:p>
            <a:pPr algn="ctr"/>
            <a:r>
              <a:rPr lang="fr-FR" sz="3600" b="1" i="1" dirty="0" smtClean="0">
                <a:solidFill>
                  <a:srgbClr val="0000FF"/>
                </a:solidFill>
                <a:latin typeface="Franklin Gothic Demi" pitchFamily="34" charset="0"/>
              </a:rPr>
              <a:t>Limites de la recherche </a:t>
            </a:r>
            <a:endParaRPr lang="en-US" sz="3600" b="1" dirty="0">
              <a:solidFill>
                <a:srgbClr val="0308E7"/>
              </a:solidFill>
            </a:endParaRP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19546" y="836712"/>
            <a:ext cx="8616950" cy="4896544"/>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79</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827584" y="1929021"/>
            <a:ext cx="8136904" cy="3508653"/>
          </a:xfrm>
          <a:prstGeom prst="rect">
            <a:avLst/>
          </a:prstGeom>
          <a:noFill/>
        </p:spPr>
        <p:txBody>
          <a:bodyPr wrap="square" rtlCol="0">
            <a:spAutoFit/>
          </a:bodyPr>
          <a:lstStyle/>
          <a:p>
            <a:pPr marL="450850" indent="-450850" algn="just">
              <a:spcBef>
                <a:spcPts val="1200"/>
              </a:spcBef>
              <a:spcAft>
                <a:spcPts val="1200"/>
              </a:spcAft>
              <a:buClr>
                <a:srgbClr val="FF0000"/>
              </a:buClr>
              <a:buFont typeface="Wingdings" pitchFamily="2" charset="2"/>
              <a:buChar char="v"/>
            </a:pPr>
            <a:r>
              <a:rPr lang="fr-CA" b="1" dirty="0" smtClean="0">
                <a:latin typeface="Cambria" pitchFamily="18" charset="0"/>
              </a:rPr>
              <a:t>Faire une étude longitudinale sur l’impact des programmes de mise à niveau sur la performance de la PME algérienne</a:t>
            </a:r>
          </a:p>
          <a:p>
            <a:pPr marL="450850" indent="-450850" algn="just">
              <a:spcBef>
                <a:spcPts val="1200"/>
              </a:spcBef>
              <a:spcAft>
                <a:spcPts val="1200"/>
              </a:spcAft>
              <a:buClr>
                <a:srgbClr val="FF0000"/>
              </a:buClr>
              <a:buFont typeface="Wingdings" pitchFamily="2" charset="2"/>
              <a:buChar char="v"/>
            </a:pPr>
            <a:r>
              <a:rPr lang="fr-CA" b="1" dirty="0" smtClean="0">
                <a:latin typeface="Cambria" pitchFamily="18" charset="0"/>
              </a:rPr>
              <a:t>Faire des études sectorielles sur l’impact des programmes de mise à niveau sur la performance de la PME algérienne</a:t>
            </a:r>
          </a:p>
          <a:p>
            <a:pPr marL="450850" indent="-450850" algn="just">
              <a:spcBef>
                <a:spcPts val="1200"/>
              </a:spcBef>
              <a:spcAft>
                <a:spcPts val="1200"/>
              </a:spcAft>
              <a:buClr>
                <a:srgbClr val="FF0000"/>
              </a:buClr>
              <a:buFont typeface="Wingdings" pitchFamily="2" charset="2"/>
              <a:buChar char="v"/>
            </a:pPr>
            <a:r>
              <a:rPr lang="fr-CA" b="1" dirty="0" smtClean="0">
                <a:latin typeface="Cambria" pitchFamily="18" charset="0"/>
              </a:rPr>
              <a:t>Faire des études comparatives entre pays qui ont mis en œuvre des programmes de mise à niveau ou entre programmes de même pays</a:t>
            </a:r>
          </a:p>
          <a:p>
            <a:pPr marL="450850" indent="-450850" algn="just">
              <a:spcBef>
                <a:spcPts val="1200"/>
              </a:spcBef>
              <a:spcAft>
                <a:spcPts val="1200"/>
              </a:spcAft>
              <a:buClr>
                <a:srgbClr val="FF0000"/>
              </a:buClr>
              <a:buFont typeface="Wingdings" pitchFamily="2" charset="2"/>
              <a:buChar char="v"/>
            </a:pPr>
            <a:r>
              <a:rPr lang="fr-CA" b="1" dirty="0" smtClean="0">
                <a:latin typeface="Cambria" pitchFamily="18" charset="0"/>
              </a:rPr>
              <a:t>Étudier profondément, par des études quantitatives, l’effet de la mise à niveau sur l’adaptation de l’entreprise, et ce tout en prenant l’adaptation comme une variable dépendante</a:t>
            </a:r>
            <a:endParaRPr lang="fr-CA" dirty="0"/>
          </a:p>
        </p:txBody>
      </p:sp>
      <p:sp>
        <p:nvSpPr>
          <p:cNvPr id="19" name="Rectangle 18"/>
          <p:cNvSpPr/>
          <p:nvPr/>
        </p:nvSpPr>
        <p:spPr>
          <a:xfrm>
            <a:off x="898116" y="1268760"/>
            <a:ext cx="1799082" cy="461665"/>
          </a:xfrm>
          <a:prstGeom prst="rect">
            <a:avLst/>
          </a:prstGeom>
        </p:spPr>
        <p:txBody>
          <a:bodyPr wrap="none">
            <a:spAutoFit/>
          </a:bodyPr>
          <a:lstStyle/>
          <a:p>
            <a:pPr marL="514350" indent="-514350" algn="ctr" eaLnBrk="0" hangingPunct="0">
              <a:buClr>
                <a:srgbClr val="FF0000"/>
              </a:buClr>
              <a:defRPr/>
            </a:pPr>
            <a:r>
              <a:rPr lang="fr-CA" sz="2400" b="1" i="1" dirty="0" smtClean="0">
                <a:solidFill>
                  <a:srgbClr val="FF0000"/>
                </a:solidFill>
                <a:latin typeface="Franklin Gothic Demi" pitchFamily="34" charset="0"/>
              </a:rPr>
              <a:t>Avenues 1 : </a:t>
            </a:r>
            <a:endParaRPr lang="fr-FR" sz="2400" b="1" i="1" dirty="0" smtClean="0">
              <a:solidFill>
                <a:srgbClr val="FF0000"/>
              </a:solidFill>
              <a:latin typeface="Franklin Gothic Demi" pitchFamily="34" charset="0"/>
            </a:endParaRPr>
          </a:p>
        </p:txBody>
      </p:sp>
      <p:sp>
        <p:nvSpPr>
          <p:cNvPr id="21" name="ZoneTexte 20"/>
          <p:cNvSpPr txBox="1">
            <a:spLocks noChangeArrowheads="1"/>
          </p:cNvSpPr>
          <p:nvPr/>
        </p:nvSpPr>
        <p:spPr bwMode="auto">
          <a:xfrm>
            <a:off x="357188" y="0"/>
            <a:ext cx="8786812" cy="646331"/>
          </a:xfrm>
          <a:prstGeom prst="rect">
            <a:avLst/>
          </a:prstGeom>
          <a:noFill/>
          <a:ln w="9525">
            <a:noFill/>
            <a:miter lim="800000"/>
            <a:headEnd/>
            <a:tailEnd/>
          </a:ln>
        </p:spPr>
        <p:txBody>
          <a:bodyPr wrap="square">
            <a:spAutoFit/>
          </a:bodyPr>
          <a:lstStyle/>
          <a:p>
            <a:pPr algn="ctr"/>
            <a:r>
              <a:rPr lang="fr-FR" sz="3600" b="1" i="1" dirty="0" smtClean="0">
                <a:solidFill>
                  <a:srgbClr val="0000FF"/>
                </a:solidFill>
                <a:latin typeface="Franklin Gothic Demi" pitchFamily="34" charset="0"/>
              </a:rPr>
              <a:t>Avenues de la recherche </a:t>
            </a:r>
            <a:endParaRPr lang="en-US" sz="3600" b="1" dirty="0">
              <a:solidFill>
                <a:srgbClr val="0308E7"/>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67544" y="1124744"/>
            <a:ext cx="8143875"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8</a:t>
            </a:fld>
            <a:endParaRPr lang="fr-CA" dirty="0"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6" name="ZoneTexte 19"/>
          <p:cNvSpPr txBox="1">
            <a:spLocks noChangeArrowheads="1"/>
          </p:cNvSpPr>
          <p:nvPr/>
        </p:nvSpPr>
        <p:spPr bwMode="auto">
          <a:xfrm>
            <a:off x="0" y="116632"/>
            <a:ext cx="9001156" cy="1661993"/>
          </a:xfrm>
          <a:prstGeom prst="rect">
            <a:avLst/>
          </a:prstGeom>
          <a:noFill/>
          <a:ln w="9525">
            <a:noFill/>
            <a:miter lim="800000"/>
            <a:headEnd/>
            <a:tailEnd/>
          </a:ln>
        </p:spPr>
        <p:txBody>
          <a:bodyPr wrap="square">
            <a:spAutoFit/>
          </a:bodyPr>
          <a:lstStyle/>
          <a:p>
            <a:pPr algn="ctr"/>
            <a:r>
              <a:rPr lang="fr-CA" b="1" dirty="0">
                <a:cs typeface="Aharoni" pitchFamily="2" charset="-79"/>
              </a:rPr>
              <a:t>    </a:t>
            </a:r>
            <a:r>
              <a:rPr lang="fr-CA" sz="2800" b="1" i="1" dirty="0" smtClean="0">
                <a:solidFill>
                  <a:srgbClr val="0308E7"/>
                </a:solidFill>
                <a:latin typeface="Franklin Gothic Demi" pitchFamily="34" charset="0"/>
              </a:rPr>
              <a:t>Programmes  de mise à niveau des </a:t>
            </a:r>
            <a:r>
              <a:rPr lang="fr-CA" sz="2800" b="1" i="1" dirty="0">
                <a:solidFill>
                  <a:srgbClr val="0308E7"/>
                </a:solidFill>
                <a:latin typeface="Franklin Gothic Demi" pitchFamily="34" charset="0"/>
              </a:rPr>
              <a:t>PME en </a:t>
            </a:r>
            <a:r>
              <a:rPr lang="fr-CA" sz="2800" b="1" i="1" dirty="0" smtClean="0">
                <a:solidFill>
                  <a:srgbClr val="0308E7"/>
                </a:solidFill>
                <a:latin typeface="Franklin Gothic Demi" pitchFamily="34" charset="0"/>
              </a:rPr>
              <a:t>Algérie</a:t>
            </a:r>
          </a:p>
          <a:p>
            <a:pPr algn="ctr"/>
            <a:r>
              <a:rPr lang="fr-FR" sz="2400" b="1" i="1" dirty="0" smtClean="0">
                <a:solidFill>
                  <a:srgbClr val="FF0000"/>
                </a:solidFill>
                <a:latin typeface="Franklin Gothic Demi" pitchFamily="34" charset="0"/>
              </a:rPr>
              <a:t>Définitions de la mise à niveau </a:t>
            </a:r>
          </a:p>
          <a:p>
            <a:pPr algn="ctr"/>
            <a:r>
              <a:rPr lang="fr-CA" sz="2800" b="1" i="1" dirty="0" smtClean="0">
                <a:solidFill>
                  <a:srgbClr val="0308E7"/>
                </a:solidFill>
                <a:latin typeface="Franklin Gothic Demi" pitchFamily="34" charset="0"/>
              </a:rPr>
              <a:t>     </a:t>
            </a:r>
            <a:endParaRPr lang="en-US" sz="2800" b="1" i="1" dirty="0">
              <a:solidFill>
                <a:srgbClr val="0308E7"/>
              </a:solidFill>
              <a:latin typeface="Franklin Gothic Demi" pitchFamily="34" charset="0"/>
            </a:endParaRPr>
          </a:p>
          <a:p>
            <a:endParaRPr lang="en-US" dirty="0"/>
          </a:p>
        </p:txBody>
      </p:sp>
      <p:sp>
        <p:nvSpPr>
          <p:cNvPr id="20" name="ZoneTexte 19"/>
          <p:cNvSpPr txBox="1"/>
          <p:nvPr/>
        </p:nvSpPr>
        <p:spPr>
          <a:xfrm>
            <a:off x="611560" y="1484784"/>
            <a:ext cx="8352928" cy="3908762"/>
          </a:xfrm>
          <a:prstGeom prst="rect">
            <a:avLst/>
          </a:prstGeom>
          <a:noFill/>
        </p:spPr>
        <p:txBody>
          <a:bodyPr wrap="square" rtlCol="0">
            <a:spAutoFit/>
          </a:bodyPr>
          <a:lstStyle/>
          <a:p>
            <a:pPr algn="ctr"/>
            <a:endParaRPr lang="fr-FR" b="1" dirty="0" smtClean="0">
              <a:solidFill>
                <a:srgbClr val="FF0000"/>
              </a:solidFill>
              <a:latin typeface="Cambria" pitchFamily="18" charset="0"/>
            </a:endParaRPr>
          </a:p>
          <a:p>
            <a:pPr marL="273050" indent="-273050" algn="just">
              <a:spcBef>
                <a:spcPts val="0"/>
              </a:spcBef>
              <a:spcAft>
                <a:spcPts val="600"/>
              </a:spcAft>
              <a:buClr>
                <a:srgbClr val="FF0000"/>
              </a:buClr>
              <a:buFont typeface="Wingdings" pitchFamily="2" charset="2"/>
              <a:buChar char="v"/>
            </a:pPr>
            <a:r>
              <a:rPr lang="fr-CA" sz="1500" b="1" dirty="0" smtClean="0">
                <a:latin typeface="Cambria" pitchFamily="18" charset="0"/>
              </a:rPr>
              <a:t>« Un  programme de mise à niveau se définit concrètement à travers son objectif principal, qui est celui </a:t>
            </a:r>
            <a:r>
              <a:rPr lang="fr-CA" sz="1500" b="1" u="sng" dirty="0" smtClean="0">
                <a:latin typeface="Cambria" pitchFamily="18" charset="0"/>
              </a:rPr>
              <a:t>d’accompagner</a:t>
            </a:r>
            <a:r>
              <a:rPr lang="fr-CA" sz="1500" b="1" dirty="0" smtClean="0">
                <a:latin typeface="Cambria" pitchFamily="18" charset="0"/>
              </a:rPr>
              <a:t> les PME pour leur permettre </a:t>
            </a:r>
            <a:r>
              <a:rPr lang="fr-CA" sz="1500" b="1" u="sng" dirty="0" smtClean="0">
                <a:latin typeface="Cambria" pitchFamily="18" charset="0"/>
              </a:rPr>
              <a:t>d’améliorer</a:t>
            </a:r>
            <a:r>
              <a:rPr lang="fr-CA" sz="1500" b="1" dirty="0" smtClean="0">
                <a:latin typeface="Cambria" pitchFamily="18" charset="0"/>
              </a:rPr>
              <a:t> significativement leur </a:t>
            </a:r>
            <a:r>
              <a:rPr lang="fr-CA" sz="1500" b="1" u="sng" dirty="0" smtClean="0">
                <a:latin typeface="Cambria" pitchFamily="18" charset="0"/>
              </a:rPr>
              <a:t>compétitivité</a:t>
            </a:r>
            <a:r>
              <a:rPr lang="fr-CA" sz="1500" b="1" dirty="0" smtClean="0">
                <a:latin typeface="Cambria" pitchFamily="18" charset="0"/>
              </a:rPr>
              <a:t> et leur </a:t>
            </a:r>
            <a:r>
              <a:rPr lang="fr-CA" sz="1500" b="1" u="sng" dirty="0" smtClean="0">
                <a:latin typeface="Cambria" pitchFamily="18" charset="0"/>
              </a:rPr>
              <a:t>performance</a:t>
            </a:r>
            <a:r>
              <a:rPr lang="fr-CA" sz="1500" b="1" dirty="0" smtClean="0">
                <a:latin typeface="Cambria" pitchFamily="18" charset="0"/>
              </a:rPr>
              <a:t> en </a:t>
            </a:r>
            <a:r>
              <a:rPr lang="fr-CA" sz="1500" b="1" u="sng" dirty="0" smtClean="0">
                <a:latin typeface="Cambria" pitchFamily="18" charset="0"/>
              </a:rPr>
              <a:t>s’alignant aux standards internationaux</a:t>
            </a:r>
            <a:r>
              <a:rPr lang="fr-CA" sz="1500" b="1" dirty="0" smtClean="0">
                <a:latin typeface="Cambria" pitchFamily="18" charset="0"/>
              </a:rPr>
              <a:t> d’organisation et de gestion afin de </a:t>
            </a:r>
            <a:r>
              <a:rPr lang="fr-CA" sz="1500" b="1" u="sng" dirty="0" smtClean="0">
                <a:latin typeface="Cambria" pitchFamily="18" charset="0"/>
              </a:rPr>
              <a:t>consolider et d’encadrer</a:t>
            </a:r>
            <a:r>
              <a:rPr lang="fr-CA" sz="1500" b="1" dirty="0" smtClean="0">
                <a:latin typeface="Cambria" pitchFamily="18" charset="0"/>
              </a:rPr>
              <a:t> leurs </a:t>
            </a:r>
            <a:r>
              <a:rPr lang="fr-CA" sz="1500" b="1" u="sng" dirty="0" smtClean="0">
                <a:latin typeface="Cambria" pitchFamily="18" charset="0"/>
              </a:rPr>
              <a:t>développements futurs</a:t>
            </a:r>
            <a:r>
              <a:rPr lang="fr-CA" sz="1500" b="1" dirty="0" smtClean="0">
                <a:latin typeface="Cambria" pitchFamily="18" charset="0"/>
              </a:rPr>
              <a:t> », </a:t>
            </a:r>
            <a:r>
              <a:rPr lang="fr-CA" sz="1500" b="1" dirty="0" smtClean="0">
                <a:solidFill>
                  <a:srgbClr val="FF0000"/>
                </a:solidFill>
                <a:latin typeface="Cambria" pitchFamily="18" charset="0"/>
              </a:rPr>
              <a:t>Commission Européenne chargée par le programme de mise à niveau en Algérie,  CEPMÀN (2007, p. 7).</a:t>
            </a:r>
          </a:p>
          <a:p>
            <a:pPr marL="273050" indent="-273050" algn="just">
              <a:spcBef>
                <a:spcPts val="0"/>
              </a:spcBef>
              <a:spcAft>
                <a:spcPts val="600"/>
              </a:spcAft>
              <a:buClr>
                <a:srgbClr val="FF0000"/>
              </a:buClr>
            </a:pPr>
            <a:endParaRPr lang="fr-CA" sz="1500" dirty="0" smtClean="0">
              <a:solidFill>
                <a:srgbClr val="FF0000"/>
              </a:solidFill>
              <a:latin typeface="Cambria" pitchFamily="18" charset="0"/>
            </a:endParaRPr>
          </a:p>
          <a:p>
            <a:pPr marL="273050" indent="-273050" algn="just">
              <a:spcBef>
                <a:spcPts val="0"/>
              </a:spcBef>
              <a:spcAft>
                <a:spcPts val="600"/>
              </a:spcAft>
              <a:buClr>
                <a:srgbClr val="FF0000"/>
              </a:buClr>
              <a:buFont typeface="Wingdings" pitchFamily="2" charset="2"/>
              <a:buChar char="v"/>
            </a:pPr>
            <a:r>
              <a:rPr lang="fr-FR" sz="1500" b="1" dirty="0" smtClean="0">
                <a:latin typeface="Cambria" pitchFamily="18" charset="0"/>
              </a:rPr>
              <a:t>« Action d’amélioration des performances de l’entreprise (production et croissance) et de sa compétitivité pour lui permettre de se battre efficacement dans son nouveau champ concurrentiel, de s’y maintenir et d’y croître», </a:t>
            </a:r>
            <a:r>
              <a:rPr lang="fr-FR" sz="1500" b="1" dirty="0" smtClean="0">
                <a:solidFill>
                  <a:srgbClr val="FF0000"/>
                </a:solidFill>
                <a:latin typeface="Cambria" pitchFamily="18" charset="0"/>
              </a:rPr>
              <a:t>ONUDI</a:t>
            </a:r>
            <a:r>
              <a:rPr lang="fr-FR" sz="1500" b="1" dirty="0" smtClean="0">
                <a:latin typeface="Cambria" pitchFamily="18" charset="0"/>
              </a:rPr>
              <a:t>, cité dans </a:t>
            </a:r>
            <a:r>
              <a:rPr lang="fr-FR" sz="1500" b="1" dirty="0" err="1" smtClean="0">
                <a:solidFill>
                  <a:srgbClr val="FF0000"/>
                </a:solidFill>
                <a:latin typeface="Cambria" pitchFamily="18" charset="0"/>
              </a:rPr>
              <a:t>Madoui</a:t>
            </a:r>
            <a:r>
              <a:rPr lang="fr-FR" sz="1500" b="1" dirty="0" smtClean="0">
                <a:solidFill>
                  <a:srgbClr val="FF0000"/>
                </a:solidFill>
                <a:latin typeface="Cambria" pitchFamily="18" charset="0"/>
              </a:rPr>
              <a:t> et </a:t>
            </a:r>
            <a:r>
              <a:rPr lang="fr-FR" sz="1500" b="1" dirty="0" err="1" smtClean="0">
                <a:solidFill>
                  <a:srgbClr val="FF0000"/>
                </a:solidFill>
                <a:latin typeface="Cambria" pitchFamily="18" charset="0"/>
              </a:rPr>
              <a:t>Boukrif</a:t>
            </a:r>
            <a:r>
              <a:rPr lang="fr-FR" sz="1500" b="1" dirty="0" smtClean="0">
                <a:solidFill>
                  <a:srgbClr val="FF0000"/>
                </a:solidFill>
                <a:latin typeface="Cambria" pitchFamily="18" charset="0"/>
              </a:rPr>
              <a:t>, (2009).</a:t>
            </a:r>
            <a:endParaRPr lang="fr-FR" sz="1500" b="1" dirty="0" smtClean="0">
              <a:latin typeface="Cambria" pitchFamily="18" charset="0"/>
            </a:endParaRPr>
          </a:p>
          <a:p>
            <a:pPr marL="273050" indent="-273050" algn="just">
              <a:spcBef>
                <a:spcPts val="0"/>
              </a:spcBef>
              <a:spcAft>
                <a:spcPts val="600"/>
              </a:spcAft>
              <a:buClr>
                <a:srgbClr val="FF0000"/>
              </a:buClr>
            </a:pPr>
            <a:endParaRPr lang="fr-CA" sz="1500" b="1" dirty="0" smtClean="0">
              <a:latin typeface="Cambria" pitchFamily="18" charset="0"/>
            </a:endParaRPr>
          </a:p>
          <a:p>
            <a:pPr marL="273050" indent="-273050" algn="just">
              <a:spcBef>
                <a:spcPts val="0"/>
              </a:spcBef>
              <a:spcAft>
                <a:spcPts val="600"/>
              </a:spcAft>
              <a:buClr>
                <a:srgbClr val="FF0000"/>
              </a:buClr>
              <a:buFont typeface="Wingdings" pitchFamily="2" charset="2"/>
              <a:buChar char="v"/>
            </a:pPr>
            <a:r>
              <a:rPr lang="fr-CA" sz="1500" b="1" dirty="0" smtClean="0">
                <a:latin typeface="Cambria" pitchFamily="18" charset="0"/>
              </a:rPr>
              <a:t>« </a:t>
            </a:r>
            <a:r>
              <a:rPr lang="fr-CA" sz="1500" b="1" u="sng" dirty="0" smtClean="0">
                <a:latin typeface="Cambria" pitchFamily="18" charset="0"/>
              </a:rPr>
              <a:t>Adaptation</a:t>
            </a:r>
            <a:r>
              <a:rPr lang="fr-CA" sz="1500" b="1" dirty="0" smtClean="0">
                <a:latin typeface="Cambria" pitchFamily="18" charset="0"/>
              </a:rPr>
              <a:t> des structures, des ressources et des processus de gestion de la petite et moyenne entreprises afin </a:t>
            </a:r>
            <a:r>
              <a:rPr lang="fr-CA" sz="1500" b="1" u="sng" dirty="0" smtClean="0">
                <a:latin typeface="Cambria" pitchFamily="18" charset="0"/>
              </a:rPr>
              <a:t>d’améliorer sa performance </a:t>
            </a:r>
            <a:r>
              <a:rPr lang="fr-CA" sz="1500" b="1" dirty="0" smtClean="0">
                <a:latin typeface="Cambria" pitchFamily="18" charset="0"/>
              </a:rPr>
              <a:t>et de l’insérer dans l’arène de la </a:t>
            </a:r>
            <a:r>
              <a:rPr lang="fr-CA" sz="1500" b="1" u="sng" dirty="0" smtClean="0">
                <a:latin typeface="Cambria" pitchFamily="18" charset="0"/>
              </a:rPr>
              <a:t>concurrence tant nationale qu’internationale</a:t>
            </a:r>
            <a:r>
              <a:rPr lang="fr-CA" sz="1500" b="1" dirty="0" smtClean="0">
                <a:latin typeface="Cambria" pitchFamily="18" charset="0"/>
              </a:rPr>
              <a:t>», </a:t>
            </a:r>
            <a:r>
              <a:rPr lang="fr-CA" sz="1500" b="1" dirty="0" err="1" smtClean="0">
                <a:solidFill>
                  <a:srgbClr val="FF0000"/>
                </a:solidFill>
                <a:latin typeface="Cambria" pitchFamily="18" charset="0"/>
              </a:rPr>
              <a:t>Bennaceur</a:t>
            </a:r>
            <a:r>
              <a:rPr lang="fr-CA" sz="1500" b="1" dirty="0" smtClean="0">
                <a:solidFill>
                  <a:srgbClr val="FF0000"/>
                </a:solidFill>
                <a:latin typeface="Cambria" pitchFamily="18" charset="0"/>
              </a:rPr>
              <a:t> et al. (2007).</a:t>
            </a:r>
            <a:endParaRPr lang="en-US" sz="1500" dirty="0"/>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51520" y="764480"/>
            <a:ext cx="8616950" cy="4968776"/>
            <a:chOff x="793" y="1298"/>
            <a:chExt cx="3538" cy="1497"/>
          </a:xfrm>
        </p:grpSpPr>
        <p:sp>
          <p:nvSpPr>
            <p:cNvPr id="35847"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8"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5849"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4822" name="Espace réservé du numéro de diapositive 18"/>
          <p:cNvSpPr>
            <a:spLocks noGrp="1"/>
          </p:cNvSpPr>
          <p:nvPr>
            <p:ph type="sldNum" sz="quarter" idx="12"/>
          </p:nvPr>
        </p:nvSpPr>
        <p:spPr/>
        <p:txBody>
          <a:bodyPr/>
          <a:lstStyle/>
          <a:p>
            <a:pPr>
              <a:defRPr/>
            </a:pPr>
            <a:fld id="{63262247-C7D9-420D-9E2F-F00727ED4039}" type="slidenum">
              <a:rPr lang="fr-CA" smtClean="0">
                <a:latin typeface="Arial" charset="0"/>
              </a:rPr>
              <a:pPr>
                <a:defRPr/>
              </a:pPr>
              <a:t>80</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8206"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8207"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8202"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8203"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8204"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8205"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755576" y="1765260"/>
            <a:ext cx="8136904" cy="4062651"/>
          </a:xfrm>
          <a:prstGeom prst="rect">
            <a:avLst/>
          </a:prstGeom>
          <a:noFill/>
        </p:spPr>
        <p:txBody>
          <a:bodyPr wrap="square" rtlCol="0">
            <a:spAutoFit/>
          </a:bodyPr>
          <a:lstStyle/>
          <a:p>
            <a:pPr marL="450850" lvl="0" indent="-450850" algn="just">
              <a:spcBef>
                <a:spcPts val="1200"/>
              </a:spcBef>
              <a:spcAft>
                <a:spcPts val="1200"/>
              </a:spcAft>
              <a:buClr>
                <a:srgbClr val="FF0000"/>
              </a:buClr>
              <a:buFont typeface="Wingdings" pitchFamily="2" charset="2"/>
              <a:buChar char="v"/>
            </a:pPr>
            <a:r>
              <a:rPr lang="fr-CA" b="1" dirty="0" smtClean="0">
                <a:latin typeface="Cambria" pitchFamily="18" charset="0"/>
              </a:rPr>
              <a:t>Faire une étude portant sur l’effet des fonctions stratégiques sur la performance ainsi que sur l’adaptation de la PME</a:t>
            </a:r>
          </a:p>
          <a:p>
            <a:pPr marL="450850" lvl="0" indent="-450850" algn="just">
              <a:spcBef>
                <a:spcPts val="1200"/>
              </a:spcBef>
              <a:spcAft>
                <a:spcPts val="1200"/>
              </a:spcAft>
              <a:buClr>
                <a:srgbClr val="FF0000"/>
              </a:buClr>
              <a:buFont typeface="Wingdings" pitchFamily="2" charset="2"/>
              <a:buChar char="v"/>
            </a:pPr>
            <a:r>
              <a:rPr lang="fr-CA" b="1" dirty="0" smtClean="0">
                <a:latin typeface="Cambria" pitchFamily="18" charset="0"/>
              </a:rPr>
              <a:t>Étudier l’accompagnement des pouvoirs publics dans les pays en développement dans le processus de mise à niveau et son impact sur l’adaptation et la performance de la PME à son environnement immédiat</a:t>
            </a:r>
          </a:p>
          <a:p>
            <a:pPr marL="450850" lvl="0" indent="-450850" algn="just">
              <a:spcBef>
                <a:spcPts val="1200"/>
              </a:spcBef>
              <a:spcAft>
                <a:spcPts val="1200"/>
              </a:spcAft>
              <a:buClr>
                <a:srgbClr val="FF0000"/>
              </a:buClr>
              <a:buFont typeface="Wingdings" pitchFamily="2" charset="2"/>
              <a:buChar char="v"/>
            </a:pPr>
            <a:r>
              <a:rPr lang="fr-CA" b="1" dirty="0" smtClean="0">
                <a:latin typeface="Cambria" pitchFamily="18" charset="0"/>
              </a:rPr>
              <a:t>Étudier l’impact des programmes de mise à niveau sur l’activité d’exportation aux marchés étrangers</a:t>
            </a:r>
          </a:p>
          <a:p>
            <a:pPr marL="450850" lvl="0" indent="-450850" algn="just">
              <a:spcBef>
                <a:spcPts val="1200"/>
              </a:spcBef>
              <a:spcAft>
                <a:spcPts val="1200"/>
              </a:spcAft>
              <a:buClr>
                <a:srgbClr val="FF0000"/>
              </a:buClr>
              <a:buFont typeface="Wingdings" pitchFamily="2" charset="2"/>
              <a:buChar char="v"/>
            </a:pPr>
            <a:r>
              <a:rPr lang="fr-CA" b="1" dirty="0" smtClean="0">
                <a:latin typeface="Cambria" pitchFamily="18" charset="0"/>
              </a:rPr>
              <a:t>Répéter l’étude en prenant la variable dépendante soit la compétitivité de l’entreprise ou jumeler les deux comme variables dépendantes : performance et compétitivité</a:t>
            </a:r>
            <a:endParaRPr lang="fr-CA" dirty="0"/>
          </a:p>
        </p:txBody>
      </p:sp>
      <p:sp>
        <p:nvSpPr>
          <p:cNvPr id="21" name="ZoneTexte 20"/>
          <p:cNvSpPr txBox="1">
            <a:spLocks noChangeArrowheads="1"/>
          </p:cNvSpPr>
          <p:nvPr/>
        </p:nvSpPr>
        <p:spPr bwMode="auto">
          <a:xfrm>
            <a:off x="357188" y="44624"/>
            <a:ext cx="8786812" cy="646331"/>
          </a:xfrm>
          <a:prstGeom prst="rect">
            <a:avLst/>
          </a:prstGeom>
          <a:noFill/>
          <a:ln w="9525">
            <a:noFill/>
            <a:miter lim="800000"/>
            <a:headEnd/>
            <a:tailEnd/>
          </a:ln>
        </p:spPr>
        <p:txBody>
          <a:bodyPr wrap="square">
            <a:spAutoFit/>
          </a:bodyPr>
          <a:lstStyle/>
          <a:p>
            <a:pPr algn="ctr"/>
            <a:r>
              <a:rPr lang="fr-FR" sz="3600" b="1" i="1" dirty="0" smtClean="0">
                <a:solidFill>
                  <a:srgbClr val="0000FF"/>
                </a:solidFill>
                <a:latin typeface="Franklin Gothic Demi" pitchFamily="34" charset="0"/>
              </a:rPr>
              <a:t>Avenues de la recherche </a:t>
            </a:r>
            <a:endParaRPr lang="en-US" sz="3600" b="1" dirty="0">
              <a:solidFill>
                <a:srgbClr val="0308E7"/>
              </a:solidFill>
            </a:endParaRPr>
          </a:p>
        </p:txBody>
      </p:sp>
      <p:sp>
        <p:nvSpPr>
          <p:cNvPr id="22" name="Rectangle 21"/>
          <p:cNvSpPr/>
          <p:nvPr/>
        </p:nvSpPr>
        <p:spPr>
          <a:xfrm>
            <a:off x="826108" y="1116033"/>
            <a:ext cx="1799082" cy="461665"/>
          </a:xfrm>
          <a:prstGeom prst="rect">
            <a:avLst/>
          </a:prstGeom>
        </p:spPr>
        <p:txBody>
          <a:bodyPr wrap="none">
            <a:spAutoFit/>
          </a:bodyPr>
          <a:lstStyle/>
          <a:p>
            <a:pPr marL="514350" indent="-514350" algn="ctr" eaLnBrk="0" hangingPunct="0">
              <a:buClr>
                <a:srgbClr val="FF0000"/>
              </a:buClr>
              <a:defRPr/>
            </a:pPr>
            <a:r>
              <a:rPr lang="fr-CA" sz="2400" b="1" i="1" dirty="0" smtClean="0">
                <a:solidFill>
                  <a:srgbClr val="FF0000"/>
                </a:solidFill>
                <a:latin typeface="Franklin Gothic Demi" pitchFamily="34" charset="0"/>
              </a:rPr>
              <a:t>Avenues 2 : </a:t>
            </a:r>
            <a:endParaRPr lang="fr-FR" sz="2400" b="1" i="1" dirty="0" smtClean="0">
              <a:solidFill>
                <a:srgbClr val="FF0000"/>
              </a:solidFill>
              <a:latin typeface="Franklin Gothic Demi" pitchFamily="34" charset="0"/>
            </a:endParaRP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ttp://emaroc.info/wp-content/uploads/2011/10/Question-Man.jpg"/>
          <p:cNvPicPr>
            <a:picLocks noChangeAspect="1" noChangeArrowheads="1"/>
          </p:cNvPicPr>
          <p:nvPr/>
        </p:nvPicPr>
        <p:blipFill>
          <a:blip r:embed="rId3" cstate="print"/>
          <a:srcRect/>
          <a:stretch>
            <a:fillRect/>
          </a:stretch>
        </p:blipFill>
        <p:spPr bwMode="auto">
          <a:xfrm>
            <a:off x="1187624" y="332656"/>
            <a:ext cx="6768752" cy="590465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14375" y="1052513"/>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83</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14342" name="Picture 2"/>
          <p:cNvPicPr>
            <a:picLocks noChangeAspect="1" noChangeArrowheads="1"/>
          </p:cNvPicPr>
          <p:nvPr/>
        </p:nvPicPr>
        <p:blipFill>
          <a:blip r:embed="rId9" cstate="print"/>
          <a:srcRect/>
          <a:stretch>
            <a:fillRect/>
          </a:stretch>
        </p:blipFill>
        <p:spPr bwMode="auto">
          <a:xfrm>
            <a:off x="1579563" y="1285875"/>
            <a:ext cx="6635750" cy="4568825"/>
          </a:xfrm>
          <a:prstGeom prst="rect">
            <a:avLst/>
          </a:prstGeom>
          <a:noFill/>
          <a:ln w="9525">
            <a:noFill/>
            <a:miter lim="800000"/>
            <a:headEnd/>
            <a:tailEnd/>
          </a:ln>
        </p:spPr>
      </p:pic>
      <p:sp>
        <p:nvSpPr>
          <p:cNvPr id="14343" name="ZoneTexte 18"/>
          <p:cNvSpPr txBox="1">
            <a:spLocks noChangeArrowheads="1"/>
          </p:cNvSpPr>
          <p:nvPr/>
        </p:nvSpPr>
        <p:spPr bwMode="auto">
          <a:xfrm>
            <a:off x="357188" y="214313"/>
            <a:ext cx="8679308" cy="800219"/>
          </a:xfrm>
          <a:prstGeom prst="rect">
            <a:avLst/>
          </a:prstGeom>
          <a:noFill/>
          <a:ln w="9525">
            <a:noFill/>
            <a:miter lim="800000"/>
            <a:headEnd/>
            <a:tailEnd/>
          </a:ln>
        </p:spPr>
        <p:txBody>
          <a:bodyPr wrap="square">
            <a:spAutoFit/>
          </a:bodyPr>
          <a:lstStyle/>
          <a:p>
            <a:r>
              <a:rPr lang="fr-CA" b="1" dirty="0">
                <a:cs typeface="Aharoni" pitchFamily="2" charset="-79"/>
              </a:rPr>
              <a:t>    </a:t>
            </a:r>
            <a:r>
              <a:rPr lang="fr-CA" sz="2800" b="1" i="1" dirty="0">
                <a:solidFill>
                  <a:srgbClr val="0308E7"/>
                </a:solidFill>
                <a:latin typeface="Franklin Gothic Demi" pitchFamily="34" charset="0"/>
              </a:rPr>
              <a:t>Programme </a:t>
            </a:r>
            <a:r>
              <a:rPr lang="fr-CA" sz="2800" b="1" i="1" dirty="0" smtClean="0">
                <a:solidFill>
                  <a:srgbClr val="0308E7"/>
                </a:solidFill>
                <a:latin typeface="Franklin Gothic Demi" pitchFamily="34" charset="0"/>
              </a:rPr>
              <a:t>de mise à niveau des </a:t>
            </a:r>
            <a:r>
              <a:rPr lang="fr-CA" sz="2800" b="1" i="1" dirty="0">
                <a:solidFill>
                  <a:srgbClr val="0308E7"/>
                </a:solidFill>
                <a:latin typeface="Franklin Gothic Demi" pitchFamily="34" charset="0"/>
              </a:rPr>
              <a:t>PME en Algérie     </a:t>
            </a:r>
            <a:endParaRPr lang="en-US" sz="2800" b="1" i="1" dirty="0">
              <a:solidFill>
                <a:srgbClr val="0308E7"/>
              </a:solidFill>
              <a:latin typeface="Franklin Gothic Demi" pitchFamily="34" charset="0"/>
            </a:endParaRPr>
          </a:p>
          <a:p>
            <a:endParaRPr lang="en-US" dirty="0"/>
          </a:p>
        </p:txBody>
      </p:sp>
      <p:sp>
        <p:nvSpPr>
          <p:cNvPr id="14344" name="ZoneTexte 18"/>
          <p:cNvSpPr txBox="1">
            <a:spLocks noChangeArrowheads="1"/>
          </p:cNvSpPr>
          <p:nvPr/>
        </p:nvSpPr>
        <p:spPr bwMode="auto">
          <a:xfrm>
            <a:off x="1928813" y="5995988"/>
            <a:ext cx="6215062" cy="646112"/>
          </a:xfrm>
          <a:prstGeom prst="rect">
            <a:avLst/>
          </a:prstGeom>
          <a:noFill/>
          <a:ln w="9525">
            <a:noFill/>
            <a:miter lim="800000"/>
            <a:headEnd/>
            <a:tailEnd/>
          </a:ln>
        </p:spPr>
        <p:txBody>
          <a:bodyPr>
            <a:spAutoFit/>
          </a:bodyPr>
          <a:lstStyle/>
          <a:p>
            <a:pPr algn="ctr" rtl="1">
              <a:defRPr/>
            </a:pPr>
            <a:r>
              <a:rPr lang="fr-CA" sz="1200" b="1" dirty="0">
                <a:latin typeface="+mj-lt"/>
              </a:rPr>
              <a:t>Figure : </a:t>
            </a:r>
            <a:r>
              <a:rPr lang="fr-CA" sz="1200" dirty="0">
                <a:latin typeface="+mj-lt"/>
              </a:rPr>
              <a:t>Objectifs des programmes de mise à niveau.</a:t>
            </a:r>
            <a:endParaRPr lang="en-US" sz="1200" dirty="0">
              <a:latin typeface="+mj-lt"/>
            </a:endParaRPr>
          </a:p>
          <a:p>
            <a:pPr algn="ctr" rtl="1">
              <a:defRPr/>
            </a:pPr>
            <a:r>
              <a:rPr lang="fr-CA" sz="1200" b="1" dirty="0">
                <a:latin typeface="+mj-lt"/>
              </a:rPr>
              <a:t>Source : </a:t>
            </a:r>
            <a:r>
              <a:rPr lang="fr-CA" sz="1200" dirty="0" smtClean="0">
                <a:latin typeface="+mj-lt"/>
              </a:rPr>
              <a:t>Ex</a:t>
            </a:r>
            <a:r>
              <a:rPr lang="fr-CA" sz="1200" b="1" dirty="0" smtClean="0">
                <a:latin typeface="+mj-lt"/>
              </a:rPr>
              <a:t>-</a:t>
            </a:r>
            <a:r>
              <a:rPr lang="fr-CA" sz="1200" dirty="0" smtClean="0">
                <a:latin typeface="+mj-lt"/>
              </a:rPr>
              <a:t>Ministère </a:t>
            </a:r>
            <a:r>
              <a:rPr lang="fr-CA" sz="1200" dirty="0">
                <a:latin typeface="+mj-lt"/>
              </a:rPr>
              <a:t>de l’Industrie et de la Restructuration (MIR, 2004</a:t>
            </a:r>
            <a:r>
              <a:rPr lang="fr-CA" sz="1200" dirty="0"/>
              <a:t>)</a:t>
            </a:r>
            <a:endParaRPr lang="en-US" sz="1200" dirty="0"/>
          </a:p>
          <a:p>
            <a:pPr algn="r" rtl="1">
              <a:defRPr/>
            </a:pPr>
            <a:endParaRPr lang="en-US" sz="1200" dirty="0"/>
          </a:p>
        </p:txBody>
      </p:sp>
    </p:spTree>
  </p:cSld>
  <p:clrMapOvr>
    <a:masterClrMapping/>
  </p:clrMapOvr>
  <p:transition>
    <p:wipe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838200"/>
            <a:ext cx="8501063" cy="2376488"/>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0D12CBB4-DA01-49B1-BD93-F49A39864D2D}" type="slidenum">
              <a:rPr lang="fr-CA" smtClean="0">
                <a:latin typeface="Arial" charset="0"/>
              </a:rPr>
              <a:pPr>
                <a:defRPr/>
              </a:pPr>
              <a:t>84</a:t>
            </a:fld>
            <a:endParaRPr lang="fr-CA" dirty="0"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6399"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6400"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6395"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6396"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6397"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6398"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16390" name="Picture 3"/>
          <p:cNvPicPr>
            <a:picLocks noChangeAspect="1" noChangeArrowheads="1"/>
          </p:cNvPicPr>
          <p:nvPr/>
        </p:nvPicPr>
        <p:blipFill>
          <a:blip r:embed="rId9" cstate="print"/>
          <a:srcRect/>
          <a:stretch>
            <a:fillRect/>
          </a:stretch>
        </p:blipFill>
        <p:spPr bwMode="auto">
          <a:xfrm>
            <a:off x="1000125" y="1071563"/>
            <a:ext cx="8001000" cy="5143500"/>
          </a:xfrm>
          <a:prstGeom prst="rect">
            <a:avLst/>
          </a:prstGeom>
          <a:noFill/>
          <a:ln w="9525">
            <a:noFill/>
            <a:miter lim="800000"/>
            <a:headEnd/>
            <a:tailEnd/>
          </a:ln>
        </p:spPr>
      </p:pic>
      <p:sp>
        <p:nvSpPr>
          <p:cNvPr id="16392" name="ZoneTexte 18"/>
          <p:cNvSpPr txBox="1">
            <a:spLocks noChangeArrowheads="1"/>
          </p:cNvSpPr>
          <p:nvPr/>
        </p:nvSpPr>
        <p:spPr bwMode="auto">
          <a:xfrm>
            <a:off x="2357438" y="6334125"/>
            <a:ext cx="5276850" cy="738188"/>
          </a:xfrm>
          <a:prstGeom prst="rect">
            <a:avLst/>
          </a:prstGeom>
          <a:noFill/>
          <a:ln w="9525">
            <a:noFill/>
            <a:miter lim="800000"/>
            <a:headEnd/>
            <a:tailEnd/>
          </a:ln>
        </p:spPr>
        <p:txBody>
          <a:bodyPr>
            <a:spAutoFit/>
          </a:bodyPr>
          <a:lstStyle/>
          <a:p>
            <a:pPr algn="ctr">
              <a:defRPr/>
            </a:pPr>
            <a:r>
              <a:rPr lang="fr-CA" sz="1200" b="1" dirty="0">
                <a:latin typeface="+mj-lt"/>
              </a:rPr>
              <a:t>Figure : </a:t>
            </a:r>
            <a:r>
              <a:rPr lang="fr-CA" sz="1200" dirty="0">
                <a:latin typeface="+mj-lt"/>
              </a:rPr>
              <a:t>Actions sur l’environnement méso de l’entreprise</a:t>
            </a:r>
            <a:r>
              <a:rPr lang="fr-CA" sz="1200" b="1" dirty="0">
                <a:latin typeface="+mj-lt"/>
              </a:rPr>
              <a:t>.</a:t>
            </a:r>
            <a:endParaRPr lang="en-US" sz="1200" dirty="0">
              <a:latin typeface="+mj-lt"/>
            </a:endParaRPr>
          </a:p>
          <a:p>
            <a:pPr algn="ctr">
              <a:defRPr/>
            </a:pPr>
            <a:r>
              <a:rPr lang="fr-CA" sz="1200" b="1" dirty="0">
                <a:latin typeface="+mj-lt"/>
              </a:rPr>
              <a:t>Source : </a:t>
            </a:r>
            <a:r>
              <a:rPr lang="fr-CA" sz="1200" dirty="0">
                <a:latin typeface="+mj-lt"/>
              </a:rPr>
              <a:t>Agence Nationale de Développement des PME (ANDPME, 2007)</a:t>
            </a:r>
            <a:endParaRPr lang="en-US" sz="1200" dirty="0">
              <a:latin typeface="+mj-lt"/>
            </a:endParaRPr>
          </a:p>
          <a:p>
            <a:pPr>
              <a:defRPr/>
            </a:pPr>
            <a:endParaRPr lang="en-US" dirty="0"/>
          </a:p>
        </p:txBody>
      </p:sp>
      <p:sp>
        <p:nvSpPr>
          <p:cNvPr id="20" name="ZoneTexte 18"/>
          <p:cNvSpPr txBox="1">
            <a:spLocks noChangeArrowheads="1"/>
          </p:cNvSpPr>
          <p:nvPr/>
        </p:nvSpPr>
        <p:spPr bwMode="auto">
          <a:xfrm>
            <a:off x="395536" y="149731"/>
            <a:ext cx="8391276" cy="830997"/>
          </a:xfrm>
          <a:prstGeom prst="rect">
            <a:avLst/>
          </a:prstGeom>
          <a:noFill/>
          <a:ln w="9525">
            <a:noFill/>
            <a:miter lim="800000"/>
            <a:headEnd/>
            <a:tailEnd/>
          </a:ln>
        </p:spPr>
        <p:txBody>
          <a:bodyPr wrap="square">
            <a:spAutoFit/>
          </a:bodyPr>
          <a:lstStyle/>
          <a:p>
            <a:r>
              <a:rPr lang="fr-CA" b="1" dirty="0">
                <a:cs typeface="Aharoni" pitchFamily="2" charset="-79"/>
              </a:rPr>
              <a:t>    </a:t>
            </a:r>
            <a:r>
              <a:rPr lang="fr-CA" sz="2800" b="1" i="1" dirty="0">
                <a:solidFill>
                  <a:srgbClr val="0308E7"/>
                </a:solidFill>
                <a:latin typeface="Franklin Gothic Demi" pitchFamily="34" charset="0"/>
              </a:rPr>
              <a:t>Programme </a:t>
            </a:r>
            <a:r>
              <a:rPr lang="fr-CA" sz="2800" b="1" i="1" dirty="0" smtClean="0">
                <a:solidFill>
                  <a:srgbClr val="0308E7"/>
                </a:solidFill>
                <a:latin typeface="Franklin Gothic Demi" pitchFamily="34" charset="0"/>
              </a:rPr>
              <a:t>de mise à niveau des </a:t>
            </a:r>
            <a:r>
              <a:rPr lang="fr-CA" sz="2800" b="1" i="1" dirty="0">
                <a:solidFill>
                  <a:srgbClr val="0308E7"/>
                </a:solidFill>
                <a:latin typeface="Franklin Gothic Demi" pitchFamily="34" charset="0"/>
              </a:rPr>
              <a:t>PME en Algérie</a:t>
            </a:r>
            <a:r>
              <a:rPr lang="fr-CA" sz="3000" b="1" dirty="0">
                <a:solidFill>
                  <a:srgbClr val="0308E7"/>
                </a:solidFill>
                <a:latin typeface="Franklin Gothic Demi" pitchFamily="34" charset="0"/>
              </a:rPr>
              <a:t>     </a:t>
            </a:r>
            <a:endParaRPr lang="en-US" sz="3000" b="1" dirty="0">
              <a:solidFill>
                <a:srgbClr val="0308E7"/>
              </a:solidFill>
              <a:latin typeface="Franklin Gothic Demi" pitchFamily="34" charset="0"/>
            </a:endParaRPr>
          </a:p>
          <a:p>
            <a:endParaRPr lang="en-US" dirty="0"/>
          </a:p>
        </p:txBody>
      </p:sp>
    </p:spTree>
  </p:cSld>
  <p:clrMapOvr>
    <a:masterClrMapping/>
  </p:clrMapOvr>
  <p:transition>
    <p:wipe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1000125"/>
            <a:ext cx="8501063" cy="2376488"/>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8615E38D-049C-4767-B0DC-F931CB325067}" type="slidenum">
              <a:rPr lang="fr-CA" smtClean="0">
                <a:latin typeface="Arial" charset="0"/>
              </a:rPr>
              <a:pPr>
                <a:defRPr/>
              </a:pPr>
              <a:t>85</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5374"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5375"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5370"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5371"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5372"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5373"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pic>
        <p:nvPicPr>
          <p:cNvPr id="15366" name="Picture 3"/>
          <p:cNvPicPr>
            <a:picLocks noChangeAspect="1" noChangeArrowheads="1"/>
          </p:cNvPicPr>
          <p:nvPr/>
        </p:nvPicPr>
        <p:blipFill>
          <a:blip r:embed="rId9" cstate="print"/>
          <a:srcRect/>
          <a:stretch>
            <a:fillRect/>
          </a:stretch>
        </p:blipFill>
        <p:spPr bwMode="auto">
          <a:xfrm>
            <a:off x="642938" y="1285875"/>
            <a:ext cx="8501062" cy="5214938"/>
          </a:xfrm>
          <a:prstGeom prst="rect">
            <a:avLst/>
          </a:prstGeom>
          <a:noFill/>
          <a:ln w="9525">
            <a:noFill/>
            <a:miter lim="800000"/>
            <a:headEnd/>
            <a:tailEnd/>
          </a:ln>
        </p:spPr>
      </p:pic>
      <p:sp>
        <p:nvSpPr>
          <p:cNvPr id="19" name="ZoneTexte 18"/>
          <p:cNvSpPr txBox="1">
            <a:spLocks noChangeArrowheads="1"/>
          </p:cNvSpPr>
          <p:nvPr/>
        </p:nvSpPr>
        <p:spPr bwMode="auto">
          <a:xfrm>
            <a:off x="464692" y="260648"/>
            <a:ext cx="8679308" cy="830997"/>
          </a:xfrm>
          <a:prstGeom prst="rect">
            <a:avLst/>
          </a:prstGeom>
          <a:noFill/>
          <a:ln w="9525">
            <a:noFill/>
            <a:miter lim="800000"/>
            <a:headEnd/>
            <a:tailEnd/>
          </a:ln>
        </p:spPr>
        <p:txBody>
          <a:bodyPr wrap="square">
            <a:spAutoFit/>
          </a:bodyPr>
          <a:lstStyle/>
          <a:p>
            <a:r>
              <a:rPr lang="fr-CA" b="1" dirty="0">
                <a:cs typeface="Aharoni" pitchFamily="2" charset="-79"/>
              </a:rPr>
              <a:t>    </a:t>
            </a:r>
            <a:r>
              <a:rPr lang="fr-CA" sz="2800" b="1" i="1" dirty="0">
                <a:solidFill>
                  <a:srgbClr val="0308E7"/>
                </a:solidFill>
                <a:latin typeface="Franklin Gothic Demi" pitchFamily="34" charset="0"/>
              </a:rPr>
              <a:t>Programme </a:t>
            </a:r>
            <a:r>
              <a:rPr lang="fr-CA" sz="2800" b="1" i="1" dirty="0" smtClean="0">
                <a:solidFill>
                  <a:srgbClr val="0308E7"/>
                </a:solidFill>
                <a:latin typeface="Franklin Gothic Demi" pitchFamily="34" charset="0"/>
              </a:rPr>
              <a:t>de mise à niveau des </a:t>
            </a:r>
            <a:r>
              <a:rPr lang="fr-CA" sz="2800" b="1" i="1" dirty="0">
                <a:solidFill>
                  <a:srgbClr val="0308E7"/>
                </a:solidFill>
                <a:latin typeface="Franklin Gothic Demi" pitchFamily="34" charset="0"/>
              </a:rPr>
              <a:t>PME en Algérie </a:t>
            </a:r>
            <a:r>
              <a:rPr lang="fr-CA" sz="3000" b="1" dirty="0">
                <a:solidFill>
                  <a:srgbClr val="0308E7"/>
                </a:solidFill>
                <a:latin typeface="Franklin Gothic Demi" pitchFamily="34" charset="0"/>
              </a:rPr>
              <a:t>    </a:t>
            </a:r>
            <a:endParaRPr lang="en-US" sz="3000" b="1" dirty="0">
              <a:solidFill>
                <a:srgbClr val="0308E7"/>
              </a:solidFill>
              <a:latin typeface="Franklin Gothic Demi" pitchFamily="34" charset="0"/>
            </a:endParaRPr>
          </a:p>
          <a:p>
            <a:endParaRPr lang="en-US" dirty="0"/>
          </a:p>
        </p:txBody>
      </p:sp>
    </p:spTree>
  </p:cSld>
  <p:clrMapOvr>
    <a:masterClrMapping/>
  </p:clrMapOvr>
  <p:transition>
    <p:wipe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1438" y="692696"/>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86</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1" name="ZoneTexte 20"/>
          <p:cNvSpPr txBox="1">
            <a:spLocks noChangeArrowheads="1"/>
          </p:cNvSpPr>
          <p:nvPr/>
        </p:nvSpPr>
        <p:spPr bwMode="auto">
          <a:xfrm>
            <a:off x="214312" y="260648"/>
            <a:ext cx="8929688" cy="400110"/>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Sens des variables modératrices»</a:t>
            </a:r>
            <a:endParaRPr lang="en-US" sz="2000" b="1" i="1" dirty="0" smtClean="0">
              <a:solidFill>
                <a:srgbClr val="0000FF"/>
              </a:solidFill>
              <a:latin typeface="Franklin Gothic Demi" pitchFamily="34" charset="0"/>
            </a:endParaRPr>
          </a:p>
        </p:txBody>
      </p:sp>
      <p:sp>
        <p:nvSpPr>
          <p:cNvPr id="19" name="ZoneTexte 18"/>
          <p:cNvSpPr txBox="1"/>
          <p:nvPr/>
        </p:nvSpPr>
        <p:spPr>
          <a:xfrm>
            <a:off x="395536" y="908720"/>
            <a:ext cx="8460432" cy="5863144"/>
          </a:xfrm>
          <a:prstGeom prst="rect">
            <a:avLst/>
          </a:prstGeom>
          <a:noFill/>
        </p:spPr>
        <p:txBody>
          <a:bodyPr wrap="square" rtlCol="0">
            <a:spAutoFit/>
          </a:bodyPr>
          <a:lstStyle/>
          <a:p>
            <a:pPr marL="177800" indent="-177800" algn="just">
              <a:buClr>
                <a:srgbClr val="FF0000"/>
              </a:buClr>
              <a:buFont typeface="Wingdings" pitchFamily="2" charset="2"/>
              <a:buChar char="§"/>
            </a:pPr>
            <a:r>
              <a:rPr lang="fr-CA" sz="1700" dirty="0" smtClean="0"/>
              <a:t>Fondements théoriques: Théories de la contingence, environnement économique, physique, infrastructurel, technologique et concurrentiel.</a:t>
            </a:r>
          </a:p>
          <a:p>
            <a:pPr marL="177800" indent="-177800" algn="just">
              <a:buClr>
                <a:srgbClr val="FF0000"/>
              </a:buClr>
              <a:buFont typeface="Wingdings" pitchFamily="2" charset="2"/>
              <a:buChar char="§"/>
            </a:pPr>
            <a:endParaRPr lang="fr-CA" sz="1700" dirty="0" smtClean="0"/>
          </a:p>
          <a:p>
            <a:pPr marL="177800" indent="-177800" algn="just">
              <a:buClr>
                <a:srgbClr val="FF0000"/>
              </a:buClr>
              <a:buFont typeface="Wingdings" pitchFamily="2" charset="2"/>
              <a:buChar char="§"/>
            </a:pPr>
            <a:r>
              <a:rPr lang="fr-CA" sz="1700" dirty="0" smtClean="0"/>
              <a:t>Parmi ses postulats: l’environnement est déterministe menace la compétitivité de l’entreprise dans l’environnement.</a:t>
            </a:r>
          </a:p>
          <a:p>
            <a:pPr marL="177800" indent="-177800" algn="just">
              <a:buClr>
                <a:srgbClr val="FF0000"/>
              </a:buClr>
              <a:buFont typeface="Wingdings" pitchFamily="2" charset="2"/>
              <a:buChar char="§"/>
            </a:pPr>
            <a:endParaRPr lang="fr-CA" sz="1700" dirty="0" smtClean="0"/>
          </a:p>
          <a:p>
            <a:pPr marL="177800" indent="-177800" algn="just">
              <a:buClr>
                <a:srgbClr val="FF0000"/>
              </a:buClr>
              <a:buFont typeface="Wingdings" pitchFamily="2" charset="2"/>
              <a:buChar char="§"/>
            </a:pPr>
            <a:r>
              <a:rPr lang="fr-CA" sz="1700" dirty="0" smtClean="0"/>
              <a:t>Dans un environnement idéal, l’effet modérateur prend le sens positif, (Ex. pays développés)</a:t>
            </a:r>
          </a:p>
          <a:p>
            <a:pPr marL="177800" indent="-177800" algn="just">
              <a:buClr>
                <a:srgbClr val="FF0000"/>
              </a:buClr>
              <a:buFont typeface="Wingdings" pitchFamily="2" charset="2"/>
              <a:buChar char="§"/>
            </a:pPr>
            <a:endParaRPr lang="fr-CA" sz="1700" dirty="0" smtClean="0"/>
          </a:p>
          <a:p>
            <a:pPr marL="177800" indent="-177800" algn="just">
              <a:buClr>
                <a:srgbClr val="FF0000"/>
              </a:buClr>
              <a:buFont typeface="Wingdings" pitchFamily="2" charset="2"/>
              <a:buChar char="§"/>
            </a:pPr>
            <a:r>
              <a:rPr lang="fr-CA" sz="1700" dirty="0" smtClean="0"/>
              <a:t>Dans un contexte de pays en développement, des études théoriques et empiriques confirment que l’environnement compétitif constitue une contrainte majeure au développement de l’entreprise.</a:t>
            </a:r>
          </a:p>
          <a:p>
            <a:pPr marL="177800" indent="-177800" algn="just">
              <a:buClr>
                <a:srgbClr val="FF0000"/>
              </a:buClr>
              <a:buFont typeface="Wingdings" pitchFamily="2" charset="2"/>
              <a:buChar char="§"/>
            </a:pPr>
            <a:endParaRPr lang="fr-CA" sz="1700" dirty="0" smtClean="0"/>
          </a:p>
          <a:p>
            <a:pPr marL="177800" indent="-177800" algn="just">
              <a:buClr>
                <a:srgbClr val="FF0000"/>
              </a:buClr>
              <a:buFont typeface="Wingdings" pitchFamily="2" charset="2"/>
              <a:buChar char="§"/>
            </a:pPr>
            <a:r>
              <a:rPr lang="fr-CA" sz="1700" dirty="0" smtClean="0"/>
              <a:t>Une concurrence ardue et féroce aux désavantage des PME privées qui sont réellement non compétitives: </a:t>
            </a:r>
            <a:r>
              <a:rPr lang="fr-CA" sz="1700" dirty="0" err="1" smtClean="0"/>
              <a:t>Oyelaran</a:t>
            </a:r>
            <a:r>
              <a:rPr lang="fr-CA" sz="1700" dirty="0" smtClean="0"/>
              <a:t>-</a:t>
            </a:r>
            <a:r>
              <a:rPr lang="fr-CA" sz="1700" dirty="0" err="1" smtClean="0"/>
              <a:t>Oyeyinka</a:t>
            </a:r>
            <a:r>
              <a:rPr lang="fr-CA" sz="1700" dirty="0" smtClean="0"/>
              <a:t> et </a:t>
            </a:r>
            <a:r>
              <a:rPr lang="fr-CA" sz="1700" dirty="0" err="1" smtClean="0"/>
              <a:t>Lal</a:t>
            </a:r>
            <a:r>
              <a:rPr lang="fr-CA" sz="1700" dirty="0" smtClean="0"/>
              <a:t> (2006); Lecerf (2006) ; </a:t>
            </a:r>
            <a:r>
              <a:rPr lang="fr-CA" sz="1700" dirty="0" err="1" smtClean="0"/>
              <a:t>Tambunan</a:t>
            </a:r>
            <a:r>
              <a:rPr lang="fr-CA" sz="1700" dirty="0" smtClean="0"/>
              <a:t> (2007); Raja et </a:t>
            </a:r>
            <a:r>
              <a:rPr lang="fr-CA" sz="1700" dirty="0" err="1" smtClean="0"/>
              <a:t>Kumar</a:t>
            </a:r>
            <a:r>
              <a:rPr lang="fr-CA" sz="1700" dirty="0" smtClean="0"/>
              <a:t> (2008); </a:t>
            </a:r>
            <a:r>
              <a:rPr lang="fr-CA" sz="1700" dirty="0" err="1" smtClean="0"/>
              <a:t>Benzing</a:t>
            </a:r>
            <a:r>
              <a:rPr lang="fr-CA" sz="1700" dirty="0" smtClean="0"/>
              <a:t> et </a:t>
            </a:r>
            <a:r>
              <a:rPr lang="fr-CA" sz="1700" dirty="0" err="1" smtClean="0"/>
              <a:t>McGee</a:t>
            </a:r>
            <a:r>
              <a:rPr lang="fr-CA" sz="1700" dirty="0" smtClean="0"/>
              <a:t> (2007); </a:t>
            </a:r>
            <a:r>
              <a:rPr lang="fr-CA" sz="1700" dirty="0" err="1" smtClean="0"/>
              <a:t>Macculloch</a:t>
            </a:r>
            <a:r>
              <a:rPr lang="fr-CA" sz="1700" dirty="0" smtClean="0"/>
              <a:t> (2001); </a:t>
            </a:r>
            <a:r>
              <a:rPr lang="fr-CA" sz="1700" dirty="0" err="1" smtClean="0"/>
              <a:t>Benzing</a:t>
            </a:r>
            <a:r>
              <a:rPr lang="fr-CA" sz="1700" dirty="0" smtClean="0"/>
              <a:t> et al. (2009); </a:t>
            </a:r>
            <a:r>
              <a:rPr lang="fr-CA" sz="1700" dirty="0" err="1" smtClean="0"/>
              <a:t>Shiridar</a:t>
            </a:r>
            <a:r>
              <a:rPr lang="fr-CA" sz="1700" dirty="0" smtClean="0"/>
              <a:t> (2006); </a:t>
            </a:r>
            <a:r>
              <a:rPr lang="fr-CA" sz="1700" dirty="0" err="1" smtClean="0"/>
              <a:t>Kiggundu</a:t>
            </a:r>
            <a:r>
              <a:rPr lang="fr-CA" sz="1700" dirty="0" smtClean="0"/>
              <a:t> (2002); Pope (2001); McIntyre (2003); Anton et al. (1996), </a:t>
            </a:r>
            <a:r>
              <a:rPr lang="fr-CA" sz="1700" dirty="0" err="1" smtClean="0"/>
              <a:t>Habaradas</a:t>
            </a:r>
            <a:r>
              <a:rPr lang="fr-CA" sz="1700" dirty="0" smtClean="0"/>
              <a:t> (2008)</a:t>
            </a:r>
          </a:p>
          <a:p>
            <a:pPr marL="177800" indent="-177800" algn="just">
              <a:buClr>
                <a:srgbClr val="FF0000"/>
              </a:buClr>
            </a:pPr>
            <a:endParaRPr lang="fr-CA" sz="1700" dirty="0" smtClean="0"/>
          </a:p>
          <a:p>
            <a:pPr marL="177800" indent="-177800" algn="just">
              <a:buClr>
                <a:srgbClr val="FF0000"/>
              </a:buClr>
              <a:buFont typeface="Wingdings" pitchFamily="2" charset="2"/>
              <a:buChar char="§"/>
            </a:pPr>
            <a:r>
              <a:rPr lang="fr-CA" sz="1700" dirty="0" smtClean="0"/>
              <a:t>Formulation des échelles de mesure dans le questionnaire dans le sens de négatif que de positif </a:t>
            </a:r>
          </a:p>
          <a:p>
            <a:pPr algn="just"/>
            <a:endParaRPr lang="fr-CA" dirty="0"/>
          </a:p>
        </p:txBody>
      </p:sp>
    </p:spTree>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14375"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87</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814083" name="Object 3"/>
          <p:cNvGraphicFramePr>
            <a:graphicFrameLocks noChangeAspect="1"/>
          </p:cNvGraphicFramePr>
          <p:nvPr/>
        </p:nvGraphicFramePr>
        <p:xfrm>
          <a:off x="1835696" y="1484785"/>
          <a:ext cx="12241360" cy="5400599"/>
        </p:xfrm>
        <a:graphic>
          <a:graphicData uri="http://schemas.openxmlformats.org/presentationml/2006/ole">
            <p:oleObj spid="_x0000_s814083" name="Document" r:id="rId10" imgW="11812662" imgH="4121048" progId="Word.Document.12">
              <p:embed/>
            </p:oleObj>
          </a:graphicData>
        </a:graphic>
      </p:graphicFrame>
      <p:sp>
        <p:nvSpPr>
          <p:cNvPr id="20" name="ZoneTexte 18"/>
          <p:cNvSpPr txBox="1">
            <a:spLocks noChangeArrowheads="1"/>
          </p:cNvSpPr>
          <p:nvPr/>
        </p:nvSpPr>
        <p:spPr bwMode="auto">
          <a:xfrm>
            <a:off x="2339752" y="188640"/>
            <a:ext cx="4896544" cy="461665"/>
          </a:xfrm>
          <a:prstGeom prst="rect">
            <a:avLst/>
          </a:prstGeom>
          <a:noFill/>
          <a:ln w="9525">
            <a:noFill/>
            <a:miter lim="800000"/>
            <a:headEnd/>
            <a:tailEnd/>
          </a:ln>
        </p:spPr>
        <p:txBody>
          <a:bodyPr wrap="square">
            <a:spAutoFit/>
          </a:bodyPr>
          <a:lstStyle/>
          <a:p>
            <a:pPr algn="ctr"/>
            <a:r>
              <a:rPr lang="fr-CA" sz="1600" b="1" dirty="0">
                <a:cs typeface="Aharoni" pitchFamily="2" charset="-79"/>
              </a:rPr>
              <a:t> </a:t>
            </a:r>
            <a:r>
              <a:rPr lang="fr-CA" sz="2400" b="1" dirty="0" smtClean="0">
                <a:solidFill>
                  <a:srgbClr val="0000CC"/>
                </a:solidFill>
                <a:latin typeface="+mj-lt"/>
              </a:rPr>
              <a:t>Représentativité de l’échantillon </a:t>
            </a:r>
            <a:endParaRPr lang="en-US" sz="2400" dirty="0">
              <a:solidFill>
                <a:srgbClr val="0000CC"/>
              </a:solidFill>
              <a:latin typeface="+mj-lt"/>
            </a:endParaRPr>
          </a:p>
        </p:txBody>
      </p:sp>
      <p:sp>
        <p:nvSpPr>
          <p:cNvPr id="19" name="ZoneTexte 18"/>
          <p:cNvSpPr txBox="1"/>
          <p:nvPr/>
        </p:nvSpPr>
        <p:spPr>
          <a:xfrm>
            <a:off x="1037318" y="980728"/>
            <a:ext cx="7927170" cy="369332"/>
          </a:xfrm>
          <a:prstGeom prst="rect">
            <a:avLst/>
          </a:prstGeom>
          <a:noFill/>
        </p:spPr>
        <p:txBody>
          <a:bodyPr wrap="none" rtlCol="0">
            <a:spAutoFit/>
          </a:bodyPr>
          <a:lstStyle/>
          <a:p>
            <a:r>
              <a:rPr lang="fr-CA" sz="1600" b="1" dirty="0" smtClean="0"/>
              <a:t>Faisant référence à l’Annexe 5.1 et le bulletin d’information statistique de 20</a:t>
            </a:r>
            <a:r>
              <a:rPr lang="fr-CA" dirty="0" smtClean="0"/>
              <a:t>12 </a:t>
            </a:r>
            <a:endParaRPr lang="fr-CA" dirty="0"/>
          </a:p>
        </p:txBody>
      </p:sp>
    </p:spTree>
  </p:cSld>
  <p:clrMapOvr>
    <a:masterClrMapping/>
  </p:clrMapOvr>
  <p:transition>
    <p:wipe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14375" y="476672"/>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88</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graphicFrame>
        <p:nvGraphicFramePr>
          <p:cNvPr id="815106" name="Object 2"/>
          <p:cNvGraphicFramePr>
            <a:graphicFrameLocks noChangeAspect="1"/>
          </p:cNvGraphicFramePr>
          <p:nvPr/>
        </p:nvGraphicFramePr>
        <p:xfrm>
          <a:off x="1808163" y="1201738"/>
          <a:ext cx="11715750" cy="5251598"/>
        </p:xfrm>
        <a:graphic>
          <a:graphicData uri="http://schemas.openxmlformats.org/presentationml/2006/ole">
            <p:oleObj spid="_x0000_s815106" name="Document" r:id="rId10" imgW="11819202" imgH="3871215" progId="Word.Document.12">
              <p:embed/>
            </p:oleObj>
          </a:graphicData>
        </a:graphic>
      </p:graphicFrame>
      <p:sp>
        <p:nvSpPr>
          <p:cNvPr id="20" name="ZoneTexte 18"/>
          <p:cNvSpPr txBox="1">
            <a:spLocks noChangeArrowheads="1"/>
          </p:cNvSpPr>
          <p:nvPr/>
        </p:nvSpPr>
        <p:spPr bwMode="auto">
          <a:xfrm>
            <a:off x="2339752" y="44624"/>
            <a:ext cx="4896544" cy="461665"/>
          </a:xfrm>
          <a:prstGeom prst="rect">
            <a:avLst/>
          </a:prstGeom>
          <a:noFill/>
          <a:ln w="9525">
            <a:noFill/>
            <a:miter lim="800000"/>
            <a:headEnd/>
            <a:tailEnd/>
          </a:ln>
        </p:spPr>
        <p:txBody>
          <a:bodyPr wrap="square">
            <a:spAutoFit/>
          </a:bodyPr>
          <a:lstStyle/>
          <a:p>
            <a:pPr algn="ctr"/>
            <a:r>
              <a:rPr lang="fr-CA" sz="1600" b="1" dirty="0">
                <a:cs typeface="Aharoni" pitchFamily="2" charset="-79"/>
              </a:rPr>
              <a:t> </a:t>
            </a:r>
            <a:r>
              <a:rPr lang="fr-CA" sz="2400" b="1" dirty="0" smtClean="0">
                <a:solidFill>
                  <a:srgbClr val="0000CC"/>
                </a:solidFill>
                <a:latin typeface="+mj-lt"/>
              </a:rPr>
              <a:t>Représentativité de l’échantillon </a:t>
            </a:r>
            <a:endParaRPr lang="en-US" sz="2400" dirty="0">
              <a:solidFill>
                <a:srgbClr val="0000CC"/>
              </a:solidFill>
              <a:latin typeface="+mj-lt"/>
            </a:endParaRPr>
          </a:p>
        </p:txBody>
      </p:sp>
      <p:sp>
        <p:nvSpPr>
          <p:cNvPr id="19" name="ZoneTexte 18"/>
          <p:cNvSpPr txBox="1"/>
          <p:nvPr/>
        </p:nvSpPr>
        <p:spPr>
          <a:xfrm>
            <a:off x="1037318" y="692696"/>
            <a:ext cx="7891904" cy="338554"/>
          </a:xfrm>
          <a:prstGeom prst="rect">
            <a:avLst/>
          </a:prstGeom>
          <a:noFill/>
        </p:spPr>
        <p:txBody>
          <a:bodyPr wrap="none" rtlCol="0">
            <a:spAutoFit/>
          </a:bodyPr>
          <a:lstStyle/>
          <a:p>
            <a:r>
              <a:rPr lang="fr-CA" sz="1600" b="1" dirty="0" smtClean="0"/>
              <a:t>Faisant référence à l’Annexe 5.1 et le bulletin d’information statistique de 2012 </a:t>
            </a:r>
            <a:endParaRPr lang="fr-CA" sz="1600" b="1" dirty="0"/>
          </a:p>
        </p:txBody>
      </p:sp>
    </p:spTree>
  </p:cSld>
  <p:clrMapOvr>
    <a:masterClrMapping/>
  </p:clrMapOvr>
  <p:transition>
    <p:wipe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14375" y="548680"/>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89</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4343" name="ZoneTexte 18"/>
          <p:cNvSpPr txBox="1">
            <a:spLocks noChangeArrowheads="1"/>
          </p:cNvSpPr>
          <p:nvPr/>
        </p:nvSpPr>
        <p:spPr bwMode="auto">
          <a:xfrm>
            <a:off x="2339752" y="44624"/>
            <a:ext cx="4896544" cy="461665"/>
          </a:xfrm>
          <a:prstGeom prst="rect">
            <a:avLst/>
          </a:prstGeom>
          <a:noFill/>
          <a:ln w="9525">
            <a:noFill/>
            <a:miter lim="800000"/>
            <a:headEnd/>
            <a:tailEnd/>
          </a:ln>
        </p:spPr>
        <p:txBody>
          <a:bodyPr wrap="square">
            <a:spAutoFit/>
          </a:bodyPr>
          <a:lstStyle/>
          <a:p>
            <a:pPr algn="ctr"/>
            <a:r>
              <a:rPr lang="fr-CA" sz="1600" b="1" dirty="0">
                <a:cs typeface="Aharoni" pitchFamily="2" charset="-79"/>
              </a:rPr>
              <a:t> </a:t>
            </a:r>
            <a:r>
              <a:rPr lang="fr-CA" sz="2400" b="1" dirty="0" smtClean="0">
                <a:solidFill>
                  <a:srgbClr val="0000CC"/>
                </a:solidFill>
                <a:latin typeface="+mj-lt"/>
              </a:rPr>
              <a:t>Représentativité de l’échantillon </a:t>
            </a:r>
            <a:endParaRPr lang="en-US" sz="2400" dirty="0">
              <a:solidFill>
                <a:srgbClr val="0000CC"/>
              </a:solidFill>
              <a:latin typeface="+mj-lt"/>
            </a:endParaRPr>
          </a:p>
        </p:txBody>
      </p:sp>
      <p:graphicFrame>
        <p:nvGraphicFramePr>
          <p:cNvPr id="816130" name="Object 2"/>
          <p:cNvGraphicFramePr>
            <a:graphicFrameLocks noChangeAspect="1"/>
          </p:cNvGraphicFramePr>
          <p:nvPr/>
        </p:nvGraphicFramePr>
        <p:xfrm>
          <a:off x="1740024" y="1196753"/>
          <a:ext cx="11472936" cy="5661248"/>
        </p:xfrm>
        <a:graphic>
          <a:graphicData uri="http://schemas.openxmlformats.org/presentationml/2006/ole">
            <p:oleObj spid="_x0000_s816130" name="Document" r:id="rId10" imgW="11812662" imgH="2739189" progId="Word.Document.12">
              <p:embed/>
            </p:oleObj>
          </a:graphicData>
        </a:graphic>
      </p:graphicFrame>
      <p:sp>
        <p:nvSpPr>
          <p:cNvPr id="19" name="ZoneTexte 18"/>
          <p:cNvSpPr txBox="1"/>
          <p:nvPr/>
        </p:nvSpPr>
        <p:spPr>
          <a:xfrm>
            <a:off x="1037318" y="714182"/>
            <a:ext cx="7891904" cy="338554"/>
          </a:xfrm>
          <a:prstGeom prst="rect">
            <a:avLst/>
          </a:prstGeom>
          <a:noFill/>
        </p:spPr>
        <p:txBody>
          <a:bodyPr wrap="none" rtlCol="0">
            <a:spAutoFit/>
          </a:bodyPr>
          <a:lstStyle/>
          <a:p>
            <a:r>
              <a:rPr lang="fr-CA" sz="1600" b="1" dirty="0" smtClean="0"/>
              <a:t>Faisant référence à l’Annexe 5.1 et le bulletin d’information statistique de 2012 </a:t>
            </a:r>
            <a:endParaRPr lang="fr-CA" sz="1600" b="1"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428625" y="714356"/>
            <a:ext cx="8143875"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4D560C5A-F072-40D8-AEF6-337ABB0AB067}" type="slidenum">
              <a:rPr lang="fr-CA" smtClean="0">
                <a:latin typeface="Arial" charset="0"/>
              </a:rPr>
              <a:pPr>
                <a:defRPr/>
              </a:pPr>
              <a:t>9</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742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1742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741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1742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1742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742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7414" name="ZoneTexte 17"/>
          <p:cNvSpPr txBox="1">
            <a:spLocks noChangeArrowheads="1"/>
          </p:cNvSpPr>
          <p:nvPr/>
        </p:nvSpPr>
        <p:spPr bwMode="auto">
          <a:xfrm>
            <a:off x="3571875" y="1857375"/>
            <a:ext cx="184150" cy="369888"/>
          </a:xfrm>
          <a:prstGeom prst="rect">
            <a:avLst/>
          </a:prstGeom>
          <a:noFill/>
          <a:ln w="9525">
            <a:noFill/>
            <a:miter lim="800000"/>
            <a:headEnd/>
            <a:tailEnd/>
          </a:ln>
        </p:spPr>
        <p:txBody>
          <a:bodyPr wrap="none">
            <a:spAutoFit/>
          </a:bodyPr>
          <a:lstStyle/>
          <a:p>
            <a:endParaRPr lang="fr-FR"/>
          </a:p>
        </p:txBody>
      </p:sp>
      <p:sp>
        <p:nvSpPr>
          <p:cNvPr id="17416" name="ZoneTexte 19"/>
          <p:cNvSpPr txBox="1">
            <a:spLocks noChangeArrowheads="1"/>
          </p:cNvSpPr>
          <p:nvPr/>
        </p:nvSpPr>
        <p:spPr bwMode="auto">
          <a:xfrm>
            <a:off x="0" y="116632"/>
            <a:ext cx="9001156" cy="800219"/>
          </a:xfrm>
          <a:prstGeom prst="rect">
            <a:avLst/>
          </a:prstGeom>
          <a:noFill/>
          <a:ln w="9525">
            <a:noFill/>
            <a:miter lim="800000"/>
            <a:headEnd/>
            <a:tailEnd/>
          </a:ln>
        </p:spPr>
        <p:txBody>
          <a:bodyPr wrap="square">
            <a:spAutoFit/>
          </a:bodyPr>
          <a:lstStyle/>
          <a:p>
            <a:pPr algn="ctr"/>
            <a:r>
              <a:rPr lang="fr-CA" b="1" dirty="0">
                <a:cs typeface="Aharoni" pitchFamily="2" charset="-79"/>
              </a:rPr>
              <a:t>    </a:t>
            </a:r>
            <a:r>
              <a:rPr lang="fr-CA" sz="2800" b="1" i="1" dirty="0" smtClean="0">
                <a:solidFill>
                  <a:srgbClr val="0308E7"/>
                </a:solidFill>
                <a:latin typeface="Franklin Gothic Demi" pitchFamily="34" charset="0"/>
              </a:rPr>
              <a:t>Programmes  de mise à niveau des </a:t>
            </a:r>
            <a:r>
              <a:rPr lang="fr-CA" sz="2800" b="1" i="1" dirty="0">
                <a:solidFill>
                  <a:srgbClr val="0308E7"/>
                </a:solidFill>
                <a:latin typeface="Franklin Gothic Demi" pitchFamily="34" charset="0"/>
              </a:rPr>
              <a:t>PME en Algérie     </a:t>
            </a:r>
            <a:endParaRPr lang="en-US" sz="2800" b="1" i="1" dirty="0">
              <a:solidFill>
                <a:srgbClr val="0308E7"/>
              </a:solidFill>
              <a:latin typeface="Franklin Gothic Demi" pitchFamily="34" charset="0"/>
            </a:endParaRPr>
          </a:p>
          <a:p>
            <a:endParaRPr lang="en-US" dirty="0"/>
          </a:p>
        </p:txBody>
      </p:sp>
      <p:sp>
        <p:nvSpPr>
          <p:cNvPr id="20" name="ZoneTexte 19"/>
          <p:cNvSpPr txBox="1"/>
          <p:nvPr/>
        </p:nvSpPr>
        <p:spPr>
          <a:xfrm>
            <a:off x="714380" y="928670"/>
            <a:ext cx="8034084" cy="5386090"/>
          </a:xfrm>
          <a:prstGeom prst="rect">
            <a:avLst/>
          </a:prstGeom>
          <a:noFill/>
        </p:spPr>
        <p:txBody>
          <a:bodyPr wrap="square" rtlCol="0">
            <a:spAutoFit/>
          </a:bodyPr>
          <a:lstStyle/>
          <a:p>
            <a:pPr algn="ctr"/>
            <a:r>
              <a:rPr lang="fr-FR" b="1" dirty="0" smtClean="0">
                <a:solidFill>
                  <a:srgbClr val="FF0000"/>
                </a:solidFill>
                <a:latin typeface="Cambria" pitchFamily="18" charset="0"/>
              </a:rPr>
              <a:t>Programmes de mise à niveau et organismes participants </a:t>
            </a:r>
          </a:p>
          <a:p>
            <a:pPr algn="just"/>
            <a:r>
              <a:rPr lang="fr-FR" b="1" dirty="0" smtClean="0">
                <a:solidFill>
                  <a:srgbClr val="FF0000"/>
                </a:solidFill>
                <a:latin typeface="Cambria" pitchFamily="18" charset="0"/>
              </a:rPr>
              <a:t> </a:t>
            </a:r>
          </a:p>
          <a:p>
            <a:pPr algn="just">
              <a:buFont typeface="Wingdings" pitchFamily="2" charset="2"/>
              <a:buChar char="v"/>
            </a:pPr>
            <a:r>
              <a:rPr lang="fr-FR" sz="1600" b="1" dirty="0" smtClean="0">
                <a:solidFill>
                  <a:srgbClr val="FF0000"/>
                </a:solidFill>
                <a:latin typeface="Cambria" pitchFamily="18" charset="0"/>
              </a:rPr>
              <a:t> </a:t>
            </a:r>
            <a:r>
              <a:rPr lang="fr-FR" sz="1600" b="1" dirty="0" smtClean="0">
                <a:solidFill>
                  <a:srgbClr val="0000FF"/>
                </a:solidFill>
                <a:latin typeface="Cambria" pitchFamily="18" charset="0"/>
              </a:rPr>
              <a:t>Premier programme : 1999-2004</a:t>
            </a:r>
          </a:p>
          <a:p>
            <a:pPr marL="627063" indent="-354013" algn="just">
              <a:buClr>
                <a:srgbClr val="FF9900"/>
              </a:buClr>
              <a:buFont typeface="Wingdings" pitchFamily="2" charset="2"/>
              <a:buChar char="§"/>
            </a:pPr>
            <a:endParaRPr lang="fr-FR" sz="1600" dirty="0" smtClean="0">
              <a:latin typeface="Cambria" pitchFamily="18" charset="0"/>
            </a:endParaRPr>
          </a:p>
          <a:p>
            <a:pPr marL="627063" indent="-354013" algn="just">
              <a:buClr>
                <a:srgbClr val="FF9900"/>
              </a:buClr>
              <a:buFont typeface="Wingdings" pitchFamily="2" charset="2"/>
              <a:buChar char="§"/>
            </a:pPr>
            <a:r>
              <a:rPr lang="fr-FR" sz="1500" b="1" dirty="0" smtClean="0">
                <a:latin typeface="Cambria" pitchFamily="18" charset="0"/>
              </a:rPr>
              <a:t>Ex-Ministère de l’Industrie et de la Restructuration « MIR », Algérie </a:t>
            </a:r>
            <a:endParaRPr lang="en-US" sz="1500" b="1" dirty="0" smtClean="0">
              <a:latin typeface="Cambria" pitchFamily="18" charset="0"/>
            </a:endParaRPr>
          </a:p>
          <a:p>
            <a:pPr marL="627063" indent="-354013" algn="just">
              <a:buClr>
                <a:srgbClr val="FF9900"/>
              </a:buClr>
              <a:buFont typeface="Wingdings" pitchFamily="2" charset="2"/>
              <a:buChar char="§"/>
            </a:pPr>
            <a:r>
              <a:rPr lang="fr-FR" sz="1500" b="1" dirty="0" smtClean="0">
                <a:latin typeface="Cambria" pitchFamily="18" charset="0"/>
              </a:rPr>
              <a:t>325 PMI mises à niveau avec l’assistance de l’ONUDI</a:t>
            </a:r>
            <a:endParaRPr lang="en-US" sz="1500" b="1" dirty="0" smtClean="0">
              <a:latin typeface="Cambria" pitchFamily="18" charset="0"/>
            </a:endParaRPr>
          </a:p>
          <a:p>
            <a:pPr algn="just"/>
            <a:r>
              <a:rPr lang="fr-FR" sz="1600" b="1" dirty="0" smtClean="0">
                <a:latin typeface="Cambria" pitchFamily="18" charset="0"/>
              </a:rPr>
              <a:t> </a:t>
            </a:r>
            <a:endParaRPr lang="en-US" sz="1600" dirty="0" smtClean="0">
              <a:latin typeface="Cambria" pitchFamily="18" charset="0"/>
            </a:endParaRPr>
          </a:p>
          <a:p>
            <a:pPr algn="just">
              <a:buFont typeface="Wingdings" pitchFamily="2" charset="2"/>
              <a:buChar char="v"/>
            </a:pPr>
            <a:r>
              <a:rPr lang="fr-FR" sz="1600" b="1" dirty="0" smtClean="0">
                <a:solidFill>
                  <a:srgbClr val="FF0000"/>
                </a:solidFill>
                <a:latin typeface="Cambria" pitchFamily="18" charset="0"/>
              </a:rPr>
              <a:t> </a:t>
            </a:r>
            <a:r>
              <a:rPr lang="fr-FR" sz="1600" b="1" dirty="0" smtClean="0">
                <a:solidFill>
                  <a:srgbClr val="0000FF"/>
                </a:solidFill>
                <a:latin typeface="Cambria" pitchFamily="18" charset="0"/>
              </a:rPr>
              <a:t>Deuxième programme : 2005-2007 et 2008- …..</a:t>
            </a:r>
          </a:p>
          <a:p>
            <a:pPr algn="just"/>
            <a:endParaRPr lang="fr-FR" sz="1600" dirty="0" smtClean="0">
              <a:latin typeface="Cambria" pitchFamily="18" charset="0"/>
            </a:endParaRPr>
          </a:p>
          <a:p>
            <a:pPr marL="627063" indent="-354013" algn="just">
              <a:buClr>
                <a:srgbClr val="FF9900"/>
              </a:buClr>
              <a:buFont typeface="Wingdings" pitchFamily="2" charset="2"/>
              <a:buChar char="§"/>
            </a:pPr>
            <a:r>
              <a:rPr lang="fr-FR" sz="1500" b="1" dirty="0" smtClean="0">
                <a:latin typeface="Cambria" pitchFamily="18" charset="0"/>
              </a:rPr>
              <a:t>Commission européenne pour le développement de la PME« EDPME »</a:t>
            </a:r>
            <a:endParaRPr lang="en-US" sz="1500" b="1" dirty="0" smtClean="0">
              <a:latin typeface="Cambria" pitchFamily="18" charset="0"/>
            </a:endParaRPr>
          </a:p>
          <a:p>
            <a:pPr marL="627063" indent="-354013" algn="just">
              <a:buClr>
                <a:srgbClr val="FF9900"/>
              </a:buClr>
              <a:buFont typeface="Wingdings" pitchFamily="2" charset="2"/>
              <a:buChar char="§"/>
            </a:pPr>
            <a:r>
              <a:rPr lang="fr-FR" sz="1500" b="1" dirty="0" smtClean="0">
                <a:latin typeface="Cambria" pitchFamily="18" charset="0"/>
              </a:rPr>
              <a:t>Programme de mise à niveau MEDA1 de 445 PME, clôturé en décembre 2007 </a:t>
            </a:r>
            <a:endParaRPr lang="en-US" sz="1500" b="1" dirty="0" smtClean="0">
              <a:latin typeface="Cambria" pitchFamily="18" charset="0"/>
            </a:endParaRPr>
          </a:p>
          <a:p>
            <a:pPr marL="627063" indent="-354013" algn="just">
              <a:buClr>
                <a:srgbClr val="FF9900"/>
              </a:buClr>
              <a:buFont typeface="Wingdings" pitchFamily="2" charset="2"/>
              <a:buChar char="§"/>
            </a:pPr>
            <a:r>
              <a:rPr lang="fr-FR" sz="1500" b="1" dirty="0" smtClean="0">
                <a:latin typeface="Cambria" pitchFamily="18" charset="0"/>
              </a:rPr>
              <a:t>Programme de mise à niveau MEDA2 ciblant quelques 580 PME en cours, débuté en mai 2008 </a:t>
            </a:r>
            <a:endParaRPr lang="en-US" sz="1500" b="1" dirty="0" smtClean="0">
              <a:latin typeface="Cambria" pitchFamily="18" charset="0"/>
            </a:endParaRPr>
          </a:p>
          <a:p>
            <a:pPr algn="just">
              <a:buFont typeface="Wingdings" pitchFamily="2" charset="2"/>
              <a:buChar char="v"/>
            </a:pPr>
            <a:endParaRPr lang="fr-FR" sz="1600" b="1" dirty="0" smtClean="0">
              <a:solidFill>
                <a:srgbClr val="FF0000"/>
              </a:solidFill>
              <a:latin typeface="Cambria" pitchFamily="18" charset="0"/>
            </a:endParaRPr>
          </a:p>
          <a:p>
            <a:pPr algn="just">
              <a:buFont typeface="Wingdings" pitchFamily="2" charset="2"/>
              <a:buChar char="v"/>
            </a:pPr>
            <a:r>
              <a:rPr lang="fr-FR" sz="1600" b="1" dirty="0" smtClean="0">
                <a:solidFill>
                  <a:srgbClr val="FF0000"/>
                </a:solidFill>
                <a:latin typeface="Cambria" pitchFamily="18" charset="0"/>
              </a:rPr>
              <a:t> </a:t>
            </a:r>
            <a:r>
              <a:rPr lang="fr-FR" sz="1600" b="1" dirty="0" smtClean="0">
                <a:solidFill>
                  <a:srgbClr val="0000FF"/>
                </a:solidFill>
                <a:latin typeface="Cambria" pitchFamily="18" charset="0"/>
              </a:rPr>
              <a:t>Troisième programme : 2010-………</a:t>
            </a:r>
          </a:p>
          <a:p>
            <a:pPr algn="just"/>
            <a:endParaRPr lang="fr-FR" sz="1600" b="1" dirty="0" smtClean="0">
              <a:latin typeface="Cambria" pitchFamily="18" charset="0"/>
            </a:endParaRPr>
          </a:p>
          <a:p>
            <a:pPr marL="627063" indent="-354013" algn="just">
              <a:buClr>
                <a:srgbClr val="FF9900"/>
              </a:buClr>
              <a:buFont typeface="Wingdings" pitchFamily="2" charset="2"/>
              <a:buChar char="§"/>
            </a:pPr>
            <a:r>
              <a:rPr lang="fr-FR" sz="1500" b="1" dirty="0" smtClean="0">
                <a:latin typeface="Cambria" pitchFamily="18" charset="0"/>
              </a:rPr>
              <a:t>Agence Nationale de Développement de la PME « ANDPME », Algérie  </a:t>
            </a:r>
          </a:p>
          <a:p>
            <a:pPr marL="627063" indent="-354013" algn="just">
              <a:buClr>
                <a:srgbClr val="FF9900"/>
              </a:buClr>
              <a:buFont typeface="Wingdings" pitchFamily="2" charset="2"/>
              <a:buChar char="§"/>
            </a:pPr>
            <a:r>
              <a:rPr lang="fr-FR" sz="1500" b="1" dirty="0" smtClean="0">
                <a:latin typeface="Cambria" pitchFamily="18" charset="0"/>
              </a:rPr>
              <a:t>Programme national de mise à niveau de 20 000 PME avec une enveloppe budgétaire de 5 milliards de $ US</a:t>
            </a:r>
            <a:endParaRPr lang="en-US" sz="1500" b="1" dirty="0" smtClean="0">
              <a:latin typeface="Cambria" pitchFamily="18" charset="0"/>
            </a:endParaRPr>
          </a:p>
          <a:p>
            <a:pPr marL="627063" indent="-354013" algn="just">
              <a:buClr>
                <a:srgbClr val="FF9900"/>
              </a:buClr>
              <a:buFont typeface="Wingdings" pitchFamily="2" charset="2"/>
              <a:buChar char="§"/>
            </a:pPr>
            <a:r>
              <a:rPr lang="fr-FR" sz="1500" b="1" dirty="0" smtClean="0">
                <a:latin typeface="Cambria" pitchFamily="18" charset="0"/>
              </a:rPr>
              <a:t>À date, 1 400 PME mises à niveau et des milliers sont en cours de réalisation 	</a:t>
            </a:r>
            <a:endParaRPr lang="en-US" sz="1500" b="1" dirty="0" smtClean="0">
              <a:latin typeface="Cambria" pitchFamily="18" charset="0"/>
            </a:endParaRPr>
          </a:p>
          <a:p>
            <a:endParaRPr lang="en-US" dirty="0"/>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683568"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90</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8"/>
          <p:cNvSpPr txBox="1">
            <a:spLocks noChangeArrowheads="1"/>
          </p:cNvSpPr>
          <p:nvPr/>
        </p:nvSpPr>
        <p:spPr bwMode="auto">
          <a:xfrm>
            <a:off x="1331640" y="188640"/>
            <a:ext cx="6879108" cy="338554"/>
          </a:xfrm>
          <a:prstGeom prst="rect">
            <a:avLst/>
          </a:prstGeom>
          <a:noFill/>
          <a:ln w="9525">
            <a:noFill/>
            <a:miter lim="800000"/>
            <a:headEnd/>
            <a:tailEnd/>
          </a:ln>
        </p:spPr>
        <p:txBody>
          <a:bodyPr wrap="square">
            <a:spAutoFit/>
          </a:bodyPr>
          <a:lstStyle/>
          <a:p>
            <a:r>
              <a:rPr lang="fr-CA" sz="1600" b="1" dirty="0">
                <a:cs typeface="Aharoni" pitchFamily="2" charset="-79"/>
              </a:rPr>
              <a:t> </a:t>
            </a:r>
            <a:r>
              <a:rPr lang="fr-CA" sz="1600" b="1" dirty="0" smtClean="0">
                <a:solidFill>
                  <a:srgbClr val="0000CC"/>
                </a:solidFill>
                <a:latin typeface="+mj-lt"/>
              </a:rPr>
              <a:t>ÉCHELLES DE MESURE EMPLOYÉES DANS LA RÉDACTION DU QUESTIONNAIRE</a:t>
            </a:r>
            <a:endParaRPr lang="en-US" dirty="0">
              <a:solidFill>
                <a:srgbClr val="0000CC"/>
              </a:solidFill>
              <a:latin typeface="+mj-lt"/>
            </a:endParaRPr>
          </a:p>
        </p:txBody>
      </p:sp>
      <p:graphicFrame>
        <p:nvGraphicFramePr>
          <p:cNvPr id="785410" name="Object 2"/>
          <p:cNvGraphicFramePr>
            <a:graphicFrameLocks noChangeAspect="1"/>
          </p:cNvGraphicFramePr>
          <p:nvPr/>
        </p:nvGraphicFramePr>
        <p:xfrm>
          <a:off x="542925" y="1265238"/>
          <a:ext cx="8270875" cy="1998662"/>
        </p:xfrm>
        <a:graphic>
          <a:graphicData uri="http://schemas.openxmlformats.org/presentationml/2006/ole">
            <p:oleObj spid="_x0000_s817154" name="Document" r:id="rId10" imgW="5194144" imgH="1255568" progId="Word.Document.12">
              <p:embed/>
            </p:oleObj>
          </a:graphicData>
        </a:graphic>
      </p:graphicFrame>
      <p:graphicFrame>
        <p:nvGraphicFramePr>
          <p:cNvPr id="785411" name="Object 3"/>
          <p:cNvGraphicFramePr>
            <a:graphicFrameLocks noChangeAspect="1"/>
          </p:cNvGraphicFramePr>
          <p:nvPr/>
        </p:nvGraphicFramePr>
        <p:xfrm>
          <a:off x="681038" y="3211513"/>
          <a:ext cx="7867650" cy="2093912"/>
        </p:xfrm>
        <a:graphic>
          <a:graphicData uri="http://schemas.openxmlformats.org/presentationml/2006/ole">
            <p:oleObj spid="_x0000_s817155" name="Document" r:id="rId11" imgW="5194144" imgH="1387468" progId="Word.Document.12">
              <p:embed/>
            </p:oleObj>
          </a:graphicData>
        </a:graphic>
      </p:graphicFrame>
    </p:spTree>
  </p:cSld>
  <p:clrMapOvr>
    <a:masterClrMapping/>
  </p:clrMapOvr>
  <p:transition>
    <p:wipe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55576" y="620688"/>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91</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8"/>
          <p:cNvSpPr txBox="1">
            <a:spLocks noChangeArrowheads="1"/>
          </p:cNvSpPr>
          <p:nvPr/>
        </p:nvSpPr>
        <p:spPr bwMode="auto">
          <a:xfrm>
            <a:off x="1331640" y="188640"/>
            <a:ext cx="6879108" cy="338554"/>
          </a:xfrm>
          <a:prstGeom prst="rect">
            <a:avLst/>
          </a:prstGeom>
          <a:noFill/>
          <a:ln w="9525">
            <a:noFill/>
            <a:miter lim="800000"/>
            <a:headEnd/>
            <a:tailEnd/>
          </a:ln>
        </p:spPr>
        <p:txBody>
          <a:bodyPr wrap="square">
            <a:spAutoFit/>
          </a:bodyPr>
          <a:lstStyle/>
          <a:p>
            <a:r>
              <a:rPr lang="fr-CA" sz="1600" b="1" dirty="0">
                <a:cs typeface="Aharoni" pitchFamily="2" charset="-79"/>
              </a:rPr>
              <a:t> </a:t>
            </a:r>
            <a:r>
              <a:rPr lang="fr-CA" sz="1600" b="1" dirty="0" smtClean="0">
                <a:solidFill>
                  <a:srgbClr val="0000CC"/>
                </a:solidFill>
                <a:latin typeface="+mj-lt"/>
              </a:rPr>
              <a:t>ÉCHELLES DE MESURE EMPLOYÉES DANS LA RÉDACTION DU QUESTIONNAIRE</a:t>
            </a:r>
            <a:endParaRPr lang="en-US" dirty="0">
              <a:solidFill>
                <a:srgbClr val="0000CC"/>
              </a:solidFill>
              <a:latin typeface="+mj-lt"/>
            </a:endParaRPr>
          </a:p>
        </p:txBody>
      </p:sp>
      <p:graphicFrame>
        <p:nvGraphicFramePr>
          <p:cNvPr id="786434" name="Object 2"/>
          <p:cNvGraphicFramePr>
            <a:graphicFrameLocks noChangeAspect="1"/>
          </p:cNvGraphicFramePr>
          <p:nvPr/>
        </p:nvGraphicFramePr>
        <p:xfrm>
          <a:off x="1041400" y="903288"/>
          <a:ext cx="7400925" cy="6210300"/>
        </p:xfrm>
        <a:graphic>
          <a:graphicData uri="http://schemas.openxmlformats.org/presentationml/2006/ole">
            <p:oleObj spid="_x0000_s818178" name="Document" r:id="rId10" imgW="5194144" imgH="4357369" progId="Word.Document.12">
              <p:embed/>
            </p:oleObj>
          </a:graphicData>
        </a:graphic>
      </p:graphicFrame>
    </p:spTree>
  </p:cSld>
  <p:clrMapOvr>
    <a:masterClrMapping/>
  </p:clrMapOvr>
  <p:transition>
    <p:wipe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14375"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92</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4343" name="ZoneTexte 18"/>
          <p:cNvSpPr txBox="1">
            <a:spLocks noChangeArrowheads="1"/>
          </p:cNvSpPr>
          <p:nvPr/>
        </p:nvSpPr>
        <p:spPr bwMode="auto">
          <a:xfrm>
            <a:off x="1331640" y="188640"/>
            <a:ext cx="6879108" cy="338554"/>
          </a:xfrm>
          <a:prstGeom prst="rect">
            <a:avLst/>
          </a:prstGeom>
          <a:noFill/>
          <a:ln w="9525">
            <a:noFill/>
            <a:miter lim="800000"/>
            <a:headEnd/>
            <a:tailEnd/>
          </a:ln>
        </p:spPr>
        <p:txBody>
          <a:bodyPr wrap="square">
            <a:spAutoFit/>
          </a:bodyPr>
          <a:lstStyle/>
          <a:p>
            <a:r>
              <a:rPr lang="fr-CA" sz="1600" b="1" dirty="0">
                <a:cs typeface="Aharoni" pitchFamily="2" charset="-79"/>
              </a:rPr>
              <a:t> </a:t>
            </a:r>
            <a:r>
              <a:rPr lang="fr-CA" sz="1600" b="1" dirty="0" smtClean="0">
                <a:solidFill>
                  <a:srgbClr val="0000CC"/>
                </a:solidFill>
                <a:latin typeface="+mj-lt"/>
              </a:rPr>
              <a:t>ÉCHELLES DE MESURE EMPLOYÉES DANS LA RÉDACTION DU QUESTIONNAIRE</a:t>
            </a:r>
            <a:endParaRPr lang="en-US" dirty="0">
              <a:solidFill>
                <a:srgbClr val="0000CC"/>
              </a:solidFill>
              <a:latin typeface="+mj-lt"/>
            </a:endParaRPr>
          </a:p>
        </p:txBody>
      </p:sp>
      <p:graphicFrame>
        <p:nvGraphicFramePr>
          <p:cNvPr id="787458" name="Object 2"/>
          <p:cNvGraphicFramePr>
            <a:graphicFrameLocks noChangeAspect="1"/>
          </p:cNvGraphicFramePr>
          <p:nvPr/>
        </p:nvGraphicFramePr>
        <p:xfrm>
          <a:off x="827584" y="1412776"/>
          <a:ext cx="7128792" cy="3384376"/>
        </p:xfrm>
        <a:graphic>
          <a:graphicData uri="http://schemas.openxmlformats.org/presentationml/2006/ole">
            <p:oleObj spid="_x0000_s819202" name="Document" r:id="rId10" imgW="5181540" imgH="1925801" progId="Word.Document.12">
              <p:embed/>
            </p:oleObj>
          </a:graphicData>
        </a:graphic>
      </p:graphicFrame>
    </p:spTree>
  </p:cSld>
  <p:clrMapOvr>
    <a:masterClrMapping/>
  </p:clrMapOvr>
  <p:transition>
    <p:wipe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14375"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93</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4343" name="ZoneTexte 18"/>
          <p:cNvSpPr txBox="1">
            <a:spLocks noChangeArrowheads="1"/>
          </p:cNvSpPr>
          <p:nvPr/>
        </p:nvSpPr>
        <p:spPr bwMode="auto">
          <a:xfrm>
            <a:off x="1331640" y="188640"/>
            <a:ext cx="6879108" cy="338554"/>
          </a:xfrm>
          <a:prstGeom prst="rect">
            <a:avLst/>
          </a:prstGeom>
          <a:noFill/>
          <a:ln w="9525">
            <a:noFill/>
            <a:miter lim="800000"/>
            <a:headEnd/>
            <a:tailEnd/>
          </a:ln>
        </p:spPr>
        <p:txBody>
          <a:bodyPr wrap="square">
            <a:spAutoFit/>
          </a:bodyPr>
          <a:lstStyle/>
          <a:p>
            <a:r>
              <a:rPr lang="fr-CA" sz="1600" b="1" dirty="0">
                <a:cs typeface="Aharoni" pitchFamily="2" charset="-79"/>
              </a:rPr>
              <a:t> </a:t>
            </a:r>
            <a:r>
              <a:rPr lang="fr-CA" sz="1600" b="1" dirty="0" smtClean="0">
                <a:solidFill>
                  <a:srgbClr val="0000CC"/>
                </a:solidFill>
                <a:latin typeface="+mj-lt"/>
              </a:rPr>
              <a:t>ÉCHELLES DE MESURE EMPLOYÉES DANS LA RÉDACTION DU QUESTIONNAIRE</a:t>
            </a:r>
            <a:endParaRPr lang="en-US" dirty="0">
              <a:solidFill>
                <a:srgbClr val="0000CC"/>
              </a:solidFill>
              <a:latin typeface="+mj-lt"/>
            </a:endParaRPr>
          </a:p>
        </p:txBody>
      </p:sp>
      <p:graphicFrame>
        <p:nvGraphicFramePr>
          <p:cNvPr id="791553" name="Object 1"/>
          <p:cNvGraphicFramePr>
            <a:graphicFrameLocks noChangeAspect="1"/>
          </p:cNvGraphicFramePr>
          <p:nvPr/>
        </p:nvGraphicFramePr>
        <p:xfrm>
          <a:off x="755650" y="1201738"/>
          <a:ext cx="7229475" cy="4008437"/>
        </p:xfrm>
        <a:graphic>
          <a:graphicData uri="http://schemas.openxmlformats.org/presentationml/2006/ole">
            <p:oleObj spid="_x0000_s820226" name="Document" r:id="rId10" imgW="5194144" imgH="2876563" progId="Word.Document.12">
              <p:embed/>
            </p:oleObj>
          </a:graphicData>
        </a:graphic>
      </p:graphicFrame>
    </p:spTree>
  </p:cSld>
  <p:clrMapOvr>
    <a:masterClrMapping/>
  </p:clrMapOvr>
  <p:transition>
    <p:wipe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2"/>
          <p:cNvSpPr txBox="1">
            <a:spLocks noChangeArrowheads="1"/>
          </p:cNvSpPr>
          <p:nvPr/>
        </p:nvSpPr>
        <p:spPr bwMode="auto">
          <a:xfrm>
            <a:off x="3347864" y="3861048"/>
            <a:ext cx="6265862" cy="369888"/>
          </a:xfrm>
          <a:prstGeom prst="rect">
            <a:avLst/>
          </a:prstGeom>
          <a:noFill/>
          <a:ln w="9525">
            <a:noFill/>
            <a:miter lim="800000"/>
            <a:headEnd/>
            <a:tailEnd/>
          </a:ln>
        </p:spPr>
        <p:txBody>
          <a:bodyPr>
            <a:spAutoFit/>
          </a:bodyPr>
          <a:lstStyle/>
          <a:p>
            <a:endParaRPr lang="fr-FR"/>
          </a:p>
        </p:txBody>
      </p:sp>
      <p:grpSp>
        <p:nvGrpSpPr>
          <p:cNvPr id="5" name="Group 7"/>
          <p:cNvGrpSpPr>
            <a:grpSpLocks/>
          </p:cNvGrpSpPr>
          <p:nvPr/>
        </p:nvGrpSpPr>
        <p:grpSpPr bwMode="auto">
          <a:xfrm>
            <a:off x="714375" y="692696"/>
            <a:ext cx="7429500" cy="2376487"/>
            <a:chOff x="793" y="1298"/>
            <a:chExt cx="3538" cy="1497"/>
          </a:xfrm>
        </p:grpSpPr>
        <p:sp>
          <p:nvSpPr>
            <p:cNvPr id="2" name="Line 8"/>
            <p:cNvSpPr>
              <a:spLocks noChangeShapeType="1"/>
            </p:cNvSpPr>
            <p:nvPr/>
          </p:nvSpPr>
          <p:spPr bwMode="auto">
            <a:xfrm>
              <a:off x="928" y="1344"/>
              <a:ext cx="3403" cy="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3" name="Line 9"/>
            <p:cNvSpPr>
              <a:spLocks noChangeShapeType="1"/>
            </p:cNvSpPr>
            <p:nvPr/>
          </p:nvSpPr>
          <p:spPr bwMode="auto">
            <a:xfrm>
              <a:off x="839" y="1434"/>
              <a:ext cx="0" cy="1361"/>
            </a:xfrm>
            <a:prstGeom prst="lin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a:p>
          </p:txBody>
        </p:sp>
        <p:sp>
          <p:nvSpPr>
            <p:cNvPr id="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a:p>
          </p:txBody>
        </p:sp>
      </p:grpSp>
      <p:sp>
        <p:nvSpPr>
          <p:cNvPr id="25605" name="Espace réservé du numéro de diapositive 17"/>
          <p:cNvSpPr>
            <a:spLocks noGrp="1"/>
          </p:cNvSpPr>
          <p:nvPr>
            <p:ph type="sldNum" sz="quarter" idx="12"/>
          </p:nvPr>
        </p:nvSpPr>
        <p:spPr/>
        <p:txBody>
          <a:bodyPr/>
          <a:lstStyle/>
          <a:p>
            <a:pPr>
              <a:defRPr/>
            </a:pPr>
            <a:fld id="{6F317666-E79C-4353-AB4A-B4A91ACCF3FA}" type="slidenum">
              <a:rPr lang="fr-CA" smtClean="0">
                <a:latin typeface="Arial" charset="0"/>
              </a:rPr>
              <a:pPr>
                <a:defRPr/>
              </a:pPr>
              <a:t>94</a:t>
            </a:fld>
            <a:endParaRPr lang="fr-CA" smtClean="0">
              <a:latin typeface="Arial" charset="0"/>
            </a:endParaRPr>
          </a:p>
        </p:txBody>
      </p:sp>
      <p:grpSp>
        <p:nvGrpSpPr>
          <p:cNvPr id="6" name="Group 2"/>
          <p:cNvGrpSpPr>
            <a:grpSpLocks/>
          </p:cNvGrpSpPr>
          <p:nvPr/>
        </p:nvGrpSpPr>
        <p:grpSpPr bwMode="auto">
          <a:xfrm>
            <a:off x="-142875" y="5643563"/>
            <a:ext cx="928688" cy="1214437"/>
            <a:chOff x="4422" y="2840"/>
            <a:chExt cx="1316" cy="1480"/>
          </a:xfrm>
        </p:grpSpPr>
        <p:grpSp>
          <p:nvGrpSpPr>
            <p:cNvPr id="7" name="Group 3"/>
            <p:cNvGrpSpPr>
              <a:grpSpLocks/>
            </p:cNvGrpSpPr>
            <p:nvPr/>
          </p:nvGrpSpPr>
          <p:grpSpPr bwMode="auto">
            <a:xfrm>
              <a:off x="4422" y="2840"/>
              <a:ext cx="1217" cy="408"/>
              <a:chOff x="567" y="0"/>
              <a:chExt cx="1217" cy="408"/>
            </a:xfrm>
          </p:grpSpPr>
          <p:pic>
            <p:nvPicPr>
              <p:cNvPr id="14351"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14352"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8" name="Group 6"/>
            <p:cNvGrpSpPr>
              <a:grpSpLocks/>
            </p:cNvGrpSpPr>
            <p:nvPr/>
          </p:nvGrpSpPr>
          <p:grpSpPr bwMode="auto">
            <a:xfrm>
              <a:off x="4604" y="3158"/>
              <a:ext cx="1134" cy="1162"/>
              <a:chOff x="567" y="3158"/>
              <a:chExt cx="1134" cy="1162"/>
            </a:xfrm>
          </p:grpSpPr>
          <p:pic>
            <p:nvPicPr>
              <p:cNvPr id="14347"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14348"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14349"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14350"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14343" name="ZoneTexte 18"/>
          <p:cNvSpPr txBox="1">
            <a:spLocks noChangeArrowheads="1"/>
          </p:cNvSpPr>
          <p:nvPr/>
        </p:nvSpPr>
        <p:spPr bwMode="auto">
          <a:xfrm>
            <a:off x="2627784" y="188640"/>
            <a:ext cx="4032448" cy="338554"/>
          </a:xfrm>
          <a:prstGeom prst="rect">
            <a:avLst/>
          </a:prstGeom>
          <a:noFill/>
          <a:ln w="9525">
            <a:noFill/>
            <a:miter lim="800000"/>
            <a:headEnd/>
            <a:tailEnd/>
          </a:ln>
        </p:spPr>
        <p:txBody>
          <a:bodyPr wrap="square">
            <a:spAutoFit/>
          </a:bodyPr>
          <a:lstStyle/>
          <a:p>
            <a:r>
              <a:rPr lang="fr-CA" sz="1600" b="1" dirty="0" smtClean="0">
                <a:solidFill>
                  <a:srgbClr val="0000CC"/>
                </a:solidFill>
                <a:latin typeface="+mj-lt"/>
              </a:rPr>
              <a:t>Bien –fondé de la sommation des 7 items</a:t>
            </a:r>
            <a:endParaRPr lang="en-US" dirty="0">
              <a:solidFill>
                <a:srgbClr val="0000CC"/>
              </a:solidFill>
              <a:latin typeface="+mj-lt"/>
            </a:endParaRPr>
          </a:p>
        </p:txBody>
      </p:sp>
      <p:graphicFrame>
        <p:nvGraphicFramePr>
          <p:cNvPr id="856065" name="Object 1"/>
          <p:cNvGraphicFramePr>
            <a:graphicFrameLocks noChangeAspect="1"/>
          </p:cNvGraphicFramePr>
          <p:nvPr/>
        </p:nvGraphicFramePr>
        <p:xfrm>
          <a:off x="6804248" y="1556792"/>
          <a:ext cx="7632848" cy="2952328"/>
        </p:xfrm>
        <a:graphic>
          <a:graphicData uri="http://schemas.openxmlformats.org/presentationml/2006/ole">
            <p:oleObj spid="_x0000_s859138" name="Document" r:id="rId10" imgW="11812662" imgH="3261129" progId="Word.Document.12">
              <p:embed/>
            </p:oleObj>
          </a:graphicData>
        </a:graphic>
      </p:graphicFrame>
      <p:sp>
        <p:nvSpPr>
          <p:cNvPr id="19" name="ZoneTexte 18"/>
          <p:cNvSpPr txBox="1"/>
          <p:nvPr/>
        </p:nvSpPr>
        <p:spPr>
          <a:xfrm>
            <a:off x="2699792" y="2708920"/>
            <a:ext cx="184731" cy="369332"/>
          </a:xfrm>
          <a:prstGeom prst="rect">
            <a:avLst/>
          </a:prstGeom>
          <a:noFill/>
        </p:spPr>
        <p:txBody>
          <a:bodyPr wrap="none" rtlCol="0">
            <a:spAutoFit/>
          </a:bodyPr>
          <a:lstStyle/>
          <a:p>
            <a:endParaRPr lang="fr-CA" dirty="0"/>
          </a:p>
        </p:txBody>
      </p:sp>
      <p:graphicFrame>
        <p:nvGraphicFramePr>
          <p:cNvPr id="856066" name="Object 2"/>
          <p:cNvGraphicFramePr>
            <a:graphicFrameLocks noChangeAspect="1"/>
          </p:cNvGraphicFramePr>
          <p:nvPr/>
        </p:nvGraphicFramePr>
        <p:xfrm>
          <a:off x="1403648" y="980728"/>
          <a:ext cx="10441160" cy="4464496"/>
        </p:xfrm>
        <a:graphic>
          <a:graphicData uri="http://schemas.openxmlformats.org/presentationml/2006/ole">
            <p:oleObj spid="_x0000_s859139" name="Document" r:id="rId11" imgW="11812662" imgH="1213410" progId="Word.Document.12">
              <p:embed/>
            </p:oleObj>
          </a:graphicData>
        </a:graphic>
      </p:graphicFrame>
    </p:spTree>
  </p:cSld>
  <p:clrMapOvr>
    <a:masterClrMapping/>
  </p:clrMapOvr>
  <p:transition>
    <p:wipe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grpSp>
        <p:nvGrpSpPr>
          <p:cNvPr id="2" name="Group 7"/>
          <p:cNvGrpSpPr>
            <a:grpSpLocks/>
          </p:cNvGrpSpPr>
          <p:nvPr/>
        </p:nvGrpSpPr>
        <p:grpSpPr bwMode="auto">
          <a:xfrm>
            <a:off x="71438" y="692696"/>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95</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3" tooltip="ESG - École des sciences de la gestion"/>
              </p:cNvPr>
              <p:cNvPicPr>
                <a:picLocks noChangeAspect="1" noChangeArrowheads="1"/>
              </p:cNvPicPr>
              <p:nvPr/>
            </p:nvPicPr>
            <p:blipFill>
              <a:blip r:embed="rId4"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5" tooltip="UQAM - Université du Québec à Montréal"/>
              </p:cNvPr>
              <p:cNvPicPr>
                <a:picLocks noChangeAspect="1" noChangeArrowheads="1"/>
              </p:cNvPicPr>
              <p:nvPr/>
            </p:nvPicPr>
            <p:blipFill>
              <a:blip r:embed="rId6"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7"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8"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7655" name="ZoneTexte 20"/>
          <p:cNvSpPr txBox="1">
            <a:spLocks noChangeArrowheads="1"/>
          </p:cNvSpPr>
          <p:nvPr/>
        </p:nvSpPr>
        <p:spPr bwMode="auto">
          <a:xfrm>
            <a:off x="285750" y="-24"/>
            <a:ext cx="8929688" cy="1077218"/>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000" b="1" i="1" dirty="0" smtClean="0">
                <a:solidFill>
                  <a:srgbClr val="C00000"/>
                </a:solidFill>
                <a:latin typeface="Franklin Gothic Demi" pitchFamily="34" charset="0"/>
              </a:rPr>
              <a:t>H2</a:t>
            </a:r>
            <a:r>
              <a:rPr lang="fr-FR" sz="2000" b="1" i="1" dirty="0" smtClean="0">
                <a:solidFill>
                  <a:srgbClr val="0000FF"/>
                </a:solidFill>
                <a:latin typeface="Franklin Gothic Demi" pitchFamily="34" charset="0"/>
              </a:rPr>
              <a:t>) »</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Volet 2: Analyse discriminante </a:t>
            </a:r>
          </a:p>
          <a:p>
            <a:pPr algn="ctr"/>
            <a:endParaRPr lang="en-US" sz="2400" b="1" i="1" dirty="0">
              <a:solidFill>
                <a:srgbClr val="FF0000"/>
              </a:solidFill>
              <a:latin typeface="Franklin Gothic Demi" pitchFamily="34" charset="0"/>
            </a:endParaRPr>
          </a:p>
        </p:txBody>
      </p:sp>
      <p:sp>
        <p:nvSpPr>
          <p:cNvPr id="21" name="Espace réservé du contenu 2"/>
          <p:cNvSpPr>
            <a:spLocks noGrp="1"/>
          </p:cNvSpPr>
          <p:nvPr>
            <p:ph idx="1"/>
          </p:nvPr>
        </p:nvSpPr>
        <p:spPr>
          <a:xfrm>
            <a:off x="395536" y="908720"/>
            <a:ext cx="8640960" cy="3744416"/>
          </a:xfrm>
        </p:spPr>
        <p:txBody>
          <a:bodyPr/>
          <a:lstStyle/>
          <a:p>
            <a:pPr algn="just">
              <a:buClr>
                <a:srgbClr val="FF0000"/>
              </a:buClr>
              <a:buNone/>
            </a:pPr>
            <a:r>
              <a:rPr lang="fr-FR" sz="1600" b="1" dirty="0" smtClean="0">
                <a:solidFill>
                  <a:srgbClr val="0000FF"/>
                </a:solidFill>
                <a:latin typeface="Cambria" pitchFamily="18" charset="0"/>
              </a:rPr>
              <a:t> </a:t>
            </a:r>
            <a:r>
              <a:rPr lang="fr-FR" sz="1400" dirty="0" smtClean="0">
                <a:latin typeface="Calibri" pitchFamily="34" charset="0"/>
              </a:rPr>
              <a:t> </a:t>
            </a:r>
            <a:endParaRPr lang="en-US" sz="1400" b="1" dirty="0" smtClean="0">
              <a:latin typeface="Calibri" pitchFamily="34" charset="0"/>
            </a:endParaRPr>
          </a:p>
          <a:p>
            <a:pPr marL="712788" indent="-357188" algn="just">
              <a:buClr>
                <a:srgbClr val="FF0000"/>
              </a:buClr>
              <a:buFont typeface="Wingdings" pitchFamily="2" charset="2"/>
              <a:buChar char="v"/>
            </a:pPr>
            <a:r>
              <a:rPr lang="fr-FR" sz="1400" b="1" dirty="0" smtClean="0">
                <a:latin typeface="Calibri" pitchFamily="34" charset="0"/>
              </a:rPr>
              <a:t>Variable dépendante qualitative : Groupe 1 « G1 » et  groupe 2 « G2 »</a:t>
            </a:r>
          </a:p>
          <a:p>
            <a:pPr marL="712788" indent="-357188" algn="just">
              <a:buClr>
                <a:srgbClr val="FF0000"/>
              </a:buClr>
              <a:buFont typeface="Wingdings" pitchFamily="2" charset="2"/>
              <a:buChar char="v"/>
            </a:pPr>
            <a:r>
              <a:rPr lang="fr-FR" sz="1400" b="1" dirty="0" smtClean="0">
                <a:latin typeface="Calibri" pitchFamily="34" charset="0"/>
              </a:rPr>
              <a:t> Variables indépendantes continues (mesurant l’investissement en ressources matérielles et en ressources immatérielles) des deux groupes : </a:t>
            </a:r>
          </a:p>
          <a:p>
            <a:pPr marL="2066925" indent="-273050" algn="just">
              <a:buClr>
                <a:srgbClr val="FF0000"/>
              </a:buClr>
              <a:buFont typeface="Wingdings" pitchFamily="2" charset="2"/>
              <a:buChar char="ü"/>
            </a:pPr>
            <a:r>
              <a:rPr lang="fr-FR" sz="1400" dirty="0" smtClean="0">
                <a:latin typeface="Calibri" pitchFamily="34" charset="0"/>
              </a:rPr>
              <a:t>Groupe 1 </a:t>
            </a:r>
            <a:r>
              <a:rPr lang="fr-CA" sz="1400" dirty="0" smtClean="0">
                <a:latin typeface="Cambria" pitchFamily="18" charset="0"/>
              </a:rPr>
              <a:t>= </a:t>
            </a:r>
            <a:r>
              <a:rPr lang="fr-CA" sz="1400" b="1" dirty="0" smtClean="0">
                <a:latin typeface="Cambria" pitchFamily="18" charset="0"/>
              </a:rPr>
              <a:t>G</a:t>
            </a:r>
            <a:r>
              <a:rPr lang="fr-CA" sz="1400" b="1" baseline="-25000" dirty="0" smtClean="0">
                <a:latin typeface="Cambria" pitchFamily="18" charset="0"/>
              </a:rPr>
              <a:t>1 </a:t>
            </a:r>
            <a:r>
              <a:rPr lang="fr-FR" sz="1400" dirty="0" smtClean="0">
                <a:latin typeface="Calibri" pitchFamily="34" charset="0"/>
              </a:rPr>
              <a:t>: PME non mises à niveau</a:t>
            </a:r>
          </a:p>
          <a:p>
            <a:pPr marL="2066925" indent="-273050" algn="just">
              <a:buClr>
                <a:srgbClr val="FF0000"/>
              </a:buClr>
              <a:buFont typeface="Wingdings" pitchFamily="2" charset="2"/>
              <a:buChar char="ü"/>
            </a:pPr>
            <a:r>
              <a:rPr lang="fr-FR" sz="1400" dirty="0" smtClean="0">
                <a:latin typeface="Calibri" pitchFamily="34" charset="0"/>
              </a:rPr>
              <a:t>Groupe 2 </a:t>
            </a:r>
            <a:r>
              <a:rPr lang="fr-CA" sz="1400" dirty="0" smtClean="0">
                <a:latin typeface="Cambria" pitchFamily="18" charset="0"/>
              </a:rPr>
              <a:t>= </a:t>
            </a:r>
            <a:r>
              <a:rPr lang="fr-CA" sz="1400" b="1" dirty="0" smtClean="0">
                <a:latin typeface="Cambria" pitchFamily="18" charset="0"/>
              </a:rPr>
              <a:t>G</a:t>
            </a:r>
            <a:r>
              <a:rPr lang="fr-CA" sz="1400" b="1" baseline="-25000" dirty="0" smtClean="0">
                <a:latin typeface="Cambria" pitchFamily="18" charset="0"/>
              </a:rPr>
              <a:t>2 </a:t>
            </a:r>
            <a:r>
              <a:rPr lang="fr-FR" sz="1400" dirty="0" smtClean="0">
                <a:latin typeface="Calibri" pitchFamily="34" charset="0"/>
              </a:rPr>
              <a:t>: PME mises à niveau</a:t>
            </a:r>
          </a:p>
          <a:p>
            <a:pPr>
              <a:buNone/>
            </a:pPr>
            <a:endParaRPr lang="en-US" sz="1400" dirty="0" smtClean="0"/>
          </a:p>
          <a:p>
            <a:pPr marL="712788" indent="-357188" algn="just">
              <a:buClr>
                <a:srgbClr val="FF0000"/>
              </a:buClr>
              <a:buFont typeface="Wingdings" pitchFamily="2" charset="2"/>
              <a:buChar char="v"/>
            </a:pPr>
            <a:r>
              <a:rPr lang="fr-FR" sz="1400" b="1" dirty="0" smtClean="0">
                <a:latin typeface="Calibri" pitchFamily="34" charset="0"/>
              </a:rPr>
              <a:t>Contre-vérification de la performance effectuée par l’analyse factorielle </a:t>
            </a:r>
          </a:p>
          <a:p>
            <a:pPr marL="712788" indent="-357188" algn="just">
              <a:buClr>
                <a:srgbClr val="FF0000"/>
              </a:buClr>
              <a:buFont typeface="Wingdings" pitchFamily="2" charset="2"/>
              <a:buChar char="v"/>
            </a:pPr>
            <a:r>
              <a:rPr lang="fr-FR" sz="1400" b="1" dirty="0" smtClean="0">
                <a:latin typeface="Calibri" pitchFamily="34" charset="0"/>
              </a:rPr>
              <a:t>Identification des variables qui discriminent les deux groupes</a:t>
            </a:r>
            <a:endParaRPr lang="en-US" sz="1400" b="1" dirty="0" smtClean="0">
              <a:latin typeface="Calibri" pitchFamily="34" charset="0"/>
            </a:endParaRPr>
          </a:p>
          <a:p>
            <a:pPr marL="712788" indent="-357188" algn="just">
              <a:buClr>
                <a:srgbClr val="FF0000"/>
              </a:buClr>
              <a:buFont typeface="Wingdings" pitchFamily="2" charset="2"/>
              <a:buChar char="v"/>
            </a:pPr>
            <a:r>
              <a:rPr lang="fr-FR" sz="1400" b="1" dirty="0" smtClean="0">
                <a:latin typeface="Calibri" pitchFamily="34" charset="0"/>
              </a:rPr>
              <a:t>Nous cherchons les variables qui nous aident à :</a:t>
            </a:r>
          </a:p>
          <a:p>
            <a:pPr marL="712788" indent="-357188" algn="just">
              <a:buClr>
                <a:srgbClr val="FF0000"/>
              </a:buClr>
              <a:buFont typeface="Wingdings" pitchFamily="2" charset="2"/>
              <a:buChar char="v"/>
            </a:pPr>
            <a:endParaRPr lang="fr-FR" sz="1400" b="1" dirty="0" smtClean="0">
              <a:latin typeface="Calibri" pitchFamily="34" charset="0"/>
            </a:endParaRPr>
          </a:p>
          <a:p>
            <a:pPr marL="2066925" indent="-273050" algn="just">
              <a:buClr>
                <a:srgbClr val="FF0000"/>
              </a:buClr>
              <a:buFont typeface="Wingdings" pitchFamily="2" charset="2"/>
              <a:buChar char="ü"/>
            </a:pPr>
            <a:r>
              <a:rPr lang="fr-FR" sz="1400" dirty="0" smtClean="0">
                <a:latin typeface="Calibri" pitchFamily="34" charset="0"/>
              </a:rPr>
              <a:t>différencier les deux groupes </a:t>
            </a:r>
          </a:p>
          <a:p>
            <a:pPr marL="2066925" indent="-273050" algn="just">
              <a:buClr>
                <a:srgbClr val="FF0000"/>
              </a:buClr>
              <a:buFont typeface="Wingdings" pitchFamily="2" charset="2"/>
              <a:buChar char="ü"/>
            </a:pPr>
            <a:r>
              <a:rPr lang="fr-FR" sz="1400" dirty="0" smtClean="0">
                <a:latin typeface="Calibri" pitchFamily="34" charset="0"/>
              </a:rPr>
              <a:t>expliquer la différence</a:t>
            </a:r>
            <a:endParaRPr lang="en-US" sz="1400" dirty="0" smtClean="0">
              <a:latin typeface="Calibri" pitchFamily="34" charset="0"/>
            </a:endParaRPr>
          </a:p>
          <a:p>
            <a:pPr marL="2066925" indent="-273050" algn="just">
              <a:buClr>
                <a:srgbClr val="FF0000"/>
              </a:buClr>
              <a:buFont typeface="Wingdings" pitchFamily="2" charset="2"/>
              <a:buChar char="ü"/>
            </a:pPr>
            <a:r>
              <a:rPr lang="fr-FR" sz="1400" dirty="0" smtClean="0">
                <a:latin typeface="Calibri" pitchFamily="34" charset="0"/>
              </a:rPr>
              <a:t>mieux comprendre la dynamique émergente </a:t>
            </a:r>
            <a:endParaRPr lang="en-US" sz="1400" dirty="0" smtClean="0">
              <a:latin typeface="Calibri" pitchFamily="34" charset="0"/>
            </a:endParaRPr>
          </a:p>
          <a:p>
            <a:pPr marL="2066925" indent="-273050" algn="just">
              <a:buClr>
                <a:srgbClr val="FF0000"/>
              </a:buClr>
              <a:buFont typeface="Wingdings" pitchFamily="2" charset="2"/>
              <a:buChar char="ü"/>
            </a:pPr>
            <a:r>
              <a:rPr lang="fr-FR" sz="1400" dirty="0" smtClean="0">
                <a:latin typeface="Calibri" pitchFamily="34" charset="0"/>
              </a:rPr>
              <a:t>prédire la dynamique dans une fonction discriminante</a:t>
            </a:r>
          </a:p>
        </p:txBody>
      </p:sp>
      <p:sp>
        <p:nvSpPr>
          <p:cNvPr id="22" name="Titre 1"/>
          <p:cNvSpPr>
            <a:spLocks noGrp="1"/>
          </p:cNvSpPr>
          <p:nvPr>
            <p:ph type="title"/>
          </p:nvPr>
        </p:nvSpPr>
        <p:spPr>
          <a:xfrm>
            <a:off x="1043608" y="4752528"/>
            <a:ext cx="7632848" cy="1700808"/>
          </a:xfrm>
        </p:spPr>
        <p:txBody>
          <a:bodyPr/>
          <a:lstStyle/>
          <a:p>
            <a:r>
              <a:rPr lang="en-US" sz="1400" b="1" dirty="0" smtClean="0">
                <a:latin typeface="Cambria" pitchFamily="18" charset="0"/>
              </a:rPr>
              <a:t>FD </a:t>
            </a:r>
            <a:r>
              <a:rPr lang="en-US" sz="1400" dirty="0" smtClean="0">
                <a:latin typeface="Cambria" pitchFamily="18" charset="0"/>
              </a:rPr>
              <a:t>(G</a:t>
            </a:r>
            <a:r>
              <a:rPr lang="en-US" sz="1400" b="1" baseline="-25000" dirty="0" smtClean="0">
                <a:latin typeface="Cambria" pitchFamily="18" charset="0"/>
              </a:rPr>
              <a:t>1</a:t>
            </a:r>
            <a:r>
              <a:rPr lang="en-US" sz="1400" dirty="0" smtClean="0">
                <a:latin typeface="Cambria" pitchFamily="18" charset="0"/>
              </a:rPr>
              <a:t>, G</a:t>
            </a:r>
            <a:r>
              <a:rPr lang="en-US" sz="1400" b="1" baseline="-25000" dirty="0" smtClean="0">
                <a:latin typeface="Cambria" pitchFamily="18" charset="0"/>
              </a:rPr>
              <a:t>2</a:t>
            </a:r>
            <a:r>
              <a:rPr lang="en-US" sz="1400" dirty="0" smtClean="0">
                <a:latin typeface="Cambria" pitchFamily="18" charset="0"/>
              </a:rPr>
              <a:t>) = b</a:t>
            </a:r>
            <a:r>
              <a:rPr lang="en-US" sz="1400" baseline="-25000" dirty="0" smtClean="0">
                <a:latin typeface="Cambria" pitchFamily="18" charset="0"/>
              </a:rPr>
              <a:t>0</a:t>
            </a:r>
            <a:r>
              <a:rPr lang="en-US" sz="1400" dirty="0" smtClean="0">
                <a:latin typeface="Cambria" pitchFamily="18" charset="0"/>
              </a:rPr>
              <a:t> + b</a:t>
            </a:r>
            <a:r>
              <a:rPr lang="en-US" sz="1400" baseline="-25000" dirty="0" smtClean="0">
                <a:latin typeface="Cambria" pitchFamily="18" charset="0"/>
              </a:rPr>
              <a:t>1</a:t>
            </a:r>
            <a:r>
              <a:rPr lang="en-US" sz="1400" dirty="0" smtClean="0">
                <a:latin typeface="Cambria" pitchFamily="18" charset="0"/>
              </a:rPr>
              <a:t> </a:t>
            </a:r>
            <a:r>
              <a:rPr lang="en-US" sz="1400" b="1" dirty="0" smtClean="0">
                <a:latin typeface="Cambria" pitchFamily="18" charset="0"/>
              </a:rPr>
              <a:t>X</a:t>
            </a:r>
            <a:r>
              <a:rPr lang="en-US" sz="1400" b="1" baseline="-25000" dirty="0" smtClean="0">
                <a:latin typeface="Cambria" pitchFamily="18" charset="0"/>
              </a:rPr>
              <a:t>1</a:t>
            </a:r>
            <a:r>
              <a:rPr lang="en-US" sz="1400" dirty="0" smtClean="0">
                <a:latin typeface="Cambria" pitchFamily="18" charset="0"/>
              </a:rPr>
              <a:t> + b</a:t>
            </a:r>
            <a:r>
              <a:rPr lang="en-US" sz="1400" baseline="-25000" dirty="0" smtClean="0">
                <a:latin typeface="Cambria" pitchFamily="18" charset="0"/>
              </a:rPr>
              <a:t>2</a:t>
            </a:r>
            <a:r>
              <a:rPr lang="en-US" sz="1400" dirty="0" smtClean="0">
                <a:latin typeface="Cambria" pitchFamily="18" charset="0"/>
              </a:rPr>
              <a:t> </a:t>
            </a:r>
            <a:r>
              <a:rPr lang="en-US" sz="1400" b="1" dirty="0" smtClean="0">
                <a:latin typeface="Cambria" pitchFamily="18" charset="0"/>
              </a:rPr>
              <a:t>X</a:t>
            </a:r>
            <a:r>
              <a:rPr lang="en-US" sz="1400" b="1" baseline="-25000" dirty="0" smtClean="0">
                <a:latin typeface="Cambria" pitchFamily="18" charset="0"/>
              </a:rPr>
              <a:t>2</a:t>
            </a:r>
            <a:r>
              <a:rPr lang="en-US" sz="1400" dirty="0" smtClean="0">
                <a:latin typeface="Cambria" pitchFamily="18" charset="0"/>
              </a:rPr>
              <a:t> + b</a:t>
            </a:r>
            <a:r>
              <a:rPr lang="en-US" sz="1400" baseline="-25000" dirty="0" smtClean="0">
                <a:latin typeface="Cambria" pitchFamily="18" charset="0"/>
              </a:rPr>
              <a:t>3</a:t>
            </a:r>
            <a:r>
              <a:rPr lang="en-US" sz="1400" dirty="0" smtClean="0">
                <a:latin typeface="Cambria" pitchFamily="18" charset="0"/>
              </a:rPr>
              <a:t> </a:t>
            </a:r>
            <a:r>
              <a:rPr lang="en-US" sz="1400" b="1" dirty="0" smtClean="0">
                <a:latin typeface="Cambria" pitchFamily="18" charset="0"/>
              </a:rPr>
              <a:t>X</a:t>
            </a:r>
            <a:r>
              <a:rPr lang="en-US" sz="1400" b="1" baseline="-25000" dirty="0" smtClean="0">
                <a:latin typeface="Cambria" pitchFamily="18" charset="0"/>
              </a:rPr>
              <a:t>3</a:t>
            </a:r>
            <a:r>
              <a:rPr lang="en-US" sz="1400" dirty="0" smtClean="0">
                <a:latin typeface="Cambria" pitchFamily="18" charset="0"/>
              </a:rPr>
              <a:t> + b</a:t>
            </a:r>
            <a:r>
              <a:rPr lang="en-US" sz="1400" baseline="-25000" dirty="0" smtClean="0">
                <a:latin typeface="Cambria" pitchFamily="18" charset="0"/>
              </a:rPr>
              <a:t>4</a:t>
            </a:r>
            <a:r>
              <a:rPr lang="en-US" sz="1400" dirty="0" smtClean="0">
                <a:latin typeface="Cambria" pitchFamily="18" charset="0"/>
              </a:rPr>
              <a:t> X</a:t>
            </a:r>
            <a:r>
              <a:rPr lang="en-US" sz="1400" baseline="-25000" dirty="0" smtClean="0">
                <a:latin typeface="Cambria" pitchFamily="18" charset="0"/>
              </a:rPr>
              <a:t>4 </a:t>
            </a:r>
            <a:r>
              <a:rPr lang="en-US" sz="1400" dirty="0" smtClean="0">
                <a:latin typeface="Cambria" pitchFamily="18" charset="0"/>
              </a:rPr>
              <a:t>+ …… </a:t>
            </a:r>
            <a:r>
              <a:rPr lang="fr-CA" sz="1400" dirty="0" smtClean="0">
                <a:latin typeface="Cambria" pitchFamily="18" charset="0"/>
              </a:rPr>
              <a:t>+ b</a:t>
            </a:r>
            <a:r>
              <a:rPr lang="fr-CA" sz="1400" baseline="-25000" dirty="0" smtClean="0">
                <a:latin typeface="Cambria" pitchFamily="18" charset="0"/>
              </a:rPr>
              <a:t>i</a:t>
            </a:r>
            <a:r>
              <a:rPr lang="fr-CA" sz="1400" dirty="0" smtClean="0">
                <a:latin typeface="Cambria" pitchFamily="18" charset="0"/>
              </a:rPr>
              <a:t> </a:t>
            </a:r>
            <a:r>
              <a:rPr lang="fr-CA" sz="1400" b="1" dirty="0" smtClean="0">
                <a:latin typeface="Cambria" pitchFamily="18" charset="0"/>
              </a:rPr>
              <a:t>X</a:t>
            </a:r>
            <a:r>
              <a:rPr lang="fr-CA" sz="1400" b="1" baseline="-25000" dirty="0" smtClean="0">
                <a:latin typeface="Cambria" pitchFamily="18" charset="0"/>
              </a:rPr>
              <a:t>i</a:t>
            </a:r>
            <a:r>
              <a:rPr lang="fr-CA" sz="1400" dirty="0" smtClean="0">
                <a:latin typeface="Cambria" pitchFamily="18" charset="0"/>
              </a:rPr>
              <a:t/>
            </a:r>
            <a:br>
              <a:rPr lang="fr-CA" sz="1400" dirty="0" smtClean="0">
                <a:latin typeface="Cambria" pitchFamily="18" charset="0"/>
              </a:rPr>
            </a:br>
            <a:r>
              <a:rPr lang="fr-CA" sz="1400" dirty="0" smtClean="0">
                <a:latin typeface="Cambria" pitchFamily="18" charset="0"/>
              </a:rPr>
              <a:t/>
            </a:r>
            <a:br>
              <a:rPr lang="fr-CA" sz="1400" dirty="0" smtClean="0">
                <a:latin typeface="Cambria" pitchFamily="18" charset="0"/>
              </a:rPr>
            </a:br>
            <a:r>
              <a:rPr lang="fr-CA" sz="1400" b="1" dirty="0" smtClean="0">
                <a:latin typeface="Cambria" pitchFamily="18" charset="0"/>
              </a:rPr>
              <a:t>FD (G</a:t>
            </a:r>
            <a:r>
              <a:rPr lang="fr-CA" sz="1400" b="1" baseline="-25000" dirty="0" smtClean="0">
                <a:latin typeface="Cambria" pitchFamily="18" charset="0"/>
              </a:rPr>
              <a:t>1</a:t>
            </a:r>
            <a:r>
              <a:rPr lang="fr-CA" sz="1400" b="1" dirty="0" smtClean="0">
                <a:latin typeface="Cambria" pitchFamily="18" charset="0"/>
              </a:rPr>
              <a:t>, G</a:t>
            </a:r>
            <a:r>
              <a:rPr lang="fr-CA" sz="1400" b="1" baseline="-25000" dirty="0" smtClean="0">
                <a:latin typeface="Cambria" pitchFamily="18" charset="0"/>
              </a:rPr>
              <a:t>2</a:t>
            </a:r>
            <a:r>
              <a:rPr lang="fr-CA" sz="1400" b="1" dirty="0" smtClean="0">
                <a:latin typeface="Cambria" pitchFamily="18" charset="0"/>
              </a:rPr>
              <a:t>)</a:t>
            </a:r>
            <a:r>
              <a:rPr lang="fr-CA" sz="1400" dirty="0" smtClean="0">
                <a:latin typeface="Cambria" pitchFamily="18" charset="0"/>
              </a:rPr>
              <a:t> : fonction discriminante entre le groupe 1 et le groupe 2</a:t>
            </a:r>
            <a:br>
              <a:rPr lang="fr-CA" sz="1400" dirty="0" smtClean="0">
                <a:latin typeface="Cambria" pitchFamily="18" charset="0"/>
              </a:rPr>
            </a:br>
            <a:r>
              <a:rPr lang="en-US" sz="1400" dirty="0" smtClean="0">
                <a:latin typeface="Cambria" pitchFamily="18" charset="0"/>
              </a:rPr>
              <a:t> </a:t>
            </a:r>
            <a:r>
              <a:rPr lang="en-US" sz="1400" b="1" dirty="0" smtClean="0">
                <a:latin typeface="Cambria" pitchFamily="18" charset="0"/>
              </a:rPr>
              <a:t>b0</a:t>
            </a:r>
            <a:r>
              <a:rPr lang="en-US" sz="1400" dirty="0" smtClean="0">
                <a:latin typeface="Cambria" pitchFamily="18" charset="0"/>
              </a:rPr>
              <a:t> : </a:t>
            </a:r>
            <a:r>
              <a:rPr lang="en-US" sz="1400" dirty="0" err="1" smtClean="0">
                <a:latin typeface="Cambria" pitchFamily="18" charset="0"/>
              </a:rPr>
              <a:t>constante</a:t>
            </a:r>
            <a:r>
              <a:rPr lang="fr-CA" sz="1400" dirty="0" smtClean="0">
                <a:latin typeface="Cambria" pitchFamily="18" charset="0"/>
              </a:rPr>
              <a:t/>
            </a:r>
            <a:br>
              <a:rPr lang="fr-CA" sz="1400" dirty="0" smtClean="0">
                <a:latin typeface="Cambria" pitchFamily="18" charset="0"/>
              </a:rPr>
            </a:br>
            <a:r>
              <a:rPr lang="fr-CA" sz="1400" b="1" dirty="0" smtClean="0">
                <a:latin typeface="Cambria" pitchFamily="18" charset="0"/>
              </a:rPr>
              <a:t> b</a:t>
            </a:r>
            <a:r>
              <a:rPr lang="fr-CA" sz="1400" b="1" baseline="-25000" dirty="0" smtClean="0">
                <a:latin typeface="Cambria" pitchFamily="18" charset="0"/>
              </a:rPr>
              <a:t>i</a:t>
            </a:r>
            <a:r>
              <a:rPr lang="fr-CA" sz="1400" b="1" dirty="0" smtClean="0">
                <a:latin typeface="Cambria" pitchFamily="18" charset="0"/>
              </a:rPr>
              <a:t> :</a:t>
            </a:r>
            <a:r>
              <a:rPr lang="fr-CA" sz="1400" dirty="0" smtClean="0">
                <a:latin typeface="Cambria" pitchFamily="18" charset="0"/>
              </a:rPr>
              <a:t> coefficients de discrimination </a:t>
            </a:r>
            <a:br>
              <a:rPr lang="fr-CA" sz="1400" dirty="0" smtClean="0">
                <a:latin typeface="Cambria" pitchFamily="18" charset="0"/>
              </a:rPr>
            </a:br>
            <a:r>
              <a:rPr lang="fr-CA" sz="1400" b="1" dirty="0" smtClean="0">
                <a:latin typeface="Cambria" pitchFamily="18" charset="0"/>
              </a:rPr>
              <a:t>X </a:t>
            </a:r>
            <a:r>
              <a:rPr lang="fr-CA" sz="1400" b="1" baseline="-25000" dirty="0" smtClean="0">
                <a:latin typeface="Cambria" pitchFamily="18" charset="0"/>
              </a:rPr>
              <a:t>i</a:t>
            </a:r>
            <a:r>
              <a:rPr lang="fr-CA" sz="1400" b="1" dirty="0" smtClean="0">
                <a:latin typeface="Cambria" pitchFamily="18" charset="0"/>
              </a:rPr>
              <a:t> :</a:t>
            </a:r>
            <a:r>
              <a:rPr lang="fr-CA" sz="1400" dirty="0" smtClean="0">
                <a:latin typeface="Cambria" pitchFamily="18" charset="0"/>
              </a:rPr>
              <a:t> variables indépendantes mesurant l’investissement en ressources matérielles et en ressources immatérielles</a:t>
            </a:r>
            <a:endParaRPr lang="fr-CA" sz="1400" dirty="0">
              <a:latin typeface="Cambria" pitchFamily="18" charset="0"/>
            </a:endParaRP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1438" y="692696"/>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96</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7655" name="ZoneTexte 20"/>
          <p:cNvSpPr txBox="1">
            <a:spLocks noChangeArrowheads="1"/>
          </p:cNvSpPr>
          <p:nvPr/>
        </p:nvSpPr>
        <p:spPr bwMode="auto">
          <a:xfrm>
            <a:off x="285750" y="-99392"/>
            <a:ext cx="8929688" cy="769441"/>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a:t>
            </a:r>
            <a:r>
              <a:rPr lang="fr-FR" sz="2400" b="1" i="1" dirty="0" smtClean="0">
                <a:solidFill>
                  <a:srgbClr val="C00000"/>
                </a:solidFill>
                <a:latin typeface="Franklin Gothic Demi" pitchFamily="34" charset="0"/>
              </a:rPr>
              <a:t>H 2</a:t>
            </a:r>
            <a:r>
              <a:rPr lang="fr-FR" sz="2400" b="1" i="1" dirty="0" smtClean="0">
                <a:solidFill>
                  <a:srgbClr val="0000CC"/>
                </a:solidFill>
                <a:latin typeface="Franklin Gothic Demi" pitchFamily="34" charset="0"/>
              </a:rPr>
              <a:t>)</a:t>
            </a:r>
            <a:r>
              <a:rPr lang="fr-FR" sz="2400" b="1" i="1" dirty="0" smtClean="0">
                <a:solidFill>
                  <a:srgbClr val="0000FF"/>
                </a:solidFill>
                <a:latin typeface="Franklin Gothic Demi" pitchFamily="34" charset="0"/>
              </a:rPr>
              <a:t> </a:t>
            </a:r>
            <a:r>
              <a:rPr lang="fr-FR" sz="2000" b="1" i="1" dirty="0" smtClean="0">
                <a:solidFill>
                  <a:srgbClr val="0000FF"/>
                </a:solidFill>
                <a:latin typeface="Franklin Gothic Demi" pitchFamily="34" charset="0"/>
              </a:rPr>
              <a:t>»</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Volet 2: Analyse discriminante </a:t>
            </a:r>
          </a:p>
        </p:txBody>
      </p:sp>
      <p:sp>
        <p:nvSpPr>
          <p:cNvPr id="27" name="ZoneTexte 26"/>
          <p:cNvSpPr txBox="1"/>
          <p:nvPr/>
        </p:nvSpPr>
        <p:spPr>
          <a:xfrm>
            <a:off x="611560" y="2731567"/>
            <a:ext cx="8208912" cy="769441"/>
          </a:xfrm>
          <a:prstGeom prst="rect">
            <a:avLst/>
          </a:prstGeom>
          <a:noFill/>
        </p:spPr>
        <p:txBody>
          <a:bodyPr wrap="square" rtlCol="0">
            <a:spAutoFit/>
          </a:bodyPr>
          <a:lstStyle/>
          <a:p>
            <a:pPr algn="ctr"/>
            <a:r>
              <a:rPr lang="fr-CA" sz="1600" b="1" dirty="0" smtClean="0">
                <a:solidFill>
                  <a:srgbClr val="FF0000"/>
                </a:solidFill>
                <a:latin typeface="Cambria" pitchFamily="18" charset="0"/>
              </a:rPr>
              <a:t>Lambda de </a:t>
            </a:r>
            <a:r>
              <a:rPr lang="fr-CA" sz="1600" b="1" dirty="0" err="1" smtClean="0">
                <a:solidFill>
                  <a:srgbClr val="FF0000"/>
                </a:solidFill>
                <a:latin typeface="Cambria" pitchFamily="18" charset="0"/>
              </a:rPr>
              <a:t>Wilks</a:t>
            </a:r>
            <a:r>
              <a:rPr lang="fr-CA" sz="1600" b="1" dirty="0" smtClean="0">
                <a:solidFill>
                  <a:srgbClr val="FF0000"/>
                </a:solidFill>
                <a:latin typeface="Cambria" pitchFamily="18" charset="0"/>
              </a:rPr>
              <a:t> </a:t>
            </a:r>
          </a:p>
          <a:p>
            <a:pPr algn="ctr"/>
            <a:r>
              <a:rPr lang="fr-CA" sz="1400" b="1" dirty="0" smtClean="0">
                <a:latin typeface="Cambria" pitchFamily="18" charset="0"/>
              </a:rPr>
              <a:t>La fonction discriminante est significative et permet une discrimination systématique entre les deux groupes. </a:t>
            </a:r>
          </a:p>
        </p:txBody>
      </p:sp>
      <p:sp>
        <p:nvSpPr>
          <p:cNvPr id="28" name="ZoneTexte 27"/>
          <p:cNvSpPr txBox="1"/>
          <p:nvPr/>
        </p:nvSpPr>
        <p:spPr>
          <a:xfrm>
            <a:off x="611560" y="5611887"/>
            <a:ext cx="8532440" cy="769441"/>
          </a:xfrm>
          <a:prstGeom prst="rect">
            <a:avLst/>
          </a:prstGeom>
          <a:noFill/>
        </p:spPr>
        <p:txBody>
          <a:bodyPr wrap="square" rtlCol="0">
            <a:spAutoFit/>
          </a:bodyPr>
          <a:lstStyle/>
          <a:p>
            <a:pPr algn="ctr"/>
            <a:r>
              <a:rPr lang="fr-CA" sz="1600" b="1" dirty="0" smtClean="0">
                <a:solidFill>
                  <a:srgbClr val="FF0000"/>
                </a:solidFill>
                <a:latin typeface="Cambria" pitchFamily="18" charset="0"/>
              </a:rPr>
              <a:t>Canonical </a:t>
            </a:r>
            <a:r>
              <a:rPr lang="fr-CA" sz="1600" b="1" dirty="0" err="1" smtClean="0">
                <a:solidFill>
                  <a:srgbClr val="FF0000"/>
                </a:solidFill>
                <a:latin typeface="Cambria" pitchFamily="18" charset="0"/>
              </a:rPr>
              <a:t>Correlation</a:t>
            </a:r>
            <a:r>
              <a:rPr lang="fr-CA" sz="1600" b="1" dirty="0" smtClean="0">
                <a:solidFill>
                  <a:srgbClr val="FF0000"/>
                </a:solidFill>
                <a:latin typeface="Cambria" pitchFamily="18" charset="0"/>
              </a:rPr>
              <a:t> : </a:t>
            </a:r>
          </a:p>
          <a:p>
            <a:pPr algn="ctr"/>
            <a:r>
              <a:rPr lang="fr-CA" sz="1400" b="1" dirty="0" smtClean="0">
                <a:latin typeface="Cambria" pitchFamily="18" charset="0"/>
              </a:rPr>
              <a:t>Puissance de corrélation entre  les variables indépendantes  de notre modèle et la fonction discriminante est de l’ordre de 57,5%.</a:t>
            </a:r>
          </a:p>
        </p:txBody>
      </p:sp>
      <p:graphicFrame>
        <p:nvGraphicFramePr>
          <p:cNvPr id="429063" name="Object 7"/>
          <p:cNvGraphicFramePr>
            <a:graphicFrameLocks noChangeAspect="1"/>
          </p:cNvGraphicFramePr>
          <p:nvPr/>
        </p:nvGraphicFramePr>
        <p:xfrm>
          <a:off x="2267744" y="3933056"/>
          <a:ext cx="10593388" cy="2232248"/>
        </p:xfrm>
        <a:graphic>
          <a:graphicData uri="http://schemas.openxmlformats.org/presentationml/2006/ole">
            <p:oleObj spid="_x0000_s811010" name="Document" r:id="rId10" imgW="10517780" imgH="1185828" progId="Word.Document.12">
              <p:embed/>
            </p:oleObj>
          </a:graphicData>
        </a:graphic>
      </p:graphicFrame>
      <p:graphicFrame>
        <p:nvGraphicFramePr>
          <p:cNvPr id="429064" name="Object 8"/>
          <p:cNvGraphicFramePr>
            <a:graphicFrameLocks noChangeAspect="1"/>
          </p:cNvGraphicFramePr>
          <p:nvPr/>
        </p:nvGraphicFramePr>
        <p:xfrm>
          <a:off x="-612576" y="1052736"/>
          <a:ext cx="10585176" cy="2304256"/>
        </p:xfrm>
        <a:graphic>
          <a:graphicData uri="http://schemas.openxmlformats.org/presentationml/2006/ole">
            <p:oleObj spid="_x0000_s811011" name="Document" r:id="rId11" imgW="10527159" imgH="1020690"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1438" y="692696"/>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97</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0" name="ZoneTexte 19"/>
          <p:cNvSpPr txBox="1"/>
          <p:nvPr/>
        </p:nvSpPr>
        <p:spPr>
          <a:xfrm>
            <a:off x="571500" y="1357313"/>
            <a:ext cx="8143875" cy="708025"/>
          </a:xfrm>
          <a:prstGeom prst="rect">
            <a:avLst/>
          </a:prstGeom>
          <a:noFill/>
        </p:spPr>
        <p:txBody>
          <a:bodyPr>
            <a:spAutoFit/>
          </a:bodyPr>
          <a:lstStyle/>
          <a:p>
            <a:pPr marL="400050" indent="-400050" algn="just">
              <a:lnSpc>
                <a:spcPct val="150000"/>
              </a:lnSpc>
              <a:buClr>
                <a:srgbClr val="FF0000"/>
              </a:buClr>
              <a:defRPr/>
            </a:pPr>
            <a:endParaRPr lang="en-US" sz="1600" dirty="0">
              <a:latin typeface="+mj-lt"/>
            </a:endParaRPr>
          </a:p>
          <a:p>
            <a:pPr>
              <a:defRPr/>
            </a:pPr>
            <a:endParaRPr lang="en-US" sz="1600" dirty="0"/>
          </a:p>
        </p:txBody>
      </p:sp>
      <p:sp>
        <p:nvSpPr>
          <p:cNvPr id="21" name="ZoneTexte 20"/>
          <p:cNvSpPr txBox="1">
            <a:spLocks noChangeArrowheads="1"/>
          </p:cNvSpPr>
          <p:nvPr/>
        </p:nvSpPr>
        <p:spPr bwMode="auto">
          <a:xfrm>
            <a:off x="285750" y="-99392"/>
            <a:ext cx="8929688" cy="769441"/>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a:t>
            </a:r>
            <a:r>
              <a:rPr lang="fr-FR" sz="2400" b="1" i="1" dirty="0" smtClean="0">
                <a:solidFill>
                  <a:srgbClr val="C00000"/>
                </a:solidFill>
                <a:latin typeface="Franklin Gothic Demi" pitchFamily="34" charset="0"/>
              </a:rPr>
              <a:t>H 2</a:t>
            </a:r>
            <a:r>
              <a:rPr lang="fr-FR" sz="2400" b="1" i="1" dirty="0" smtClean="0">
                <a:solidFill>
                  <a:srgbClr val="0000CC"/>
                </a:solidFill>
                <a:latin typeface="Franklin Gothic Demi" pitchFamily="34" charset="0"/>
              </a:rPr>
              <a:t>)</a:t>
            </a:r>
            <a:r>
              <a:rPr lang="fr-FR" sz="2400" b="1" i="1" dirty="0" smtClean="0">
                <a:solidFill>
                  <a:srgbClr val="0000FF"/>
                </a:solidFill>
                <a:latin typeface="Franklin Gothic Demi" pitchFamily="34" charset="0"/>
              </a:rPr>
              <a:t> </a:t>
            </a:r>
            <a:r>
              <a:rPr lang="fr-FR" sz="2000" b="1" i="1" dirty="0" smtClean="0">
                <a:solidFill>
                  <a:srgbClr val="0000FF"/>
                </a:solidFill>
                <a:latin typeface="Franklin Gothic Demi" pitchFamily="34" charset="0"/>
              </a:rPr>
              <a:t>»</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Volet 2: Analyse discriminante </a:t>
            </a:r>
          </a:p>
        </p:txBody>
      </p:sp>
      <p:graphicFrame>
        <p:nvGraphicFramePr>
          <p:cNvPr id="430086" name="Object 6"/>
          <p:cNvGraphicFramePr>
            <a:graphicFrameLocks noChangeAspect="1"/>
          </p:cNvGraphicFramePr>
          <p:nvPr/>
        </p:nvGraphicFramePr>
        <p:xfrm>
          <a:off x="-1476672" y="1124744"/>
          <a:ext cx="12673408" cy="5112568"/>
        </p:xfrm>
        <a:graphic>
          <a:graphicData uri="http://schemas.openxmlformats.org/presentationml/2006/ole">
            <p:oleObj spid="_x0000_s812034" name="Document" r:id="rId10" imgW="10361235" imgH="1188706"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71438" y="692696"/>
            <a:ext cx="8616950" cy="2376487"/>
            <a:chOff x="793" y="1298"/>
            <a:chExt cx="3538" cy="1497"/>
          </a:xfrm>
        </p:grpSpPr>
        <p:sp>
          <p:nvSpPr>
            <p:cNvPr id="36872"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3" name="Line 9"/>
            <p:cNvSpPr>
              <a:spLocks noChangeShapeType="1"/>
            </p:cNvSpPr>
            <p:nvPr/>
          </p:nvSpPr>
          <p:spPr bwMode="auto">
            <a:xfrm>
              <a:off x="839" y="1434"/>
              <a:ext cx="0" cy="136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dirty="0"/>
            </a:p>
          </p:txBody>
        </p:sp>
        <p:sp>
          <p:nvSpPr>
            <p:cNvPr id="36874"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en-US" dirty="0"/>
            </a:p>
          </p:txBody>
        </p:sp>
      </p:grpSp>
      <p:sp>
        <p:nvSpPr>
          <p:cNvPr id="39941" name="Espace réservé du numéro de diapositive 19"/>
          <p:cNvSpPr>
            <a:spLocks noGrp="1"/>
          </p:cNvSpPr>
          <p:nvPr>
            <p:ph type="sldNum" sz="quarter" idx="12"/>
          </p:nvPr>
        </p:nvSpPr>
        <p:spPr/>
        <p:txBody>
          <a:bodyPr/>
          <a:lstStyle/>
          <a:p>
            <a:pPr>
              <a:defRPr/>
            </a:pPr>
            <a:fld id="{94CF0E1E-BB6A-4CE0-9B01-622755884C80}" type="slidenum">
              <a:rPr lang="fr-CA" smtClean="0">
                <a:latin typeface="Arial" charset="0"/>
              </a:rPr>
              <a:pPr>
                <a:defRPr/>
              </a:pPr>
              <a:t>98</a:t>
            </a:fld>
            <a:endParaRPr lang="fr-CA" dirty="0" smtClean="0">
              <a:latin typeface="Arial" charset="0"/>
            </a:endParaRPr>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7663" name="Picture 4" descr="ESG - École des sciences de la gestion">
                <a:hlinkClick r:id="rId4" tooltip="ESG - École des sciences de la gestion"/>
              </p:cNvPr>
              <p:cNvPicPr>
                <a:picLocks noChangeAspect="1" noChangeArrowheads="1"/>
              </p:cNvPicPr>
              <p:nvPr/>
            </p:nvPicPr>
            <p:blipFill>
              <a:blip r:embed="rId5" cstate="print"/>
              <a:srcRect/>
              <a:stretch>
                <a:fillRect/>
              </a:stretch>
            </p:blipFill>
            <p:spPr bwMode="auto">
              <a:xfrm>
                <a:off x="567" y="0"/>
                <a:ext cx="582" cy="408"/>
              </a:xfrm>
              <a:prstGeom prst="rect">
                <a:avLst/>
              </a:prstGeom>
              <a:noFill/>
              <a:ln w="9525">
                <a:noFill/>
                <a:miter lim="800000"/>
                <a:headEnd/>
                <a:tailEnd/>
              </a:ln>
            </p:spPr>
          </p:pic>
          <p:pic>
            <p:nvPicPr>
              <p:cNvPr id="27664" name="Picture 5" descr="UQAM - Université du Québec à Montréal">
                <a:hlinkClick r:id="rId6" tooltip="UQAM - Université du Québec à Montréal"/>
              </p:cNvPr>
              <p:cNvPicPr>
                <a:picLocks noChangeAspect="1" noChangeArrowheads="1"/>
              </p:cNvPicPr>
              <p:nvPr/>
            </p:nvPicPr>
            <p:blipFill>
              <a:blip r:embed="rId7"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7659" name="Picture 7" descr="menuImage"/>
              <p:cNvPicPr>
                <a:picLocks noChangeAspect="1" noChangeArrowheads="1"/>
              </p:cNvPicPr>
              <p:nvPr/>
            </p:nvPicPr>
            <p:blipFill>
              <a:blip r:embed="rId8" cstate="print"/>
              <a:srcRect/>
              <a:stretch>
                <a:fillRect/>
              </a:stretch>
            </p:blipFill>
            <p:spPr bwMode="auto">
              <a:xfrm>
                <a:off x="612" y="3158"/>
                <a:ext cx="930" cy="540"/>
              </a:xfrm>
              <a:prstGeom prst="rect">
                <a:avLst/>
              </a:prstGeom>
              <a:noFill/>
              <a:ln w="9525">
                <a:noFill/>
                <a:miter lim="800000"/>
                <a:headEnd/>
                <a:tailEnd/>
              </a:ln>
            </p:spPr>
          </p:pic>
          <p:pic>
            <p:nvPicPr>
              <p:cNvPr id="27660" name="Picture 8" descr="menuLogo"/>
              <p:cNvPicPr>
                <a:picLocks noChangeAspect="1" noChangeArrowheads="1"/>
              </p:cNvPicPr>
              <p:nvPr/>
            </p:nvPicPr>
            <p:blipFill>
              <a:blip r:embed="rId9" cstate="print"/>
              <a:srcRect/>
              <a:stretch>
                <a:fillRect/>
              </a:stretch>
            </p:blipFill>
            <p:spPr bwMode="auto">
              <a:xfrm>
                <a:off x="567" y="3566"/>
                <a:ext cx="930" cy="420"/>
              </a:xfrm>
              <a:prstGeom prst="rect">
                <a:avLst/>
              </a:prstGeom>
              <a:noFill/>
              <a:ln w="9525">
                <a:noFill/>
                <a:miter lim="800000"/>
                <a:headEnd/>
                <a:tailEnd/>
              </a:ln>
            </p:spPr>
          </p:pic>
          <p:sp>
            <p:nvSpPr>
              <p:cNvPr id="27661"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7662"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9" name="ZoneTexte 28"/>
          <p:cNvSpPr txBox="1"/>
          <p:nvPr/>
        </p:nvSpPr>
        <p:spPr>
          <a:xfrm>
            <a:off x="1115616" y="5517232"/>
            <a:ext cx="7056784" cy="461665"/>
          </a:xfrm>
          <a:prstGeom prst="rect">
            <a:avLst/>
          </a:prstGeom>
          <a:noFill/>
        </p:spPr>
        <p:txBody>
          <a:bodyPr wrap="square" rtlCol="0">
            <a:spAutoFit/>
          </a:bodyPr>
          <a:lstStyle/>
          <a:p>
            <a:pPr algn="ctr"/>
            <a:r>
              <a:rPr lang="fr-CA" sz="2400" b="1" dirty="0" smtClean="0">
                <a:solidFill>
                  <a:srgbClr val="0000FF"/>
                </a:solidFill>
                <a:latin typeface="Cambria" pitchFamily="18" charset="0"/>
              </a:rPr>
              <a:t>Résultats du classement de nos 2 groupes </a:t>
            </a:r>
            <a:endParaRPr lang="fr-CA" sz="2400" b="1" dirty="0">
              <a:solidFill>
                <a:srgbClr val="0000FF"/>
              </a:solidFill>
              <a:latin typeface="Cambria" pitchFamily="18" charset="0"/>
            </a:endParaRPr>
          </a:p>
        </p:txBody>
      </p:sp>
      <p:sp>
        <p:nvSpPr>
          <p:cNvPr id="21" name="ZoneTexte 20"/>
          <p:cNvSpPr txBox="1">
            <a:spLocks noChangeArrowheads="1"/>
          </p:cNvSpPr>
          <p:nvPr/>
        </p:nvSpPr>
        <p:spPr bwMode="auto">
          <a:xfrm>
            <a:off x="285750" y="-99392"/>
            <a:ext cx="8929688" cy="769441"/>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a:t>
            </a:r>
            <a:r>
              <a:rPr lang="fr-FR" sz="2400" b="1" i="1" dirty="0" smtClean="0">
                <a:solidFill>
                  <a:srgbClr val="C00000"/>
                </a:solidFill>
                <a:latin typeface="Franklin Gothic Demi" pitchFamily="34" charset="0"/>
              </a:rPr>
              <a:t>H 2</a:t>
            </a:r>
            <a:r>
              <a:rPr lang="fr-FR" sz="2400" b="1" i="1" dirty="0" smtClean="0">
                <a:solidFill>
                  <a:srgbClr val="0000CC"/>
                </a:solidFill>
                <a:latin typeface="Franklin Gothic Demi" pitchFamily="34" charset="0"/>
              </a:rPr>
              <a:t>)</a:t>
            </a:r>
            <a:r>
              <a:rPr lang="fr-FR" sz="2400" b="1" i="1" dirty="0" smtClean="0">
                <a:solidFill>
                  <a:srgbClr val="0000FF"/>
                </a:solidFill>
                <a:latin typeface="Franklin Gothic Demi" pitchFamily="34" charset="0"/>
              </a:rPr>
              <a:t> </a:t>
            </a:r>
            <a:r>
              <a:rPr lang="fr-FR" sz="2000" b="1" i="1" dirty="0" smtClean="0">
                <a:solidFill>
                  <a:srgbClr val="0000FF"/>
                </a:solidFill>
                <a:latin typeface="Franklin Gothic Demi" pitchFamily="34" charset="0"/>
              </a:rPr>
              <a:t>»</a:t>
            </a:r>
            <a:endParaRPr lang="en-US" sz="2000" b="1" i="1" dirty="0" smtClean="0">
              <a:solidFill>
                <a:srgbClr val="0000FF"/>
              </a:solidFill>
              <a:latin typeface="Franklin Gothic Demi" pitchFamily="34" charset="0"/>
            </a:endParaRPr>
          </a:p>
          <a:p>
            <a:pPr algn="ctr"/>
            <a:r>
              <a:rPr lang="fr-FR" sz="2000" b="1" i="1" dirty="0" smtClean="0">
                <a:solidFill>
                  <a:srgbClr val="FF0000"/>
                </a:solidFill>
                <a:latin typeface="Franklin Gothic Demi" pitchFamily="34" charset="0"/>
              </a:rPr>
              <a:t>Volet 2: Analyse discriminante </a:t>
            </a:r>
          </a:p>
        </p:txBody>
      </p:sp>
      <p:graphicFrame>
        <p:nvGraphicFramePr>
          <p:cNvPr id="472068" name="Object 4"/>
          <p:cNvGraphicFramePr>
            <a:graphicFrameLocks noChangeAspect="1"/>
          </p:cNvGraphicFramePr>
          <p:nvPr/>
        </p:nvGraphicFramePr>
        <p:xfrm>
          <a:off x="323528" y="1268760"/>
          <a:ext cx="8208912" cy="4320480"/>
        </p:xfrm>
        <a:graphic>
          <a:graphicData uri="http://schemas.openxmlformats.org/presentationml/2006/ole">
            <p:oleObj spid="_x0000_s813058" name="Document" r:id="rId10" imgW="10527159" imgH="3265345" progId="Word.Document.12">
              <p:embed/>
            </p:oleObj>
          </a:graphicData>
        </a:graphic>
      </p:graphicFrame>
    </p:spTree>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827088" y="4797425"/>
            <a:ext cx="6265862" cy="369888"/>
          </a:xfrm>
          <a:prstGeom prst="rect">
            <a:avLst/>
          </a:prstGeom>
          <a:noFill/>
          <a:ln w="9525">
            <a:noFill/>
            <a:miter lim="800000"/>
            <a:headEnd/>
            <a:tailEnd/>
          </a:ln>
        </p:spPr>
        <p:txBody>
          <a:bodyPr>
            <a:spAutoFit/>
          </a:bodyPr>
          <a:lstStyle/>
          <a:p>
            <a:endParaRPr lang="fr-FR"/>
          </a:p>
        </p:txBody>
      </p:sp>
      <p:sp>
        <p:nvSpPr>
          <p:cNvPr id="37891" name="Espace réservé du numéro de diapositive 19"/>
          <p:cNvSpPr>
            <a:spLocks noGrp="1"/>
          </p:cNvSpPr>
          <p:nvPr>
            <p:ph type="sldNum" sz="quarter" idx="12"/>
          </p:nvPr>
        </p:nvSpPr>
        <p:spPr/>
        <p:txBody>
          <a:bodyPr/>
          <a:lstStyle/>
          <a:p>
            <a:pPr>
              <a:defRPr/>
            </a:pPr>
            <a:fld id="{398AEA82-2E1C-4431-9A68-A927E72523B9}" type="slidenum">
              <a:rPr lang="fr-CA" smtClean="0">
                <a:latin typeface="Arial" charset="0"/>
              </a:rPr>
              <a:pPr>
                <a:defRPr/>
              </a:pPr>
              <a:t>99</a:t>
            </a:fld>
            <a:endParaRPr lang="fr-CA" dirty="0" smtClean="0">
              <a:latin typeface="Arial" charset="0"/>
            </a:endParaRPr>
          </a:p>
        </p:txBody>
      </p:sp>
      <p:grpSp>
        <p:nvGrpSpPr>
          <p:cNvPr id="2" name="Group 7"/>
          <p:cNvGrpSpPr>
            <a:grpSpLocks/>
          </p:cNvGrpSpPr>
          <p:nvPr/>
        </p:nvGrpSpPr>
        <p:grpSpPr bwMode="auto">
          <a:xfrm>
            <a:off x="71438" y="548680"/>
            <a:ext cx="8786812" cy="4929187"/>
            <a:chOff x="793" y="1298"/>
            <a:chExt cx="3538" cy="1497"/>
          </a:xfrm>
        </p:grpSpPr>
        <p:sp>
          <p:nvSpPr>
            <p:cNvPr id="15" name="Line 8"/>
            <p:cNvSpPr>
              <a:spLocks noChangeShapeType="1"/>
            </p:cNvSpPr>
            <p:nvPr/>
          </p:nvSpPr>
          <p:spPr bwMode="auto">
            <a:xfrm>
              <a:off x="928" y="1344"/>
              <a:ext cx="3403" cy="1"/>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6" name="Line 9"/>
            <p:cNvSpPr>
              <a:spLocks noChangeShapeType="1"/>
            </p:cNvSpPr>
            <p:nvPr/>
          </p:nvSpPr>
          <p:spPr bwMode="auto">
            <a:xfrm>
              <a:off x="839" y="1433"/>
              <a:ext cx="0" cy="1362"/>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p>
          </p:txBody>
        </p:sp>
        <p:sp>
          <p:nvSpPr>
            <p:cNvPr id="17" name="AutoShape 10"/>
            <p:cNvSpPr>
              <a:spLocks noChangeArrowheads="1"/>
            </p:cNvSpPr>
            <p:nvPr/>
          </p:nvSpPr>
          <p:spPr bwMode="auto">
            <a:xfrm>
              <a:off x="793" y="1298"/>
              <a:ext cx="137" cy="136"/>
            </a:xfrm>
            <a:prstGeom prst="pentagon">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fontAlgn="auto">
                <a:spcBef>
                  <a:spcPts val="0"/>
                </a:spcBef>
                <a:spcAft>
                  <a:spcPts val="0"/>
                </a:spcAft>
                <a:defRPr/>
              </a:pPr>
              <a:endParaRPr lang="en-US" dirty="0"/>
            </a:p>
          </p:txBody>
        </p:sp>
      </p:grpSp>
      <p:sp>
        <p:nvSpPr>
          <p:cNvPr id="23558" name="ZoneTexte 18"/>
          <p:cNvSpPr txBox="1">
            <a:spLocks noChangeArrowheads="1"/>
          </p:cNvSpPr>
          <p:nvPr/>
        </p:nvSpPr>
        <p:spPr bwMode="auto">
          <a:xfrm>
            <a:off x="320550" y="1340769"/>
            <a:ext cx="8643938" cy="3046988"/>
          </a:xfrm>
          <a:prstGeom prst="rect">
            <a:avLst/>
          </a:prstGeom>
          <a:noFill/>
          <a:ln w="9525">
            <a:noFill/>
            <a:miter lim="800000"/>
            <a:headEnd/>
            <a:tailEnd/>
          </a:ln>
        </p:spPr>
        <p:txBody>
          <a:bodyPr wrap="square">
            <a:spAutoFit/>
          </a:bodyPr>
          <a:lstStyle/>
          <a:p>
            <a:pPr algn="just"/>
            <a:endParaRPr lang="en-US" sz="2000" b="1" dirty="0" smtClean="0">
              <a:latin typeface="Cambria" pitchFamily="18" charset="0"/>
            </a:endParaRPr>
          </a:p>
          <a:p>
            <a:r>
              <a:rPr lang="fr-FR" sz="1400" dirty="0"/>
              <a:t> </a:t>
            </a:r>
            <a:endParaRPr lang="fr-FR" sz="1400" dirty="0" smtClean="0"/>
          </a:p>
          <a:p>
            <a:endParaRPr lang="en-US" sz="1400" dirty="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endParaRPr lang="fr-FR" b="1" dirty="0" smtClean="0"/>
          </a:p>
          <a:p>
            <a:pPr>
              <a:buClr>
                <a:srgbClr val="FF0000"/>
              </a:buClr>
            </a:pPr>
            <a:r>
              <a:rPr lang="fr-FR" b="1" dirty="0"/>
              <a:t> </a:t>
            </a:r>
            <a:endParaRPr lang="en-US" b="1" dirty="0"/>
          </a:p>
          <a:p>
            <a:endParaRPr lang="en-US" dirty="0"/>
          </a:p>
        </p:txBody>
      </p:sp>
      <p:sp>
        <p:nvSpPr>
          <p:cNvPr id="13" name="Rectangle 12"/>
          <p:cNvSpPr/>
          <p:nvPr/>
        </p:nvSpPr>
        <p:spPr>
          <a:xfrm>
            <a:off x="395536" y="692696"/>
            <a:ext cx="8496944" cy="769441"/>
          </a:xfrm>
          <a:prstGeom prst="rect">
            <a:avLst/>
          </a:prstGeom>
        </p:spPr>
        <p:txBody>
          <a:bodyPr wrap="square">
            <a:spAutoFit/>
          </a:bodyPr>
          <a:lstStyle/>
          <a:p>
            <a:pPr algn="ctr"/>
            <a:r>
              <a:rPr lang="fr-CA" sz="2000" b="1" i="1" dirty="0" smtClean="0">
                <a:solidFill>
                  <a:srgbClr val="0000FF"/>
                </a:solidFill>
                <a:latin typeface="Franklin Gothic Demi" pitchFamily="34" charset="0"/>
              </a:rPr>
              <a:t>Effet modérateur de l’environnement contextuel </a:t>
            </a:r>
            <a:endParaRPr lang="fr-FR" sz="2000" b="1" i="1" dirty="0" smtClean="0">
              <a:solidFill>
                <a:srgbClr val="0000FF"/>
              </a:solidFill>
              <a:latin typeface="Franklin Gothic Demi" pitchFamily="34" charset="0"/>
            </a:endParaRPr>
          </a:p>
          <a:p>
            <a:pPr algn="ctr"/>
            <a:r>
              <a:rPr lang="fr-CA" sz="1200" b="1" dirty="0" smtClean="0"/>
              <a:t>Analyse de l’effet modérateur par la méthode modélisation par les équations structurelles, selon la démarche de Ping (1995, 1998)</a:t>
            </a:r>
            <a:endParaRPr lang="fr-FR" sz="1200" b="1" dirty="0" smtClean="0">
              <a:latin typeface="Cambria" pitchFamily="18" charset="0"/>
            </a:endParaRPr>
          </a:p>
        </p:txBody>
      </p:sp>
      <p:graphicFrame>
        <p:nvGraphicFramePr>
          <p:cNvPr id="203780" name="Object 4"/>
          <p:cNvGraphicFramePr>
            <a:graphicFrameLocks noChangeAspect="1"/>
          </p:cNvGraphicFramePr>
          <p:nvPr/>
        </p:nvGraphicFramePr>
        <p:xfrm>
          <a:off x="1323975" y="1198563"/>
          <a:ext cx="6337300" cy="5110757"/>
        </p:xfrm>
        <a:graphic>
          <a:graphicData uri="http://schemas.openxmlformats.org/presentationml/2006/ole">
            <p:oleObj spid="_x0000_s799746" name="Document" r:id="rId4" imgW="5822852" imgH="7663145" progId="Word.Document.12">
              <p:embed/>
            </p:oleObj>
          </a:graphicData>
        </a:graphic>
      </p:graphicFrame>
      <p:sp>
        <p:nvSpPr>
          <p:cNvPr id="14" name="ZoneTexte 13"/>
          <p:cNvSpPr txBox="1"/>
          <p:nvPr/>
        </p:nvSpPr>
        <p:spPr>
          <a:xfrm>
            <a:off x="2814893" y="6219309"/>
            <a:ext cx="4709435" cy="954107"/>
          </a:xfrm>
          <a:prstGeom prst="rect">
            <a:avLst/>
          </a:prstGeom>
          <a:noFill/>
        </p:spPr>
        <p:txBody>
          <a:bodyPr wrap="square" rtlCol="0">
            <a:spAutoFit/>
          </a:bodyPr>
          <a:lstStyle/>
          <a:p>
            <a:r>
              <a:rPr lang="fr-CA" dirty="0" smtClean="0"/>
              <a:t> </a:t>
            </a:r>
            <a:r>
              <a:rPr lang="fr-CA" sz="1000" b="1" dirty="0" err="1" smtClean="0">
                <a:solidFill>
                  <a:srgbClr val="FF0000"/>
                </a:solidFill>
              </a:rPr>
              <a:t>XPi</a:t>
            </a:r>
            <a:r>
              <a:rPr lang="fr-CA" sz="1000" b="1" dirty="0" smtClean="0">
                <a:solidFill>
                  <a:srgbClr val="FF0000"/>
                </a:solidFill>
              </a:rPr>
              <a:t> : </a:t>
            </a:r>
            <a:r>
              <a:rPr lang="fr-CA" sz="1000" dirty="0" smtClean="0"/>
              <a:t>Les variables indépendantes (Variables du programme de mise à niveau</a:t>
            </a:r>
          </a:p>
          <a:p>
            <a:r>
              <a:rPr lang="fr-CA" sz="1000" b="1" dirty="0" smtClean="0">
                <a:solidFill>
                  <a:srgbClr val="FF0000"/>
                </a:solidFill>
              </a:rPr>
              <a:t> </a:t>
            </a:r>
            <a:r>
              <a:rPr lang="fr-CA" sz="1000" b="1" dirty="0" err="1" smtClean="0">
                <a:solidFill>
                  <a:srgbClr val="FF0000"/>
                </a:solidFill>
              </a:rPr>
              <a:t>Zj</a:t>
            </a:r>
            <a:r>
              <a:rPr lang="fr-CA" sz="1000" b="1" dirty="0" smtClean="0">
                <a:solidFill>
                  <a:srgbClr val="FF0000"/>
                </a:solidFill>
              </a:rPr>
              <a:t> :    </a:t>
            </a:r>
            <a:r>
              <a:rPr lang="fr-CA" sz="1000" dirty="0" smtClean="0"/>
              <a:t>Les variables modératrices (Environnement contextuel)</a:t>
            </a:r>
          </a:p>
          <a:p>
            <a:r>
              <a:rPr lang="fr-CA" sz="1000" b="1" dirty="0" smtClean="0">
                <a:solidFill>
                  <a:srgbClr val="FF0000"/>
                </a:solidFill>
              </a:rPr>
              <a:t>  Y :    </a:t>
            </a:r>
            <a:r>
              <a:rPr lang="fr-CA" sz="1000" dirty="0" smtClean="0"/>
              <a:t>Variable dépendante (Performance) </a:t>
            </a:r>
          </a:p>
          <a:p>
            <a:endParaRPr lang="fr-CA" dirty="0"/>
          </a:p>
        </p:txBody>
      </p:sp>
      <p:grpSp>
        <p:nvGrpSpPr>
          <p:cNvPr id="3" name="Group 2"/>
          <p:cNvGrpSpPr>
            <a:grpSpLocks/>
          </p:cNvGrpSpPr>
          <p:nvPr/>
        </p:nvGrpSpPr>
        <p:grpSpPr bwMode="auto">
          <a:xfrm>
            <a:off x="-142875" y="5643563"/>
            <a:ext cx="928688" cy="1214437"/>
            <a:chOff x="4422" y="2840"/>
            <a:chExt cx="1316" cy="1480"/>
          </a:xfrm>
        </p:grpSpPr>
        <p:grpSp>
          <p:nvGrpSpPr>
            <p:cNvPr id="4" name="Group 3"/>
            <p:cNvGrpSpPr>
              <a:grpSpLocks/>
            </p:cNvGrpSpPr>
            <p:nvPr/>
          </p:nvGrpSpPr>
          <p:grpSpPr bwMode="auto">
            <a:xfrm>
              <a:off x="4422" y="2840"/>
              <a:ext cx="1217" cy="408"/>
              <a:chOff x="567" y="0"/>
              <a:chExt cx="1217" cy="408"/>
            </a:xfrm>
          </p:grpSpPr>
          <p:pic>
            <p:nvPicPr>
              <p:cNvPr id="25" name="Picture 4" descr="ESG - École des sciences de la gestion">
                <a:hlinkClick r:id="rId5" tooltip="ESG - École des sciences de la gestion"/>
              </p:cNvPr>
              <p:cNvPicPr>
                <a:picLocks noChangeAspect="1" noChangeArrowheads="1"/>
              </p:cNvPicPr>
              <p:nvPr/>
            </p:nvPicPr>
            <p:blipFill>
              <a:blip r:embed="rId6" cstate="print"/>
              <a:srcRect/>
              <a:stretch>
                <a:fillRect/>
              </a:stretch>
            </p:blipFill>
            <p:spPr bwMode="auto">
              <a:xfrm>
                <a:off x="567" y="0"/>
                <a:ext cx="582" cy="408"/>
              </a:xfrm>
              <a:prstGeom prst="rect">
                <a:avLst/>
              </a:prstGeom>
              <a:noFill/>
              <a:ln w="9525">
                <a:noFill/>
                <a:miter lim="800000"/>
                <a:headEnd/>
                <a:tailEnd/>
              </a:ln>
            </p:spPr>
          </p:pic>
          <p:pic>
            <p:nvPicPr>
              <p:cNvPr id="26" name="Picture 5" descr="UQAM - Université du Québec à Montréal">
                <a:hlinkClick r:id="rId7" tooltip="UQAM - Université du Québec à Montréal"/>
              </p:cNvPr>
              <p:cNvPicPr>
                <a:picLocks noChangeAspect="1" noChangeArrowheads="1"/>
              </p:cNvPicPr>
              <p:nvPr/>
            </p:nvPicPr>
            <p:blipFill>
              <a:blip r:embed="rId8" cstate="print"/>
              <a:srcRect/>
              <a:stretch>
                <a:fillRect/>
              </a:stretch>
            </p:blipFill>
            <p:spPr bwMode="auto">
              <a:xfrm>
                <a:off x="1202" y="0"/>
                <a:ext cx="582" cy="408"/>
              </a:xfrm>
              <a:prstGeom prst="rect">
                <a:avLst/>
              </a:prstGeom>
              <a:noFill/>
              <a:ln w="9525">
                <a:noFill/>
                <a:miter lim="800000"/>
                <a:headEnd/>
                <a:tailEnd/>
              </a:ln>
            </p:spPr>
          </p:pic>
        </p:grpSp>
        <p:grpSp>
          <p:nvGrpSpPr>
            <p:cNvPr id="5" name="Group 6"/>
            <p:cNvGrpSpPr>
              <a:grpSpLocks/>
            </p:cNvGrpSpPr>
            <p:nvPr/>
          </p:nvGrpSpPr>
          <p:grpSpPr bwMode="auto">
            <a:xfrm>
              <a:off x="4604" y="3158"/>
              <a:ext cx="1134" cy="1162"/>
              <a:chOff x="567" y="3158"/>
              <a:chExt cx="1134" cy="1162"/>
            </a:xfrm>
          </p:grpSpPr>
          <p:pic>
            <p:nvPicPr>
              <p:cNvPr id="21" name="Picture 7" descr="menuImage"/>
              <p:cNvPicPr>
                <a:picLocks noChangeAspect="1" noChangeArrowheads="1"/>
              </p:cNvPicPr>
              <p:nvPr/>
            </p:nvPicPr>
            <p:blipFill>
              <a:blip r:embed="rId9" cstate="print"/>
              <a:srcRect/>
              <a:stretch>
                <a:fillRect/>
              </a:stretch>
            </p:blipFill>
            <p:spPr bwMode="auto">
              <a:xfrm>
                <a:off x="612" y="3158"/>
                <a:ext cx="930" cy="540"/>
              </a:xfrm>
              <a:prstGeom prst="rect">
                <a:avLst/>
              </a:prstGeom>
              <a:noFill/>
              <a:ln w="9525">
                <a:noFill/>
                <a:miter lim="800000"/>
                <a:headEnd/>
                <a:tailEnd/>
              </a:ln>
            </p:spPr>
          </p:pic>
          <p:pic>
            <p:nvPicPr>
              <p:cNvPr id="22" name="Picture 8" descr="menuLogo"/>
              <p:cNvPicPr>
                <a:picLocks noChangeAspect="1" noChangeArrowheads="1"/>
              </p:cNvPicPr>
              <p:nvPr/>
            </p:nvPicPr>
            <p:blipFill>
              <a:blip r:embed="rId10" cstate="print"/>
              <a:srcRect/>
              <a:stretch>
                <a:fillRect/>
              </a:stretch>
            </p:blipFill>
            <p:spPr bwMode="auto">
              <a:xfrm>
                <a:off x="567" y="3566"/>
                <a:ext cx="930" cy="420"/>
              </a:xfrm>
              <a:prstGeom prst="rect">
                <a:avLst/>
              </a:prstGeom>
              <a:noFill/>
              <a:ln w="9525">
                <a:noFill/>
                <a:miter lim="800000"/>
                <a:headEnd/>
                <a:tailEnd/>
              </a:ln>
            </p:spPr>
          </p:pic>
          <p:sp>
            <p:nvSpPr>
              <p:cNvPr id="23" name="Line 9"/>
              <p:cNvSpPr>
                <a:spLocks noChangeShapeType="1"/>
              </p:cNvSpPr>
              <p:nvPr/>
            </p:nvSpPr>
            <p:spPr bwMode="auto">
              <a:xfrm>
                <a:off x="612" y="3158"/>
                <a:ext cx="1089" cy="0"/>
              </a:xfrm>
              <a:prstGeom prst="line">
                <a:avLst/>
              </a:prstGeom>
              <a:noFill/>
              <a:ln w="9525">
                <a:solidFill>
                  <a:srgbClr val="DDDDDD"/>
                </a:solidFill>
                <a:round/>
                <a:headEnd/>
                <a:tailEnd/>
              </a:ln>
            </p:spPr>
            <p:txBody>
              <a:bodyPr/>
              <a:lstStyle/>
              <a:p>
                <a:endParaRPr lang="en-US"/>
              </a:p>
            </p:txBody>
          </p:sp>
          <p:sp>
            <p:nvSpPr>
              <p:cNvPr id="24" name="Line 10"/>
              <p:cNvSpPr>
                <a:spLocks noChangeShapeType="1"/>
              </p:cNvSpPr>
              <p:nvPr/>
            </p:nvSpPr>
            <p:spPr bwMode="auto">
              <a:xfrm>
                <a:off x="612" y="3158"/>
                <a:ext cx="0" cy="1162"/>
              </a:xfrm>
              <a:prstGeom prst="line">
                <a:avLst/>
              </a:prstGeom>
              <a:noFill/>
              <a:ln w="9525">
                <a:solidFill>
                  <a:srgbClr val="DDDDDD"/>
                </a:solidFill>
                <a:round/>
                <a:headEnd/>
                <a:tailEnd/>
              </a:ln>
            </p:spPr>
            <p:txBody>
              <a:bodyPr/>
              <a:lstStyle/>
              <a:p>
                <a:endParaRPr lang="en-US"/>
              </a:p>
            </p:txBody>
          </p:sp>
        </p:grpSp>
      </p:grpSp>
      <p:sp>
        <p:nvSpPr>
          <p:cNvPr id="27" name="ZoneTexte 20"/>
          <p:cNvSpPr txBox="1">
            <a:spLocks noChangeArrowheads="1"/>
          </p:cNvSpPr>
          <p:nvPr/>
        </p:nvSpPr>
        <p:spPr bwMode="auto">
          <a:xfrm>
            <a:off x="357188" y="-24"/>
            <a:ext cx="8786812" cy="1015663"/>
          </a:xfrm>
          <a:prstGeom prst="rect">
            <a:avLst/>
          </a:prstGeom>
          <a:noFill/>
          <a:ln w="9525">
            <a:noFill/>
            <a:miter lim="800000"/>
            <a:headEnd/>
            <a:tailEnd/>
          </a:ln>
        </p:spPr>
        <p:txBody>
          <a:bodyPr wrap="square">
            <a:spAutoFit/>
          </a:bodyPr>
          <a:lstStyle/>
          <a:p>
            <a:pPr algn="ctr"/>
            <a:r>
              <a:rPr lang="fr-FR" sz="2000" b="1" i="1" dirty="0" smtClean="0">
                <a:solidFill>
                  <a:srgbClr val="0000FF"/>
                </a:solidFill>
                <a:latin typeface="Franklin Gothic Demi" pitchFamily="34" charset="0"/>
              </a:rPr>
              <a:t>« VÉRIFICATION DE L’HYPOTHÈSE </a:t>
            </a:r>
            <a:r>
              <a:rPr lang="fr-FR" sz="2400" b="1" i="1" dirty="0" smtClean="0">
                <a:solidFill>
                  <a:srgbClr val="0000FF"/>
                </a:solidFill>
                <a:latin typeface="Franklin Gothic Demi" pitchFamily="34" charset="0"/>
              </a:rPr>
              <a:t>( </a:t>
            </a:r>
            <a:r>
              <a:rPr lang="fr-FR" sz="2400" b="1" i="1" dirty="0" smtClean="0">
                <a:solidFill>
                  <a:srgbClr val="C00000"/>
                </a:solidFill>
                <a:latin typeface="Franklin Gothic Demi" pitchFamily="34" charset="0"/>
              </a:rPr>
              <a:t>H4</a:t>
            </a:r>
            <a:r>
              <a:rPr lang="fr-FR" sz="2400" b="1" i="1" dirty="0" smtClean="0">
                <a:solidFill>
                  <a:srgbClr val="0000FF"/>
                </a:solidFill>
                <a:latin typeface="Franklin Gothic Demi" pitchFamily="34" charset="0"/>
              </a:rPr>
              <a:t>)</a:t>
            </a:r>
            <a:r>
              <a:rPr lang="fr-FR" sz="2400" b="1" i="1" dirty="0" smtClean="0">
                <a:solidFill>
                  <a:srgbClr val="0000FF"/>
                </a:solidFill>
              </a:rPr>
              <a:t> </a:t>
            </a:r>
            <a:r>
              <a:rPr lang="fr-FR" b="1" i="1" dirty="0" smtClean="0">
                <a:solidFill>
                  <a:srgbClr val="0000FF"/>
                </a:solidFill>
              </a:rPr>
              <a:t>»</a:t>
            </a:r>
            <a:endParaRPr lang="fr-CA" b="1" i="1" dirty="0" smtClean="0">
              <a:solidFill>
                <a:srgbClr val="FF0000"/>
              </a:solidFill>
              <a:latin typeface="Franklin Gothic Demi" pitchFamily="34" charset="0"/>
            </a:endParaRPr>
          </a:p>
          <a:p>
            <a:pPr algn="ctr"/>
            <a:r>
              <a:rPr lang="fr-CA" b="1" i="1" dirty="0" smtClean="0">
                <a:solidFill>
                  <a:srgbClr val="FF0000"/>
                </a:solidFill>
                <a:latin typeface="Franklin Gothic Demi" pitchFamily="34" charset="0"/>
              </a:rPr>
              <a:t>Modélisation par les Équations Structurelles « </a:t>
            </a:r>
            <a:r>
              <a:rPr lang="fr-CA" b="1" i="1" dirty="0">
                <a:solidFill>
                  <a:srgbClr val="FF0000"/>
                </a:solidFill>
                <a:latin typeface="Franklin Gothic Demi" pitchFamily="34" charset="0"/>
              </a:rPr>
              <a:t>MES </a:t>
            </a:r>
            <a:r>
              <a:rPr lang="fr-CA" b="1" i="1" dirty="0" smtClean="0">
                <a:solidFill>
                  <a:srgbClr val="FF0000"/>
                </a:solidFill>
                <a:latin typeface="Franklin Gothic Demi" pitchFamily="34" charset="0"/>
              </a:rPr>
              <a:t>»</a:t>
            </a:r>
          </a:p>
          <a:p>
            <a:pPr algn="ctr"/>
            <a:endParaRPr lang="en-US" b="1" dirty="0">
              <a:solidFill>
                <a:srgbClr val="0308E7"/>
              </a:solidFill>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71687</TotalTime>
  <Words>9078</Words>
  <Application>Microsoft Office PowerPoint</Application>
  <PresentationFormat>Affichage à l'écran (4:3)</PresentationFormat>
  <Paragraphs>1246</Paragraphs>
  <Slides>102</Slides>
  <Notes>101</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102</vt:i4>
      </vt:variant>
    </vt:vector>
  </HeadingPairs>
  <TitlesOfParts>
    <vt:vector size="105" baseType="lpstr">
      <vt:lpstr>Thème Office</vt:lpstr>
      <vt:lpstr>Document</vt:lpstr>
      <vt:lpstr>Document Microsoft Office Word</vt:lpstr>
      <vt:lpstr>Diapositive 1</vt:lpstr>
      <vt:lpstr>Diapositive 2</vt:lpstr>
      <vt:lpstr>Problématique de la PME dans  les PAYS EN DÉVELOPPEMENT   ET  SITUATION DE LA PME EN ALGÉRIE</vt:lpstr>
      <vt:lpstr>Diapositive 4</vt:lpstr>
      <vt:lpstr>Diapositive 5</vt:lpstr>
      <vt:lpstr>Diapositive 6</vt:lpstr>
      <vt:lpstr>Diapositive 7</vt:lpstr>
      <vt:lpstr>Diapositive 8</vt:lpstr>
      <vt:lpstr>Diapositive 9</vt:lpstr>
      <vt:lpstr>Diapositive 10</vt:lpstr>
      <vt:lpstr>Diapositive 11</vt:lpstr>
      <vt:lpstr>      LA MISE À NIVEAU,   L’ADAPTATION ET LA PERFORMANCE de la pme dans un environnement ouvert et intense:   QU’EN SAVONS-NOUS ?    </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CADRE MÉTHODOLOGIQUE de la recherche  </vt:lpstr>
      <vt:lpstr>Diapositive 24</vt:lpstr>
      <vt:lpstr>Diapositive 25</vt:lpstr>
      <vt:lpstr>Diapositive 26</vt:lpstr>
      <vt:lpstr>Analyse STATISTIQUE Des DONNÉES   et  interprétation des résultats </vt:lpstr>
      <vt:lpstr>Diapositive 28</vt:lpstr>
      <vt:lpstr>Diapositive 29</vt:lpstr>
      <vt:lpstr>Diapositive 30</vt:lpstr>
      <vt:lpstr>Diapositive 31</vt:lpstr>
      <vt:lpstr>Diapositive 32</vt:lpstr>
      <vt:lpstr>vérification des hypothèses </vt:lpstr>
      <vt:lpstr> Vérification de l’Hypothèse 1 </vt:lpstr>
      <vt:lpstr>Diapositive 35</vt:lpstr>
      <vt:lpstr>Diapositive 36</vt:lpstr>
      <vt:lpstr>Diapositive 37</vt:lpstr>
      <vt:lpstr>Diapositive 38</vt:lpstr>
      <vt:lpstr> Vérification de l’Hypothèse 2 </vt:lpstr>
      <vt:lpstr>Diapositive 40</vt:lpstr>
      <vt:lpstr>Diapositive 41</vt:lpstr>
      <vt:lpstr>Diapositive 42</vt:lpstr>
      <vt:lpstr>Diapositive 43</vt:lpstr>
      <vt:lpstr>Diapositive 44</vt:lpstr>
      <vt:lpstr> Vérification de l’Hypothèse 3 </vt:lpstr>
      <vt:lpstr>Diapositive 46</vt:lpstr>
      <vt:lpstr>Diapositive 47</vt:lpstr>
      <vt:lpstr>Diapositive 48</vt:lpstr>
      <vt:lpstr>Diapositive 49</vt:lpstr>
      <vt:lpstr>Diapositive 50</vt:lpstr>
      <vt:lpstr> Vérification de l’Hypothèse 4 </vt:lpstr>
      <vt:lpstr>Diapositive 52</vt:lpstr>
      <vt:lpstr>Résultats du rôle modérateur de l’environnement contextuel  </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  discussion  et  Conclusion   </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FD (G1, G2) = b0 + b1 X1 + b2 X2 + b3 X3 + b4 X4 + …… + bi Xi  FD (G1, G2) : fonction discriminante entre le groupe 1 et le groupe 2  b0 : constante  bi : coefficients de discrimination  X i : variables indépendantes mesurant l’investissement en ressources matérielles et en ressources immatérielles</vt:lpstr>
      <vt:lpstr>Diapositive 96</vt:lpstr>
      <vt:lpstr>Diapositive 97</vt:lpstr>
      <vt:lpstr>Diapositive 98</vt:lpstr>
      <vt:lpstr>Diapositive 99</vt:lpstr>
      <vt:lpstr>Diapositive 100</vt:lpstr>
      <vt:lpstr>Diapositive 101</vt:lpstr>
      <vt:lpstr>Diapositive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boudjemaa</dc:creator>
  <cp:lastModifiedBy>AMROUNE</cp:lastModifiedBy>
  <cp:revision>699</cp:revision>
  <dcterms:created xsi:type="dcterms:W3CDTF">2011-03-14T14:34:50Z</dcterms:created>
  <dcterms:modified xsi:type="dcterms:W3CDTF">2014-05-01T23:42:27Z</dcterms:modified>
</cp:coreProperties>
</file>