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3"/>
  </p:notesMasterIdLst>
  <p:sldIdLst>
    <p:sldId id="256" r:id="rId2"/>
    <p:sldId id="282" r:id="rId3"/>
    <p:sldId id="283" r:id="rId4"/>
    <p:sldId id="280" r:id="rId5"/>
    <p:sldId id="257" r:id="rId6"/>
    <p:sldId id="258" r:id="rId7"/>
    <p:sldId id="259" r:id="rId8"/>
    <p:sldId id="261" r:id="rId9"/>
    <p:sldId id="262" r:id="rId10"/>
    <p:sldId id="264" r:id="rId11"/>
    <p:sldId id="265" r:id="rId12"/>
    <p:sldId id="266" r:id="rId13"/>
    <p:sldId id="267" r:id="rId14"/>
    <p:sldId id="269" r:id="rId15"/>
    <p:sldId id="270" r:id="rId16"/>
    <p:sldId id="271" r:id="rId17"/>
    <p:sldId id="272" r:id="rId18"/>
    <p:sldId id="273" r:id="rId19"/>
    <p:sldId id="274" r:id="rId20"/>
    <p:sldId id="275"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our@ali.com" initials="" lastIdx="6" clrIdx="0">
    <p:extLst>
      <p:ext uri="{19B8F6BF-5375-455C-9EA6-DF929625EA0E}">
        <p15:presenceInfo xmlns:p15="http://schemas.microsoft.com/office/powerpoint/2012/main" userId="c7e7012cedfa33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5" autoAdjust="0"/>
    <p:restoredTop sz="94660"/>
  </p:normalViewPr>
  <p:slideViewPr>
    <p:cSldViewPr snapToGrid="0">
      <p:cViewPr varScale="1">
        <p:scale>
          <a:sx n="69" d="100"/>
          <a:sy n="69" d="100"/>
        </p:scale>
        <p:origin x="77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04T21:42:41.986" idx="6">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5-01T15:49:25.639" idx="5">
    <p:pos x="3819" y="390"/>
    <p:text>تتناول هذه الدراسة مرض السكري، وهو مرض عالمي شائع لم يتم علاجه بعد. وينصب التركيز على استخدام الشبكات العصبية الاصطناعية (ANN) للتنبؤ بمرض السكري بين الأفراد، بهدف تقليل وظيفة الخطأ أثناء التدريب النموذجي. وأظهرت نتائج التدريب أن متوسط دالة الخطأ بلغ 0.01، كما بلغت دقة التنبؤ بمرض السكري 87.3%.</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4-18T16:20:38.257" idx="3">
    <p:pos x="6584" y="1001"/>
    <p:text>مرض السكري هو حالة مزمنة ناتجة عن عدم قدرة البنكرياس على إنتاج الأنسولين بكميات كافية أو عدم قدرة الجسم على استخدام الأنسولين المنتج بفعالية، مما يؤدي إلى ارتفاع مستويات السكر في الدم والذي بدوره يمكن أن يتسبب بأضرار جسيمة للأعضاء مع مرور الوقت. الإحصائيات المقلقة تشير إلى أن 8.5% من البالغين الذين تزيد أعمارهم عن 17 عامًا كانوا مصابين بالسكري في عام 2015، وفي عام 2013، كان السكري سببًا في 1.5 مليون وفاة بينما تسبب ارتفاع مستوى الجلوكوز في الدم في 2.3 مليون وفاة. كما أن عدد مرضى السكري قد تضاعف خلال العشر سنوات الأخيرة على مستوى العالم، حيث أصبح أكثر من 200 مليون شخص مصابين، وهناك زيادة سنوية تقدر بنحو سبعة في المئة في انتشار السكري عالميًا. يبرز النص الحاجة الملحة للتشخيص المبكر واستخدام الذكاء الاصطناعي، وتحديداً نموذج الشبكة العصبية الاصطناعية (ANN)، لتحسين التنبؤ وإدارة المرض. يأخذ النموذج في الاعتبار مؤشرات صحية مختلفة مثل مستويات الجلوكوز في الدم، ضغط الدم، مؤشر كتلة الجسم، والتاريخ العائلي لتعزيز دقة التشخيص ومساعدة المهنيين الصحيين. يُشدد النص على خطورة مضاعفات السكري، سواء كانت وعائية أو غير وعائية، مؤكدًا على أهمية طرق الكشف المتقدمة لمنع أو تأخير النتائج الشديدة.</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4-18T15:35:21.912" idx="2">
    <p:pos x="10" y="10"/>
    <p:text>تعريف
ANN هو نموذج حسابي مستوحى من بنية ووظائف الدماغ البشري، وهو قادر على التعلم والتكيف مع الأنماط المعقدة.</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5-01T14:42:52.193" idx="4">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86746-2679-4386-86DA-9C51E26712DB}" type="datetimeFigureOut">
              <a:rPr lang="en-IN" smtClean="0"/>
              <a:t>09-05-2024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B4838-35CC-4306-B49E-D53FFE0169C6}" type="slidenum">
              <a:rPr lang="en-IN" smtClean="0"/>
              <a:t>‹N°›</a:t>
            </a:fld>
            <a:endParaRPr lang="en-IN"/>
          </a:p>
        </p:txBody>
      </p:sp>
    </p:spTree>
    <p:extLst>
      <p:ext uri="{BB962C8B-B14F-4D97-AF65-F5344CB8AC3E}">
        <p14:creationId xmlns:p14="http://schemas.microsoft.com/office/powerpoint/2010/main" val="333208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B552C484-1703-4A6F-A6CB-B7AF904B0115}" type="slidenum">
              <a:rPr lang="en-IN" smtClean="0"/>
              <a:t>‹N°›</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43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5495C-6DBC-4460-A403-9CBC7AD75CD8}" type="datetimeFigureOut">
              <a:rPr lang="en-IN" smtClean="0"/>
              <a:t>09-05-2024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52C484-1703-4A6F-A6CB-B7AF904B0115}" type="slidenum">
              <a:rPr lang="en-IN" smtClean="0"/>
              <a:t>‹N°›</a:t>
            </a:fld>
            <a:endParaRPr lang="en-IN"/>
          </a:p>
        </p:txBody>
      </p:sp>
    </p:spTree>
    <p:extLst>
      <p:ext uri="{BB962C8B-B14F-4D97-AF65-F5344CB8AC3E}">
        <p14:creationId xmlns:p14="http://schemas.microsoft.com/office/powerpoint/2010/main" val="246452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12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879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spTree>
    <p:extLst>
      <p:ext uri="{BB962C8B-B14F-4D97-AF65-F5344CB8AC3E}">
        <p14:creationId xmlns:p14="http://schemas.microsoft.com/office/powerpoint/2010/main" val="19782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25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79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423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2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spTree>
    <p:extLst>
      <p:ext uri="{BB962C8B-B14F-4D97-AF65-F5344CB8AC3E}">
        <p14:creationId xmlns:p14="http://schemas.microsoft.com/office/powerpoint/2010/main" val="8959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5495C-6DBC-4460-A403-9CBC7AD75CD8}" type="datetimeFigureOut">
              <a:rPr lang="en-IN" smtClean="0"/>
              <a:t>09-05-2024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52C484-1703-4A6F-A6CB-B7AF904B0115}" type="slidenum">
              <a:rPr lang="en-IN" smtClean="0"/>
              <a:t>‹N°›</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88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45495C-6DBC-4460-A403-9CBC7AD75CD8}" type="datetimeFigureOut">
              <a:rPr lang="en-IN" smtClean="0"/>
              <a:t>09-05-2024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52C484-1703-4A6F-A6CB-B7AF904B0115}" type="slidenum">
              <a:rPr lang="en-IN" smtClean="0"/>
              <a:t>‹N°›</a:t>
            </a:fld>
            <a:endParaRPr lang="en-IN"/>
          </a:p>
        </p:txBody>
      </p:sp>
    </p:spTree>
    <p:extLst>
      <p:ext uri="{BB962C8B-B14F-4D97-AF65-F5344CB8AC3E}">
        <p14:creationId xmlns:p14="http://schemas.microsoft.com/office/powerpoint/2010/main" val="41087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45495C-6DBC-4460-A403-9CBC7AD75CD8}" type="datetimeFigureOut">
              <a:rPr lang="en-IN" smtClean="0"/>
              <a:t>09-05-2024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552C484-1703-4A6F-A6CB-B7AF904B0115}" type="slidenum">
              <a:rPr lang="en-IN" smtClean="0"/>
              <a:t>‹N°›</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494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45495C-6DBC-4460-A403-9CBC7AD75CD8}" type="datetimeFigureOut">
              <a:rPr lang="en-IN" smtClean="0"/>
              <a:t>09-05-2024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552C484-1703-4A6F-A6CB-B7AF904B0115}" type="slidenum">
              <a:rPr lang="en-IN" smtClean="0"/>
              <a:t>‹N°›</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39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5495C-6DBC-4460-A403-9CBC7AD75CD8}" type="datetimeFigureOut">
              <a:rPr lang="en-IN" smtClean="0"/>
              <a:t>09-05-2024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552C484-1703-4A6F-A6CB-B7AF904B0115}" type="slidenum">
              <a:rPr lang="en-IN" smtClean="0"/>
              <a:t>‹N°›</a:t>
            </a:fld>
            <a:endParaRPr lang="en-IN"/>
          </a:p>
        </p:txBody>
      </p:sp>
    </p:spTree>
    <p:extLst>
      <p:ext uri="{BB962C8B-B14F-4D97-AF65-F5344CB8AC3E}">
        <p14:creationId xmlns:p14="http://schemas.microsoft.com/office/powerpoint/2010/main" val="255908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5495C-6DBC-4460-A403-9CBC7AD75CD8}" type="datetimeFigureOut">
              <a:rPr lang="en-IN" smtClean="0"/>
              <a:t>09-05-2024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52C484-1703-4A6F-A6CB-B7AF904B0115}" type="slidenum">
              <a:rPr lang="en-IN" smtClean="0"/>
              <a:t>‹N°›</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81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5495C-6DBC-4460-A403-9CBC7AD75CD8}" type="datetimeFigureOut">
              <a:rPr lang="en-IN" smtClean="0"/>
              <a:t>09-05-2024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52C484-1703-4A6F-A6CB-B7AF904B0115}" type="slidenum">
              <a:rPr lang="en-IN" smtClean="0"/>
              <a:t>‹N°›</a:t>
            </a:fld>
            <a:endParaRPr lang="en-IN"/>
          </a:p>
        </p:txBody>
      </p:sp>
    </p:spTree>
    <p:extLst>
      <p:ext uri="{BB962C8B-B14F-4D97-AF65-F5344CB8AC3E}">
        <p14:creationId xmlns:p14="http://schemas.microsoft.com/office/powerpoint/2010/main" val="10757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45495C-6DBC-4460-A403-9CBC7AD75CD8}" type="datetimeFigureOut">
              <a:rPr lang="en-IN" smtClean="0"/>
              <a:t>09-05-2024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52C484-1703-4A6F-A6CB-B7AF904B0115}" type="slidenum">
              <a:rPr lang="en-IN" smtClean="0"/>
              <a:t>‹N°›</a:t>
            </a:fld>
            <a:endParaRPr lang="en-IN"/>
          </a:p>
        </p:txBody>
      </p:sp>
    </p:spTree>
    <p:extLst>
      <p:ext uri="{BB962C8B-B14F-4D97-AF65-F5344CB8AC3E}">
        <p14:creationId xmlns:p14="http://schemas.microsoft.com/office/powerpoint/2010/main" val="36459097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589C-654D-F3BC-F426-58EF5EFA3519}"/>
              </a:ext>
            </a:extLst>
          </p:cNvPr>
          <p:cNvSpPr>
            <a:spLocks noGrp="1"/>
          </p:cNvSpPr>
          <p:nvPr>
            <p:ph type="ctrTitle"/>
          </p:nvPr>
        </p:nvSpPr>
        <p:spPr/>
        <p:txBody>
          <a:bodyPr/>
          <a:lstStyle/>
          <a:p>
            <a:r>
              <a:rPr lang="en-IN" dirty="0"/>
              <a:t>Artificial Neural Networks </a:t>
            </a:r>
          </a:p>
        </p:txBody>
      </p:sp>
      <p:sp>
        <p:nvSpPr>
          <p:cNvPr id="3" name="Subtitle 2">
            <a:extLst>
              <a:ext uri="{FF2B5EF4-FFF2-40B4-BE49-F238E27FC236}">
                <a16:creationId xmlns:a16="http://schemas.microsoft.com/office/drawing/2014/main" id="{967F5AD9-CEB1-4016-09E0-B20396C185E6}"/>
              </a:ext>
            </a:extLst>
          </p:cNvPr>
          <p:cNvSpPr>
            <a:spLocks noGrp="1"/>
          </p:cNvSpPr>
          <p:nvPr>
            <p:ph type="subTitle" idx="1"/>
          </p:nvPr>
        </p:nvSpPr>
        <p:spPr/>
        <p:txBody>
          <a:bodyPr/>
          <a:lstStyle/>
          <a:p>
            <a:r>
              <a:rPr lang="en-GB" b="1" dirty="0"/>
              <a:t>Diabetes Prediction Using Artificial Neural Network</a:t>
            </a:r>
          </a:p>
          <a:p>
            <a:endParaRPr lang="en-IN" dirty="0"/>
          </a:p>
        </p:txBody>
      </p:sp>
    </p:spTree>
    <p:extLst>
      <p:ext uri="{BB962C8B-B14F-4D97-AF65-F5344CB8AC3E}">
        <p14:creationId xmlns:p14="http://schemas.microsoft.com/office/powerpoint/2010/main" val="3077389532"/>
      </p:ext>
    </p:extLst>
  </p:cSld>
  <p:clrMapOvr>
    <a:masterClrMapping/>
  </p:clrMapOvr>
  <mc:AlternateContent xmlns:mc="http://schemas.openxmlformats.org/markup-compatibility/2006" xmlns:p14="http://schemas.microsoft.com/office/powerpoint/2010/main">
    <mc:Choice Requires="p14">
      <p:transition spd="slow" p14:dur="2000" advTm="1178"/>
    </mc:Choice>
    <mc:Fallback xmlns="">
      <p:transition spd="slow" advTm="11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25D33-ACB1-87C3-66BB-5CA60EE144E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1C3F7BC-D825-F761-FA02-A8091C41D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335" y="1562883"/>
            <a:ext cx="3927504" cy="3927504"/>
          </a:xfrm>
          <a:prstGeom prst="rect">
            <a:avLst/>
          </a:prstGeom>
        </p:spPr>
      </p:pic>
      <p:sp>
        <p:nvSpPr>
          <p:cNvPr id="3" name="TextBox 2">
            <a:extLst>
              <a:ext uri="{FF2B5EF4-FFF2-40B4-BE49-F238E27FC236}">
                <a16:creationId xmlns:a16="http://schemas.microsoft.com/office/drawing/2014/main" id="{5F8B8C59-858D-8B22-761F-37E222D173E6}"/>
              </a:ext>
            </a:extLst>
          </p:cNvPr>
          <p:cNvSpPr txBox="1"/>
          <p:nvPr/>
        </p:nvSpPr>
        <p:spPr>
          <a:xfrm>
            <a:off x="3379762" y="708633"/>
            <a:ext cx="7046015" cy="769441"/>
          </a:xfrm>
          <a:prstGeom prst="rect">
            <a:avLst/>
          </a:prstGeom>
          <a:noFill/>
        </p:spPr>
        <p:txBody>
          <a:bodyPr wrap="square">
            <a:spAutoFit/>
          </a:bodyPr>
          <a:lstStyle/>
          <a:p>
            <a:r>
              <a:rPr lang="en-IN" sz="4400" b="1" dirty="0"/>
              <a:t>Neural network evaluation</a:t>
            </a:r>
          </a:p>
        </p:txBody>
      </p:sp>
      <p:sp>
        <p:nvSpPr>
          <p:cNvPr id="4" name="TextBox 3">
            <a:extLst>
              <a:ext uri="{FF2B5EF4-FFF2-40B4-BE49-F238E27FC236}">
                <a16:creationId xmlns:a16="http://schemas.microsoft.com/office/drawing/2014/main" id="{054CBFB6-C889-1E18-44D2-AA2E59D19FD7}"/>
              </a:ext>
            </a:extLst>
          </p:cNvPr>
          <p:cNvSpPr txBox="1"/>
          <p:nvPr/>
        </p:nvSpPr>
        <p:spPr>
          <a:xfrm>
            <a:off x="888161" y="1540553"/>
            <a:ext cx="7046016" cy="830997"/>
          </a:xfrm>
          <a:prstGeom prst="rect">
            <a:avLst/>
          </a:prstGeom>
          <a:noFill/>
        </p:spPr>
        <p:txBody>
          <a:bodyPr wrap="square">
            <a:spAutoFit/>
          </a:bodyPr>
          <a:lstStyle/>
          <a:p>
            <a:r>
              <a:rPr lang="en-IN" sz="2400" dirty="0"/>
              <a:t>The neural network used consists of one input layer with 8 inputs, three hidden layers, and one output layer.</a:t>
            </a:r>
          </a:p>
        </p:txBody>
      </p:sp>
      <p:sp>
        <p:nvSpPr>
          <p:cNvPr id="10" name="TextBox 9">
            <a:extLst>
              <a:ext uri="{FF2B5EF4-FFF2-40B4-BE49-F238E27FC236}">
                <a16:creationId xmlns:a16="http://schemas.microsoft.com/office/drawing/2014/main" id="{C9FEF870-E0CF-0DC8-5AC8-EDAD8A2C3688}"/>
              </a:ext>
            </a:extLst>
          </p:cNvPr>
          <p:cNvSpPr txBox="1"/>
          <p:nvPr/>
        </p:nvSpPr>
        <p:spPr>
          <a:xfrm>
            <a:off x="888160" y="2926471"/>
            <a:ext cx="7347302" cy="1200329"/>
          </a:xfrm>
          <a:prstGeom prst="rect">
            <a:avLst/>
          </a:prstGeom>
          <a:noFill/>
        </p:spPr>
        <p:txBody>
          <a:bodyPr wrap="square">
            <a:spAutoFit/>
          </a:bodyPr>
          <a:lstStyle/>
          <a:p>
            <a:r>
              <a:rPr lang="en-IN" sz="2400" dirty="0"/>
              <a:t>The model was implemented in the Just Neural Network (JNN) environment using diabetes diagnosis data that includes 1004 samples.</a:t>
            </a:r>
          </a:p>
        </p:txBody>
      </p:sp>
      <p:sp>
        <p:nvSpPr>
          <p:cNvPr id="14" name="TextBox 13">
            <a:extLst>
              <a:ext uri="{FF2B5EF4-FFF2-40B4-BE49-F238E27FC236}">
                <a16:creationId xmlns:a16="http://schemas.microsoft.com/office/drawing/2014/main" id="{11049521-729A-AB1F-D85C-2AB9A8467F0F}"/>
              </a:ext>
            </a:extLst>
          </p:cNvPr>
          <p:cNvSpPr txBox="1"/>
          <p:nvPr/>
        </p:nvSpPr>
        <p:spPr>
          <a:xfrm>
            <a:off x="888160" y="4509087"/>
            <a:ext cx="7046017" cy="1200329"/>
          </a:xfrm>
          <a:prstGeom prst="rect">
            <a:avLst/>
          </a:prstGeom>
          <a:noFill/>
        </p:spPr>
        <p:txBody>
          <a:bodyPr wrap="square">
            <a:spAutoFit/>
          </a:bodyPr>
          <a:lstStyle/>
          <a:p>
            <a:r>
              <a:rPr lang="en-IN" sz="2400" dirty="0"/>
              <a:t>The network demonstrated a diabetes prediction accuracy of 87.3% after 158,000 training cycles, with an average error of 0.010.</a:t>
            </a:r>
          </a:p>
        </p:txBody>
      </p:sp>
    </p:spTree>
    <p:extLst>
      <p:ext uri="{BB962C8B-B14F-4D97-AF65-F5344CB8AC3E}">
        <p14:creationId xmlns:p14="http://schemas.microsoft.com/office/powerpoint/2010/main" val="31802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FD9E8-3410-0D31-21CB-FD968141FEF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A5AC77-6E4F-6A88-316F-971B97E6DD19}"/>
              </a:ext>
            </a:extLst>
          </p:cNvPr>
          <p:cNvPicPr>
            <a:picLocks noChangeAspect="1"/>
          </p:cNvPicPr>
          <p:nvPr/>
        </p:nvPicPr>
        <p:blipFill>
          <a:blip r:embed="rId2"/>
          <a:stretch>
            <a:fillRect/>
          </a:stretch>
        </p:blipFill>
        <p:spPr>
          <a:xfrm>
            <a:off x="2025747" y="1762803"/>
            <a:ext cx="7817195" cy="4304475"/>
          </a:xfrm>
          <a:prstGeom prst="rect">
            <a:avLst/>
          </a:prstGeom>
        </p:spPr>
      </p:pic>
      <p:sp>
        <p:nvSpPr>
          <p:cNvPr id="5" name="TextBox 4">
            <a:extLst>
              <a:ext uri="{FF2B5EF4-FFF2-40B4-BE49-F238E27FC236}">
                <a16:creationId xmlns:a16="http://schemas.microsoft.com/office/drawing/2014/main" id="{763B3DB4-BEDF-940C-4C00-B1F0651C2434}"/>
              </a:ext>
            </a:extLst>
          </p:cNvPr>
          <p:cNvSpPr txBox="1"/>
          <p:nvPr/>
        </p:nvSpPr>
        <p:spPr>
          <a:xfrm>
            <a:off x="2615664" y="790722"/>
            <a:ext cx="7227278" cy="646331"/>
          </a:xfrm>
          <a:prstGeom prst="rect">
            <a:avLst/>
          </a:prstGeom>
          <a:noFill/>
        </p:spPr>
        <p:txBody>
          <a:bodyPr wrap="square">
            <a:spAutoFit/>
          </a:bodyPr>
          <a:lstStyle/>
          <a:p>
            <a:r>
              <a:rPr lang="en-IN" sz="3600" b="1" dirty="0"/>
              <a:t>Artificial Neural Network Structure</a:t>
            </a:r>
          </a:p>
        </p:txBody>
      </p:sp>
    </p:spTree>
    <p:extLst>
      <p:ext uri="{BB962C8B-B14F-4D97-AF65-F5344CB8AC3E}">
        <p14:creationId xmlns:p14="http://schemas.microsoft.com/office/powerpoint/2010/main" val="99925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75D5C-0984-AFA0-FAD8-B1AF77A04DF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D19D40-D504-A848-72C9-FA766FB904DD}"/>
              </a:ext>
            </a:extLst>
          </p:cNvPr>
          <p:cNvPicPr>
            <a:picLocks noChangeAspect="1"/>
          </p:cNvPicPr>
          <p:nvPr/>
        </p:nvPicPr>
        <p:blipFill>
          <a:blip r:embed="rId2"/>
          <a:stretch>
            <a:fillRect/>
          </a:stretch>
        </p:blipFill>
        <p:spPr>
          <a:xfrm>
            <a:off x="761964" y="1359365"/>
            <a:ext cx="10668072" cy="4689744"/>
          </a:xfrm>
          <a:prstGeom prst="rect">
            <a:avLst/>
          </a:prstGeom>
        </p:spPr>
      </p:pic>
      <p:sp>
        <p:nvSpPr>
          <p:cNvPr id="7" name="TextBox 6">
            <a:extLst>
              <a:ext uri="{FF2B5EF4-FFF2-40B4-BE49-F238E27FC236}">
                <a16:creationId xmlns:a16="http://schemas.microsoft.com/office/drawing/2014/main" id="{1A13FDA0-4A7B-A6CE-38E7-E34BB79E9582}"/>
              </a:ext>
            </a:extLst>
          </p:cNvPr>
          <p:cNvSpPr txBox="1"/>
          <p:nvPr/>
        </p:nvSpPr>
        <p:spPr>
          <a:xfrm>
            <a:off x="3436034" y="713034"/>
            <a:ext cx="6112412" cy="646331"/>
          </a:xfrm>
          <a:prstGeom prst="rect">
            <a:avLst/>
          </a:prstGeom>
          <a:noFill/>
        </p:spPr>
        <p:txBody>
          <a:bodyPr wrap="square">
            <a:spAutoFit/>
          </a:bodyPr>
          <a:lstStyle/>
          <a:p>
            <a:r>
              <a:rPr lang="en-IN" sz="3600" b="1" dirty="0"/>
              <a:t>Learning progress </a:t>
            </a:r>
          </a:p>
        </p:txBody>
      </p:sp>
    </p:spTree>
    <p:extLst>
      <p:ext uri="{BB962C8B-B14F-4D97-AF65-F5344CB8AC3E}">
        <p14:creationId xmlns:p14="http://schemas.microsoft.com/office/powerpoint/2010/main" val="271479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A4D7A-AE64-5A8A-FCA6-C8FE3B503F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99BE90-19EB-FD48-A4E7-788A16EB90DE}"/>
              </a:ext>
            </a:extLst>
          </p:cNvPr>
          <p:cNvSpPr txBox="1"/>
          <p:nvPr/>
        </p:nvSpPr>
        <p:spPr>
          <a:xfrm>
            <a:off x="829993" y="750836"/>
            <a:ext cx="11183815" cy="1200329"/>
          </a:xfrm>
          <a:prstGeom prst="rect">
            <a:avLst/>
          </a:prstGeom>
          <a:noFill/>
        </p:spPr>
        <p:txBody>
          <a:bodyPr wrap="square">
            <a:spAutoFit/>
          </a:bodyPr>
          <a:lstStyle/>
          <a:p>
            <a:r>
              <a:rPr lang="en-GB" sz="3600" b="1" dirty="0"/>
              <a:t>Attributes importance (the most influential factor on diabetes)</a:t>
            </a:r>
            <a:endParaRPr lang="en-IN" sz="3600" b="1" dirty="0"/>
          </a:p>
        </p:txBody>
      </p:sp>
      <p:pic>
        <p:nvPicPr>
          <p:cNvPr id="5" name="Picture 4">
            <a:extLst>
              <a:ext uri="{FF2B5EF4-FFF2-40B4-BE49-F238E27FC236}">
                <a16:creationId xmlns:a16="http://schemas.microsoft.com/office/drawing/2014/main" id="{A501DB2B-0A2B-6AF5-830A-E7C2FE08E489}"/>
              </a:ext>
            </a:extLst>
          </p:cNvPr>
          <p:cNvPicPr>
            <a:picLocks noChangeAspect="1"/>
          </p:cNvPicPr>
          <p:nvPr/>
        </p:nvPicPr>
        <p:blipFill>
          <a:blip r:embed="rId2"/>
          <a:stretch>
            <a:fillRect/>
          </a:stretch>
        </p:blipFill>
        <p:spPr>
          <a:xfrm>
            <a:off x="1059436" y="2386975"/>
            <a:ext cx="10073128" cy="3099424"/>
          </a:xfrm>
          <a:prstGeom prst="rect">
            <a:avLst/>
          </a:prstGeom>
        </p:spPr>
      </p:pic>
    </p:spTree>
    <p:extLst>
      <p:ext uri="{BB962C8B-B14F-4D97-AF65-F5344CB8AC3E}">
        <p14:creationId xmlns:p14="http://schemas.microsoft.com/office/powerpoint/2010/main" val="17827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BEFD4-860A-F9AA-23A8-CE952F3082E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79BF35-E19E-A953-BDC2-64828E7C1218}"/>
              </a:ext>
            </a:extLst>
          </p:cNvPr>
          <p:cNvSpPr txBox="1"/>
          <p:nvPr/>
        </p:nvSpPr>
        <p:spPr>
          <a:xfrm>
            <a:off x="1758462" y="2021081"/>
            <a:ext cx="10170941" cy="1862048"/>
          </a:xfrm>
          <a:prstGeom prst="rect">
            <a:avLst/>
          </a:prstGeom>
          <a:noFill/>
        </p:spPr>
        <p:txBody>
          <a:bodyPr wrap="square">
            <a:spAutoFit/>
          </a:bodyPr>
          <a:lstStyle/>
          <a:p>
            <a:r>
              <a:rPr lang="en-IN" sz="11500" b="1" dirty="0"/>
              <a:t>IMPLEMENT</a:t>
            </a:r>
            <a:r>
              <a:rPr lang="en-IN" sz="8000" b="1" dirty="0"/>
              <a:t> </a:t>
            </a:r>
          </a:p>
        </p:txBody>
      </p:sp>
    </p:spTree>
    <p:extLst>
      <p:ext uri="{BB962C8B-B14F-4D97-AF65-F5344CB8AC3E}">
        <p14:creationId xmlns:p14="http://schemas.microsoft.com/office/powerpoint/2010/main" val="397562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6F9E-9E25-DE40-083C-C30A4E55BC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A2CF3B-C5E8-D739-156A-806EDD123DC0}"/>
              </a:ext>
            </a:extLst>
          </p:cNvPr>
          <p:cNvSpPr txBox="1"/>
          <p:nvPr/>
        </p:nvSpPr>
        <p:spPr>
          <a:xfrm>
            <a:off x="2591971" y="1018121"/>
            <a:ext cx="6112412" cy="707886"/>
          </a:xfrm>
          <a:prstGeom prst="rect">
            <a:avLst/>
          </a:prstGeom>
          <a:noFill/>
        </p:spPr>
        <p:txBody>
          <a:bodyPr wrap="square">
            <a:spAutoFit/>
          </a:bodyPr>
          <a:lstStyle/>
          <a:p>
            <a:r>
              <a:rPr lang="en-IN" sz="3600" b="1" dirty="0"/>
              <a:t>IMPORTATION OF </a:t>
            </a:r>
            <a:r>
              <a:rPr lang="en-IN" sz="4000" b="1" dirty="0"/>
              <a:t>library</a:t>
            </a:r>
            <a:endParaRPr lang="en-IN" sz="3600" b="1" dirty="0"/>
          </a:p>
        </p:txBody>
      </p:sp>
      <p:pic>
        <p:nvPicPr>
          <p:cNvPr id="7" name="Picture 6">
            <a:extLst>
              <a:ext uri="{FF2B5EF4-FFF2-40B4-BE49-F238E27FC236}">
                <a16:creationId xmlns:a16="http://schemas.microsoft.com/office/drawing/2014/main" id="{D4B5B4A8-F6A8-39ED-7E9A-BE7F6781DC22}"/>
              </a:ext>
            </a:extLst>
          </p:cNvPr>
          <p:cNvPicPr>
            <a:picLocks noChangeAspect="1"/>
          </p:cNvPicPr>
          <p:nvPr/>
        </p:nvPicPr>
        <p:blipFill>
          <a:blip r:embed="rId2"/>
          <a:stretch>
            <a:fillRect/>
          </a:stretch>
        </p:blipFill>
        <p:spPr>
          <a:xfrm>
            <a:off x="561323" y="2337784"/>
            <a:ext cx="10600018" cy="2951668"/>
          </a:xfrm>
          <a:prstGeom prst="rect">
            <a:avLst/>
          </a:prstGeom>
        </p:spPr>
      </p:pic>
    </p:spTree>
    <p:extLst>
      <p:ext uri="{BB962C8B-B14F-4D97-AF65-F5344CB8AC3E}">
        <p14:creationId xmlns:p14="http://schemas.microsoft.com/office/powerpoint/2010/main" val="307053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10EC4-48AE-DCA1-0117-A5EB14A34D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1455EF-E70C-DD1C-7352-3B1D95266654}"/>
              </a:ext>
            </a:extLst>
          </p:cNvPr>
          <p:cNvSpPr txBox="1"/>
          <p:nvPr/>
        </p:nvSpPr>
        <p:spPr>
          <a:xfrm>
            <a:off x="1944857" y="890192"/>
            <a:ext cx="7649309" cy="646331"/>
          </a:xfrm>
          <a:prstGeom prst="rect">
            <a:avLst/>
          </a:prstGeom>
          <a:noFill/>
        </p:spPr>
        <p:txBody>
          <a:bodyPr wrap="square">
            <a:spAutoFit/>
          </a:bodyPr>
          <a:lstStyle/>
          <a:p>
            <a:r>
              <a:rPr lang="en-IN" sz="3600" dirty="0"/>
              <a:t>READING DATA &amp; DISPLAY HEAD</a:t>
            </a:r>
            <a:endParaRPr lang="en-IN" sz="3600" b="1" dirty="0"/>
          </a:p>
        </p:txBody>
      </p:sp>
      <p:pic>
        <p:nvPicPr>
          <p:cNvPr id="5" name="Picture 4">
            <a:extLst>
              <a:ext uri="{FF2B5EF4-FFF2-40B4-BE49-F238E27FC236}">
                <a16:creationId xmlns:a16="http://schemas.microsoft.com/office/drawing/2014/main" id="{A5B52487-5CD7-2EC1-3076-71D4322284D0}"/>
              </a:ext>
            </a:extLst>
          </p:cNvPr>
          <p:cNvPicPr>
            <a:picLocks noChangeAspect="1"/>
          </p:cNvPicPr>
          <p:nvPr/>
        </p:nvPicPr>
        <p:blipFill>
          <a:blip r:embed="rId2"/>
          <a:stretch>
            <a:fillRect/>
          </a:stretch>
        </p:blipFill>
        <p:spPr>
          <a:xfrm>
            <a:off x="860649" y="2089557"/>
            <a:ext cx="10470701" cy="3368707"/>
          </a:xfrm>
          <a:prstGeom prst="rect">
            <a:avLst/>
          </a:prstGeom>
        </p:spPr>
      </p:pic>
    </p:spTree>
    <p:extLst>
      <p:ext uri="{BB962C8B-B14F-4D97-AF65-F5344CB8AC3E}">
        <p14:creationId xmlns:p14="http://schemas.microsoft.com/office/powerpoint/2010/main" val="296343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092F0-BB1E-917B-4FC8-B15162D332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AFA0B6-6EE0-DC20-5735-DED130775E7E}"/>
              </a:ext>
            </a:extLst>
          </p:cNvPr>
          <p:cNvSpPr txBox="1"/>
          <p:nvPr/>
        </p:nvSpPr>
        <p:spPr>
          <a:xfrm>
            <a:off x="1691638" y="1130663"/>
            <a:ext cx="9421839" cy="646331"/>
          </a:xfrm>
          <a:prstGeom prst="rect">
            <a:avLst/>
          </a:prstGeom>
          <a:noFill/>
        </p:spPr>
        <p:txBody>
          <a:bodyPr wrap="square">
            <a:spAutoFit/>
          </a:bodyPr>
          <a:lstStyle/>
          <a:p>
            <a:r>
              <a:rPr lang="en-GB" sz="3600" b="1" dirty="0"/>
              <a:t>GET DF INFO CHECK MISSING VAL</a:t>
            </a:r>
            <a:endParaRPr lang="en-IN" sz="3600" b="1" dirty="0"/>
          </a:p>
        </p:txBody>
      </p:sp>
      <p:pic>
        <p:nvPicPr>
          <p:cNvPr id="7" name="Picture 6">
            <a:extLst>
              <a:ext uri="{FF2B5EF4-FFF2-40B4-BE49-F238E27FC236}">
                <a16:creationId xmlns:a16="http://schemas.microsoft.com/office/drawing/2014/main" id="{873D7296-FCDF-F776-868B-EE5500FE64E0}"/>
              </a:ext>
            </a:extLst>
          </p:cNvPr>
          <p:cNvPicPr>
            <a:picLocks noChangeAspect="1"/>
          </p:cNvPicPr>
          <p:nvPr/>
        </p:nvPicPr>
        <p:blipFill>
          <a:blip r:embed="rId2"/>
          <a:stretch>
            <a:fillRect/>
          </a:stretch>
        </p:blipFill>
        <p:spPr>
          <a:xfrm>
            <a:off x="2349305" y="1985302"/>
            <a:ext cx="5928579" cy="3960849"/>
          </a:xfrm>
          <a:prstGeom prst="rect">
            <a:avLst/>
          </a:prstGeom>
        </p:spPr>
      </p:pic>
    </p:spTree>
    <p:extLst>
      <p:ext uri="{BB962C8B-B14F-4D97-AF65-F5344CB8AC3E}">
        <p14:creationId xmlns:p14="http://schemas.microsoft.com/office/powerpoint/2010/main" val="404963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E2567-B03B-4409-4636-484794792D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C2D728-F71F-E666-5C4A-B6522178640B}"/>
              </a:ext>
            </a:extLst>
          </p:cNvPr>
          <p:cNvSpPr txBox="1"/>
          <p:nvPr/>
        </p:nvSpPr>
        <p:spPr>
          <a:xfrm>
            <a:off x="2116601" y="1018121"/>
            <a:ext cx="7958797" cy="646331"/>
          </a:xfrm>
          <a:prstGeom prst="rect">
            <a:avLst/>
          </a:prstGeom>
          <a:noFill/>
        </p:spPr>
        <p:txBody>
          <a:bodyPr wrap="square">
            <a:spAutoFit/>
          </a:bodyPr>
          <a:lstStyle/>
          <a:p>
            <a:r>
              <a:rPr lang="en-IN" sz="3600" dirty="0"/>
              <a:t>DISPLAY CORRELATION FEATURES</a:t>
            </a:r>
          </a:p>
        </p:txBody>
      </p:sp>
      <p:pic>
        <p:nvPicPr>
          <p:cNvPr id="5" name="Picture 4">
            <a:extLst>
              <a:ext uri="{FF2B5EF4-FFF2-40B4-BE49-F238E27FC236}">
                <a16:creationId xmlns:a16="http://schemas.microsoft.com/office/drawing/2014/main" id="{3194D87F-7A19-7985-2F94-E24CE725A4DB}"/>
              </a:ext>
            </a:extLst>
          </p:cNvPr>
          <p:cNvPicPr>
            <a:picLocks noChangeAspect="1"/>
          </p:cNvPicPr>
          <p:nvPr/>
        </p:nvPicPr>
        <p:blipFill>
          <a:blip r:embed="rId2"/>
          <a:stretch>
            <a:fillRect/>
          </a:stretch>
        </p:blipFill>
        <p:spPr>
          <a:xfrm>
            <a:off x="2869809" y="1777385"/>
            <a:ext cx="6207499" cy="4395940"/>
          </a:xfrm>
          <a:prstGeom prst="rect">
            <a:avLst/>
          </a:prstGeom>
        </p:spPr>
      </p:pic>
    </p:spTree>
    <p:extLst>
      <p:ext uri="{BB962C8B-B14F-4D97-AF65-F5344CB8AC3E}">
        <p14:creationId xmlns:p14="http://schemas.microsoft.com/office/powerpoint/2010/main" val="283348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AD218-F3FD-71F2-CDFC-B5C96BE0AE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E86692-A836-7966-BF5B-70EFBB833A80}"/>
              </a:ext>
            </a:extLst>
          </p:cNvPr>
          <p:cNvSpPr txBox="1"/>
          <p:nvPr/>
        </p:nvSpPr>
        <p:spPr>
          <a:xfrm>
            <a:off x="3039794" y="863411"/>
            <a:ext cx="6112412" cy="646331"/>
          </a:xfrm>
          <a:prstGeom prst="rect">
            <a:avLst/>
          </a:prstGeom>
          <a:noFill/>
        </p:spPr>
        <p:txBody>
          <a:bodyPr wrap="square">
            <a:spAutoFit/>
          </a:bodyPr>
          <a:lstStyle/>
          <a:p>
            <a:r>
              <a:rPr lang="en-IN" sz="3600" b="1" dirty="0"/>
              <a:t>TRAIN &amp; TEST SPLIT</a:t>
            </a:r>
          </a:p>
        </p:txBody>
      </p:sp>
      <p:pic>
        <p:nvPicPr>
          <p:cNvPr id="5" name="Picture 4">
            <a:extLst>
              <a:ext uri="{FF2B5EF4-FFF2-40B4-BE49-F238E27FC236}">
                <a16:creationId xmlns:a16="http://schemas.microsoft.com/office/drawing/2014/main" id="{70E0C885-A0D3-FB93-F1ED-7D437CA32EB9}"/>
              </a:ext>
            </a:extLst>
          </p:cNvPr>
          <p:cNvPicPr>
            <a:picLocks noChangeAspect="1"/>
          </p:cNvPicPr>
          <p:nvPr/>
        </p:nvPicPr>
        <p:blipFill>
          <a:blip r:embed="rId2"/>
          <a:stretch>
            <a:fillRect/>
          </a:stretch>
        </p:blipFill>
        <p:spPr>
          <a:xfrm>
            <a:off x="1638248" y="1706656"/>
            <a:ext cx="8915504" cy="4287933"/>
          </a:xfrm>
          <a:prstGeom prst="rect">
            <a:avLst/>
          </a:prstGeom>
        </p:spPr>
      </p:pic>
    </p:spTree>
    <p:extLst>
      <p:ext uri="{BB962C8B-B14F-4D97-AF65-F5344CB8AC3E}">
        <p14:creationId xmlns:p14="http://schemas.microsoft.com/office/powerpoint/2010/main" val="189104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3374DF-45E7-F3DC-754D-BD6F4AA5A18A}"/>
              </a:ext>
            </a:extLst>
          </p:cNvPr>
          <p:cNvSpPr txBox="1"/>
          <p:nvPr/>
        </p:nvSpPr>
        <p:spPr>
          <a:xfrm>
            <a:off x="1438420" y="2317487"/>
            <a:ext cx="8802859" cy="1107996"/>
          </a:xfrm>
          <a:prstGeom prst="rect">
            <a:avLst/>
          </a:prstGeom>
          <a:noFill/>
        </p:spPr>
        <p:txBody>
          <a:bodyPr wrap="square">
            <a:spAutoFit/>
          </a:bodyPr>
          <a:lstStyle/>
          <a:p>
            <a:r>
              <a:rPr lang="en-GB" sz="2400" dirty="0"/>
              <a:t>Topic: The study focuses on using Artificial Neural Networks (ANN) to predict diabetes.</a:t>
            </a:r>
          </a:p>
          <a:p>
            <a:endParaRPr lang="en-IN" dirty="0"/>
          </a:p>
        </p:txBody>
      </p:sp>
      <p:sp>
        <p:nvSpPr>
          <p:cNvPr id="7" name="TextBox 6">
            <a:extLst>
              <a:ext uri="{FF2B5EF4-FFF2-40B4-BE49-F238E27FC236}">
                <a16:creationId xmlns:a16="http://schemas.microsoft.com/office/drawing/2014/main" id="{E700BD89-1019-AF00-C2DE-1AAE292CDFA6}"/>
              </a:ext>
            </a:extLst>
          </p:cNvPr>
          <p:cNvSpPr txBox="1"/>
          <p:nvPr/>
        </p:nvSpPr>
        <p:spPr>
          <a:xfrm>
            <a:off x="3042138" y="3240817"/>
            <a:ext cx="6112412" cy="369332"/>
          </a:xfrm>
          <a:prstGeom prst="rect">
            <a:avLst/>
          </a:prstGeom>
          <a:noFill/>
        </p:spPr>
        <p:txBody>
          <a:bodyPr wrap="square">
            <a:spAutoFit/>
          </a:bodyPr>
          <a:lstStyle/>
          <a:p>
            <a:r>
              <a:rPr lang="en-IN" dirty="0"/>
              <a:t> </a:t>
            </a:r>
          </a:p>
        </p:txBody>
      </p:sp>
      <p:sp>
        <p:nvSpPr>
          <p:cNvPr id="9" name="TextBox 8">
            <a:extLst>
              <a:ext uri="{FF2B5EF4-FFF2-40B4-BE49-F238E27FC236}">
                <a16:creationId xmlns:a16="http://schemas.microsoft.com/office/drawing/2014/main" id="{ED1D17A7-B8D8-710D-4042-E2E7DB2F90DB}"/>
              </a:ext>
            </a:extLst>
          </p:cNvPr>
          <p:cNvSpPr txBox="1"/>
          <p:nvPr/>
        </p:nvSpPr>
        <p:spPr>
          <a:xfrm>
            <a:off x="3928403" y="570034"/>
            <a:ext cx="6112412" cy="707886"/>
          </a:xfrm>
          <a:prstGeom prst="rect">
            <a:avLst/>
          </a:prstGeom>
          <a:noFill/>
        </p:spPr>
        <p:txBody>
          <a:bodyPr wrap="square">
            <a:spAutoFit/>
          </a:bodyPr>
          <a:lstStyle/>
          <a:p>
            <a:r>
              <a:rPr lang="en-IN" sz="4000" b="1" dirty="0"/>
              <a:t>Abstract </a:t>
            </a:r>
          </a:p>
        </p:txBody>
      </p:sp>
      <p:sp>
        <p:nvSpPr>
          <p:cNvPr id="3" name="TextBox 2">
            <a:extLst>
              <a:ext uri="{FF2B5EF4-FFF2-40B4-BE49-F238E27FC236}">
                <a16:creationId xmlns:a16="http://schemas.microsoft.com/office/drawing/2014/main" id="{46BD25FB-9933-12E1-8625-EB0ED8DB1158}"/>
              </a:ext>
            </a:extLst>
          </p:cNvPr>
          <p:cNvSpPr txBox="1"/>
          <p:nvPr/>
        </p:nvSpPr>
        <p:spPr>
          <a:xfrm>
            <a:off x="1438421" y="3432518"/>
            <a:ext cx="8802858" cy="830997"/>
          </a:xfrm>
          <a:prstGeom prst="rect">
            <a:avLst/>
          </a:prstGeom>
          <a:noFill/>
        </p:spPr>
        <p:txBody>
          <a:bodyPr wrap="square">
            <a:spAutoFit/>
          </a:bodyPr>
          <a:lstStyle/>
          <a:p>
            <a:r>
              <a:rPr lang="en-GB" sz="2400" dirty="0"/>
              <a:t>Objective: Minimize the error function during the training of the model to improve prediction accuracy.</a:t>
            </a:r>
          </a:p>
        </p:txBody>
      </p:sp>
      <p:sp>
        <p:nvSpPr>
          <p:cNvPr id="6" name="TextBox 5">
            <a:extLst>
              <a:ext uri="{FF2B5EF4-FFF2-40B4-BE49-F238E27FC236}">
                <a16:creationId xmlns:a16="http://schemas.microsoft.com/office/drawing/2014/main" id="{6B8C3F4D-730E-2108-2E3B-3CA21B018F90}"/>
              </a:ext>
            </a:extLst>
          </p:cNvPr>
          <p:cNvSpPr txBox="1"/>
          <p:nvPr/>
        </p:nvSpPr>
        <p:spPr>
          <a:xfrm>
            <a:off x="1579097" y="4533479"/>
            <a:ext cx="9084213" cy="1077218"/>
          </a:xfrm>
          <a:prstGeom prst="rect">
            <a:avLst/>
          </a:prstGeom>
          <a:noFill/>
        </p:spPr>
        <p:txBody>
          <a:bodyPr wrap="square">
            <a:spAutoFit/>
          </a:bodyPr>
          <a:lstStyle/>
          <a:p>
            <a:r>
              <a:rPr lang="en-IN" sz="2400" dirty="0"/>
              <a:t>Training Results:</a:t>
            </a:r>
          </a:p>
          <a:p>
            <a:r>
              <a:rPr lang="en-IN" sz="2000" dirty="0"/>
              <a:t>The average error function was 0.01.</a:t>
            </a:r>
          </a:p>
          <a:p>
            <a:r>
              <a:rPr lang="en-IN" sz="2000" dirty="0"/>
              <a:t>The prediction accuracy for diabetes was 87.3%.</a:t>
            </a:r>
          </a:p>
        </p:txBody>
      </p:sp>
    </p:spTree>
    <p:extLst>
      <p:ext uri="{BB962C8B-B14F-4D97-AF65-F5344CB8AC3E}">
        <p14:creationId xmlns:p14="http://schemas.microsoft.com/office/powerpoint/2010/main" val="68779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74FDE-B3D7-835F-6E1A-C1E619E443B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46E600D-9684-7680-46BC-AD31BB700DD1}"/>
              </a:ext>
            </a:extLst>
          </p:cNvPr>
          <p:cNvSpPr>
            <a:spLocks noChangeArrowheads="1"/>
          </p:cNvSpPr>
          <p:nvPr/>
        </p:nvSpPr>
        <p:spPr bwMode="auto">
          <a:xfrm>
            <a:off x="4642338" y="880068"/>
            <a:ext cx="2253822"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Courier New" panose="02070309020205020404" pitchFamily="49" charset="0"/>
              </a:rPr>
              <a:t>accuracy</a:t>
            </a:r>
            <a:r>
              <a:rPr kumimoji="0" lang="en-US" altLang="en-US" sz="11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6D1BADAB-7895-942F-A996-740FD91C56B9}"/>
              </a:ext>
            </a:extLst>
          </p:cNvPr>
          <p:cNvPicPr>
            <a:picLocks noChangeAspect="1"/>
          </p:cNvPicPr>
          <p:nvPr/>
        </p:nvPicPr>
        <p:blipFill>
          <a:blip r:embed="rId2"/>
          <a:stretch>
            <a:fillRect/>
          </a:stretch>
        </p:blipFill>
        <p:spPr>
          <a:xfrm>
            <a:off x="1141608" y="1876425"/>
            <a:ext cx="9297588" cy="4101507"/>
          </a:xfrm>
          <a:prstGeom prst="rect">
            <a:avLst/>
          </a:prstGeom>
        </p:spPr>
      </p:pic>
    </p:spTree>
    <p:extLst>
      <p:ext uri="{BB962C8B-B14F-4D97-AF65-F5344CB8AC3E}">
        <p14:creationId xmlns:p14="http://schemas.microsoft.com/office/powerpoint/2010/main" val="297006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38A6-AD2A-B73E-946F-AD98F1E24DC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A95E854-3A5C-2A7A-9677-0D0AF3DBE6BA}"/>
              </a:ext>
            </a:extLst>
          </p:cNvPr>
          <p:cNvSpPr txBox="1"/>
          <p:nvPr/>
        </p:nvSpPr>
        <p:spPr>
          <a:xfrm>
            <a:off x="4280094" y="548083"/>
            <a:ext cx="6112412" cy="769441"/>
          </a:xfrm>
          <a:prstGeom prst="rect">
            <a:avLst/>
          </a:prstGeom>
          <a:noFill/>
        </p:spPr>
        <p:txBody>
          <a:bodyPr wrap="square">
            <a:spAutoFit/>
          </a:bodyPr>
          <a:lstStyle/>
          <a:p>
            <a:r>
              <a:rPr lang="en-IN" sz="4400" b="1" dirty="0"/>
              <a:t>Conclusion</a:t>
            </a:r>
            <a:endParaRPr lang="en-IN" sz="3600" b="1" dirty="0"/>
          </a:p>
        </p:txBody>
      </p:sp>
      <p:sp>
        <p:nvSpPr>
          <p:cNvPr id="4" name="TextBox 3">
            <a:extLst>
              <a:ext uri="{FF2B5EF4-FFF2-40B4-BE49-F238E27FC236}">
                <a16:creationId xmlns:a16="http://schemas.microsoft.com/office/drawing/2014/main" id="{FA4FFB5A-044C-AF46-9305-D9773D043AA2}"/>
              </a:ext>
            </a:extLst>
          </p:cNvPr>
          <p:cNvSpPr txBox="1"/>
          <p:nvPr/>
        </p:nvSpPr>
        <p:spPr>
          <a:xfrm>
            <a:off x="1083211" y="1194414"/>
            <a:ext cx="8848580" cy="1200329"/>
          </a:xfrm>
          <a:prstGeom prst="rect">
            <a:avLst/>
          </a:prstGeom>
          <a:noFill/>
        </p:spPr>
        <p:txBody>
          <a:bodyPr wrap="square">
            <a:spAutoFit/>
          </a:bodyPr>
          <a:lstStyle/>
          <a:p>
            <a:r>
              <a:rPr lang="en-IN" sz="2400" dirty="0"/>
              <a:t>The model in the JNN environment proved effective in predicting diabetes, achieving a prediction accuracy of 87.3% and an average error of 0.010.</a:t>
            </a:r>
          </a:p>
        </p:txBody>
      </p:sp>
      <p:sp>
        <p:nvSpPr>
          <p:cNvPr id="8" name="TextBox 7">
            <a:extLst>
              <a:ext uri="{FF2B5EF4-FFF2-40B4-BE49-F238E27FC236}">
                <a16:creationId xmlns:a16="http://schemas.microsoft.com/office/drawing/2014/main" id="{3B109F74-01ED-ACA9-ADB4-4D301AC36901}"/>
              </a:ext>
            </a:extLst>
          </p:cNvPr>
          <p:cNvSpPr txBox="1"/>
          <p:nvPr/>
        </p:nvSpPr>
        <p:spPr>
          <a:xfrm>
            <a:off x="1083210" y="2440909"/>
            <a:ext cx="9819252" cy="830997"/>
          </a:xfrm>
          <a:prstGeom prst="rect">
            <a:avLst/>
          </a:prstGeom>
          <a:noFill/>
        </p:spPr>
        <p:txBody>
          <a:bodyPr wrap="square">
            <a:spAutoFit/>
          </a:bodyPr>
          <a:lstStyle/>
          <a:p>
            <a:r>
              <a:rPr lang="en-IN" sz="2400" dirty="0"/>
              <a:t>The results demonstrate the ability of artificial neural networks to recognize complex patterns associated with diabetes.</a:t>
            </a:r>
          </a:p>
        </p:txBody>
      </p:sp>
      <p:sp>
        <p:nvSpPr>
          <p:cNvPr id="12" name="TextBox 11">
            <a:extLst>
              <a:ext uri="{FF2B5EF4-FFF2-40B4-BE49-F238E27FC236}">
                <a16:creationId xmlns:a16="http://schemas.microsoft.com/office/drawing/2014/main" id="{717DD8B4-C11B-FB32-7FED-2504068CD3D2}"/>
              </a:ext>
            </a:extLst>
          </p:cNvPr>
          <p:cNvSpPr txBox="1"/>
          <p:nvPr/>
        </p:nvSpPr>
        <p:spPr bwMode="hidden">
          <a:xfrm>
            <a:off x="1223888" y="3586095"/>
            <a:ext cx="9369084" cy="1200329"/>
          </a:xfrm>
          <a:prstGeom prst="rect">
            <a:avLst/>
          </a:prstGeom>
          <a:noFill/>
        </p:spPr>
        <p:txBody>
          <a:bodyPr wrap="square">
            <a:spAutoFit/>
          </a:bodyPr>
          <a:lstStyle/>
          <a:p>
            <a:r>
              <a:rPr lang="en-IN" sz="2400" dirty="0"/>
              <a:t>Improving neural network techniques can enhance the development of medical decision-support tools, contributing to more accurate and effective healthcare.</a:t>
            </a:r>
          </a:p>
        </p:txBody>
      </p:sp>
    </p:spTree>
    <p:extLst>
      <p:ext uri="{BB962C8B-B14F-4D97-AF65-F5344CB8AC3E}">
        <p14:creationId xmlns:p14="http://schemas.microsoft.com/office/powerpoint/2010/main" val="147826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5075FC-AEF7-9A7E-259F-A8EE8189303E}"/>
              </a:ext>
            </a:extLst>
          </p:cNvPr>
          <p:cNvSpPr txBox="1"/>
          <p:nvPr/>
        </p:nvSpPr>
        <p:spPr>
          <a:xfrm>
            <a:off x="4448907" y="472614"/>
            <a:ext cx="6112412" cy="646331"/>
          </a:xfrm>
          <a:prstGeom prst="rect">
            <a:avLst/>
          </a:prstGeom>
          <a:noFill/>
        </p:spPr>
        <p:txBody>
          <a:bodyPr wrap="square">
            <a:spAutoFit/>
          </a:bodyPr>
          <a:lstStyle/>
          <a:p>
            <a:r>
              <a:rPr lang="en-IN" sz="3600" dirty="0"/>
              <a:t>Introduction</a:t>
            </a:r>
          </a:p>
        </p:txBody>
      </p:sp>
      <p:sp>
        <p:nvSpPr>
          <p:cNvPr id="7" name="TextBox 6">
            <a:extLst>
              <a:ext uri="{FF2B5EF4-FFF2-40B4-BE49-F238E27FC236}">
                <a16:creationId xmlns:a16="http://schemas.microsoft.com/office/drawing/2014/main" id="{75F446E6-1ED0-00E4-D6B6-4434CCA61FB5}"/>
              </a:ext>
            </a:extLst>
          </p:cNvPr>
          <p:cNvSpPr txBox="1"/>
          <p:nvPr/>
        </p:nvSpPr>
        <p:spPr>
          <a:xfrm>
            <a:off x="956018" y="842811"/>
            <a:ext cx="10279965" cy="1538883"/>
          </a:xfrm>
          <a:prstGeom prst="rect">
            <a:avLst/>
          </a:prstGeom>
          <a:noFill/>
        </p:spPr>
        <p:txBody>
          <a:bodyPr wrap="square">
            <a:spAutoFit/>
          </a:bodyPr>
          <a:lstStyle/>
          <a:p>
            <a:r>
              <a:rPr lang="en-IN" sz="2800" dirty="0"/>
              <a:t>Nature of Diabetes:</a:t>
            </a:r>
          </a:p>
          <a:p>
            <a:r>
              <a:rPr lang="en-IN" sz="2200" dirty="0"/>
              <a:t>Chronic disease caused by insufficient insulin production or inefficient use of insulin by the body.</a:t>
            </a:r>
          </a:p>
          <a:p>
            <a:r>
              <a:rPr lang="en-IN" sz="2200" dirty="0"/>
              <a:t>Results in high blood sugar levels, leading to potential severe organ damage.</a:t>
            </a:r>
          </a:p>
        </p:txBody>
      </p:sp>
      <p:sp>
        <p:nvSpPr>
          <p:cNvPr id="11" name="TextBox 10">
            <a:extLst>
              <a:ext uri="{FF2B5EF4-FFF2-40B4-BE49-F238E27FC236}">
                <a16:creationId xmlns:a16="http://schemas.microsoft.com/office/drawing/2014/main" id="{842CD36A-BBF5-78B1-B52F-72D0DD53780B}"/>
              </a:ext>
            </a:extLst>
          </p:cNvPr>
          <p:cNvSpPr txBox="1"/>
          <p:nvPr/>
        </p:nvSpPr>
        <p:spPr>
          <a:xfrm>
            <a:off x="956017" y="2402951"/>
            <a:ext cx="10279966" cy="2000548"/>
          </a:xfrm>
          <a:prstGeom prst="rect">
            <a:avLst/>
          </a:prstGeom>
          <a:noFill/>
        </p:spPr>
        <p:txBody>
          <a:bodyPr wrap="square">
            <a:spAutoFit/>
          </a:bodyPr>
          <a:lstStyle/>
          <a:p>
            <a:r>
              <a:rPr lang="en-IN" sz="2800" dirty="0"/>
              <a:t>Global Impact:</a:t>
            </a:r>
          </a:p>
          <a:p>
            <a:r>
              <a:rPr lang="en-IN" sz="2400" dirty="0"/>
              <a:t>As of 2015, approximately 8.5% of adults aged 17 and over were affected by diabetes.</a:t>
            </a:r>
          </a:p>
          <a:p>
            <a:r>
              <a:rPr lang="en-IN" sz="2400" dirty="0"/>
              <a:t>Diabetes was responsible for 1.5 million deaths in 2013, with high blood glucose levels causing another 2.3 million deaths.</a:t>
            </a:r>
          </a:p>
        </p:txBody>
      </p:sp>
      <p:sp>
        <p:nvSpPr>
          <p:cNvPr id="13" name="TextBox 12">
            <a:extLst>
              <a:ext uri="{FF2B5EF4-FFF2-40B4-BE49-F238E27FC236}">
                <a16:creationId xmlns:a16="http://schemas.microsoft.com/office/drawing/2014/main" id="{46091811-243D-B2F6-6683-72B22584F0DE}"/>
              </a:ext>
            </a:extLst>
          </p:cNvPr>
          <p:cNvSpPr txBox="1"/>
          <p:nvPr/>
        </p:nvSpPr>
        <p:spPr>
          <a:xfrm>
            <a:off x="956017" y="4523338"/>
            <a:ext cx="10617592" cy="1631216"/>
          </a:xfrm>
          <a:prstGeom prst="rect">
            <a:avLst/>
          </a:prstGeom>
          <a:noFill/>
        </p:spPr>
        <p:txBody>
          <a:bodyPr wrap="square">
            <a:spAutoFit/>
          </a:bodyPr>
          <a:lstStyle/>
          <a:p>
            <a:r>
              <a:rPr lang="en-IN" sz="2800"/>
              <a:t>Trends and Prevalence:</a:t>
            </a:r>
          </a:p>
          <a:p>
            <a:r>
              <a:rPr lang="en-IN" sz="2400"/>
              <a:t>The number of people with diabetes has doubled worldwide in the past decade.</a:t>
            </a:r>
          </a:p>
          <a:p>
            <a:r>
              <a:rPr lang="en-IN" sz="2400"/>
              <a:t>Currently, over 200 million people are living with diabetes.</a:t>
            </a:r>
          </a:p>
          <a:p>
            <a:r>
              <a:rPr lang="en-IN" sz="2400"/>
              <a:t>The global prevalence of diabetes is increasing by about 7% annually.</a:t>
            </a:r>
            <a:endParaRPr lang="en-IN" sz="2400" dirty="0"/>
          </a:p>
        </p:txBody>
      </p:sp>
      <p:sp>
        <p:nvSpPr>
          <p:cNvPr id="17" name="TextBox 16">
            <a:extLst>
              <a:ext uri="{FF2B5EF4-FFF2-40B4-BE49-F238E27FC236}">
                <a16:creationId xmlns:a16="http://schemas.microsoft.com/office/drawing/2014/main" id="{7D845282-81E5-FE7C-2671-61D5385144E6}"/>
              </a:ext>
            </a:extLst>
          </p:cNvPr>
          <p:cNvSpPr txBox="1"/>
          <p:nvPr/>
        </p:nvSpPr>
        <p:spPr>
          <a:xfrm>
            <a:off x="1021373" y="858200"/>
            <a:ext cx="10149253" cy="1261884"/>
          </a:xfrm>
          <a:prstGeom prst="rect">
            <a:avLst/>
          </a:prstGeom>
          <a:noFill/>
        </p:spPr>
        <p:txBody>
          <a:bodyPr wrap="square">
            <a:spAutoFit/>
          </a:bodyPr>
          <a:lstStyle/>
          <a:p>
            <a:r>
              <a:rPr lang="en-IN" sz="2800" dirty="0"/>
              <a:t>Urgency for Early Diagnosis:</a:t>
            </a:r>
          </a:p>
          <a:p>
            <a:r>
              <a:rPr lang="en-IN" sz="2400" dirty="0"/>
              <a:t>Highlights the need for early diagnosis to manage and mitigate the severe complications of diabetes.</a:t>
            </a:r>
          </a:p>
        </p:txBody>
      </p:sp>
      <p:sp>
        <p:nvSpPr>
          <p:cNvPr id="19" name="TextBox 18">
            <a:extLst>
              <a:ext uri="{FF2B5EF4-FFF2-40B4-BE49-F238E27FC236}">
                <a16:creationId xmlns:a16="http://schemas.microsoft.com/office/drawing/2014/main" id="{1BFB15AF-62B3-C036-8CD7-9830352C72BA}"/>
              </a:ext>
            </a:extLst>
          </p:cNvPr>
          <p:cNvSpPr txBox="1"/>
          <p:nvPr/>
        </p:nvSpPr>
        <p:spPr>
          <a:xfrm>
            <a:off x="1021373" y="2423845"/>
            <a:ext cx="9937360" cy="2000548"/>
          </a:xfrm>
          <a:prstGeom prst="rect">
            <a:avLst/>
          </a:prstGeom>
          <a:noFill/>
        </p:spPr>
        <p:txBody>
          <a:bodyPr wrap="square">
            <a:spAutoFit/>
          </a:bodyPr>
          <a:lstStyle/>
          <a:p>
            <a:r>
              <a:rPr lang="en-IN" sz="2800" dirty="0"/>
              <a:t>Role of Artificial Intelligence:</a:t>
            </a:r>
          </a:p>
          <a:p>
            <a:r>
              <a:rPr lang="en-IN" sz="2400" dirty="0"/>
              <a:t>Emphasizes the use of Artificial Neural Networks (ANN) to improve prediction and management of diabetes.</a:t>
            </a:r>
          </a:p>
          <a:p>
            <a:r>
              <a:rPr lang="en-IN" sz="2400" dirty="0"/>
              <a:t>ANNs consider various health indicators such as blood glucose levels, blood pressure, body mass index, and family history to enhance diagnostic accuracy.</a:t>
            </a:r>
          </a:p>
        </p:txBody>
      </p:sp>
      <p:sp>
        <p:nvSpPr>
          <p:cNvPr id="21" name="TextBox 20">
            <a:extLst>
              <a:ext uri="{FF2B5EF4-FFF2-40B4-BE49-F238E27FC236}">
                <a16:creationId xmlns:a16="http://schemas.microsoft.com/office/drawing/2014/main" id="{87C483FE-8520-FA64-4F3B-B9EC2E46CF84}"/>
              </a:ext>
            </a:extLst>
          </p:cNvPr>
          <p:cNvSpPr txBox="1"/>
          <p:nvPr/>
        </p:nvSpPr>
        <p:spPr>
          <a:xfrm>
            <a:off x="1021373" y="4613830"/>
            <a:ext cx="9937360" cy="1261884"/>
          </a:xfrm>
          <a:prstGeom prst="rect">
            <a:avLst/>
          </a:prstGeom>
          <a:noFill/>
        </p:spPr>
        <p:txBody>
          <a:bodyPr wrap="square">
            <a:spAutoFit/>
          </a:bodyPr>
          <a:lstStyle/>
          <a:p>
            <a:r>
              <a:rPr lang="en-IN" sz="2800" dirty="0"/>
              <a:t>Importance of Advanced Detection:</a:t>
            </a:r>
          </a:p>
          <a:p>
            <a:r>
              <a:rPr lang="en-IN" sz="2400" dirty="0"/>
              <a:t>Focuses on advanced detection methods to prevent or delay serious diabetes complications, both vascular and non-vascular.</a:t>
            </a:r>
          </a:p>
        </p:txBody>
      </p:sp>
    </p:spTree>
    <p:extLst>
      <p:ext uri="{BB962C8B-B14F-4D97-AF65-F5344CB8AC3E}">
        <p14:creationId xmlns:p14="http://schemas.microsoft.com/office/powerpoint/2010/main" val="21890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xEl>
                                              <p:pRg st="1" end="1"/>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3">
                                            <p:txEl>
                                              <p:pRg st="0" end="0"/>
                                            </p:txEl>
                                          </p:spTgt>
                                        </p:tgtEl>
                                        <p:attrNameLst>
                                          <p:attrName>ppt_w</p:attrName>
                                        </p:attrNameLst>
                                      </p:cBhvr>
                                      <p:tavLst>
                                        <p:tav tm="0">
                                          <p:val>
                                            <p:strVal val="ppt_w"/>
                                          </p:val>
                                        </p:tav>
                                        <p:tav tm="100000">
                                          <p:val>
                                            <p:fltVal val="0"/>
                                          </p:val>
                                        </p:tav>
                                      </p:tavLst>
                                    </p:anim>
                                    <p:anim calcmode="lin" valueType="num">
                                      <p:cBhvr>
                                        <p:cTn id="49" dur="500"/>
                                        <p:tgtEl>
                                          <p:spTgt spid="13">
                                            <p:txEl>
                                              <p:pRg st="0" end="0"/>
                                            </p:txEl>
                                          </p:spTgt>
                                        </p:tgtEl>
                                        <p:attrNameLst>
                                          <p:attrName>ppt_h</p:attrName>
                                        </p:attrNameLst>
                                      </p:cBhvr>
                                      <p:tavLst>
                                        <p:tav tm="0">
                                          <p:val>
                                            <p:strVal val="ppt_h"/>
                                          </p:val>
                                        </p:tav>
                                        <p:tav tm="100000">
                                          <p:val>
                                            <p:fltVal val="0"/>
                                          </p:val>
                                        </p:tav>
                                      </p:tavLst>
                                    </p:anim>
                                    <p:animEffect transition="out" filter="fade">
                                      <p:cBhvr>
                                        <p:cTn id="50" dur="500"/>
                                        <p:tgtEl>
                                          <p:spTgt spid="13">
                                            <p:txEl>
                                              <p:pRg st="0" end="0"/>
                                            </p:txEl>
                                          </p:spTgt>
                                        </p:tgtEl>
                                      </p:cBhvr>
                                    </p:animEffect>
                                    <p:set>
                                      <p:cBhvr>
                                        <p:cTn id="51" dur="1" fill="hold">
                                          <p:stCondLst>
                                            <p:cond delay="499"/>
                                          </p:stCondLst>
                                        </p:cTn>
                                        <p:tgtEl>
                                          <p:spTgt spid="13">
                                            <p:txEl>
                                              <p:pRg st="0" end="0"/>
                                            </p:txEl>
                                          </p:spTgt>
                                        </p:tgtEl>
                                        <p:attrNameLst>
                                          <p:attrName>style.visibility</p:attrName>
                                        </p:attrNameLst>
                                      </p:cBhvr>
                                      <p:to>
                                        <p:strVal val="hidden"/>
                                      </p:to>
                                    </p:set>
                                  </p:childTnLst>
                                </p:cTn>
                              </p:par>
                              <p:par>
                                <p:cTn id="52" presetID="53" presetClass="exit" presetSubtype="32" fill="hold" nodeType="withEffect">
                                  <p:stCondLst>
                                    <p:cond delay="0"/>
                                  </p:stCondLst>
                                  <p:childTnLst>
                                    <p:anim calcmode="lin" valueType="num">
                                      <p:cBhvr>
                                        <p:cTn id="53" dur="500"/>
                                        <p:tgtEl>
                                          <p:spTgt spid="13">
                                            <p:txEl>
                                              <p:pRg st="1" end="1"/>
                                            </p:txEl>
                                          </p:spTgt>
                                        </p:tgtEl>
                                        <p:attrNameLst>
                                          <p:attrName>ppt_w</p:attrName>
                                        </p:attrNameLst>
                                      </p:cBhvr>
                                      <p:tavLst>
                                        <p:tav tm="0">
                                          <p:val>
                                            <p:strVal val="ppt_w"/>
                                          </p:val>
                                        </p:tav>
                                        <p:tav tm="100000">
                                          <p:val>
                                            <p:fltVal val="0"/>
                                          </p:val>
                                        </p:tav>
                                      </p:tavLst>
                                    </p:anim>
                                    <p:anim calcmode="lin" valueType="num">
                                      <p:cBhvr>
                                        <p:cTn id="54" dur="500"/>
                                        <p:tgtEl>
                                          <p:spTgt spid="13">
                                            <p:txEl>
                                              <p:pRg st="1" end="1"/>
                                            </p:txEl>
                                          </p:spTgt>
                                        </p:tgtEl>
                                        <p:attrNameLst>
                                          <p:attrName>ppt_h</p:attrName>
                                        </p:attrNameLst>
                                      </p:cBhvr>
                                      <p:tavLst>
                                        <p:tav tm="0">
                                          <p:val>
                                            <p:strVal val="ppt_h"/>
                                          </p:val>
                                        </p:tav>
                                        <p:tav tm="100000">
                                          <p:val>
                                            <p:fltVal val="0"/>
                                          </p:val>
                                        </p:tav>
                                      </p:tavLst>
                                    </p:anim>
                                    <p:animEffect transition="out" filter="fade">
                                      <p:cBhvr>
                                        <p:cTn id="55" dur="500"/>
                                        <p:tgtEl>
                                          <p:spTgt spid="13">
                                            <p:txEl>
                                              <p:pRg st="1" end="1"/>
                                            </p:txEl>
                                          </p:spTgt>
                                        </p:tgtEl>
                                      </p:cBhvr>
                                    </p:animEffect>
                                    <p:set>
                                      <p:cBhvr>
                                        <p:cTn id="56" dur="1" fill="hold">
                                          <p:stCondLst>
                                            <p:cond delay="499"/>
                                          </p:stCondLst>
                                        </p:cTn>
                                        <p:tgtEl>
                                          <p:spTgt spid="13">
                                            <p:txEl>
                                              <p:pRg st="1" end="1"/>
                                            </p:txEl>
                                          </p:spTgt>
                                        </p:tgtEl>
                                        <p:attrNameLst>
                                          <p:attrName>style.visibility</p:attrName>
                                        </p:attrNameLst>
                                      </p:cBhvr>
                                      <p:to>
                                        <p:strVal val="hidden"/>
                                      </p:to>
                                    </p:set>
                                  </p:childTnLst>
                                </p:cTn>
                              </p:par>
                              <p:par>
                                <p:cTn id="57" presetID="53" presetClass="exit" presetSubtype="32" fill="hold" nodeType="withEffect">
                                  <p:stCondLst>
                                    <p:cond delay="0"/>
                                  </p:stCondLst>
                                  <p:childTnLst>
                                    <p:anim calcmode="lin" valueType="num">
                                      <p:cBhvr>
                                        <p:cTn id="58" dur="500"/>
                                        <p:tgtEl>
                                          <p:spTgt spid="13">
                                            <p:txEl>
                                              <p:pRg st="2" end="2"/>
                                            </p:txEl>
                                          </p:spTgt>
                                        </p:tgtEl>
                                        <p:attrNameLst>
                                          <p:attrName>ppt_w</p:attrName>
                                        </p:attrNameLst>
                                      </p:cBhvr>
                                      <p:tavLst>
                                        <p:tav tm="0">
                                          <p:val>
                                            <p:strVal val="ppt_w"/>
                                          </p:val>
                                        </p:tav>
                                        <p:tav tm="100000">
                                          <p:val>
                                            <p:fltVal val="0"/>
                                          </p:val>
                                        </p:tav>
                                      </p:tavLst>
                                    </p:anim>
                                    <p:anim calcmode="lin" valueType="num">
                                      <p:cBhvr>
                                        <p:cTn id="59" dur="500"/>
                                        <p:tgtEl>
                                          <p:spTgt spid="13">
                                            <p:txEl>
                                              <p:pRg st="2" end="2"/>
                                            </p:txEl>
                                          </p:spTgt>
                                        </p:tgtEl>
                                        <p:attrNameLst>
                                          <p:attrName>ppt_h</p:attrName>
                                        </p:attrNameLst>
                                      </p:cBhvr>
                                      <p:tavLst>
                                        <p:tav tm="0">
                                          <p:val>
                                            <p:strVal val="ppt_h"/>
                                          </p:val>
                                        </p:tav>
                                        <p:tav tm="100000">
                                          <p:val>
                                            <p:fltVal val="0"/>
                                          </p:val>
                                        </p:tav>
                                      </p:tavLst>
                                    </p:anim>
                                    <p:animEffect transition="out" filter="fade">
                                      <p:cBhvr>
                                        <p:cTn id="60" dur="500"/>
                                        <p:tgtEl>
                                          <p:spTgt spid="13">
                                            <p:txEl>
                                              <p:pRg st="2" end="2"/>
                                            </p:txEl>
                                          </p:spTgt>
                                        </p:tgtEl>
                                      </p:cBhvr>
                                    </p:animEffect>
                                    <p:set>
                                      <p:cBhvr>
                                        <p:cTn id="61" dur="1" fill="hold">
                                          <p:stCondLst>
                                            <p:cond delay="499"/>
                                          </p:stCondLst>
                                        </p:cTn>
                                        <p:tgtEl>
                                          <p:spTgt spid="13">
                                            <p:txEl>
                                              <p:pRg st="2" end="2"/>
                                            </p:txEl>
                                          </p:spTgt>
                                        </p:tgtEl>
                                        <p:attrNameLst>
                                          <p:attrName>style.visibility</p:attrName>
                                        </p:attrNameLst>
                                      </p:cBhvr>
                                      <p:to>
                                        <p:strVal val="hidden"/>
                                      </p:to>
                                    </p:set>
                                  </p:childTnLst>
                                </p:cTn>
                              </p:par>
                              <p:par>
                                <p:cTn id="62" presetID="53" presetClass="exit" presetSubtype="32" fill="hold" nodeType="withEffect">
                                  <p:stCondLst>
                                    <p:cond delay="0"/>
                                  </p:stCondLst>
                                  <p:childTnLst>
                                    <p:anim calcmode="lin" valueType="num">
                                      <p:cBhvr>
                                        <p:cTn id="63" dur="500"/>
                                        <p:tgtEl>
                                          <p:spTgt spid="13">
                                            <p:txEl>
                                              <p:pRg st="3" end="3"/>
                                            </p:txEl>
                                          </p:spTgt>
                                        </p:tgtEl>
                                        <p:attrNameLst>
                                          <p:attrName>ppt_w</p:attrName>
                                        </p:attrNameLst>
                                      </p:cBhvr>
                                      <p:tavLst>
                                        <p:tav tm="0">
                                          <p:val>
                                            <p:strVal val="ppt_w"/>
                                          </p:val>
                                        </p:tav>
                                        <p:tav tm="100000">
                                          <p:val>
                                            <p:fltVal val="0"/>
                                          </p:val>
                                        </p:tav>
                                      </p:tavLst>
                                    </p:anim>
                                    <p:anim calcmode="lin" valueType="num">
                                      <p:cBhvr>
                                        <p:cTn id="64" dur="500"/>
                                        <p:tgtEl>
                                          <p:spTgt spid="13">
                                            <p:txEl>
                                              <p:pRg st="3" end="3"/>
                                            </p:txEl>
                                          </p:spTgt>
                                        </p:tgtEl>
                                        <p:attrNameLst>
                                          <p:attrName>ppt_h</p:attrName>
                                        </p:attrNameLst>
                                      </p:cBhvr>
                                      <p:tavLst>
                                        <p:tav tm="0">
                                          <p:val>
                                            <p:strVal val="ppt_h"/>
                                          </p:val>
                                        </p:tav>
                                        <p:tav tm="100000">
                                          <p:val>
                                            <p:fltVal val="0"/>
                                          </p:val>
                                        </p:tav>
                                      </p:tavLst>
                                    </p:anim>
                                    <p:animEffect transition="out" filter="fade">
                                      <p:cBhvr>
                                        <p:cTn id="65" dur="500"/>
                                        <p:tgtEl>
                                          <p:spTgt spid="13">
                                            <p:txEl>
                                              <p:pRg st="3" end="3"/>
                                            </p:txEl>
                                          </p:spTgt>
                                        </p:tgtEl>
                                      </p:cBhvr>
                                    </p:animEffect>
                                    <p:set>
                                      <p:cBhvr>
                                        <p:cTn id="66" dur="1" fill="hold">
                                          <p:stCondLst>
                                            <p:cond delay="499"/>
                                          </p:stCondLst>
                                        </p:cTn>
                                        <p:tgtEl>
                                          <p:spTgt spid="13">
                                            <p:txEl>
                                              <p:pRg st="3" end="3"/>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9">
                                            <p:txEl>
                                              <p:pRg st="1" end="1"/>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1">
                                            <p:txEl>
                                              <p:pRg st="0" end="0"/>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76575F-4B07-234D-EBFD-9470A920E05C}"/>
              </a:ext>
            </a:extLst>
          </p:cNvPr>
          <p:cNvSpPr txBox="1"/>
          <p:nvPr/>
        </p:nvSpPr>
        <p:spPr>
          <a:xfrm>
            <a:off x="2437227" y="778971"/>
            <a:ext cx="7382022" cy="707886"/>
          </a:xfrm>
          <a:prstGeom prst="rect">
            <a:avLst/>
          </a:prstGeom>
          <a:noFill/>
        </p:spPr>
        <p:txBody>
          <a:bodyPr wrap="square">
            <a:spAutoFit/>
          </a:bodyPr>
          <a:lstStyle/>
          <a:p>
            <a:r>
              <a:rPr lang="en-IN" sz="4000" b="1" dirty="0"/>
              <a:t>Current Diagnostic Methods</a:t>
            </a:r>
          </a:p>
        </p:txBody>
      </p:sp>
      <p:sp>
        <p:nvSpPr>
          <p:cNvPr id="5" name="TextBox 4">
            <a:extLst>
              <a:ext uri="{FF2B5EF4-FFF2-40B4-BE49-F238E27FC236}">
                <a16:creationId xmlns:a16="http://schemas.microsoft.com/office/drawing/2014/main" id="{B9D410BE-BC71-4185-A8E9-B2FFE9401084}"/>
              </a:ext>
            </a:extLst>
          </p:cNvPr>
          <p:cNvSpPr txBox="1"/>
          <p:nvPr/>
        </p:nvSpPr>
        <p:spPr>
          <a:xfrm>
            <a:off x="1498793" y="1824335"/>
            <a:ext cx="2022231" cy="738664"/>
          </a:xfrm>
          <a:prstGeom prst="rect">
            <a:avLst/>
          </a:prstGeom>
          <a:noFill/>
        </p:spPr>
        <p:txBody>
          <a:bodyPr wrap="square">
            <a:spAutoFit/>
          </a:bodyPr>
          <a:lstStyle/>
          <a:p>
            <a:r>
              <a:rPr lang="en-GB" sz="2400" b="1" dirty="0"/>
              <a:t>Blood Tests</a:t>
            </a:r>
          </a:p>
          <a:p>
            <a:endParaRPr lang="en-GB" b="1" dirty="0"/>
          </a:p>
        </p:txBody>
      </p:sp>
      <p:sp>
        <p:nvSpPr>
          <p:cNvPr id="7" name="TextBox 6">
            <a:extLst>
              <a:ext uri="{FF2B5EF4-FFF2-40B4-BE49-F238E27FC236}">
                <a16:creationId xmlns:a16="http://schemas.microsoft.com/office/drawing/2014/main" id="{DCEEB64F-A91B-33E4-02A6-5C9CEE84A8BA}"/>
              </a:ext>
            </a:extLst>
          </p:cNvPr>
          <p:cNvSpPr txBox="1"/>
          <p:nvPr/>
        </p:nvSpPr>
        <p:spPr>
          <a:xfrm>
            <a:off x="4026876" y="1824335"/>
            <a:ext cx="2444263" cy="1107996"/>
          </a:xfrm>
          <a:prstGeom prst="rect">
            <a:avLst/>
          </a:prstGeom>
          <a:noFill/>
        </p:spPr>
        <p:txBody>
          <a:bodyPr wrap="square">
            <a:spAutoFit/>
          </a:bodyPr>
          <a:lstStyle/>
          <a:p>
            <a:r>
              <a:rPr lang="en-GB" sz="2400" b="1" dirty="0"/>
              <a:t>Symptom Recognition</a:t>
            </a:r>
          </a:p>
          <a:p>
            <a:endParaRPr lang="en-GB" b="1" dirty="0"/>
          </a:p>
        </p:txBody>
      </p:sp>
      <p:sp>
        <p:nvSpPr>
          <p:cNvPr id="9" name="TextBox 8">
            <a:extLst>
              <a:ext uri="{FF2B5EF4-FFF2-40B4-BE49-F238E27FC236}">
                <a16:creationId xmlns:a16="http://schemas.microsoft.com/office/drawing/2014/main" id="{01274789-B5D2-B735-0FA7-33F2E3504E19}"/>
              </a:ext>
            </a:extLst>
          </p:cNvPr>
          <p:cNvSpPr txBox="1"/>
          <p:nvPr/>
        </p:nvSpPr>
        <p:spPr>
          <a:xfrm>
            <a:off x="7609451" y="1824335"/>
            <a:ext cx="2209798" cy="3693319"/>
          </a:xfrm>
          <a:prstGeom prst="rect">
            <a:avLst/>
          </a:prstGeom>
          <a:noFill/>
        </p:spPr>
        <p:txBody>
          <a:bodyPr wrap="square">
            <a:spAutoFit/>
          </a:bodyPr>
          <a:lstStyle/>
          <a:p>
            <a:r>
              <a:rPr lang="en-GB" sz="2400" b="1" dirty="0"/>
              <a:t>Challenges</a:t>
            </a:r>
          </a:p>
          <a:p>
            <a:endParaRPr lang="en-GB" b="1" dirty="0"/>
          </a:p>
          <a:p>
            <a:r>
              <a:rPr lang="en-GB" sz="2400" dirty="0"/>
              <a:t>The current diagnostic methods have limitations and may not always provide accurate predictions for diabetes</a:t>
            </a:r>
          </a:p>
        </p:txBody>
      </p:sp>
    </p:spTree>
    <p:extLst>
      <p:ext uri="{BB962C8B-B14F-4D97-AF65-F5344CB8AC3E}">
        <p14:creationId xmlns:p14="http://schemas.microsoft.com/office/powerpoint/2010/main" val="283973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35B2E-2F14-1AC6-1F9E-5BB2F69CB516}"/>
              </a:ext>
            </a:extLst>
          </p:cNvPr>
          <p:cNvSpPr txBox="1"/>
          <p:nvPr/>
        </p:nvSpPr>
        <p:spPr>
          <a:xfrm>
            <a:off x="1913205" y="802315"/>
            <a:ext cx="7976381" cy="646331"/>
          </a:xfrm>
          <a:prstGeom prst="rect">
            <a:avLst/>
          </a:prstGeom>
          <a:noFill/>
        </p:spPr>
        <p:txBody>
          <a:bodyPr wrap="square">
            <a:spAutoFit/>
          </a:bodyPr>
          <a:lstStyle/>
          <a:p>
            <a:r>
              <a:rPr lang="en-IN" sz="3600" b="1" dirty="0"/>
              <a:t>What is it</a:t>
            </a:r>
            <a:r>
              <a:rPr lang="ar-DZ" sz="3600" b="1" dirty="0"/>
              <a:t>  </a:t>
            </a:r>
            <a:r>
              <a:rPr lang="en-IN" sz="3600" b="1" dirty="0"/>
              <a:t>Artificial Neurons </a:t>
            </a:r>
            <a:r>
              <a:rPr lang="ar-DZ" sz="3600" b="1" dirty="0"/>
              <a:t> </a:t>
            </a:r>
            <a:r>
              <a:rPr lang="en-IN" sz="3600" b="1" dirty="0"/>
              <a:t>Networks</a:t>
            </a:r>
          </a:p>
        </p:txBody>
      </p:sp>
      <p:sp>
        <p:nvSpPr>
          <p:cNvPr id="5" name="TextBox 4">
            <a:extLst>
              <a:ext uri="{FF2B5EF4-FFF2-40B4-BE49-F238E27FC236}">
                <a16:creationId xmlns:a16="http://schemas.microsoft.com/office/drawing/2014/main" id="{60E42E3B-04C5-4D43-D0C1-80693AC6C079}"/>
              </a:ext>
            </a:extLst>
          </p:cNvPr>
          <p:cNvSpPr txBox="1"/>
          <p:nvPr/>
        </p:nvSpPr>
        <p:spPr>
          <a:xfrm>
            <a:off x="1044526" y="2090172"/>
            <a:ext cx="5285936" cy="3046988"/>
          </a:xfrm>
          <a:prstGeom prst="rect">
            <a:avLst/>
          </a:prstGeom>
          <a:noFill/>
        </p:spPr>
        <p:txBody>
          <a:bodyPr wrap="square">
            <a:spAutoFit/>
          </a:bodyPr>
          <a:lstStyle/>
          <a:p>
            <a:r>
              <a:rPr lang="en-GB" sz="2400" dirty="0"/>
              <a:t>Artificial Neural Networks (ANNs) are computational models inspired by the biological neural networks that constitute animal brains. These networks are one of the main technologies in artificial intelligence, used to simulate human capabilities in learning and decision-making.</a:t>
            </a:r>
          </a:p>
        </p:txBody>
      </p:sp>
      <p:pic>
        <p:nvPicPr>
          <p:cNvPr id="7" name="Picture 6">
            <a:extLst>
              <a:ext uri="{FF2B5EF4-FFF2-40B4-BE49-F238E27FC236}">
                <a16:creationId xmlns:a16="http://schemas.microsoft.com/office/drawing/2014/main" id="{D9901F5D-E595-CAA0-53D2-8FABC3035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48" y="1730326"/>
            <a:ext cx="4669721" cy="4367562"/>
          </a:xfrm>
          <a:prstGeom prst="rect">
            <a:avLst/>
          </a:prstGeom>
        </p:spPr>
      </p:pic>
    </p:spTree>
    <p:extLst>
      <p:ext uri="{BB962C8B-B14F-4D97-AF65-F5344CB8AC3E}">
        <p14:creationId xmlns:p14="http://schemas.microsoft.com/office/powerpoint/2010/main" val="35361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EDB74-D378-FB7B-9335-EFD86A2B20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92892D-C821-9C84-043E-9C6A540F864C}"/>
              </a:ext>
            </a:extLst>
          </p:cNvPr>
          <p:cNvSpPr txBox="1"/>
          <p:nvPr/>
        </p:nvSpPr>
        <p:spPr>
          <a:xfrm>
            <a:off x="2686342" y="686845"/>
            <a:ext cx="9660989" cy="1200329"/>
          </a:xfrm>
          <a:prstGeom prst="rect">
            <a:avLst/>
          </a:prstGeom>
          <a:noFill/>
        </p:spPr>
        <p:txBody>
          <a:bodyPr wrap="square">
            <a:spAutoFit/>
          </a:bodyPr>
          <a:lstStyle/>
          <a:p>
            <a:r>
              <a:rPr lang="en-IN" sz="3600" b="1" dirty="0"/>
              <a:t>Overview of a Neural Network’s Learning Process</a:t>
            </a:r>
          </a:p>
        </p:txBody>
      </p:sp>
      <p:pic>
        <p:nvPicPr>
          <p:cNvPr id="9" name="Picture 8">
            <a:extLst>
              <a:ext uri="{FF2B5EF4-FFF2-40B4-BE49-F238E27FC236}">
                <a16:creationId xmlns:a16="http://schemas.microsoft.com/office/drawing/2014/main" id="{69326BC4-4701-82BA-220B-CCD6CA41B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499" y="1887174"/>
            <a:ext cx="9129932" cy="3870264"/>
          </a:xfrm>
          <a:prstGeom prst="rect">
            <a:avLst/>
          </a:prstGeom>
        </p:spPr>
      </p:pic>
    </p:spTree>
    <p:extLst>
      <p:ext uri="{BB962C8B-B14F-4D97-AF65-F5344CB8AC3E}">
        <p14:creationId xmlns:p14="http://schemas.microsoft.com/office/powerpoint/2010/main" val="15298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EAA6F-4BE5-0BC1-C6BF-9A5D94506A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48DDE3-5DA7-EAEA-15CD-649019827803}"/>
              </a:ext>
            </a:extLst>
          </p:cNvPr>
          <p:cNvSpPr txBox="1"/>
          <p:nvPr/>
        </p:nvSpPr>
        <p:spPr>
          <a:xfrm>
            <a:off x="692833" y="1012954"/>
            <a:ext cx="10336238" cy="4524315"/>
          </a:xfrm>
          <a:prstGeom prst="rect">
            <a:avLst/>
          </a:prstGeom>
          <a:noFill/>
        </p:spPr>
        <p:txBody>
          <a:bodyPr wrap="square">
            <a:spAutoFit/>
          </a:bodyPr>
          <a:lstStyle/>
          <a:p>
            <a:r>
              <a:rPr lang="en-GB" sz="3600" dirty="0"/>
              <a:t> 1. Assign random numbers to the weights.</a:t>
            </a:r>
          </a:p>
          <a:p>
            <a:r>
              <a:rPr lang="en-GB" sz="3600" dirty="0"/>
              <a:t> 2. For every element in the training set, calculate output using the summation functions embedded in the nodes. </a:t>
            </a:r>
          </a:p>
          <a:p>
            <a:r>
              <a:rPr lang="en-GB" sz="3600" dirty="0"/>
              <a:t>3. Compare computed output with observed values. </a:t>
            </a:r>
          </a:p>
          <a:p>
            <a:r>
              <a:rPr lang="en-GB" sz="3600" dirty="0"/>
              <a:t>4. Adjust the weights and repeat -2- and -3- if the result isn’t less than a threshold value. </a:t>
            </a:r>
          </a:p>
          <a:p>
            <a:r>
              <a:rPr lang="en-GB" sz="3600" dirty="0"/>
              <a:t>5. Repeat the above steps for other elements in the training set. </a:t>
            </a:r>
            <a:endParaRPr lang="en-IN" sz="3600" dirty="0"/>
          </a:p>
        </p:txBody>
      </p:sp>
    </p:spTree>
    <p:extLst>
      <p:ext uri="{BB962C8B-B14F-4D97-AF65-F5344CB8AC3E}">
        <p14:creationId xmlns:p14="http://schemas.microsoft.com/office/powerpoint/2010/main" val="180522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8D15D-0AD2-4138-66F5-0E9125E96C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50E649-0099-D871-B55D-721978F9AB03}"/>
              </a:ext>
            </a:extLst>
          </p:cNvPr>
          <p:cNvSpPr txBox="1"/>
          <p:nvPr/>
        </p:nvSpPr>
        <p:spPr>
          <a:xfrm>
            <a:off x="3548575" y="891513"/>
            <a:ext cx="6112412" cy="646331"/>
          </a:xfrm>
          <a:prstGeom prst="rect">
            <a:avLst/>
          </a:prstGeom>
          <a:noFill/>
        </p:spPr>
        <p:txBody>
          <a:bodyPr wrap="square">
            <a:spAutoFit/>
          </a:bodyPr>
          <a:lstStyle/>
          <a:p>
            <a:r>
              <a:rPr lang="en-GB" sz="3600" b="1" dirty="0"/>
              <a:t>attributes in the Data set</a:t>
            </a:r>
            <a:endParaRPr lang="en-IN" sz="3600" b="1" dirty="0"/>
          </a:p>
        </p:txBody>
      </p:sp>
      <p:graphicFrame>
        <p:nvGraphicFramePr>
          <p:cNvPr id="5" name="Table 4">
            <a:extLst>
              <a:ext uri="{FF2B5EF4-FFF2-40B4-BE49-F238E27FC236}">
                <a16:creationId xmlns:a16="http://schemas.microsoft.com/office/drawing/2014/main" id="{F753E70E-667C-1BB7-7F0A-98D74A4277A6}"/>
              </a:ext>
            </a:extLst>
          </p:cNvPr>
          <p:cNvGraphicFramePr>
            <a:graphicFrameLocks noGrp="1"/>
          </p:cNvGraphicFramePr>
          <p:nvPr>
            <p:extLst>
              <p:ext uri="{D42A27DB-BD31-4B8C-83A1-F6EECF244321}">
                <p14:modId xmlns:p14="http://schemas.microsoft.com/office/powerpoint/2010/main" val="1493543044"/>
              </p:ext>
            </p:extLst>
          </p:nvPr>
        </p:nvGraphicFramePr>
        <p:xfrm>
          <a:off x="1159802" y="1866447"/>
          <a:ext cx="10347569" cy="4100040"/>
        </p:xfrm>
        <a:graphic>
          <a:graphicData uri="http://schemas.openxmlformats.org/drawingml/2006/table">
            <a:tbl>
              <a:tblPr firstRow="1" bandRow="1">
                <a:tableStyleId>{5C22544A-7EE6-4342-B048-85BDC9FD1C3A}</a:tableStyleId>
              </a:tblPr>
              <a:tblGrid>
                <a:gridCol w="1782966">
                  <a:extLst>
                    <a:ext uri="{9D8B030D-6E8A-4147-A177-3AD203B41FA5}">
                      <a16:colId xmlns:a16="http://schemas.microsoft.com/office/drawing/2014/main" val="2409106870"/>
                    </a:ext>
                  </a:extLst>
                </a:gridCol>
                <a:gridCol w="8564603">
                  <a:extLst>
                    <a:ext uri="{9D8B030D-6E8A-4147-A177-3AD203B41FA5}">
                      <a16:colId xmlns:a16="http://schemas.microsoft.com/office/drawing/2014/main" val="1028416723"/>
                    </a:ext>
                  </a:extLst>
                </a:gridCol>
              </a:tblGrid>
              <a:tr h="410004">
                <a:tc>
                  <a:txBody>
                    <a:bodyPr/>
                    <a:lstStyle/>
                    <a:p>
                      <a:r>
                        <a:rPr lang="en-IN" dirty="0"/>
                        <a:t>NO</a:t>
                      </a:r>
                    </a:p>
                  </a:txBody>
                  <a:tcPr/>
                </a:tc>
                <a:tc>
                  <a:txBody>
                    <a:bodyPr/>
                    <a:lstStyle/>
                    <a:p>
                      <a:r>
                        <a:rPr lang="en-IN" dirty="0"/>
                        <a:t>Attribute name </a:t>
                      </a:r>
                    </a:p>
                  </a:txBody>
                  <a:tcPr/>
                </a:tc>
                <a:extLst>
                  <a:ext uri="{0D108BD9-81ED-4DB2-BD59-A6C34878D82A}">
                    <a16:rowId xmlns:a16="http://schemas.microsoft.com/office/drawing/2014/main" val="624181120"/>
                  </a:ext>
                </a:extLst>
              </a:tr>
              <a:tr h="410004">
                <a:tc>
                  <a:txBody>
                    <a:bodyPr/>
                    <a:lstStyle/>
                    <a:p>
                      <a:r>
                        <a:rPr lang="en-IN" dirty="0"/>
                        <a:t>1</a:t>
                      </a:r>
                    </a:p>
                  </a:txBody>
                  <a:tcPr/>
                </a:tc>
                <a:tc>
                  <a:txBody>
                    <a:bodyPr/>
                    <a:lstStyle/>
                    <a:p>
                      <a:r>
                        <a:rPr lang="en-IN" dirty="0"/>
                        <a:t>Pregnancies: Number of pregnancies </a:t>
                      </a:r>
                    </a:p>
                  </a:txBody>
                  <a:tcPr/>
                </a:tc>
                <a:extLst>
                  <a:ext uri="{0D108BD9-81ED-4DB2-BD59-A6C34878D82A}">
                    <a16:rowId xmlns:a16="http://schemas.microsoft.com/office/drawing/2014/main" val="4070950710"/>
                  </a:ext>
                </a:extLst>
              </a:tr>
              <a:tr h="410004">
                <a:tc>
                  <a:txBody>
                    <a:bodyPr/>
                    <a:lstStyle/>
                    <a:p>
                      <a:r>
                        <a:rPr lang="en-IN" dirty="0"/>
                        <a:t>2</a:t>
                      </a:r>
                    </a:p>
                  </a:txBody>
                  <a:tcPr/>
                </a:tc>
                <a:tc>
                  <a:txBody>
                    <a:bodyPr/>
                    <a:lstStyle/>
                    <a:p>
                      <a:r>
                        <a:rPr lang="en-GB" dirty="0"/>
                        <a:t>PG Concentration: Plasma glucose at 2 hours in an oral glucose tolerance test</a:t>
                      </a:r>
                      <a:endParaRPr lang="en-IN" dirty="0"/>
                    </a:p>
                  </a:txBody>
                  <a:tcPr/>
                </a:tc>
                <a:extLst>
                  <a:ext uri="{0D108BD9-81ED-4DB2-BD59-A6C34878D82A}">
                    <a16:rowId xmlns:a16="http://schemas.microsoft.com/office/drawing/2014/main" val="2680196413"/>
                  </a:ext>
                </a:extLst>
              </a:tr>
              <a:tr h="410004">
                <a:tc>
                  <a:txBody>
                    <a:bodyPr/>
                    <a:lstStyle/>
                    <a:p>
                      <a:r>
                        <a:rPr lang="en-IN" dirty="0"/>
                        <a:t>3</a:t>
                      </a:r>
                    </a:p>
                  </a:txBody>
                  <a:tcPr/>
                </a:tc>
                <a:tc>
                  <a:txBody>
                    <a:bodyPr/>
                    <a:lstStyle/>
                    <a:p>
                      <a:r>
                        <a:rPr lang="en-GB" dirty="0"/>
                        <a:t>Diastolic BP: Diastolic Blood Pressure (mm Hg)</a:t>
                      </a:r>
                      <a:endParaRPr lang="en-IN" dirty="0"/>
                    </a:p>
                  </a:txBody>
                  <a:tcPr/>
                </a:tc>
                <a:extLst>
                  <a:ext uri="{0D108BD9-81ED-4DB2-BD59-A6C34878D82A}">
                    <a16:rowId xmlns:a16="http://schemas.microsoft.com/office/drawing/2014/main" val="255461550"/>
                  </a:ext>
                </a:extLst>
              </a:tr>
              <a:tr h="410004">
                <a:tc>
                  <a:txBody>
                    <a:bodyPr/>
                    <a:lstStyle/>
                    <a:p>
                      <a:r>
                        <a:rPr lang="en-IN" dirty="0"/>
                        <a:t>4</a:t>
                      </a:r>
                    </a:p>
                  </a:txBody>
                  <a:tcPr/>
                </a:tc>
                <a:tc>
                  <a:txBody>
                    <a:bodyPr/>
                    <a:lstStyle/>
                    <a:p>
                      <a:r>
                        <a:rPr lang="en-GB" dirty="0"/>
                        <a:t>Tri Fold Thick: Triceps Skin Fold Thickness (mm)</a:t>
                      </a:r>
                      <a:endParaRPr lang="en-IN" dirty="0"/>
                    </a:p>
                  </a:txBody>
                  <a:tcPr/>
                </a:tc>
                <a:extLst>
                  <a:ext uri="{0D108BD9-81ED-4DB2-BD59-A6C34878D82A}">
                    <a16:rowId xmlns:a16="http://schemas.microsoft.com/office/drawing/2014/main" val="346762989"/>
                  </a:ext>
                </a:extLst>
              </a:tr>
              <a:tr h="410004">
                <a:tc>
                  <a:txBody>
                    <a:bodyPr/>
                    <a:lstStyle/>
                    <a:p>
                      <a:r>
                        <a:rPr lang="en-IN" dirty="0"/>
                        <a:t>5</a:t>
                      </a:r>
                    </a:p>
                  </a:txBody>
                  <a:tcPr/>
                </a:tc>
                <a:tc>
                  <a:txBody>
                    <a:bodyPr/>
                    <a:lstStyle/>
                    <a:p>
                      <a:r>
                        <a:rPr lang="de-DE" dirty="0"/>
                        <a:t>Serum Ins: 2-Hour Serum Insulin (mu U/ml)</a:t>
                      </a:r>
                      <a:endParaRPr lang="en-IN" dirty="0"/>
                    </a:p>
                  </a:txBody>
                  <a:tcPr/>
                </a:tc>
                <a:extLst>
                  <a:ext uri="{0D108BD9-81ED-4DB2-BD59-A6C34878D82A}">
                    <a16:rowId xmlns:a16="http://schemas.microsoft.com/office/drawing/2014/main" val="3162656082"/>
                  </a:ext>
                </a:extLst>
              </a:tr>
              <a:tr h="410004">
                <a:tc>
                  <a:txBody>
                    <a:bodyPr/>
                    <a:lstStyle/>
                    <a:p>
                      <a:r>
                        <a:rPr lang="en-IN" dirty="0"/>
                        <a:t>6</a:t>
                      </a:r>
                    </a:p>
                  </a:txBody>
                  <a:tcPr/>
                </a:tc>
                <a:tc>
                  <a:txBody>
                    <a:bodyPr/>
                    <a:lstStyle/>
                    <a:p>
                      <a:r>
                        <a:rPr lang="en-GB" dirty="0"/>
                        <a:t>BMI: Body Mass Index: (weight in kg/ (height in m)^2)</a:t>
                      </a:r>
                      <a:endParaRPr lang="en-IN" dirty="0"/>
                    </a:p>
                  </a:txBody>
                  <a:tcPr/>
                </a:tc>
                <a:extLst>
                  <a:ext uri="{0D108BD9-81ED-4DB2-BD59-A6C34878D82A}">
                    <a16:rowId xmlns:a16="http://schemas.microsoft.com/office/drawing/2014/main" val="3541480550"/>
                  </a:ext>
                </a:extLst>
              </a:tr>
              <a:tr h="410004">
                <a:tc>
                  <a:txBody>
                    <a:bodyPr/>
                    <a:lstStyle/>
                    <a:p>
                      <a:r>
                        <a:rPr lang="en-IN" dirty="0"/>
                        <a:t>7</a:t>
                      </a:r>
                    </a:p>
                  </a:txBody>
                  <a:tcPr/>
                </a:tc>
                <a:tc>
                  <a:txBody>
                    <a:bodyPr/>
                    <a:lstStyle/>
                    <a:p>
                      <a:r>
                        <a:rPr lang="en-GB" dirty="0"/>
                        <a:t>DP Function: Diabetes Pedigree Function</a:t>
                      </a:r>
                      <a:endParaRPr lang="en-IN" dirty="0"/>
                    </a:p>
                  </a:txBody>
                  <a:tcPr/>
                </a:tc>
                <a:extLst>
                  <a:ext uri="{0D108BD9-81ED-4DB2-BD59-A6C34878D82A}">
                    <a16:rowId xmlns:a16="http://schemas.microsoft.com/office/drawing/2014/main" val="1115080243"/>
                  </a:ext>
                </a:extLst>
              </a:tr>
              <a:tr h="410004">
                <a:tc>
                  <a:txBody>
                    <a:bodyPr/>
                    <a:lstStyle/>
                    <a:p>
                      <a:r>
                        <a:rPr lang="en-IN" dirty="0"/>
                        <a:t>8</a:t>
                      </a:r>
                    </a:p>
                  </a:txBody>
                  <a:tcPr/>
                </a:tc>
                <a:tc>
                  <a:txBody>
                    <a:bodyPr/>
                    <a:lstStyle/>
                    <a:p>
                      <a:r>
                        <a:rPr lang="en-IN" dirty="0"/>
                        <a:t>Age: Age (years) </a:t>
                      </a:r>
                    </a:p>
                  </a:txBody>
                  <a:tcPr/>
                </a:tc>
                <a:extLst>
                  <a:ext uri="{0D108BD9-81ED-4DB2-BD59-A6C34878D82A}">
                    <a16:rowId xmlns:a16="http://schemas.microsoft.com/office/drawing/2014/main" val="3715348904"/>
                  </a:ext>
                </a:extLst>
              </a:tr>
              <a:tr h="410004">
                <a:tc>
                  <a:txBody>
                    <a:bodyPr/>
                    <a:lstStyle/>
                    <a:p>
                      <a:r>
                        <a:rPr lang="en-IN" dirty="0"/>
                        <a:t>9</a:t>
                      </a:r>
                    </a:p>
                  </a:txBody>
                  <a:tcPr/>
                </a:tc>
                <a:tc>
                  <a:txBody>
                    <a:bodyPr/>
                    <a:lstStyle/>
                    <a:p>
                      <a:r>
                        <a:rPr lang="en-GB" dirty="0"/>
                        <a:t>Diabetes: Whether or not the person diabetes</a:t>
                      </a:r>
                      <a:endParaRPr lang="en-IN" dirty="0"/>
                    </a:p>
                  </a:txBody>
                  <a:tcPr/>
                </a:tc>
                <a:extLst>
                  <a:ext uri="{0D108BD9-81ED-4DB2-BD59-A6C34878D82A}">
                    <a16:rowId xmlns:a16="http://schemas.microsoft.com/office/drawing/2014/main" val="3280377426"/>
                  </a:ext>
                </a:extLst>
              </a:tr>
            </a:tbl>
          </a:graphicData>
        </a:graphic>
      </p:graphicFrame>
    </p:spTree>
    <p:extLst>
      <p:ext uri="{BB962C8B-B14F-4D97-AF65-F5344CB8AC3E}">
        <p14:creationId xmlns:p14="http://schemas.microsoft.com/office/powerpoint/2010/main" val="276411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FC988-1D14-B0F3-60E3-846BC29531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4897D6A-25E0-A495-9F17-811CB83C421B}"/>
              </a:ext>
            </a:extLst>
          </p:cNvPr>
          <p:cNvPicPr>
            <a:picLocks noChangeAspect="1"/>
          </p:cNvPicPr>
          <p:nvPr/>
        </p:nvPicPr>
        <p:blipFill>
          <a:blip r:embed="rId2"/>
          <a:stretch>
            <a:fillRect/>
          </a:stretch>
        </p:blipFill>
        <p:spPr>
          <a:xfrm>
            <a:off x="990181" y="1743041"/>
            <a:ext cx="10211637" cy="3371918"/>
          </a:xfrm>
          <a:prstGeom prst="rect">
            <a:avLst/>
          </a:prstGeom>
        </p:spPr>
      </p:pic>
      <p:sp>
        <p:nvSpPr>
          <p:cNvPr id="6" name="TextBox 5">
            <a:extLst>
              <a:ext uri="{FF2B5EF4-FFF2-40B4-BE49-F238E27FC236}">
                <a16:creationId xmlns:a16="http://schemas.microsoft.com/office/drawing/2014/main" id="{E501C1DC-3D85-8899-5E63-7498AF39F4AF}"/>
              </a:ext>
            </a:extLst>
          </p:cNvPr>
          <p:cNvSpPr txBox="1"/>
          <p:nvPr/>
        </p:nvSpPr>
        <p:spPr>
          <a:xfrm>
            <a:off x="3450101" y="863377"/>
            <a:ext cx="6112412" cy="646331"/>
          </a:xfrm>
          <a:prstGeom prst="rect">
            <a:avLst/>
          </a:prstGeom>
          <a:noFill/>
        </p:spPr>
        <p:txBody>
          <a:bodyPr wrap="square">
            <a:spAutoFit/>
          </a:bodyPr>
          <a:lstStyle/>
          <a:p>
            <a:r>
              <a:rPr lang="en-GB" sz="3600" b="1" dirty="0"/>
              <a:t>Example in the Data set</a:t>
            </a:r>
            <a:endParaRPr lang="en-IN" sz="3600" b="1" dirty="0"/>
          </a:p>
        </p:txBody>
      </p:sp>
    </p:spTree>
    <p:extLst>
      <p:ext uri="{BB962C8B-B14F-4D97-AF65-F5344CB8AC3E}">
        <p14:creationId xmlns:p14="http://schemas.microsoft.com/office/powerpoint/2010/main" val="5695971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Artificial Neural Networks Conference by Slidesgo</Template>
  <TotalTime>568</TotalTime>
  <Words>713</Words>
  <Application>Microsoft Office PowerPoint</Application>
  <PresentationFormat>Grand écran</PresentationFormat>
  <Paragraphs>81</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Courier New</vt:lpstr>
      <vt:lpstr>Garamond</vt:lpstr>
      <vt:lpstr>Times New Roman</vt:lpstr>
      <vt:lpstr>Organic</vt:lpstr>
      <vt:lpstr>Artificial Neural Networks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Neural Networks</dc:title>
  <dc:creator>bakour@ali.com</dc:creator>
  <cp:lastModifiedBy>MXP TAIBECHE</cp:lastModifiedBy>
  <cp:revision>11</cp:revision>
  <dcterms:created xsi:type="dcterms:W3CDTF">2024-04-12T03:56:03Z</dcterms:created>
  <dcterms:modified xsi:type="dcterms:W3CDTF">2024-05-09T14:34:10Z</dcterms:modified>
</cp:coreProperties>
</file>